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761163" cy="99425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5C1"/>
    <a:srgbClr val="0099CC"/>
    <a:srgbClr val="00CCFF"/>
    <a:srgbClr val="FFFF99"/>
    <a:srgbClr val="AFD200"/>
    <a:srgbClr val="99CC00"/>
    <a:srgbClr val="FFFF00"/>
    <a:srgbClr val="E00027"/>
    <a:srgbClr val="EF7100"/>
    <a:srgbClr val="B4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76" autoAdjust="0"/>
  </p:normalViewPr>
  <p:slideViewPr>
    <p:cSldViewPr>
      <p:cViewPr>
        <p:scale>
          <a:sx n="100" d="100"/>
          <a:sy n="100" d="100"/>
        </p:scale>
        <p:origin x="-1932" y="-66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-3186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3291-00F2-4659-AC53-91FDDD274F6F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DCDD-078C-4FEF-A717-B78E91D6EB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BD36520-E038-456F-B007-CD5CE4238BD0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3071EF32-64FF-437B-94C6-F51FFCC70A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1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AA11A97-59FE-4363-A2CF-2C1A8896903C}" type="slidenum">
              <a:rPr lang="fr-FR" sz="1200" smtClean="0"/>
              <a:pPr/>
              <a:t>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85DFA33B-A29F-4CF2-9DE9-BB091FD1FAA8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66EAD8CC-D2C9-4FB8-883B-07465C54174E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7207C376-9EF2-4106-92DB-100F32541599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C1D63D22-0A0A-4E50-BC5C-4BA3CCDD37DC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529423AC-5808-4649-B250-97FCE0E20006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0FCCEE1E-293C-4678-85C3-7F726AB69280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F0B74D57-1978-4A22-A606-98B96D340008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B5F7433C-160B-4532-B04A-85DF42C79B9E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B7F6F844-2CA3-48DE-A4C0-7E4AE73BB530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CC4E9312-EA5C-4DEB-B423-A161B0911C5E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34310DC7-34EB-4B90-9732-02C519E3495B}" type="slidenum">
              <a:rPr 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fr-F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282B-978B-4D24-9DC9-B30C55BFB4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5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819F-476E-418C-AAC3-A735A9E345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37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639B-8F99-4181-A306-855E50556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02AE-2A4B-47A1-959D-9A23E2ABFA21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F-3EBE-4BEE-A46A-A600ADFEC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13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333E-B1CC-4119-A77B-AEFF1267AEF9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3CAB-583D-4D16-8FCF-B7DBBDCFB1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76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30EF-376A-4B9B-996C-FEDC552B2967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82A9-009C-4A12-A7A3-0735E4DD9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89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31BF-3527-48DF-B809-102F391CB83B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5758-CD20-4BFE-ADED-846F4BB14D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11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CBDF-4AEB-454A-B7BF-DDC0E636831C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6BBA-95CC-487A-8681-4A6A8FF369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58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12BB-FFCC-42F0-B212-2BAC7F8CAF5B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111A-FF9A-43F2-89B1-89FF651805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48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FD8F-F4DD-4590-B704-0810AC2E7EE6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7EBB-50E2-49ED-ADCF-12928EC3A0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828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F590-5DED-4DCE-A817-8DF61187B74B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0881-9CBF-4475-908F-DE49611902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B37E-946F-41EF-B160-76431933E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03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0503-EC83-45CC-A3E5-28E2D627010C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263F-4D5C-41EA-9A20-11F9A49290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6B2C-AE3C-41DA-958A-A378083BF688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7DF4-F07F-439A-931F-DE77A7007D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8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A6B3-A62C-4094-AD9D-7A64A76E0BB9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EB56-C63B-4CAF-BB60-3699637123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7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51E2-EDC7-4755-9514-63933AE3EE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9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728E0-CAB0-453C-98FB-771BD875DE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2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1994-785F-4466-94D2-9B1171751C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66B4C-6F14-4572-AFAB-99E93ADCC7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59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5588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2987824" y="6350000"/>
            <a:ext cx="3402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fr-FR" sz="1800" dirty="0" err="1" smtClean="0">
                <a:solidFill>
                  <a:schemeClr val="bg1"/>
                </a:solidFill>
                <a:latin typeface="Arial" charset="0"/>
              </a:rPr>
              <a:t>Antennas</a:t>
            </a:r>
            <a:r>
              <a:rPr lang="fr-FR" sz="1800" dirty="0" smtClean="0">
                <a:solidFill>
                  <a:schemeClr val="bg1"/>
                </a:solidFill>
                <a:latin typeface="Arial" charset="0"/>
              </a:rPr>
              <a:t> – G. </a:t>
            </a:r>
            <a:r>
              <a:rPr lang="fr-FR" sz="1800" dirty="0" err="1" smtClean="0">
                <a:solidFill>
                  <a:schemeClr val="bg1"/>
                </a:solidFill>
                <a:latin typeface="Arial" charset="0"/>
              </a:rPr>
              <a:t>Villemaud</a:t>
            </a:r>
            <a:r>
              <a:rPr lang="fr-FR" sz="1800" dirty="0" smtClean="0">
                <a:solidFill>
                  <a:schemeClr val="bg1"/>
                </a:solidFill>
                <a:latin typeface="Arial" charset="0"/>
              </a:rPr>
              <a:t>    </a:t>
            </a:r>
            <a:fld id="{5B936E66-B5B0-491A-BD3F-51376BC38858}" type="slidenum">
              <a:rPr lang="fr-FR" sz="1800" smtClean="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‹N°›</a:t>
            </a:fld>
            <a:endParaRPr lang="fr-FR" sz="18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5" y="6320055"/>
            <a:ext cx="1158611" cy="421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83569" cy="6211888"/>
          </a:xfrm>
          <a:prstGeom prst="rect">
            <a:avLst/>
          </a:prstGeom>
          <a:gradFill flip="none" rotWithShape="1">
            <a:gsLst>
              <a:gs pos="0">
                <a:srgbClr val="1FA5C1"/>
              </a:gs>
              <a:gs pos="100000">
                <a:schemeClr val="accent1">
                  <a:lumMod val="9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3569" y="512440"/>
            <a:ext cx="8064895" cy="108248"/>
          </a:xfrm>
          <a:prstGeom prst="rect">
            <a:avLst/>
          </a:prstGeom>
          <a:gradFill>
            <a:gsLst>
              <a:gs pos="100000">
                <a:schemeClr val="accent1">
                  <a:lumMod val="90000"/>
                </a:schemeClr>
              </a:gs>
              <a:gs pos="0">
                <a:srgbClr val="1FA5C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0782" y="770782"/>
            <a:ext cx="2225132" cy="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9C84-E8E0-42EF-9D86-C879C9A704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842C-96C7-47A3-8DAC-874072966E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4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AA0F2055-7149-4EA8-AAA3-F038B0F737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86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8E51BD-0BF6-4C32-9C37-57D9828ABAE7}" type="datetimeFigureOut">
              <a:rPr lang="fr-FR"/>
              <a:pPr>
                <a:defRPr/>
              </a:pPr>
              <a:t>12/11/2013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28968E-E4DA-499D-ADF4-575A9676F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nokia.com/nokia/0,4879,33210,00.html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19792" b="28415"/>
          <a:stretch/>
        </p:blipFill>
        <p:spPr>
          <a:xfrm>
            <a:off x="-149888" y="-99391"/>
            <a:ext cx="7386184" cy="5042188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512" y="87313"/>
            <a:ext cx="56380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4th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Engineering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195"/>
            <a:ext cx="9180512" cy="68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age 7" descr="logo_ci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29" y="3442928"/>
            <a:ext cx="2016224" cy="6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28" y="4370433"/>
            <a:ext cx="1767543" cy="642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4931876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Guillaume VILLEMAUD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1988840"/>
            <a:ext cx="53285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6000" b="1" cap="all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Antennas</a:t>
            </a:r>
            <a:endParaRPr lang="fr-FR" sz="6000" b="1" cap="all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Basics and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Principles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Wireless Communications</a:t>
            </a:r>
            <a:endParaRPr lang="fr-F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 flipH="1">
            <a:off x="533400" y="1219200"/>
            <a:ext cx="889000" cy="1362075"/>
            <a:chOff x="1775" y="1830"/>
            <a:chExt cx="560" cy="858"/>
          </a:xfrm>
        </p:grpSpPr>
        <p:grpSp>
          <p:nvGrpSpPr>
            <p:cNvPr id="11298" name="Group 3"/>
            <p:cNvGrpSpPr>
              <a:grpSpLocks/>
            </p:cNvGrpSpPr>
            <p:nvPr/>
          </p:nvGrpSpPr>
          <p:grpSpPr bwMode="auto">
            <a:xfrm>
              <a:off x="1775" y="1830"/>
              <a:ext cx="560" cy="858"/>
              <a:chOff x="1775" y="1830"/>
              <a:chExt cx="560" cy="858"/>
            </a:xfrm>
          </p:grpSpPr>
          <p:sp>
            <p:nvSpPr>
              <p:cNvPr id="11465" name="Freeform 4"/>
              <p:cNvSpPr>
                <a:spLocks/>
              </p:cNvSpPr>
              <p:nvPr/>
            </p:nvSpPr>
            <p:spPr bwMode="auto">
              <a:xfrm>
                <a:off x="2036" y="1832"/>
                <a:ext cx="297" cy="490"/>
              </a:xfrm>
              <a:custGeom>
                <a:avLst/>
                <a:gdLst>
                  <a:gd name="T0" fmla="*/ 90 w 892"/>
                  <a:gd name="T1" fmla="*/ 13 h 1469"/>
                  <a:gd name="T2" fmla="*/ 94 w 892"/>
                  <a:gd name="T3" fmla="*/ 18 h 1469"/>
                  <a:gd name="T4" fmla="*/ 97 w 892"/>
                  <a:gd name="T5" fmla="*/ 24 h 1469"/>
                  <a:gd name="T6" fmla="*/ 99 w 892"/>
                  <a:gd name="T7" fmla="*/ 30 h 1469"/>
                  <a:gd name="T8" fmla="*/ 94 w 892"/>
                  <a:gd name="T9" fmla="*/ 61 h 1469"/>
                  <a:gd name="T10" fmla="*/ 84 w 892"/>
                  <a:gd name="T11" fmla="*/ 97 h 1469"/>
                  <a:gd name="T12" fmla="*/ 72 w 892"/>
                  <a:gd name="T13" fmla="*/ 125 h 1469"/>
                  <a:gd name="T14" fmla="*/ 60 w 892"/>
                  <a:gd name="T15" fmla="*/ 145 h 1469"/>
                  <a:gd name="T16" fmla="*/ 53 w 892"/>
                  <a:gd name="T17" fmla="*/ 157 h 1469"/>
                  <a:gd name="T18" fmla="*/ 50 w 892"/>
                  <a:gd name="T19" fmla="*/ 160 h 1469"/>
                  <a:gd name="T20" fmla="*/ 47 w 892"/>
                  <a:gd name="T21" fmla="*/ 162 h 1469"/>
                  <a:gd name="T22" fmla="*/ 43 w 892"/>
                  <a:gd name="T23" fmla="*/ 163 h 1469"/>
                  <a:gd name="T24" fmla="*/ 37 w 892"/>
                  <a:gd name="T25" fmla="*/ 163 h 1469"/>
                  <a:gd name="T26" fmla="*/ 27 w 892"/>
                  <a:gd name="T27" fmla="*/ 161 h 1469"/>
                  <a:gd name="T28" fmla="*/ 22 w 892"/>
                  <a:gd name="T29" fmla="*/ 161 h 1469"/>
                  <a:gd name="T30" fmla="*/ 19 w 892"/>
                  <a:gd name="T31" fmla="*/ 159 h 1469"/>
                  <a:gd name="T32" fmla="*/ 12 w 892"/>
                  <a:gd name="T33" fmla="*/ 155 h 1469"/>
                  <a:gd name="T34" fmla="*/ 8 w 892"/>
                  <a:gd name="T35" fmla="*/ 151 h 1469"/>
                  <a:gd name="T36" fmla="*/ 5 w 892"/>
                  <a:gd name="T37" fmla="*/ 148 h 1469"/>
                  <a:gd name="T38" fmla="*/ 2 w 892"/>
                  <a:gd name="T39" fmla="*/ 144 h 1469"/>
                  <a:gd name="T40" fmla="*/ 0 w 892"/>
                  <a:gd name="T41" fmla="*/ 139 h 1469"/>
                  <a:gd name="T42" fmla="*/ 2 w 892"/>
                  <a:gd name="T43" fmla="*/ 130 h 1469"/>
                  <a:gd name="T44" fmla="*/ 10 w 892"/>
                  <a:gd name="T45" fmla="*/ 121 h 1469"/>
                  <a:gd name="T46" fmla="*/ 18 w 892"/>
                  <a:gd name="T47" fmla="*/ 116 h 1469"/>
                  <a:gd name="T48" fmla="*/ 24 w 892"/>
                  <a:gd name="T49" fmla="*/ 114 h 1469"/>
                  <a:gd name="T50" fmla="*/ 29 w 892"/>
                  <a:gd name="T51" fmla="*/ 113 h 1469"/>
                  <a:gd name="T52" fmla="*/ 34 w 892"/>
                  <a:gd name="T53" fmla="*/ 113 h 1469"/>
                  <a:gd name="T54" fmla="*/ 38 w 892"/>
                  <a:gd name="T55" fmla="*/ 115 h 1469"/>
                  <a:gd name="T56" fmla="*/ 40 w 892"/>
                  <a:gd name="T57" fmla="*/ 117 h 1469"/>
                  <a:gd name="T58" fmla="*/ 43 w 892"/>
                  <a:gd name="T59" fmla="*/ 120 h 1469"/>
                  <a:gd name="T60" fmla="*/ 44 w 892"/>
                  <a:gd name="T61" fmla="*/ 121 h 1469"/>
                  <a:gd name="T62" fmla="*/ 46 w 892"/>
                  <a:gd name="T63" fmla="*/ 117 h 1469"/>
                  <a:gd name="T64" fmla="*/ 50 w 892"/>
                  <a:gd name="T65" fmla="*/ 111 h 1469"/>
                  <a:gd name="T66" fmla="*/ 55 w 892"/>
                  <a:gd name="T67" fmla="*/ 102 h 1469"/>
                  <a:gd name="T68" fmla="*/ 61 w 892"/>
                  <a:gd name="T69" fmla="*/ 90 h 1469"/>
                  <a:gd name="T70" fmla="*/ 66 w 892"/>
                  <a:gd name="T71" fmla="*/ 75 h 1469"/>
                  <a:gd name="T72" fmla="*/ 69 w 892"/>
                  <a:gd name="T73" fmla="*/ 58 h 1469"/>
                  <a:gd name="T74" fmla="*/ 68 w 892"/>
                  <a:gd name="T75" fmla="*/ 55 h 1469"/>
                  <a:gd name="T76" fmla="*/ 66 w 892"/>
                  <a:gd name="T77" fmla="*/ 52 h 1469"/>
                  <a:gd name="T78" fmla="*/ 63 w 892"/>
                  <a:gd name="T79" fmla="*/ 49 h 1469"/>
                  <a:gd name="T80" fmla="*/ 61 w 892"/>
                  <a:gd name="T81" fmla="*/ 47 h 1469"/>
                  <a:gd name="T82" fmla="*/ 57 w 892"/>
                  <a:gd name="T83" fmla="*/ 44 h 1469"/>
                  <a:gd name="T84" fmla="*/ 52 w 892"/>
                  <a:gd name="T85" fmla="*/ 38 h 1469"/>
                  <a:gd name="T86" fmla="*/ 49 w 892"/>
                  <a:gd name="T87" fmla="*/ 31 h 1469"/>
                  <a:gd name="T88" fmla="*/ 49 w 892"/>
                  <a:gd name="T89" fmla="*/ 23 h 1469"/>
                  <a:gd name="T90" fmla="*/ 52 w 892"/>
                  <a:gd name="T91" fmla="*/ 13 h 1469"/>
                  <a:gd name="T92" fmla="*/ 56 w 892"/>
                  <a:gd name="T93" fmla="*/ 8 h 1469"/>
                  <a:gd name="T94" fmla="*/ 60 w 892"/>
                  <a:gd name="T95" fmla="*/ 4 h 1469"/>
                  <a:gd name="T96" fmla="*/ 65 w 892"/>
                  <a:gd name="T97" fmla="*/ 1 h 1469"/>
                  <a:gd name="T98" fmla="*/ 70 w 892"/>
                  <a:gd name="T99" fmla="*/ 0 h 1469"/>
                  <a:gd name="T100" fmla="*/ 75 w 892"/>
                  <a:gd name="T101" fmla="*/ 1 h 14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92" h="1469">
                    <a:moveTo>
                      <a:pt x="804" y="99"/>
                    </a:moveTo>
                    <a:lnTo>
                      <a:pt x="807" y="102"/>
                    </a:lnTo>
                    <a:lnTo>
                      <a:pt x="813" y="113"/>
                    </a:lnTo>
                    <a:lnTo>
                      <a:pt x="822" y="129"/>
                    </a:lnTo>
                    <a:lnTo>
                      <a:pt x="833" y="147"/>
                    </a:lnTo>
                    <a:lnTo>
                      <a:pt x="845" y="166"/>
                    </a:lnTo>
                    <a:lnTo>
                      <a:pt x="856" y="184"/>
                    </a:lnTo>
                    <a:lnTo>
                      <a:pt x="866" y="201"/>
                    </a:lnTo>
                    <a:lnTo>
                      <a:pt x="872" y="213"/>
                    </a:lnTo>
                    <a:lnTo>
                      <a:pt x="880" y="231"/>
                    </a:lnTo>
                    <a:lnTo>
                      <a:pt x="889" y="250"/>
                    </a:lnTo>
                    <a:lnTo>
                      <a:pt x="892" y="272"/>
                    </a:lnTo>
                    <a:lnTo>
                      <a:pt x="892" y="297"/>
                    </a:lnTo>
                    <a:lnTo>
                      <a:pt x="873" y="428"/>
                    </a:lnTo>
                    <a:lnTo>
                      <a:pt x="848" y="551"/>
                    </a:lnTo>
                    <a:lnTo>
                      <a:pt x="819" y="667"/>
                    </a:lnTo>
                    <a:lnTo>
                      <a:pt x="788" y="775"/>
                    </a:lnTo>
                    <a:lnTo>
                      <a:pt x="754" y="875"/>
                    </a:lnTo>
                    <a:lnTo>
                      <a:pt x="718" y="966"/>
                    </a:lnTo>
                    <a:lnTo>
                      <a:pt x="682" y="1050"/>
                    </a:lnTo>
                    <a:lnTo>
                      <a:pt x="646" y="1127"/>
                    </a:lnTo>
                    <a:lnTo>
                      <a:pt x="610" y="1195"/>
                    </a:lnTo>
                    <a:lnTo>
                      <a:pt x="576" y="1255"/>
                    </a:lnTo>
                    <a:lnTo>
                      <a:pt x="545" y="1305"/>
                    </a:lnTo>
                    <a:lnTo>
                      <a:pt x="517" y="1349"/>
                    </a:lnTo>
                    <a:lnTo>
                      <a:pt x="493" y="1383"/>
                    </a:lnTo>
                    <a:lnTo>
                      <a:pt x="474" y="1409"/>
                    </a:lnTo>
                    <a:lnTo>
                      <a:pt x="461" y="1426"/>
                    </a:lnTo>
                    <a:lnTo>
                      <a:pt x="453" y="1434"/>
                    </a:lnTo>
                    <a:lnTo>
                      <a:pt x="446" y="1442"/>
                    </a:lnTo>
                    <a:lnTo>
                      <a:pt x="439" y="1450"/>
                    </a:lnTo>
                    <a:lnTo>
                      <a:pt x="431" y="1456"/>
                    </a:lnTo>
                    <a:lnTo>
                      <a:pt x="422" y="1460"/>
                    </a:lnTo>
                    <a:lnTo>
                      <a:pt x="411" y="1465"/>
                    </a:lnTo>
                    <a:lnTo>
                      <a:pt x="401" y="1468"/>
                    </a:lnTo>
                    <a:lnTo>
                      <a:pt x="388" y="1469"/>
                    </a:lnTo>
                    <a:lnTo>
                      <a:pt x="374" y="1468"/>
                    </a:lnTo>
                    <a:lnTo>
                      <a:pt x="356" y="1465"/>
                    </a:lnTo>
                    <a:lnTo>
                      <a:pt x="331" y="1462"/>
                    </a:lnTo>
                    <a:lnTo>
                      <a:pt x="302" y="1458"/>
                    </a:lnTo>
                    <a:lnTo>
                      <a:pt x="273" y="1454"/>
                    </a:lnTo>
                    <a:lnTo>
                      <a:pt x="245" y="1451"/>
                    </a:lnTo>
                    <a:lnTo>
                      <a:pt x="223" y="1447"/>
                    </a:lnTo>
                    <a:lnTo>
                      <a:pt x="207" y="1446"/>
                    </a:lnTo>
                    <a:lnTo>
                      <a:pt x="201" y="1445"/>
                    </a:lnTo>
                    <a:lnTo>
                      <a:pt x="197" y="1442"/>
                    </a:lnTo>
                    <a:lnTo>
                      <a:pt x="185" y="1436"/>
                    </a:lnTo>
                    <a:lnTo>
                      <a:pt x="170" y="1427"/>
                    </a:lnTo>
                    <a:lnTo>
                      <a:pt x="150" y="1416"/>
                    </a:lnTo>
                    <a:lnTo>
                      <a:pt x="130" y="1404"/>
                    </a:lnTo>
                    <a:lnTo>
                      <a:pt x="110" y="1391"/>
                    </a:lnTo>
                    <a:lnTo>
                      <a:pt x="93" y="1377"/>
                    </a:lnTo>
                    <a:lnTo>
                      <a:pt x="80" y="1367"/>
                    </a:lnTo>
                    <a:lnTo>
                      <a:pt x="70" y="1357"/>
                    </a:lnTo>
                    <a:lnTo>
                      <a:pt x="60" y="1349"/>
                    </a:lnTo>
                    <a:lnTo>
                      <a:pt x="52" y="1339"/>
                    </a:lnTo>
                    <a:lnTo>
                      <a:pt x="45" y="1328"/>
                    </a:lnTo>
                    <a:lnTo>
                      <a:pt x="36" y="1319"/>
                    </a:lnTo>
                    <a:lnTo>
                      <a:pt x="29" y="1306"/>
                    </a:lnTo>
                    <a:lnTo>
                      <a:pt x="22" y="1293"/>
                    </a:lnTo>
                    <a:lnTo>
                      <a:pt x="13" y="1279"/>
                    </a:lnTo>
                    <a:lnTo>
                      <a:pt x="9" y="1268"/>
                    </a:lnTo>
                    <a:lnTo>
                      <a:pt x="1" y="1246"/>
                    </a:lnTo>
                    <a:lnTo>
                      <a:pt x="0" y="1223"/>
                    </a:lnTo>
                    <a:lnTo>
                      <a:pt x="7" y="1197"/>
                    </a:lnTo>
                    <a:lnTo>
                      <a:pt x="19" y="1171"/>
                    </a:lnTo>
                    <a:lnTo>
                      <a:pt x="39" y="1143"/>
                    </a:lnTo>
                    <a:lnTo>
                      <a:pt x="63" y="1116"/>
                    </a:lnTo>
                    <a:lnTo>
                      <a:pt x="90" y="1090"/>
                    </a:lnTo>
                    <a:lnTo>
                      <a:pt x="124" y="1067"/>
                    </a:lnTo>
                    <a:lnTo>
                      <a:pt x="142" y="1056"/>
                    </a:lnTo>
                    <a:lnTo>
                      <a:pt x="160" y="1047"/>
                    </a:lnTo>
                    <a:lnTo>
                      <a:pt x="178" y="1038"/>
                    </a:lnTo>
                    <a:lnTo>
                      <a:pt x="195" y="1032"/>
                    </a:lnTo>
                    <a:lnTo>
                      <a:pt x="213" y="1026"/>
                    </a:lnTo>
                    <a:lnTo>
                      <a:pt x="230" y="1021"/>
                    </a:lnTo>
                    <a:lnTo>
                      <a:pt x="247" y="1018"/>
                    </a:lnTo>
                    <a:lnTo>
                      <a:pt x="263" y="1017"/>
                    </a:lnTo>
                    <a:lnTo>
                      <a:pt x="279" y="1015"/>
                    </a:lnTo>
                    <a:lnTo>
                      <a:pt x="294" y="1017"/>
                    </a:lnTo>
                    <a:lnTo>
                      <a:pt x="307" y="1018"/>
                    </a:lnTo>
                    <a:lnTo>
                      <a:pt x="320" y="1021"/>
                    </a:lnTo>
                    <a:lnTo>
                      <a:pt x="331" y="1026"/>
                    </a:lnTo>
                    <a:lnTo>
                      <a:pt x="340" y="1032"/>
                    </a:lnTo>
                    <a:lnTo>
                      <a:pt x="349" y="1039"/>
                    </a:lnTo>
                    <a:lnTo>
                      <a:pt x="356" y="1048"/>
                    </a:lnTo>
                    <a:lnTo>
                      <a:pt x="361" y="1056"/>
                    </a:lnTo>
                    <a:lnTo>
                      <a:pt x="372" y="1066"/>
                    </a:lnTo>
                    <a:lnTo>
                      <a:pt x="379" y="1076"/>
                    </a:lnTo>
                    <a:lnTo>
                      <a:pt x="385" y="1083"/>
                    </a:lnTo>
                    <a:lnTo>
                      <a:pt x="390" y="1088"/>
                    </a:lnTo>
                    <a:lnTo>
                      <a:pt x="395" y="1089"/>
                    </a:lnTo>
                    <a:lnTo>
                      <a:pt x="399" y="1085"/>
                    </a:lnTo>
                    <a:lnTo>
                      <a:pt x="404" y="1077"/>
                    </a:lnTo>
                    <a:lnTo>
                      <a:pt x="411" y="1062"/>
                    </a:lnTo>
                    <a:lnTo>
                      <a:pt x="417" y="1051"/>
                    </a:lnTo>
                    <a:lnTo>
                      <a:pt x="426" y="1037"/>
                    </a:lnTo>
                    <a:lnTo>
                      <a:pt x="435" y="1019"/>
                    </a:lnTo>
                    <a:lnTo>
                      <a:pt x="449" y="997"/>
                    </a:lnTo>
                    <a:lnTo>
                      <a:pt x="463" y="973"/>
                    </a:lnTo>
                    <a:lnTo>
                      <a:pt x="479" y="946"/>
                    </a:lnTo>
                    <a:lnTo>
                      <a:pt x="495" y="916"/>
                    </a:lnTo>
                    <a:lnTo>
                      <a:pt x="512" y="882"/>
                    </a:lnTo>
                    <a:lnTo>
                      <a:pt x="529" y="846"/>
                    </a:lnTo>
                    <a:lnTo>
                      <a:pt x="547" y="806"/>
                    </a:lnTo>
                    <a:lnTo>
                      <a:pt x="563" y="765"/>
                    </a:lnTo>
                    <a:lnTo>
                      <a:pt x="578" y="722"/>
                    </a:lnTo>
                    <a:lnTo>
                      <a:pt x="593" y="676"/>
                    </a:lnTo>
                    <a:lnTo>
                      <a:pt x="606" y="628"/>
                    </a:lnTo>
                    <a:lnTo>
                      <a:pt x="616" y="578"/>
                    </a:lnTo>
                    <a:lnTo>
                      <a:pt x="624" y="526"/>
                    </a:lnTo>
                    <a:lnTo>
                      <a:pt x="624" y="515"/>
                    </a:lnTo>
                    <a:lnTo>
                      <a:pt x="622" y="504"/>
                    </a:lnTo>
                    <a:lnTo>
                      <a:pt x="617" y="495"/>
                    </a:lnTo>
                    <a:lnTo>
                      <a:pt x="612" y="485"/>
                    </a:lnTo>
                    <a:lnTo>
                      <a:pt x="605" y="477"/>
                    </a:lnTo>
                    <a:lnTo>
                      <a:pt x="599" y="468"/>
                    </a:lnTo>
                    <a:lnTo>
                      <a:pt x="593" y="461"/>
                    </a:lnTo>
                    <a:lnTo>
                      <a:pt x="587" y="455"/>
                    </a:lnTo>
                    <a:lnTo>
                      <a:pt x="569" y="440"/>
                    </a:lnTo>
                    <a:lnTo>
                      <a:pt x="562" y="436"/>
                    </a:lnTo>
                    <a:lnTo>
                      <a:pt x="556" y="431"/>
                    </a:lnTo>
                    <a:lnTo>
                      <a:pt x="548" y="424"/>
                    </a:lnTo>
                    <a:lnTo>
                      <a:pt x="539" y="415"/>
                    </a:lnTo>
                    <a:lnTo>
                      <a:pt x="528" y="406"/>
                    </a:lnTo>
                    <a:lnTo>
                      <a:pt x="515" y="394"/>
                    </a:lnTo>
                    <a:lnTo>
                      <a:pt x="501" y="378"/>
                    </a:lnTo>
                    <a:lnTo>
                      <a:pt x="487" y="360"/>
                    </a:lnTo>
                    <a:lnTo>
                      <a:pt x="473" y="339"/>
                    </a:lnTo>
                    <a:lnTo>
                      <a:pt x="464" y="325"/>
                    </a:lnTo>
                    <a:lnTo>
                      <a:pt x="453" y="305"/>
                    </a:lnTo>
                    <a:lnTo>
                      <a:pt x="445" y="282"/>
                    </a:lnTo>
                    <a:lnTo>
                      <a:pt x="440" y="256"/>
                    </a:lnTo>
                    <a:lnTo>
                      <a:pt x="439" y="230"/>
                    </a:lnTo>
                    <a:lnTo>
                      <a:pt x="441" y="204"/>
                    </a:lnTo>
                    <a:lnTo>
                      <a:pt x="447" y="175"/>
                    </a:lnTo>
                    <a:lnTo>
                      <a:pt x="457" y="147"/>
                    </a:lnTo>
                    <a:lnTo>
                      <a:pt x="470" y="119"/>
                    </a:lnTo>
                    <a:lnTo>
                      <a:pt x="480" y="102"/>
                    </a:lnTo>
                    <a:lnTo>
                      <a:pt x="492" y="86"/>
                    </a:lnTo>
                    <a:lnTo>
                      <a:pt x="504" y="71"/>
                    </a:lnTo>
                    <a:lnTo>
                      <a:pt x="516" y="57"/>
                    </a:lnTo>
                    <a:lnTo>
                      <a:pt x="529" y="45"/>
                    </a:lnTo>
                    <a:lnTo>
                      <a:pt x="544" y="34"/>
                    </a:lnTo>
                    <a:lnTo>
                      <a:pt x="558" y="24"/>
                    </a:lnTo>
                    <a:lnTo>
                      <a:pt x="572" y="16"/>
                    </a:lnTo>
                    <a:lnTo>
                      <a:pt x="587" y="10"/>
                    </a:lnTo>
                    <a:lnTo>
                      <a:pt x="602" y="5"/>
                    </a:lnTo>
                    <a:lnTo>
                      <a:pt x="617" y="1"/>
                    </a:lnTo>
                    <a:lnTo>
                      <a:pt x="633" y="0"/>
                    </a:lnTo>
                    <a:lnTo>
                      <a:pt x="647" y="0"/>
                    </a:lnTo>
                    <a:lnTo>
                      <a:pt x="661" y="3"/>
                    </a:lnTo>
                    <a:lnTo>
                      <a:pt x="676" y="7"/>
                    </a:lnTo>
                    <a:lnTo>
                      <a:pt x="689" y="13"/>
                    </a:lnTo>
                    <a:lnTo>
                      <a:pt x="804" y="99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6" name="Freeform 5"/>
              <p:cNvSpPr>
                <a:spLocks/>
              </p:cNvSpPr>
              <p:nvPr/>
            </p:nvSpPr>
            <p:spPr bwMode="auto">
              <a:xfrm>
                <a:off x="2302" y="1864"/>
                <a:ext cx="27" cy="40"/>
              </a:xfrm>
              <a:custGeom>
                <a:avLst/>
                <a:gdLst>
                  <a:gd name="T0" fmla="*/ 9 w 80"/>
                  <a:gd name="T1" fmla="*/ 13 h 121"/>
                  <a:gd name="T2" fmla="*/ 9 w 80"/>
                  <a:gd name="T3" fmla="*/ 13 h 121"/>
                  <a:gd name="T4" fmla="*/ 8 w 80"/>
                  <a:gd name="T5" fmla="*/ 11 h 121"/>
                  <a:gd name="T6" fmla="*/ 7 w 80"/>
                  <a:gd name="T7" fmla="*/ 9 h 121"/>
                  <a:gd name="T8" fmla="*/ 6 w 80"/>
                  <a:gd name="T9" fmla="*/ 7 h 121"/>
                  <a:gd name="T10" fmla="*/ 5 w 80"/>
                  <a:gd name="T11" fmla="*/ 5 h 121"/>
                  <a:gd name="T12" fmla="*/ 3 w 80"/>
                  <a:gd name="T13" fmla="*/ 3 h 121"/>
                  <a:gd name="T14" fmla="*/ 2 w 80"/>
                  <a:gd name="T15" fmla="*/ 2 h 121"/>
                  <a:gd name="T16" fmla="*/ 2 w 80"/>
                  <a:gd name="T17" fmla="*/ 0 h 121"/>
                  <a:gd name="T18" fmla="*/ 1 w 80"/>
                  <a:gd name="T19" fmla="*/ 0 h 121"/>
                  <a:gd name="T20" fmla="*/ 0 w 80"/>
                  <a:gd name="T21" fmla="*/ 1 h 121"/>
                  <a:gd name="T22" fmla="*/ 0 w 80"/>
                  <a:gd name="T23" fmla="*/ 1 h 121"/>
                  <a:gd name="T24" fmla="*/ 1 w 80"/>
                  <a:gd name="T25" fmla="*/ 2 h 121"/>
                  <a:gd name="T26" fmla="*/ 2 w 80"/>
                  <a:gd name="T27" fmla="*/ 4 h 121"/>
                  <a:gd name="T28" fmla="*/ 3 w 80"/>
                  <a:gd name="T29" fmla="*/ 6 h 121"/>
                  <a:gd name="T30" fmla="*/ 5 w 80"/>
                  <a:gd name="T31" fmla="*/ 8 h 121"/>
                  <a:gd name="T32" fmla="*/ 6 w 80"/>
                  <a:gd name="T33" fmla="*/ 10 h 121"/>
                  <a:gd name="T34" fmla="*/ 7 w 80"/>
                  <a:gd name="T35" fmla="*/ 12 h 121"/>
                  <a:gd name="T36" fmla="*/ 8 w 80"/>
                  <a:gd name="T37" fmla="*/ 13 h 121"/>
                  <a:gd name="T38" fmla="*/ 8 w 80"/>
                  <a:gd name="T39" fmla="*/ 13 h 121"/>
                  <a:gd name="T40" fmla="*/ 9 w 80"/>
                  <a:gd name="T41" fmla="*/ 13 h 1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21">
                    <a:moveTo>
                      <a:pt x="80" y="116"/>
                    </a:moveTo>
                    <a:lnTo>
                      <a:pt x="80" y="116"/>
                    </a:lnTo>
                    <a:lnTo>
                      <a:pt x="74" y="104"/>
                    </a:lnTo>
                    <a:lnTo>
                      <a:pt x="64" y="86"/>
                    </a:lnTo>
                    <a:lnTo>
                      <a:pt x="53" y="68"/>
                    </a:lnTo>
                    <a:lnTo>
                      <a:pt x="41" y="48"/>
                    </a:lnTo>
                    <a:lnTo>
                      <a:pt x="30" y="30"/>
                    </a:lnTo>
                    <a:lnTo>
                      <a:pt x="21" y="15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9" y="22"/>
                    </a:lnTo>
                    <a:lnTo>
                      <a:pt x="18" y="38"/>
                    </a:lnTo>
                    <a:lnTo>
                      <a:pt x="29" y="56"/>
                    </a:lnTo>
                    <a:lnTo>
                      <a:pt x="41" y="75"/>
                    </a:lnTo>
                    <a:lnTo>
                      <a:pt x="52" y="93"/>
                    </a:lnTo>
                    <a:lnTo>
                      <a:pt x="62" y="109"/>
                    </a:lnTo>
                    <a:lnTo>
                      <a:pt x="68" y="121"/>
                    </a:lnTo>
                    <a:lnTo>
                      <a:pt x="8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7" name="Freeform 6"/>
              <p:cNvSpPr>
                <a:spLocks/>
              </p:cNvSpPr>
              <p:nvPr/>
            </p:nvSpPr>
            <p:spPr bwMode="auto">
              <a:xfrm>
                <a:off x="2325" y="1903"/>
                <a:ext cx="10" cy="28"/>
              </a:xfrm>
              <a:custGeom>
                <a:avLst/>
                <a:gdLst>
                  <a:gd name="T0" fmla="*/ 3 w 32"/>
                  <a:gd name="T1" fmla="*/ 9 h 86"/>
                  <a:gd name="T2" fmla="*/ 3 w 32"/>
                  <a:gd name="T3" fmla="*/ 9 h 86"/>
                  <a:gd name="T4" fmla="*/ 3 w 32"/>
                  <a:gd name="T5" fmla="*/ 7 h 86"/>
                  <a:gd name="T6" fmla="*/ 3 w 32"/>
                  <a:gd name="T7" fmla="*/ 4 h 86"/>
                  <a:gd name="T8" fmla="*/ 2 w 32"/>
                  <a:gd name="T9" fmla="*/ 2 h 86"/>
                  <a:gd name="T10" fmla="*/ 1 w 32"/>
                  <a:gd name="T11" fmla="*/ 0 h 86"/>
                  <a:gd name="T12" fmla="*/ 0 w 32"/>
                  <a:gd name="T13" fmla="*/ 1 h 86"/>
                  <a:gd name="T14" fmla="*/ 1 w 32"/>
                  <a:gd name="T15" fmla="*/ 2 h 86"/>
                  <a:gd name="T16" fmla="*/ 2 w 32"/>
                  <a:gd name="T17" fmla="*/ 4 h 86"/>
                  <a:gd name="T18" fmla="*/ 2 w 32"/>
                  <a:gd name="T19" fmla="*/ 7 h 86"/>
                  <a:gd name="T20" fmla="*/ 2 w 32"/>
                  <a:gd name="T21" fmla="*/ 9 h 86"/>
                  <a:gd name="T22" fmla="*/ 2 w 32"/>
                  <a:gd name="T23" fmla="*/ 9 h 86"/>
                  <a:gd name="T24" fmla="*/ 3 w 32"/>
                  <a:gd name="T25" fmla="*/ 9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86">
                    <a:moveTo>
                      <a:pt x="32" y="86"/>
                    </a:moveTo>
                    <a:lnTo>
                      <a:pt x="32" y="86"/>
                    </a:lnTo>
                    <a:lnTo>
                      <a:pt x="32" y="61"/>
                    </a:lnTo>
                    <a:lnTo>
                      <a:pt x="29" y="38"/>
                    </a:lnTo>
                    <a:lnTo>
                      <a:pt x="20" y="18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8" y="23"/>
                    </a:lnTo>
                    <a:lnTo>
                      <a:pt x="17" y="41"/>
                    </a:lnTo>
                    <a:lnTo>
                      <a:pt x="20" y="61"/>
                    </a:lnTo>
                    <a:lnTo>
                      <a:pt x="20" y="86"/>
                    </a:lnTo>
                    <a:lnTo>
                      <a:pt x="32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8" name="Freeform 7"/>
              <p:cNvSpPr>
                <a:spLocks/>
              </p:cNvSpPr>
              <p:nvPr/>
            </p:nvSpPr>
            <p:spPr bwMode="auto">
              <a:xfrm>
                <a:off x="2186" y="1931"/>
                <a:ext cx="149" cy="381"/>
              </a:xfrm>
              <a:custGeom>
                <a:avLst/>
                <a:gdLst>
                  <a:gd name="T0" fmla="*/ 1 w 449"/>
                  <a:gd name="T1" fmla="*/ 127 h 1141"/>
                  <a:gd name="T2" fmla="*/ 1 w 449"/>
                  <a:gd name="T3" fmla="*/ 127 h 1141"/>
                  <a:gd name="T4" fmla="*/ 2 w 449"/>
                  <a:gd name="T5" fmla="*/ 126 h 1141"/>
                  <a:gd name="T6" fmla="*/ 3 w 449"/>
                  <a:gd name="T7" fmla="*/ 124 h 1141"/>
                  <a:gd name="T8" fmla="*/ 5 w 449"/>
                  <a:gd name="T9" fmla="*/ 122 h 1141"/>
                  <a:gd name="T10" fmla="*/ 8 w 449"/>
                  <a:gd name="T11" fmla="*/ 118 h 1141"/>
                  <a:gd name="T12" fmla="*/ 11 w 449"/>
                  <a:gd name="T13" fmla="*/ 113 h 1141"/>
                  <a:gd name="T14" fmla="*/ 15 w 449"/>
                  <a:gd name="T15" fmla="*/ 107 h 1141"/>
                  <a:gd name="T16" fmla="*/ 18 w 449"/>
                  <a:gd name="T17" fmla="*/ 101 h 1141"/>
                  <a:gd name="T18" fmla="*/ 22 w 449"/>
                  <a:gd name="T19" fmla="*/ 93 h 1141"/>
                  <a:gd name="T20" fmla="*/ 26 w 449"/>
                  <a:gd name="T21" fmla="*/ 84 h 1141"/>
                  <a:gd name="T22" fmla="*/ 30 w 449"/>
                  <a:gd name="T23" fmla="*/ 75 h 1141"/>
                  <a:gd name="T24" fmla="*/ 34 w 449"/>
                  <a:gd name="T25" fmla="*/ 65 h 1141"/>
                  <a:gd name="T26" fmla="*/ 38 w 449"/>
                  <a:gd name="T27" fmla="*/ 53 h 1141"/>
                  <a:gd name="T28" fmla="*/ 41 w 449"/>
                  <a:gd name="T29" fmla="*/ 41 h 1141"/>
                  <a:gd name="T30" fmla="*/ 44 w 449"/>
                  <a:gd name="T31" fmla="*/ 28 h 1141"/>
                  <a:gd name="T32" fmla="*/ 47 w 449"/>
                  <a:gd name="T33" fmla="*/ 15 h 1141"/>
                  <a:gd name="T34" fmla="*/ 49 w 449"/>
                  <a:gd name="T35" fmla="*/ 0 h 1141"/>
                  <a:gd name="T36" fmla="*/ 48 w 449"/>
                  <a:gd name="T37" fmla="*/ 0 h 1141"/>
                  <a:gd name="T38" fmla="*/ 46 w 449"/>
                  <a:gd name="T39" fmla="*/ 14 h 1141"/>
                  <a:gd name="T40" fmla="*/ 43 w 449"/>
                  <a:gd name="T41" fmla="*/ 28 h 1141"/>
                  <a:gd name="T42" fmla="*/ 40 w 449"/>
                  <a:gd name="T43" fmla="*/ 41 h 1141"/>
                  <a:gd name="T44" fmla="*/ 37 w 449"/>
                  <a:gd name="T45" fmla="*/ 53 h 1141"/>
                  <a:gd name="T46" fmla="*/ 33 w 449"/>
                  <a:gd name="T47" fmla="*/ 64 h 1141"/>
                  <a:gd name="T48" fmla="*/ 29 w 449"/>
                  <a:gd name="T49" fmla="*/ 74 h 1141"/>
                  <a:gd name="T50" fmla="*/ 25 w 449"/>
                  <a:gd name="T51" fmla="*/ 84 h 1141"/>
                  <a:gd name="T52" fmla="*/ 21 w 449"/>
                  <a:gd name="T53" fmla="*/ 92 h 1141"/>
                  <a:gd name="T54" fmla="*/ 17 w 449"/>
                  <a:gd name="T55" fmla="*/ 100 h 1141"/>
                  <a:gd name="T56" fmla="*/ 13 w 449"/>
                  <a:gd name="T57" fmla="*/ 107 h 1141"/>
                  <a:gd name="T58" fmla="*/ 10 w 449"/>
                  <a:gd name="T59" fmla="*/ 112 h 1141"/>
                  <a:gd name="T60" fmla="*/ 7 w 449"/>
                  <a:gd name="T61" fmla="*/ 117 h 1141"/>
                  <a:gd name="T62" fmla="*/ 4 w 449"/>
                  <a:gd name="T63" fmla="*/ 121 h 1141"/>
                  <a:gd name="T64" fmla="*/ 2 w 449"/>
                  <a:gd name="T65" fmla="*/ 124 h 1141"/>
                  <a:gd name="T66" fmla="*/ 1 w 449"/>
                  <a:gd name="T67" fmla="*/ 126 h 1141"/>
                  <a:gd name="T68" fmla="*/ 0 w 449"/>
                  <a:gd name="T69" fmla="*/ 126 h 1141"/>
                  <a:gd name="T70" fmla="*/ 0 w 449"/>
                  <a:gd name="T71" fmla="*/ 126 h 1141"/>
                  <a:gd name="T72" fmla="*/ 1 w 449"/>
                  <a:gd name="T73" fmla="*/ 127 h 11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49" h="1141">
                    <a:moveTo>
                      <a:pt x="9" y="1141"/>
                    </a:moveTo>
                    <a:lnTo>
                      <a:pt x="9" y="1141"/>
                    </a:lnTo>
                    <a:lnTo>
                      <a:pt x="16" y="1132"/>
                    </a:lnTo>
                    <a:lnTo>
                      <a:pt x="30" y="1115"/>
                    </a:lnTo>
                    <a:lnTo>
                      <a:pt x="49" y="1090"/>
                    </a:lnTo>
                    <a:lnTo>
                      <a:pt x="73" y="1055"/>
                    </a:lnTo>
                    <a:lnTo>
                      <a:pt x="102" y="1012"/>
                    </a:lnTo>
                    <a:lnTo>
                      <a:pt x="133" y="961"/>
                    </a:lnTo>
                    <a:lnTo>
                      <a:pt x="167" y="900"/>
                    </a:lnTo>
                    <a:lnTo>
                      <a:pt x="203" y="833"/>
                    </a:lnTo>
                    <a:lnTo>
                      <a:pt x="239" y="756"/>
                    </a:lnTo>
                    <a:lnTo>
                      <a:pt x="275" y="671"/>
                    </a:lnTo>
                    <a:lnTo>
                      <a:pt x="311" y="580"/>
                    </a:lnTo>
                    <a:lnTo>
                      <a:pt x="345" y="479"/>
                    </a:lnTo>
                    <a:lnTo>
                      <a:pt x="376" y="371"/>
                    </a:lnTo>
                    <a:lnTo>
                      <a:pt x="405" y="255"/>
                    </a:lnTo>
                    <a:lnTo>
                      <a:pt x="430" y="133"/>
                    </a:lnTo>
                    <a:lnTo>
                      <a:pt x="449" y="0"/>
                    </a:lnTo>
                    <a:lnTo>
                      <a:pt x="437" y="0"/>
                    </a:lnTo>
                    <a:lnTo>
                      <a:pt x="418" y="130"/>
                    </a:lnTo>
                    <a:lnTo>
                      <a:pt x="393" y="253"/>
                    </a:lnTo>
                    <a:lnTo>
                      <a:pt x="364" y="368"/>
                    </a:lnTo>
                    <a:lnTo>
                      <a:pt x="333" y="477"/>
                    </a:lnTo>
                    <a:lnTo>
                      <a:pt x="299" y="575"/>
                    </a:lnTo>
                    <a:lnTo>
                      <a:pt x="263" y="667"/>
                    </a:lnTo>
                    <a:lnTo>
                      <a:pt x="227" y="751"/>
                    </a:lnTo>
                    <a:lnTo>
                      <a:pt x="191" y="828"/>
                    </a:lnTo>
                    <a:lnTo>
                      <a:pt x="155" y="895"/>
                    </a:lnTo>
                    <a:lnTo>
                      <a:pt x="121" y="954"/>
                    </a:lnTo>
                    <a:lnTo>
                      <a:pt x="90" y="1005"/>
                    </a:lnTo>
                    <a:lnTo>
                      <a:pt x="63" y="1048"/>
                    </a:lnTo>
                    <a:lnTo>
                      <a:pt x="39" y="1083"/>
                    </a:lnTo>
                    <a:lnTo>
                      <a:pt x="20" y="1108"/>
                    </a:lnTo>
                    <a:lnTo>
                      <a:pt x="7" y="1125"/>
                    </a:lnTo>
                    <a:lnTo>
                      <a:pt x="0" y="1133"/>
                    </a:lnTo>
                    <a:lnTo>
                      <a:pt x="9" y="1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9" name="Freeform 8"/>
              <p:cNvSpPr>
                <a:spLocks/>
              </p:cNvSpPr>
              <p:nvPr/>
            </p:nvSpPr>
            <p:spPr bwMode="auto">
              <a:xfrm>
                <a:off x="2161" y="2309"/>
                <a:ext cx="28" cy="15"/>
              </a:xfrm>
              <a:custGeom>
                <a:avLst/>
                <a:gdLst>
                  <a:gd name="T0" fmla="*/ 0 w 84"/>
                  <a:gd name="T1" fmla="*/ 5 h 46"/>
                  <a:gd name="T2" fmla="*/ 0 w 84"/>
                  <a:gd name="T3" fmla="*/ 5 h 46"/>
                  <a:gd name="T4" fmla="*/ 2 w 84"/>
                  <a:gd name="T5" fmla="*/ 5 h 46"/>
                  <a:gd name="T6" fmla="*/ 3 w 84"/>
                  <a:gd name="T7" fmla="*/ 5 h 46"/>
                  <a:gd name="T8" fmla="*/ 4 w 84"/>
                  <a:gd name="T9" fmla="*/ 4 h 46"/>
                  <a:gd name="T10" fmla="*/ 6 w 84"/>
                  <a:gd name="T11" fmla="*/ 4 h 46"/>
                  <a:gd name="T12" fmla="*/ 7 w 84"/>
                  <a:gd name="T13" fmla="*/ 3 h 46"/>
                  <a:gd name="T14" fmla="*/ 8 w 84"/>
                  <a:gd name="T15" fmla="*/ 3 h 46"/>
                  <a:gd name="T16" fmla="*/ 9 w 84"/>
                  <a:gd name="T17" fmla="*/ 2 h 46"/>
                  <a:gd name="T18" fmla="*/ 9 w 84"/>
                  <a:gd name="T19" fmla="*/ 1 h 46"/>
                  <a:gd name="T20" fmla="*/ 8 w 84"/>
                  <a:gd name="T21" fmla="*/ 0 h 46"/>
                  <a:gd name="T22" fmla="*/ 7 w 84"/>
                  <a:gd name="T23" fmla="*/ 1 h 46"/>
                  <a:gd name="T24" fmla="*/ 7 w 84"/>
                  <a:gd name="T25" fmla="*/ 2 h 46"/>
                  <a:gd name="T26" fmla="*/ 6 w 84"/>
                  <a:gd name="T27" fmla="*/ 2 h 46"/>
                  <a:gd name="T28" fmla="*/ 5 w 84"/>
                  <a:gd name="T29" fmla="*/ 3 h 46"/>
                  <a:gd name="T30" fmla="*/ 4 w 84"/>
                  <a:gd name="T31" fmla="*/ 3 h 46"/>
                  <a:gd name="T32" fmla="*/ 3 w 84"/>
                  <a:gd name="T33" fmla="*/ 3 h 46"/>
                  <a:gd name="T34" fmla="*/ 2 w 84"/>
                  <a:gd name="T35" fmla="*/ 3 h 46"/>
                  <a:gd name="T36" fmla="*/ 0 w 84"/>
                  <a:gd name="T37" fmla="*/ 3 h 46"/>
                  <a:gd name="T38" fmla="*/ 0 w 84"/>
                  <a:gd name="T39" fmla="*/ 3 h 46"/>
                  <a:gd name="T40" fmla="*/ 0 w 84"/>
                  <a:gd name="T41" fmla="*/ 5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46">
                    <a:moveTo>
                      <a:pt x="0" y="44"/>
                    </a:moveTo>
                    <a:lnTo>
                      <a:pt x="0" y="44"/>
                    </a:lnTo>
                    <a:lnTo>
                      <a:pt x="14" y="46"/>
                    </a:lnTo>
                    <a:lnTo>
                      <a:pt x="27" y="44"/>
                    </a:lnTo>
                    <a:lnTo>
                      <a:pt x="39" y="41"/>
                    </a:lnTo>
                    <a:lnTo>
                      <a:pt x="51" y="36"/>
                    </a:lnTo>
                    <a:lnTo>
                      <a:pt x="60" y="32"/>
                    </a:lnTo>
                    <a:lnTo>
                      <a:pt x="69" y="24"/>
                    </a:lnTo>
                    <a:lnTo>
                      <a:pt x="77" y="17"/>
                    </a:lnTo>
                    <a:lnTo>
                      <a:pt x="84" y="8"/>
                    </a:lnTo>
                    <a:lnTo>
                      <a:pt x="75" y="0"/>
                    </a:lnTo>
                    <a:lnTo>
                      <a:pt x="67" y="8"/>
                    </a:lnTo>
                    <a:lnTo>
                      <a:pt x="61" y="15"/>
                    </a:lnTo>
                    <a:lnTo>
                      <a:pt x="53" y="20"/>
                    </a:lnTo>
                    <a:lnTo>
                      <a:pt x="46" y="24"/>
                    </a:lnTo>
                    <a:lnTo>
                      <a:pt x="36" y="29"/>
                    </a:lnTo>
                    <a:lnTo>
                      <a:pt x="27" y="32"/>
                    </a:lnTo>
                    <a:lnTo>
                      <a:pt x="14" y="32"/>
                    </a:lnTo>
                    <a:lnTo>
                      <a:pt x="0" y="3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0" name="Freeform 9"/>
              <p:cNvSpPr>
                <a:spLocks/>
              </p:cNvSpPr>
              <p:nvPr/>
            </p:nvSpPr>
            <p:spPr bwMode="auto">
              <a:xfrm>
                <a:off x="2101" y="2312"/>
                <a:ext cx="60" cy="12"/>
              </a:xfrm>
              <a:custGeom>
                <a:avLst/>
                <a:gdLst>
                  <a:gd name="T0" fmla="*/ 0 w 178"/>
                  <a:gd name="T1" fmla="*/ 1 h 35"/>
                  <a:gd name="T2" fmla="*/ 1 w 178"/>
                  <a:gd name="T3" fmla="*/ 1 h 35"/>
                  <a:gd name="T4" fmla="*/ 1 w 178"/>
                  <a:gd name="T5" fmla="*/ 1 h 35"/>
                  <a:gd name="T6" fmla="*/ 3 w 178"/>
                  <a:gd name="T7" fmla="*/ 2 h 35"/>
                  <a:gd name="T8" fmla="*/ 6 w 178"/>
                  <a:gd name="T9" fmla="*/ 2 h 35"/>
                  <a:gd name="T10" fmla="*/ 9 w 178"/>
                  <a:gd name="T11" fmla="*/ 2 h 35"/>
                  <a:gd name="T12" fmla="*/ 12 w 178"/>
                  <a:gd name="T13" fmla="*/ 3 h 35"/>
                  <a:gd name="T14" fmla="*/ 16 w 178"/>
                  <a:gd name="T15" fmla="*/ 3 h 35"/>
                  <a:gd name="T16" fmla="*/ 18 w 178"/>
                  <a:gd name="T17" fmla="*/ 4 h 35"/>
                  <a:gd name="T18" fmla="*/ 20 w 178"/>
                  <a:gd name="T19" fmla="*/ 4 h 35"/>
                  <a:gd name="T20" fmla="*/ 20 w 178"/>
                  <a:gd name="T21" fmla="*/ 3 h 35"/>
                  <a:gd name="T22" fmla="*/ 18 w 178"/>
                  <a:gd name="T23" fmla="*/ 2 h 35"/>
                  <a:gd name="T24" fmla="*/ 16 w 178"/>
                  <a:gd name="T25" fmla="*/ 2 h 35"/>
                  <a:gd name="T26" fmla="*/ 12 w 178"/>
                  <a:gd name="T27" fmla="*/ 1 h 35"/>
                  <a:gd name="T28" fmla="*/ 9 w 178"/>
                  <a:gd name="T29" fmla="*/ 1 h 35"/>
                  <a:gd name="T30" fmla="*/ 6 w 178"/>
                  <a:gd name="T31" fmla="*/ 1 h 35"/>
                  <a:gd name="T32" fmla="*/ 3 w 178"/>
                  <a:gd name="T33" fmla="*/ 0 h 35"/>
                  <a:gd name="T34" fmla="*/ 1 w 178"/>
                  <a:gd name="T35" fmla="*/ 0 h 35"/>
                  <a:gd name="T36" fmla="*/ 1 w 178"/>
                  <a:gd name="T37" fmla="*/ 0 h 35"/>
                  <a:gd name="T38" fmla="*/ 1 w 178"/>
                  <a:gd name="T39" fmla="*/ 0 h 35"/>
                  <a:gd name="T40" fmla="*/ 1 w 178"/>
                  <a:gd name="T41" fmla="*/ 0 h 35"/>
                  <a:gd name="T42" fmla="*/ 0 w 178"/>
                  <a:gd name="T43" fmla="*/ 0 h 35"/>
                  <a:gd name="T44" fmla="*/ 0 w 178"/>
                  <a:gd name="T45" fmla="*/ 1 h 35"/>
                  <a:gd name="T46" fmla="*/ 0 w 178"/>
                  <a:gd name="T47" fmla="*/ 1 h 35"/>
                  <a:gd name="T48" fmla="*/ 1 w 178"/>
                  <a:gd name="T49" fmla="*/ 1 h 35"/>
                  <a:gd name="T50" fmla="*/ 0 w 178"/>
                  <a:gd name="T51" fmla="*/ 1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35">
                    <a:moveTo>
                      <a:pt x="3" y="12"/>
                    </a:moveTo>
                    <a:lnTo>
                      <a:pt x="5" y="12"/>
                    </a:lnTo>
                    <a:lnTo>
                      <a:pt x="11" y="13"/>
                    </a:lnTo>
                    <a:lnTo>
                      <a:pt x="27" y="14"/>
                    </a:lnTo>
                    <a:lnTo>
                      <a:pt x="49" y="18"/>
                    </a:lnTo>
                    <a:lnTo>
                      <a:pt x="77" y="21"/>
                    </a:lnTo>
                    <a:lnTo>
                      <a:pt x="106" y="25"/>
                    </a:lnTo>
                    <a:lnTo>
                      <a:pt x="135" y="29"/>
                    </a:lnTo>
                    <a:lnTo>
                      <a:pt x="160" y="32"/>
                    </a:lnTo>
                    <a:lnTo>
                      <a:pt x="178" y="35"/>
                    </a:lnTo>
                    <a:lnTo>
                      <a:pt x="178" y="23"/>
                    </a:lnTo>
                    <a:lnTo>
                      <a:pt x="160" y="20"/>
                    </a:lnTo>
                    <a:lnTo>
                      <a:pt x="135" y="17"/>
                    </a:lnTo>
                    <a:lnTo>
                      <a:pt x="106" y="13"/>
                    </a:lnTo>
                    <a:lnTo>
                      <a:pt x="77" y="9"/>
                    </a:lnTo>
                    <a:lnTo>
                      <a:pt x="49" y="6"/>
                    </a:lnTo>
                    <a:lnTo>
                      <a:pt x="2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5" y="12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1" name="Freeform 10"/>
              <p:cNvSpPr>
                <a:spLocks/>
              </p:cNvSpPr>
              <p:nvPr/>
            </p:nvSpPr>
            <p:spPr bwMode="auto">
              <a:xfrm>
                <a:off x="2061" y="2286"/>
                <a:ext cx="43" cy="30"/>
              </a:xfrm>
              <a:custGeom>
                <a:avLst/>
                <a:gdLst>
                  <a:gd name="T0" fmla="*/ 0 w 128"/>
                  <a:gd name="T1" fmla="*/ 1 h 89"/>
                  <a:gd name="T2" fmla="*/ 0 w 128"/>
                  <a:gd name="T3" fmla="*/ 1 h 89"/>
                  <a:gd name="T4" fmla="*/ 2 w 128"/>
                  <a:gd name="T5" fmla="*/ 2 h 89"/>
                  <a:gd name="T6" fmla="*/ 3 w 128"/>
                  <a:gd name="T7" fmla="*/ 4 h 89"/>
                  <a:gd name="T8" fmla="*/ 6 w 128"/>
                  <a:gd name="T9" fmla="*/ 5 h 89"/>
                  <a:gd name="T10" fmla="*/ 8 w 128"/>
                  <a:gd name="T11" fmla="*/ 7 h 89"/>
                  <a:gd name="T12" fmla="*/ 10 w 128"/>
                  <a:gd name="T13" fmla="*/ 8 h 89"/>
                  <a:gd name="T14" fmla="*/ 12 w 128"/>
                  <a:gd name="T15" fmla="*/ 9 h 89"/>
                  <a:gd name="T16" fmla="*/ 13 w 128"/>
                  <a:gd name="T17" fmla="*/ 10 h 89"/>
                  <a:gd name="T18" fmla="*/ 14 w 128"/>
                  <a:gd name="T19" fmla="*/ 10 h 89"/>
                  <a:gd name="T20" fmla="*/ 14 w 128"/>
                  <a:gd name="T21" fmla="*/ 9 h 89"/>
                  <a:gd name="T22" fmla="*/ 14 w 128"/>
                  <a:gd name="T23" fmla="*/ 8 h 89"/>
                  <a:gd name="T24" fmla="*/ 13 w 128"/>
                  <a:gd name="T25" fmla="*/ 8 h 89"/>
                  <a:gd name="T26" fmla="*/ 11 w 128"/>
                  <a:gd name="T27" fmla="*/ 7 h 89"/>
                  <a:gd name="T28" fmla="*/ 9 w 128"/>
                  <a:gd name="T29" fmla="*/ 5 h 89"/>
                  <a:gd name="T30" fmla="*/ 7 w 128"/>
                  <a:gd name="T31" fmla="*/ 4 h 89"/>
                  <a:gd name="T32" fmla="*/ 4 w 128"/>
                  <a:gd name="T33" fmla="*/ 3 h 89"/>
                  <a:gd name="T34" fmla="*/ 2 w 128"/>
                  <a:gd name="T35" fmla="*/ 1 h 89"/>
                  <a:gd name="T36" fmla="*/ 1 w 128"/>
                  <a:gd name="T37" fmla="*/ 0 h 89"/>
                  <a:gd name="T38" fmla="*/ 1 w 128"/>
                  <a:gd name="T39" fmla="*/ 0 h 89"/>
                  <a:gd name="T40" fmla="*/ 0 w 128"/>
                  <a:gd name="T41" fmla="*/ 1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8" h="89">
                    <a:moveTo>
                      <a:pt x="0" y="9"/>
                    </a:moveTo>
                    <a:lnTo>
                      <a:pt x="0" y="9"/>
                    </a:lnTo>
                    <a:lnTo>
                      <a:pt x="14" y="20"/>
                    </a:lnTo>
                    <a:lnTo>
                      <a:pt x="31" y="33"/>
                    </a:lnTo>
                    <a:lnTo>
                      <a:pt x="51" y="48"/>
                    </a:lnTo>
                    <a:lnTo>
                      <a:pt x="73" y="60"/>
                    </a:lnTo>
                    <a:lnTo>
                      <a:pt x="91" y="71"/>
                    </a:lnTo>
                    <a:lnTo>
                      <a:pt x="108" y="80"/>
                    </a:lnTo>
                    <a:lnTo>
                      <a:pt x="120" y="86"/>
                    </a:lnTo>
                    <a:lnTo>
                      <a:pt x="124" y="89"/>
                    </a:lnTo>
                    <a:lnTo>
                      <a:pt x="128" y="77"/>
                    </a:lnTo>
                    <a:lnTo>
                      <a:pt x="125" y="74"/>
                    </a:lnTo>
                    <a:lnTo>
                      <a:pt x="113" y="68"/>
                    </a:lnTo>
                    <a:lnTo>
                      <a:pt x="98" y="59"/>
                    </a:lnTo>
                    <a:lnTo>
                      <a:pt x="78" y="48"/>
                    </a:lnTo>
                    <a:lnTo>
                      <a:pt x="59" y="36"/>
                    </a:lnTo>
                    <a:lnTo>
                      <a:pt x="38" y="24"/>
                    </a:lnTo>
                    <a:lnTo>
                      <a:pt x="21" y="11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2" name="Freeform 11"/>
              <p:cNvSpPr>
                <a:spLocks/>
              </p:cNvSpPr>
              <p:nvPr/>
            </p:nvSpPr>
            <p:spPr bwMode="auto">
              <a:xfrm>
                <a:off x="2038" y="2257"/>
                <a:ext cx="26" cy="32"/>
              </a:xfrm>
              <a:custGeom>
                <a:avLst/>
                <a:gdLst>
                  <a:gd name="T0" fmla="*/ 0 w 77"/>
                  <a:gd name="T1" fmla="*/ 1 h 98"/>
                  <a:gd name="T2" fmla="*/ 0 w 77"/>
                  <a:gd name="T3" fmla="*/ 1 h 98"/>
                  <a:gd name="T4" fmla="*/ 1 w 77"/>
                  <a:gd name="T5" fmla="*/ 3 h 98"/>
                  <a:gd name="T6" fmla="*/ 2 w 77"/>
                  <a:gd name="T7" fmla="*/ 4 h 98"/>
                  <a:gd name="T8" fmla="*/ 3 w 77"/>
                  <a:gd name="T9" fmla="*/ 5 h 98"/>
                  <a:gd name="T10" fmla="*/ 4 w 77"/>
                  <a:gd name="T11" fmla="*/ 6 h 98"/>
                  <a:gd name="T12" fmla="*/ 5 w 77"/>
                  <a:gd name="T13" fmla="*/ 8 h 98"/>
                  <a:gd name="T14" fmla="*/ 5 w 77"/>
                  <a:gd name="T15" fmla="*/ 8 h 98"/>
                  <a:gd name="T16" fmla="*/ 7 w 77"/>
                  <a:gd name="T17" fmla="*/ 9 h 98"/>
                  <a:gd name="T18" fmla="*/ 8 w 77"/>
                  <a:gd name="T19" fmla="*/ 10 h 98"/>
                  <a:gd name="T20" fmla="*/ 9 w 77"/>
                  <a:gd name="T21" fmla="*/ 9 h 98"/>
                  <a:gd name="T22" fmla="*/ 8 w 77"/>
                  <a:gd name="T23" fmla="*/ 8 h 98"/>
                  <a:gd name="T24" fmla="*/ 7 w 77"/>
                  <a:gd name="T25" fmla="*/ 8 h 98"/>
                  <a:gd name="T26" fmla="*/ 6 w 77"/>
                  <a:gd name="T27" fmla="*/ 7 h 98"/>
                  <a:gd name="T28" fmla="*/ 5 w 77"/>
                  <a:gd name="T29" fmla="*/ 6 h 98"/>
                  <a:gd name="T30" fmla="*/ 4 w 77"/>
                  <a:gd name="T31" fmla="*/ 5 h 98"/>
                  <a:gd name="T32" fmla="*/ 3 w 77"/>
                  <a:gd name="T33" fmla="*/ 3 h 98"/>
                  <a:gd name="T34" fmla="*/ 2 w 77"/>
                  <a:gd name="T35" fmla="*/ 2 h 98"/>
                  <a:gd name="T36" fmla="*/ 1 w 77"/>
                  <a:gd name="T37" fmla="*/ 0 h 98"/>
                  <a:gd name="T38" fmla="*/ 1 w 77"/>
                  <a:gd name="T39" fmla="*/ 0 h 98"/>
                  <a:gd name="T40" fmla="*/ 1 w 77"/>
                  <a:gd name="T41" fmla="*/ 0 h 98"/>
                  <a:gd name="T42" fmla="*/ 1 w 77"/>
                  <a:gd name="T43" fmla="*/ 0 h 98"/>
                  <a:gd name="T44" fmla="*/ 1 w 77"/>
                  <a:gd name="T45" fmla="*/ 0 h 98"/>
                  <a:gd name="T46" fmla="*/ 0 w 77"/>
                  <a:gd name="T47" fmla="*/ 0 h 98"/>
                  <a:gd name="T48" fmla="*/ 0 w 77"/>
                  <a:gd name="T49" fmla="*/ 1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98">
                    <a:moveTo>
                      <a:pt x="0" y="8"/>
                    </a:moveTo>
                    <a:lnTo>
                      <a:pt x="0" y="8"/>
                    </a:lnTo>
                    <a:lnTo>
                      <a:pt x="9" y="23"/>
                    </a:lnTo>
                    <a:lnTo>
                      <a:pt x="16" y="36"/>
                    </a:lnTo>
                    <a:lnTo>
                      <a:pt x="24" y="49"/>
                    </a:lnTo>
                    <a:lnTo>
                      <a:pt x="33" y="59"/>
                    </a:lnTo>
                    <a:lnTo>
                      <a:pt x="40" y="70"/>
                    </a:lnTo>
                    <a:lnTo>
                      <a:pt x="48" y="80"/>
                    </a:lnTo>
                    <a:lnTo>
                      <a:pt x="58" y="89"/>
                    </a:lnTo>
                    <a:lnTo>
                      <a:pt x="68" y="98"/>
                    </a:lnTo>
                    <a:lnTo>
                      <a:pt x="77" y="89"/>
                    </a:lnTo>
                    <a:lnTo>
                      <a:pt x="68" y="79"/>
                    </a:lnTo>
                    <a:lnTo>
                      <a:pt x="58" y="71"/>
                    </a:lnTo>
                    <a:lnTo>
                      <a:pt x="50" y="62"/>
                    </a:lnTo>
                    <a:lnTo>
                      <a:pt x="42" y="52"/>
                    </a:lnTo>
                    <a:lnTo>
                      <a:pt x="34" y="42"/>
                    </a:lnTo>
                    <a:lnTo>
                      <a:pt x="28" y="31"/>
                    </a:lnTo>
                    <a:lnTo>
                      <a:pt x="21" y="1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3" name="Freeform 12"/>
              <p:cNvSpPr>
                <a:spLocks/>
              </p:cNvSpPr>
              <p:nvPr/>
            </p:nvSpPr>
            <p:spPr bwMode="auto">
              <a:xfrm>
                <a:off x="2037" y="2253"/>
                <a:ext cx="5" cy="6"/>
              </a:xfrm>
              <a:custGeom>
                <a:avLst/>
                <a:gdLst>
                  <a:gd name="T0" fmla="*/ 0 w 16"/>
                  <a:gd name="T1" fmla="*/ 1 h 19"/>
                  <a:gd name="T2" fmla="*/ 0 w 16"/>
                  <a:gd name="T3" fmla="*/ 1 h 19"/>
                  <a:gd name="T4" fmla="*/ 0 w 16"/>
                  <a:gd name="T5" fmla="*/ 2 h 19"/>
                  <a:gd name="T6" fmla="*/ 2 w 16"/>
                  <a:gd name="T7" fmla="*/ 1 h 19"/>
                  <a:gd name="T8" fmla="*/ 1 w 16"/>
                  <a:gd name="T9" fmla="*/ 0 h 19"/>
                  <a:gd name="T10" fmla="*/ 1 w 16"/>
                  <a:gd name="T11" fmla="*/ 0 h 19"/>
                  <a:gd name="T12" fmla="*/ 1 w 16"/>
                  <a:gd name="T13" fmla="*/ 0 h 19"/>
                  <a:gd name="T14" fmla="*/ 1 w 16"/>
                  <a:gd name="T15" fmla="*/ 0 h 19"/>
                  <a:gd name="T16" fmla="*/ 0 w 16"/>
                  <a:gd name="T17" fmla="*/ 0 h 19"/>
                  <a:gd name="T18" fmla="*/ 0 w 16"/>
                  <a:gd name="T19" fmla="*/ 0 h 19"/>
                  <a:gd name="T20" fmla="*/ 0 w 16"/>
                  <a:gd name="T21" fmla="*/ 1 h 19"/>
                  <a:gd name="T22" fmla="*/ 0 w 16"/>
                  <a:gd name="T23" fmla="*/ 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0" y="10"/>
                    </a:moveTo>
                    <a:lnTo>
                      <a:pt x="0" y="8"/>
                    </a:lnTo>
                    <a:lnTo>
                      <a:pt x="4" y="19"/>
                    </a:lnTo>
                    <a:lnTo>
                      <a:pt x="16" y="1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4" name="Freeform 13"/>
              <p:cNvSpPr>
                <a:spLocks/>
              </p:cNvSpPr>
              <p:nvPr/>
            </p:nvSpPr>
            <p:spPr bwMode="auto">
              <a:xfrm>
                <a:off x="2034" y="2186"/>
                <a:ext cx="45" cy="70"/>
              </a:xfrm>
              <a:custGeom>
                <a:avLst/>
                <a:gdLst>
                  <a:gd name="T0" fmla="*/ 14 w 134"/>
                  <a:gd name="T1" fmla="*/ 0 h 211"/>
                  <a:gd name="T2" fmla="*/ 14 w 134"/>
                  <a:gd name="T3" fmla="*/ 0 h 211"/>
                  <a:gd name="T4" fmla="*/ 10 w 134"/>
                  <a:gd name="T5" fmla="*/ 3 h 211"/>
                  <a:gd name="T6" fmla="*/ 7 w 134"/>
                  <a:gd name="T7" fmla="*/ 6 h 211"/>
                  <a:gd name="T8" fmla="*/ 4 w 134"/>
                  <a:gd name="T9" fmla="*/ 9 h 211"/>
                  <a:gd name="T10" fmla="*/ 2 w 134"/>
                  <a:gd name="T11" fmla="*/ 12 h 211"/>
                  <a:gd name="T12" fmla="*/ 1 w 134"/>
                  <a:gd name="T13" fmla="*/ 15 h 211"/>
                  <a:gd name="T14" fmla="*/ 0 w 134"/>
                  <a:gd name="T15" fmla="*/ 18 h 211"/>
                  <a:gd name="T16" fmla="*/ 0 w 134"/>
                  <a:gd name="T17" fmla="*/ 21 h 211"/>
                  <a:gd name="T18" fmla="*/ 1 w 134"/>
                  <a:gd name="T19" fmla="*/ 23 h 211"/>
                  <a:gd name="T20" fmla="*/ 2 w 134"/>
                  <a:gd name="T21" fmla="*/ 22 h 211"/>
                  <a:gd name="T22" fmla="*/ 1 w 134"/>
                  <a:gd name="T23" fmla="*/ 20 h 211"/>
                  <a:gd name="T24" fmla="*/ 1 w 134"/>
                  <a:gd name="T25" fmla="*/ 18 h 211"/>
                  <a:gd name="T26" fmla="*/ 2 w 134"/>
                  <a:gd name="T27" fmla="*/ 15 h 211"/>
                  <a:gd name="T28" fmla="*/ 3 w 134"/>
                  <a:gd name="T29" fmla="*/ 12 h 211"/>
                  <a:gd name="T30" fmla="*/ 5 w 134"/>
                  <a:gd name="T31" fmla="*/ 10 h 211"/>
                  <a:gd name="T32" fmla="*/ 8 w 134"/>
                  <a:gd name="T33" fmla="*/ 7 h 211"/>
                  <a:gd name="T34" fmla="*/ 11 w 134"/>
                  <a:gd name="T35" fmla="*/ 4 h 211"/>
                  <a:gd name="T36" fmla="*/ 15 w 134"/>
                  <a:gd name="T37" fmla="*/ 1 h 211"/>
                  <a:gd name="T38" fmla="*/ 15 w 134"/>
                  <a:gd name="T39" fmla="*/ 1 h 211"/>
                  <a:gd name="T40" fmla="*/ 14 w 134"/>
                  <a:gd name="T41" fmla="*/ 0 h 2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4" h="211">
                    <a:moveTo>
                      <a:pt x="126" y="0"/>
                    </a:moveTo>
                    <a:lnTo>
                      <a:pt x="126" y="0"/>
                    </a:lnTo>
                    <a:lnTo>
                      <a:pt x="93" y="24"/>
                    </a:lnTo>
                    <a:lnTo>
                      <a:pt x="64" y="51"/>
                    </a:lnTo>
                    <a:lnTo>
                      <a:pt x="40" y="78"/>
                    </a:lnTo>
                    <a:lnTo>
                      <a:pt x="19" y="106"/>
                    </a:lnTo>
                    <a:lnTo>
                      <a:pt x="7" y="134"/>
                    </a:lnTo>
                    <a:lnTo>
                      <a:pt x="0" y="162"/>
                    </a:lnTo>
                    <a:lnTo>
                      <a:pt x="1" y="187"/>
                    </a:lnTo>
                    <a:lnTo>
                      <a:pt x="9" y="211"/>
                    </a:lnTo>
                    <a:lnTo>
                      <a:pt x="21" y="203"/>
                    </a:lnTo>
                    <a:lnTo>
                      <a:pt x="13" y="184"/>
                    </a:lnTo>
                    <a:lnTo>
                      <a:pt x="12" y="162"/>
                    </a:lnTo>
                    <a:lnTo>
                      <a:pt x="19" y="138"/>
                    </a:lnTo>
                    <a:lnTo>
                      <a:pt x="31" y="113"/>
                    </a:lnTo>
                    <a:lnTo>
                      <a:pt x="49" y="86"/>
                    </a:lnTo>
                    <a:lnTo>
                      <a:pt x="74" y="60"/>
                    </a:lnTo>
                    <a:lnTo>
                      <a:pt x="100" y="34"/>
                    </a:lnTo>
                    <a:lnTo>
                      <a:pt x="134" y="1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5" name="Freeform 14"/>
              <p:cNvSpPr>
                <a:spLocks/>
              </p:cNvSpPr>
              <p:nvPr/>
            </p:nvSpPr>
            <p:spPr bwMode="auto">
              <a:xfrm>
                <a:off x="2076" y="2168"/>
                <a:ext cx="81" cy="22"/>
              </a:xfrm>
              <a:custGeom>
                <a:avLst/>
                <a:gdLst>
                  <a:gd name="T0" fmla="*/ 27 w 243"/>
                  <a:gd name="T1" fmla="*/ 4 h 65"/>
                  <a:gd name="T2" fmla="*/ 27 w 243"/>
                  <a:gd name="T3" fmla="*/ 4 h 65"/>
                  <a:gd name="T4" fmla="*/ 26 w 243"/>
                  <a:gd name="T5" fmla="*/ 3 h 65"/>
                  <a:gd name="T6" fmla="*/ 25 w 243"/>
                  <a:gd name="T7" fmla="*/ 2 h 65"/>
                  <a:gd name="T8" fmla="*/ 24 w 243"/>
                  <a:gd name="T9" fmla="*/ 1 h 65"/>
                  <a:gd name="T10" fmla="*/ 22 w 243"/>
                  <a:gd name="T11" fmla="*/ 1 h 65"/>
                  <a:gd name="T12" fmla="*/ 21 w 243"/>
                  <a:gd name="T13" fmla="*/ 0 h 65"/>
                  <a:gd name="T14" fmla="*/ 19 w 243"/>
                  <a:gd name="T15" fmla="*/ 0 h 65"/>
                  <a:gd name="T16" fmla="*/ 18 w 243"/>
                  <a:gd name="T17" fmla="*/ 0 h 65"/>
                  <a:gd name="T18" fmla="*/ 16 w 243"/>
                  <a:gd name="T19" fmla="*/ 0 h 65"/>
                  <a:gd name="T20" fmla="*/ 14 w 243"/>
                  <a:gd name="T21" fmla="*/ 0 h 65"/>
                  <a:gd name="T22" fmla="*/ 12 w 243"/>
                  <a:gd name="T23" fmla="*/ 1 h 65"/>
                  <a:gd name="T24" fmla="*/ 10 w 243"/>
                  <a:gd name="T25" fmla="*/ 1 h 65"/>
                  <a:gd name="T26" fmla="*/ 8 w 243"/>
                  <a:gd name="T27" fmla="*/ 2 h 65"/>
                  <a:gd name="T28" fmla="*/ 6 w 243"/>
                  <a:gd name="T29" fmla="*/ 3 h 65"/>
                  <a:gd name="T30" fmla="*/ 4 w 243"/>
                  <a:gd name="T31" fmla="*/ 4 h 65"/>
                  <a:gd name="T32" fmla="*/ 2 w 243"/>
                  <a:gd name="T33" fmla="*/ 5 h 65"/>
                  <a:gd name="T34" fmla="*/ 0 w 243"/>
                  <a:gd name="T35" fmla="*/ 6 h 65"/>
                  <a:gd name="T36" fmla="*/ 1 w 243"/>
                  <a:gd name="T37" fmla="*/ 7 h 65"/>
                  <a:gd name="T38" fmla="*/ 3 w 243"/>
                  <a:gd name="T39" fmla="*/ 6 h 65"/>
                  <a:gd name="T40" fmla="*/ 5 w 243"/>
                  <a:gd name="T41" fmla="*/ 5 h 65"/>
                  <a:gd name="T42" fmla="*/ 7 w 243"/>
                  <a:gd name="T43" fmla="*/ 4 h 65"/>
                  <a:gd name="T44" fmla="*/ 8 w 243"/>
                  <a:gd name="T45" fmla="*/ 3 h 65"/>
                  <a:gd name="T46" fmla="*/ 10 w 243"/>
                  <a:gd name="T47" fmla="*/ 3 h 65"/>
                  <a:gd name="T48" fmla="*/ 12 w 243"/>
                  <a:gd name="T49" fmla="*/ 2 h 65"/>
                  <a:gd name="T50" fmla="*/ 14 w 243"/>
                  <a:gd name="T51" fmla="*/ 2 h 65"/>
                  <a:gd name="T52" fmla="*/ 16 w 243"/>
                  <a:gd name="T53" fmla="*/ 2 h 65"/>
                  <a:gd name="T54" fmla="*/ 18 w 243"/>
                  <a:gd name="T55" fmla="*/ 2 h 65"/>
                  <a:gd name="T56" fmla="*/ 19 w 243"/>
                  <a:gd name="T57" fmla="*/ 2 h 65"/>
                  <a:gd name="T58" fmla="*/ 21 w 243"/>
                  <a:gd name="T59" fmla="*/ 2 h 65"/>
                  <a:gd name="T60" fmla="*/ 22 w 243"/>
                  <a:gd name="T61" fmla="*/ 2 h 65"/>
                  <a:gd name="T62" fmla="*/ 23 w 243"/>
                  <a:gd name="T63" fmla="*/ 3 h 65"/>
                  <a:gd name="T64" fmla="*/ 24 w 243"/>
                  <a:gd name="T65" fmla="*/ 3 h 65"/>
                  <a:gd name="T66" fmla="*/ 25 w 243"/>
                  <a:gd name="T67" fmla="*/ 4 h 65"/>
                  <a:gd name="T68" fmla="*/ 26 w 243"/>
                  <a:gd name="T69" fmla="*/ 5 h 65"/>
                  <a:gd name="T70" fmla="*/ 26 w 243"/>
                  <a:gd name="T71" fmla="*/ 5 h 65"/>
                  <a:gd name="T72" fmla="*/ 26 w 243"/>
                  <a:gd name="T73" fmla="*/ 5 h 65"/>
                  <a:gd name="T74" fmla="*/ 26 w 243"/>
                  <a:gd name="T75" fmla="*/ 5 h 65"/>
                  <a:gd name="T76" fmla="*/ 27 w 243"/>
                  <a:gd name="T77" fmla="*/ 5 h 65"/>
                  <a:gd name="T78" fmla="*/ 27 w 243"/>
                  <a:gd name="T79" fmla="*/ 5 h 65"/>
                  <a:gd name="T80" fmla="*/ 27 w 243"/>
                  <a:gd name="T81" fmla="*/ 4 h 65"/>
                  <a:gd name="T82" fmla="*/ 27 w 243"/>
                  <a:gd name="T83" fmla="*/ 4 h 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65">
                    <a:moveTo>
                      <a:pt x="242" y="37"/>
                    </a:moveTo>
                    <a:lnTo>
                      <a:pt x="242" y="36"/>
                    </a:lnTo>
                    <a:lnTo>
                      <a:pt x="234" y="27"/>
                    </a:lnTo>
                    <a:lnTo>
                      <a:pt x="224" y="19"/>
                    </a:lnTo>
                    <a:lnTo>
                      <a:pt x="213" y="12"/>
                    </a:lnTo>
                    <a:lnTo>
                      <a:pt x="201" y="7"/>
                    </a:lnTo>
                    <a:lnTo>
                      <a:pt x="188" y="4"/>
                    </a:lnTo>
                    <a:lnTo>
                      <a:pt x="174" y="3"/>
                    </a:lnTo>
                    <a:lnTo>
                      <a:pt x="159" y="0"/>
                    </a:lnTo>
                    <a:lnTo>
                      <a:pt x="143" y="3"/>
                    </a:lnTo>
                    <a:lnTo>
                      <a:pt x="127" y="4"/>
                    </a:lnTo>
                    <a:lnTo>
                      <a:pt x="109" y="7"/>
                    </a:lnTo>
                    <a:lnTo>
                      <a:pt x="92" y="12"/>
                    </a:lnTo>
                    <a:lnTo>
                      <a:pt x="74" y="18"/>
                    </a:lnTo>
                    <a:lnTo>
                      <a:pt x="56" y="24"/>
                    </a:lnTo>
                    <a:lnTo>
                      <a:pt x="38" y="33"/>
                    </a:lnTo>
                    <a:lnTo>
                      <a:pt x="20" y="42"/>
                    </a:lnTo>
                    <a:lnTo>
                      <a:pt x="0" y="53"/>
                    </a:lnTo>
                    <a:lnTo>
                      <a:pt x="8" y="65"/>
                    </a:lnTo>
                    <a:lnTo>
                      <a:pt x="24" y="54"/>
                    </a:lnTo>
                    <a:lnTo>
                      <a:pt x="42" y="45"/>
                    </a:lnTo>
                    <a:lnTo>
                      <a:pt x="61" y="36"/>
                    </a:lnTo>
                    <a:lnTo>
                      <a:pt x="76" y="30"/>
                    </a:lnTo>
                    <a:lnTo>
                      <a:pt x="94" y="24"/>
                    </a:lnTo>
                    <a:lnTo>
                      <a:pt x="111" y="19"/>
                    </a:lnTo>
                    <a:lnTo>
                      <a:pt x="127" y="16"/>
                    </a:lnTo>
                    <a:lnTo>
                      <a:pt x="143" y="15"/>
                    </a:lnTo>
                    <a:lnTo>
                      <a:pt x="159" y="15"/>
                    </a:lnTo>
                    <a:lnTo>
                      <a:pt x="174" y="15"/>
                    </a:lnTo>
                    <a:lnTo>
                      <a:pt x="186" y="16"/>
                    </a:lnTo>
                    <a:lnTo>
                      <a:pt x="199" y="19"/>
                    </a:lnTo>
                    <a:lnTo>
                      <a:pt x="208" y="24"/>
                    </a:lnTo>
                    <a:lnTo>
                      <a:pt x="217" y="29"/>
                    </a:lnTo>
                    <a:lnTo>
                      <a:pt x="224" y="36"/>
                    </a:lnTo>
                    <a:lnTo>
                      <a:pt x="230" y="43"/>
                    </a:lnTo>
                    <a:lnTo>
                      <a:pt x="230" y="42"/>
                    </a:lnTo>
                    <a:lnTo>
                      <a:pt x="230" y="43"/>
                    </a:lnTo>
                    <a:lnTo>
                      <a:pt x="235" y="46"/>
                    </a:lnTo>
                    <a:lnTo>
                      <a:pt x="240" y="45"/>
                    </a:lnTo>
                    <a:lnTo>
                      <a:pt x="243" y="41"/>
                    </a:lnTo>
                    <a:lnTo>
                      <a:pt x="242" y="36"/>
                    </a:lnTo>
                    <a:lnTo>
                      <a:pt x="24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6" name="Freeform 15"/>
              <p:cNvSpPr>
                <a:spLocks/>
              </p:cNvSpPr>
              <p:nvPr/>
            </p:nvSpPr>
            <p:spPr bwMode="auto">
              <a:xfrm>
                <a:off x="2153" y="2181"/>
                <a:ext cx="5" cy="5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1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1 w 17"/>
                  <a:gd name="T11" fmla="*/ 1 h 17"/>
                  <a:gd name="T12" fmla="*/ 0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1 w 17"/>
                  <a:gd name="T21" fmla="*/ 1 h 17"/>
                  <a:gd name="T22" fmla="*/ 1 w 17"/>
                  <a:gd name="T23" fmla="*/ 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lnTo>
                      <a:pt x="17" y="9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3" y="16"/>
                    </a:lnTo>
                    <a:lnTo>
                      <a:pt x="17" y="14"/>
                    </a:lnTo>
                    <a:lnTo>
                      <a:pt x="17" y="9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7" name="Freeform 16"/>
              <p:cNvSpPr>
                <a:spLocks/>
              </p:cNvSpPr>
              <p:nvPr/>
            </p:nvSpPr>
            <p:spPr bwMode="auto">
              <a:xfrm>
                <a:off x="2155" y="2183"/>
                <a:ext cx="20" cy="14"/>
              </a:xfrm>
              <a:custGeom>
                <a:avLst/>
                <a:gdLst>
                  <a:gd name="T0" fmla="*/ 5 w 60"/>
                  <a:gd name="T1" fmla="*/ 1 h 44"/>
                  <a:gd name="T2" fmla="*/ 5 w 60"/>
                  <a:gd name="T3" fmla="*/ 1 h 44"/>
                  <a:gd name="T4" fmla="*/ 5 w 60"/>
                  <a:gd name="T5" fmla="*/ 2 h 44"/>
                  <a:gd name="T6" fmla="*/ 4 w 60"/>
                  <a:gd name="T7" fmla="*/ 3 h 44"/>
                  <a:gd name="T8" fmla="*/ 4 w 60"/>
                  <a:gd name="T9" fmla="*/ 3 h 44"/>
                  <a:gd name="T10" fmla="*/ 4 w 60"/>
                  <a:gd name="T11" fmla="*/ 3 h 44"/>
                  <a:gd name="T12" fmla="*/ 4 w 60"/>
                  <a:gd name="T13" fmla="*/ 3 h 44"/>
                  <a:gd name="T14" fmla="*/ 3 w 60"/>
                  <a:gd name="T15" fmla="*/ 2 h 44"/>
                  <a:gd name="T16" fmla="*/ 2 w 60"/>
                  <a:gd name="T17" fmla="*/ 1 h 44"/>
                  <a:gd name="T18" fmla="*/ 1 w 60"/>
                  <a:gd name="T19" fmla="*/ 0 h 44"/>
                  <a:gd name="T20" fmla="*/ 0 w 60"/>
                  <a:gd name="T21" fmla="*/ 1 h 44"/>
                  <a:gd name="T22" fmla="*/ 1 w 60"/>
                  <a:gd name="T23" fmla="*/ 2 h 44"/>
                  <a:gd name="T24" fmla="*/ 2 w 60"/>
                  <a:gd name="T25" fmla="*/ 3 h 44"/>
                  <a:gd name="T26" fmla="*/ 3 w 60"/>
                  <a:gd name="T27" fmla="*/ 4 h 44"/>
                  <a:gd name="T28" fmla="*/ 3 w 60"/>
                  <a:gd name="T29" fmla="*/ 4 h 44"/>
                  <a:gd name="T30" fmla="*/ 4 w 60"/>
                  <a:gd name="T31" fmla="*/ 4 h 44"/>
                  <a:gd name="T32" fmla="*/ 5 w 60"/>
                  <a:gd name="T33" fmla="*/ 4 h 44"/>
                  <a:gd name="T34" fmla="*/ 6 w 60"/>
                  <a:gd name="T35" fmla="*/ 3 h 44"/>
                  <a:gd name="T36" fmla="*/ 7 w 60"/>
                  <a:gd name="T37" fmla="*/ 1 h 44"/>
                  <a:gd name="T38" fmla="*/ 7 w 60"/>
                  <a:gd name="T39" fmla="*/ 1 h 44"/>
                  <a:gd name="T40" fmla="*/ 5 w 60"/>
                  <a:gd name="T41" fmla="*/ 1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44">
                    <a:moveTo>
                      <a:pt x="48" y="9"/>
                    </a:moveTo>
                    <a:lnTo>
                      <a:pt x="48" y="9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3" y="27"/>
                    </a:lnTo>
                    <a:lnTo>
                      <a:pt x="27" y="21"/>
                    </a:lnTo>
                    <a:lnTo>
                      <a:pt x="19" y="10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10" y="20"/>
                    </a:lnTo>
                    <a:lnTo>
                      <a:pt x="17" y="28"/>
                    </a:lnTo>
                    <a:lnTo>
                      <a:pt x="23" y="37"/>
                    </a:lnTo>
                    <a:lnTo>
                      <a:pt x="29" y="43"/>
                    </a:lnTo>
                    <a:lnTo>
                      <a:pt x="39" y="44"/>
                    </a:lnTo>
                    <a:lnTo>
                      <a:pt x="47" y="38"/>
                    </a:lnTo>
                    <a:lnTo>
                      <a:pt x="53" y="28"/>
                    </a:lnTo>
                    <a:lnTo>
                      <a:pt x="60" y="14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8" name="Freeform 17"/>
              <p:cNvSpPr>
                <a:spLocks/>
              </p:cNvSpPr>
              <p:nvPr/>
            </p:nvSpPr>
            <p:spPr bwMode="auto">
              <a:xfrm>
                <a:off x="2171" y="2008"/>
                <a:ext cx="75" cy="179"/>
              </a:xfrm>
              <a:custGeom>
                <a:avLst/>
                <a:gdLst>
                  <a:gd name="T0" fmla="*/ 24 w 225"/>
                  <a:gd name="T1" fmla="*/ 0 h 539"/>
                  <a:gd name="T2" fmla="*/ 24 w 225"/>
                  <a:gd name="T3" fmla="*/ 0 h 539"/>
                  <a:gd name="T4" fmla="*/ 23 w 225"/>
                  <a:gd name="T5" fmla="*/ 6 h 539"/>
                  <a:gd name="T6" fmla="*/ 22 w 225"/>
                  <a:gd name="T7" fmla="*/ 11 h 539"/>
                  <a:gd name="T8" fmla="*/ 20 w 225"/>
                  <a:gd name="T9" fmla="*/ 16 h 539"/>
                  <a:gd name="T10" fmla="*/ 19 w 225"/>
                  <a:gd name="T11" fmla="*/ 22 h 539"/>
                  <a:gd name="T12" fmla="*/ 17 w 225"/>
                  <a:gd name="T13" fmla="*/ 26 h 539"/>
                  <a:gd name="T14" fmla="*/ 15 w 225"/>
                  <a:gd name="T15" fmla="*/ 31 h 539"/>
                  <a:gd name="T16" fmla="*/ 13 w 225"/>
                  <a:gd name="T17" fmla="*/ 35 h 539"/>
                  <a:gd name="T18" fmla="*/ 11 w 225"/>
                  <a:gd name="T19" fmla="*/ 39 h 539"/>
                  <a:gd name="T20" fmla="*/ 9 w 225"/>
                  <a:gd name="T21" fmla="*/ 43 h 539"/>
                  <a:gd name="T22" fmla="*/ 8 w 225"/>
                  <a:gd name="T23" fmla="*/ 46 h 539"/>
                  <a:gd name="T24" fmla="*/ 6 w 225"/>
                  <a:gd name="T25" fmla="*/ 49 h 539"/>
                  <a:gd name="T26" fmla="*/ 4 w 225"/>
                  <a:gd name="T27" fmla="*/ 51 h 539"/>
                  <a:gd name="T28" fmla="*/ 3 w 225"/>
                  <a:gd name="T29" fmla="*/ 54 h 539"/>
                  <a:gd name="T30" fmla="*/ 2 w 225"/>
                  <a:gd name="T31" fmla="*/ 56 h 539"/>
                  <a:gd name="T32" fmla="*/ 1 w 225"/>
                  <a:gd name="T33" fmla="*/ 58 h 539"/>
                  <a:gd name="T34" fmla="*/ 0 w 225"/>
                  <a:gd name="T35" fmla="*/ 59 h 539"/>
                  <a:gd name="T36" fmla="*/ 1 w 225"/>
                  <a:gd name="T37" fmla="*/ 59 h 539"/>
                  <a:gd name="T38" fmla="*/ 2 w 225"/>
                  <a:gd name="T39" fmla="*/ 58 h 539"/>
                  <a:gd name="T40" fmla="*/ 3 w 225"/>
                  <a:gd name="T41" fmla="*/ 56 h 539"/>
                  <a:gd name="T42" fmla="*/ 4 w 225"/>
                  <a:gd name="T43" fmla="*/ 54 h 539"/>
                  <a:gd name="T44" fmla="*/ 6 w 225"/>
                  <a:gd name="T45" fmla="*/ 52 h 539"/>
                  <a:gd name="T46" fmla="*/ 7 w 225"/>
                  <a:gd name="T47" fmla="*/ 50 h 539"/>
                  <a:gd name="T48" fmla="*/ 9 w 225"/>
                  <a:gd name="T49" fmla="*/ 46 h 539"/>
                  <a:gd name="T50" fmla="*/ 11 w 225"/>
                  <a:gd name="T51" fmla="*/ 43 h 539"/>
                  <a:gd name="T52" fmla="*/ 13 w 225"/>
                  <a:gd name="T53" fmla="*/ 40 h 539"/>
                  <a:gd name="T54" fmla="*/ 14 w 225"/>
                  <a:gd name="T55" fmla="*/ 36 h 539"/>
                  <a:gd name="T56" fmla="*/ 16 w 225"/>
                  <a:gd name="T57" fmla="*/ 31 h 539"/>
                  <a:gd name="T58" fmla="*/ 18 w 225"/>
                  <a:gd name="T59" fmla="*/ 27 h 539"/>
                  <a:gd name="T60" fmla="*/ 20 w 225"/>
                  <a:gd name="T61" fmla="*/ 22 h 539"/>
                  <a:gd name="T62" fmla="*/ 22 w 225"/>
                  <a:gd name="T63" fmla="*/ 17 h 539"/>
                  <a:gd name="T64" fmla="*/ 23 w 225"/>
                  <a:gd name="T65" fmla="*/ 11 h 539"/>
                  <a:gd name="T66" fmla="*/ 24 w 225"/>
                  <a:gd name="T67" fmla="*/ 6 h 539"/>
                  <a:gd name="T68" fmla="*/ 25 w 225"/>
                  <a:gd name="T69" fmla="*/ 0 h 539"/>
                  <a:gd name="T70" fmla="*/ 25 w 225"/>
                  <a:gd name="T71" fmla="*/ 0 h 539"/>
                  <a:gd name="T72" fmla="*/ 24 w 225"/>
                  <a:gd name="T73" fmla="*/ 0 h 5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5" h="539">
                    <a:moveTo>
                      <a:pt x="213" y="0"/>
                    </a:moveTo>
                    <a:lnTo>
                      <a:pt x="213" y="0"/>
                    </a:lnTo>
                    <a:lnTo>
                      <a:pt x="205" y="50"/>
                    </a:lnTo>
                    <a:lnTo>
                      <a:pt x="195" y="101"/>
                    </a:lnTo>
                    <a:lnTo>
                      <a:pt x="182" y="149"/>
                    </a:lnTo>
                    <a:lnTo>
                      <a:pt x="167" y="195"/>
                    </a:lnTo>
                    <a:lnTo>
                      <a:pt x="152" y="237"/>
                    </a:lnTo>
                    <a:lnTo>
                      <a:pt x="136" y="278"/>
                    </a:lnTo>
                    <a:lnTo>
                      <a:pt x="118" y="317"/>
                    </a:lnTo>
                    <a:lnTo>
                      <a:pt x="101" y="353"/>
                    </a:lnTo>
                    <a:lnTo>
                      <a:pt x="84" y="387"/>
                    </a:lnTo>
                    <a:lnTo>
                      <a:pt x="68" y="417"/>
                    </a:lnTo>
                    <a:lnTo>
                      <a:pt x="52" y="444"/>
                    </a:lnTo>
                    <a:lnTo>
                      <a:pt x="38" y="468"/>
                    </a:lnTo>
                    <a:lnTo>
                      <a:pt x="24" y="491"/>
                    </a:lnTo>
                    <a:lnTo>
                      <a:pt x="15" y="509"/>
                    </a:lnTo>
                    <a:lnTo>
                      <a:pt x="6" y="523"/>
                    </a:lnTo>
                    <a:lnTo>
                      <a:pt x="0" y="534"/>
                    </a:lnTo>
                    <a:lnTo>
                      <a:pt x="12" y="539"/>
                    </a:lnTo>
                    <a:lnTo>
                      <a:pt x="18" y="528"/>
                    </a:lnTo>
                    <a:lnTo>
                      <a:pt x="27" y="513"/>
                    </a:lnTo>
                    <a:lnTo>
                      <a:pt x="36" y="495"/>
                    </a:lnTo>
                    <a:lnTo>
                      <a:pt x="50" y="475"/>
                    </a:lnTo>
                    <a:lnTo>
                      <a:pt x="64" y="451"/>
                    </a:lnTo>
                    <a:lnTo>
                      <a:pt x="80" y="422"/>
                    </a:lnTo>
                    <a:lnTo>
                      <a:pt x="96" y="392"/>
                    </a:lnTo>
                    <a:lnTo>
                      <a:pt x="113" y="358"/>
                    </a:lnTo>
                    <a:lnTo>
                      <a:pt x="130" y="322"/>
                    </a:lnTo>
                    <a:lnTo>
                      <a:pt x="148" y="283"/>
                    </a:lnTo>
                    <a:lnTo>
                      <a:pt x="164" y="242"/>
                    </a:lnTo>
                    <a:lnTo>
                      <a:pt x="179" y="197"/>
                    </a:lnTo>
                    <a:lnTo>
                      <a:pt x="194" y="151"/>
                    </a:lnTo>
                    <a:lnTo>
                      <a:pt x="207" y="103"/>
                    </a:lnTo>
                    <a:lnTo>
                      <a:pt x="217" y="53"/>
                    </a:lnTo>
                    <a:lnTo>
                      <a:pt x="225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9" name="Freeform 18"/>
              <p:cNvSpPr>
                <a:spLocks/>
              </p:cNvSpPr>
              <p:nvPr/>
            </p:nvSpPr>
            <p:spPr bwMode="auto">
              <a:xfrm>
                <a:off x="2230" y="1982"/>
                <a:ext cx="16" cy="26"/>
              </a:xfrm>
              <a:custGeom>
                <a:avLst/>
                <a:gdLst>
                  <a:gd name="T0" fmla="*/ 0 w 49"/>
                  <a:gd name="T1" fmla="*/ 1 h 77"/>
                  <a:gd name="T2" fmla="*/ 0 w 49"/>
                  <a:gd name="T3" fmla="*/ 1 h 77"/>
                  <a:gd name="T4" fmla="*/ 1 w 49"/>
                  <a:gd name="T5" fmla="*/ 2 h 77"/>
                  <a:gd name="T6" fmla="*/ 1 w 49"/>
                  <a:gd name="T7" fmla="*/ 3 h 77"/>
                  <a:gd name="T8" fmla="*/ 2 w 49"/>
                  <a:gd name="T9" fmla="*/ 3 h 77"/>
                  <a:gd name="T10" fmla="*/ 3 w 49"/>
                  <a:gd name="T11" fmla="*/ 5 h 77"/>
                  <a:gd name="T12" fmla="*/ 3 w 49"/>
                  <a:gd name="T13" fmla="*/ 5 h 77"/>
                  <a:gd name="T14" fmla="*/ 4 w 49"/>
                  <a:gd name="T15" fmla="*/ 6 h 77"/>
                  <a:gd name="T16" fmla="*/ 4 w 49"/>
                  <a:gd name="T17" fmla="*/ 7 h 77"/>
                  <a:gd name="T18" fmla="*/ 4 w 49"/>
                  <a:gd name="T19" fmla="*/ 9 h 77"/>
                  <a:gd name="T20" fmla="*/ 5 w 49"/>
                  <a:gd name="T21" fmla="*/ 9 h 77"/>
                  <a:gd name="T22" fmla="*/ 5 w 49"/>
                  <a:gd name="T23" fmla="*/ 7 h 77"/>
                  <a:gd name="T24" fmla="*/ 5 w 49"/>
                  <a:gd name="T25" fmla="*/ 6 h 77"/>
                  <a:gd name="T26" fmla="*/ 5 w 49"/>
                  <a:gd name="T27" fmla="*/ 5 h 77"/>
                  <a:gd name="T28" fmla="*/ 4 w 49"/>
                  <a:gd name="T29" fmla="*/ 4 h 77"/>
                  <a:gd name="T30" fmla="*/ 3 w 49"/>
                  <a:gd name="T31" fmla="*/ 3 h 77"/>
                  <a:gd name="T32" fmla="*/ 3 w 49"/>
                  <a:gd name="T33" fmla="*/ 2 h 77"/>
                  <a:gd name="T34" fmla="*/ 2 w 49"/>
                  <a:gd name="T35" fmla="*/ 1 h 77"/>
                  <a:gd name="T36" fmla="*/ 1 w 49"/>
                  <a:gd name="T37" fmla="*/ 0 h 77"/>
                  <a:gd name="T38" fmla="*/ 1 w 49"/>
                  <a:gd name="T39" fmla="*/ 0 h 77"/>
                  <a:gd name="T40" fmla="*/ 1 w 49"/>
                  <a:gd name="T41" fmla="*/ 0 h 77"/>
                  <a:gd name="T42" fmla="*/ 1 w 49"/>
                  <a:gd name="T43" fmla="*/ 0 h 77"/>
                  <a:gd name="T44" fmla="*/ 0 w 49"/>
                  <a:gd name="T45" fmla="*/ 0 h 77"/>
                  <a:gd name="T46" fmla="*/ 0 w 49"/>
                  <a:gd name="T47" fmla="*/ 1 h 77"/>
                  <a:gd name="T48" fmla="*/ 0 w 49"/>
                  <a:gd name="T49" fmla="*/ 1 h 77"/>
                  <a:gd name="T50" fmla="*/ 0 w 49"/>
                  <a:gd name="T51" fmla="*/ 1 h 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9" h="77">
                    <a:moveTo>
                      <a:pt x="2" y="11"/>
                    </a:moveTo>
                    <a:lnTo>
                      <a:pt x="1" y="10"/>
                    </a:lnTo>
                    <a:lnTo>
                      <a:pt x="7" y="17"/>
                    </a:lnTo>
                    <a:lnTo>
                      <a:pt x="13" y="23"/>
                    </a:lnTo>
                    <a:lnTo>
                      <a:pt x="19" y="31"/>
                    </a:lnTo>
                    <a:lnTo>
                      <a:pt x="26" y="40"/>
                    </a:lnTo>
                    <a:lnTo>
                      <a:pt x="30" y="48"/>
                    </a:lnTo>
                    <a:lnTo>
                      <a:pt x="35" y="56"/>
                    </a:lnTo>
                    <a:lnTo>
                      <a:pt x="37" y="66"/>
                    </a:lnTo>
                    <a:lnTo>
                      <a:pt x="37" y="77"/>
                    </a:lnTo>
                    <a:lnTo>
                      <a:pt x="49" y="77"/>
                    </a:lnTo>
                    <a:lnTo>
                      <a:pt x="49" y="66"/>
                    </a:lnTo>
                    <a:lnTo>
                      <a:pt x="47" y="54"/>
                    </a:lnTo>
                    <a:lnTo>
                      <a:pt x="42" y="43"/>
                    </a:lnTo>
                    <a:lnTo>
                      <a:pt x="36" y="32"/>
                    </a:lnTo>
                    <a:lnTo>
                      <a:pt x="29" y="24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0" name="Freeform 19"/>
              <p:cNvSpPr>
                <a:spLocks/>
              </p:cNvSpPr>
              <p:nvPr/>
            </p:nvSpPr>
            <p:spPr bwMode="auto">
              <a:xfrm>
                <a:off x="2224" y="1977"/>
                <a:ext cx="9" cy="9"/>
              </a:xfrm>
              <a:custGeom>
                <a:avLst/>
                <a:gdLst>
                  <a:gd name="T0" fmla="*/ 0 w 27"/>
                  <a:gd name="T1" fmla="*/ 1 h 26"/>
                  <a:gd name="T2" fmla="*/ 0 w 27"/>
                  <a:gd name="T3" fmla="*/ 1 h 26"/>
                  <a:gd name="T4" fmla="*/ 2 w 27"/>
                  <a:gd name="T5" fmla="*/ 3 h 26"/>
                  <a:gd name="T6" fmla="*/ 3 w 27"/>
                  <a:gd name="T7" fmla="*/ 2 h 26"/>
                  <a:gd name="T8" fmla="*/ 1 w 27"/>
                  <a:gd name="T9" fmla="*/ 0 h 26"/>
                  <a:gd name="T10" fmla="*/ 1 w 27"/>
                  <a:gd name="T11" fmla="*/ 0 h 26"/>
                  <a:gd name="T12" fmla="*/ 1 w 27"/>
                  <a:gd name="T13" fmla="*/ 0 h 26"/>
                  <a:gd name="T14" fmla="*/ 1 w 27"/>
                  <a:gd name="T15" fmla="*/ 0 h 26"/>
                  <a:gd name="T16" fmla="*/ 0 w 27"/>
                  <a:gd name="T17" fmla="*/ 0 h 26"/>
                  <a:gd name="T18" fmla="*/ 0 w 27"/>
                  <a:gd name="T19" fmla="*/ 1 h 26"/>
                  <a:gd name="T20" fmla="*/ 0 w 27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26">
                    <a:moveTo>
                      <a:pt x="2" y="11"/>
                    </a:moveTo>
                    <a:lnTo>
                      <a:pt x="2" y="11"/>
                    </a:lnTo>
                    <a:lnTo>
                      <a:pt x="20" y="26"/>
                    </a:lnTo>
                    <a:lnTo>
                      <a:pt x="27" y="1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1" name="Freeform 20"/>
              <p:cNvSpPr>
                <a:spLocks/>
              </p:cNvSpPr>
              <p:nvPr/>
            </p:nvSpPr>
            <p:spPr bwMode="auto">
              <a:xfrm>
                <a:off x="2221" y="1976"/>
                <a:ext cx="6" cy="5"/>
              </a:xfrm>
              <a:custGeom>
                <a:avLst/>
                <a:gdLst>
                  <a:gd name="T0" fmla="*/ 0 w 16"/>
                  <a:gd name="T1" fmla="*/ 1 h 15"/>
                  <a:gd name="T2" fmla="*/ 0 w 16"/>
                  <a:gd name="T3" fmla="*/ 1 h 15"/>
                  <a:gd name="T4" fmla="*/ 1 w 16"/>
                  <a:gd name="T5" fmla="*/ 2 h 15"/>
                  <a:gd name="T6" fmla="*/ 2 w 16"/>
                  <a:gd name="T7" fmla="*/ 1 h 15"/>
                  <a:gd name="T8" fmla="*/ 1 w 16"/>
                  <a:gd name="T9" fmla="*/ 0 h 15"/>
                  <a:gd name="T10" fmla="*/ 2 w 16"/>
                  <a:gd name="T11" fmla="*/ 0 h 15"/>
                  <a:gd name="T12" fmla="*/ 1 w 16"/>
                  <a:gd name="T13" fmla="*/ 0 h 15"/>
                  <a:gd name="T14" fmla="*/ 1 w 16"/>
                  <a:gd name="T15" fmla="*/ 0 h 15"/>
                  <a:gd name="T16" fmla="*/ 0 w 16"/>
                  <a:gd name="T17" fmla="*/ 0 h 15"/>
                  <a:gd name="T18" fmla="*/ 0 w 16"/>
                  <a:gd name="T19" fmla="*/ 1 h 15"/>
                  <a:gd name="T20" fmla="*/ 0 w 16"/>
                  <a:gd name="T21" fmla="*/ 1 h 15"/>
                  <a:gd name="T22" fmla="*/ 0 w 16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5">
                    <a:moveTo>
                      <a:pt x="1" y="10"/>
                    </a:moveTo>
                    <a:lnTo>
                      <a:pt x="2" y="10"/>
                    </a:lnTo>
                    <a:lnTo>
                      <a:pt x="9" y="15"/>
                    </a:lnTo>
                    <a:lnTo>
                      <a:pt x="16" y="6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2" name="Freeform 21"/>
              <p:cNvSpPr>
                <a:spLocks/>
              </p:cNvSpPr>
              <p:nvPr/>
            </p:nvSpPr>
            <p:spPr bwMode="auto">
              <a:xfrm>
                <a:off x="2192" y="1943"/>
                <a:ext cx="33" cy="36"/>
              </a:xfrm>
              <a:custGeom>
                <a:avLst/>
                <a:gdLst>
                  <a:gd name="T0" fmla="*/ 0 w 99"/>
                  <a:gd name="T1" fmla="*/ 1 h 107"/>
                  <a:gd name="T2" fmla="*/ 0 w 99"/>
                  <a:gd name="T3" fmla="*/ 1 h 107"/>
                  <a:gd name="T4" fmla="*/ 2 w 99"/>
                  <a:gd name="T5" fmla="*/ 3 h 107"/>
                  <a:gd name="T6" fmla="*/ 3 w 99"/>
                  <a:gd name="T7" fmla="*/ 5 h 107"/>
                  <a:gd name="T8" fmla="*/ 5 w 99"/>
                  <a:gd name="T9" fmla="*/ 7 h 107"/>
                  <a:gd name="T10" fmla="*/ 6 w 99"/>
                  <a:gd name="T11" fmla="*/ 9 h 107"/>
                  <a:gd name="T12" fmla="*/ 8 w 99"/>
                  <a:gd name="T13" fmla="*/ 10 h 107"/>
                  <a:gd name="T14" fmla="*/ 9 w 99"/>
                  <a:gd name="T15" fmla="*/ 11 h 107"/>
                  <a:gd name="T16" fmla="*/ 9 w 99"/>
                  <a:gd name="T17" fmla="*/ 12 h 107"/>
                  <a:gd name="T18" fmla="*/ 10 w 99"/>
                  <a:gd name="T19" fmla="*/ 12 h 107"/>
                  <a:gd name="T20" fmla="*/ 11 w 99"/>
                  <a:gd name="T21" fmla="*/ 11 h 107"/>
                  <a:gd name="T22" fmla="*/ 10 w 99"/>
                  <a:gd name="T23" fmla="*/ 10 h 107"/>
                  <a:gd name="T24" fmla="*/ 10 w 99"/>
                  <a:gd name="T25" fmla="*/ 10 h 107"/>
                  <a:gd name="T26" fmla="*/ 8 w 99"/>
                  <a:gd name="T27" fmla="*/ 9 h 107"/>
                  <a:gd name="T28" fmla="*/ 7 w 99"/>
                  <a:gd name="T29" fmla="*/ 8 h 107"/>
                  <a:gd name="T30" fmla="*/ 6 w 99"/>
                  <a:gd name="T31" fmla="*/ 6 h 107"/>
                  <a:gd name="T32" fmla="*/ 4 w 99"/>
                  <a:gd name="T33" fmla="*/ 5 h 107"/>
                  <a:gd name="T34" fmla="*/ 3 w 99"/>
                  <a:gd name="T35" fmla="*/ 3 h 107"/>
                  <a:gd name="T36" fmla="*/ 1 w 99"/>
                  <a:gd name="T37" fmla="*/ 0 h 107"/>
                  <a:gd name="T38" fmla="*/ 1 w 99"/>
                  <a:gd name="T39" fmla="*/ 0 h 107"/>
                  <a:gd name="T40" fmla="*/ 1 w 99"/>
                  <a:gd name="T41" fmla="*/ 0 h 107"/>
                  <a:gd name="T42" fmla="*/ 1 w 99"/>
                  <a:gd name="T43" fmla="*/ 0 h 107"/>
                  <a:gd name="T44" fmla="*/ 0 w 99"/>
                  <a:gd name="T45" fmla="*/ 0 h 107"/>
                  <a:gd name="T46" fmla="*/ 0 w 99"/>
                  <a:gd name="T47" fmla="*/ 1 h 107"/>
                  <a:gd name="T48" fmla="*/ 0 w 99"/>
                  <a:gd name="T49" fmla="*/ 1 h 107"/>
                  <a:gd name="T50" fmla="*/ 0 w 99"/>
                  <a:gd name="T51" fmla="*/ 1 h 1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9" h="107">
                    <a:moveTo>
                      <a:pt x="0" y="10"/>
                    </a:moveTo>
                    <a:lnTo>
                      <a:pt x="1" y="10"/>
                    </a:lnTo>
                    <a:lnTo>
                      <a:pt x="15" y="30"/>
                    </a:lnTo>
                    <a:lnTo>
                      <a:pt x="30" y="49"/>
                    </a:lnTo>
                    <a:lnTo>
                      <a:pt x="43" y="65"/>
                    </a:lnTo>
                    <a:lnTo>
                      <a:pt x="56" y="77"/>
                    </a:lnTo>
                    <a:lnTo>
                      <a:pt x="68" y="87"/>
                    </a:lnTo>
                    <a:lnTo>
                      <a:pt x="77" y="95"/>
                    </a:lnTo>
                    <a:lnTo>
                      <a:pt x="84" y="103"/>
                    </a:lnTo>
                    <a:lnTo>
                      <a:pt x="90" y="107"/>
                    </a:lnTo>
                    <a:lnTo>
                      <a:pt x="99" y="98"/>
                    </a:lnTo>
                    <a:lnTo>
                      <a:pt x="93" y="93"/>
                    </a:lnTo>
                    <a:lnTo>
                      <a:pt x="86" y="86"/>
                    </a:lnTo>
                    <a:lnTo>
                      <a:pt x="75" y="77"/>
                    </a:lnTo>
                    <a:lnTo>
                      <a:pt x="66" y="68"/>
                    </a:lnTo>
                    <a:lnTo>
                      <a:pt x="53" y="56"/>
                    </a:lnTo>
                    <a:lnTo>
                      <a:pt x="39" y="41"/>
                    </a:lnTo>
                    <a:lnTo>
                      <a:pt x="25" y="2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3" name="Freeform 22"/>
              <p:cNvSpPr>
                <a:spLocks/>
              </p:cNvSpPr>
              <p:nvPr/>
            </p:nvSpPr>
            <p:spPr bwMode="auto">
              <a:xfrm>
                <a:off x="2188" y="1939"/>
                <a:ext cx="8" cy="8"/>
              </a:xfrm>
              <a:custGeom>
                <a:avLst/>
                <a:gdLst>
                  <a:gd name="T0" fmla="*/ 0 w 22"/>
                  <a:gd name="T1" fmla="*/ 1 h 24"/>
                  <a:gd name="T2" fmla="*/ 0 w 22"/>
                  <a:gd name="T3" fmla="*/ 1 h 24"/>
                  <a:gd name="T4" fmla="*/ 1 w 22"/>
                  <a:gd name="T5" fmla="*/ 3 h 24"/>
                  <a:gd name="T6" fmla="*/ 3 w 22"/>
                  <a:gd name="T7" fmla="*/ 2 h 24"/>
                  <a:gd name="T8" fmla="*/ 2 w 22"/>
                  <a:gd name="T9" fmla="*/ 0 h 24"/>
                  <a:gd name="T10" fmla="*/ 1 w 22"/>
                  <a:gd name="T11" fmla="*/ 0 h 24"/>
                  <a:gd name="T12" fmla="*/ 2 w 22"/>
                  <a:gd name="T13" fmla="*/ 0 h 24"/>
                  <a:gd name="T14" fmla="*/ 1 w 22"/>
                  <a:gd name="T15" fmla="*/ 0 h 24"/>
                  <a:gd name="T16" fmla="*/ 0 w 22"/>
                  <a:gd name="T17" fmla="*/ 0 h 24"/>
                  <a:gd name="T18" fmla="*/ 0 w 22"/>
                  <a:gd name="T19" fmla="*/ 1 h 24"/>
                  <a:gd name="T20" fmla="*/ 0 w 22"/>
                  <a:gd name="T21" fmla="*/ 1 h 24"/>
                  <a:gd name="T22" fmla="*/ 0 w 22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24">
                    <a:moveTo>
                      <a:pt x="2" y="10"/>
                    </a:moveTo>
                    <a:lnTo>
                      <a:pt x="1" y="10"/>
                    </a:lnTo>
                    <a:lnTo>
                      <a:pt x="10" y="24"/>
                    </a:lnTo>
                    <a:lnTo>
                      <a:pt x="22" y="17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4" name="Freeform 23"/>
              <p:cNvSpPr>
                <a:spLocks/>
              </p:cNvSpPr>
              <p:nvPr/>
            </p:nvSpPr>
            <p:spPr bwMode="auto">
              <a:xfrm>
                <a:off x="2180" y="1871"/>
                <a:ext cx="15" cy="71"/>
              </a:xfrm>
              <a:custGeom>
                <a:avLst/>
                <a:gdLst>
                  <a:gd name="T0" fmla="*/ 4 w 44"/>
                  <a:gd name="T1" fmla="*/ 0 h 212"/>
                  <a:gd name="T2" fmla="*/ 4 w 44"/>
                  <a:gd name="T3" fmla="*/ 0 h 212"/>
                  <a:gd name="T4" fmla="*/ 2 w 44"/>
                  <a:gd name="T5" fmla="*/ 3 h 212"/>
                  <a:gd name="T6" fmla="*/ 1 w 44"/>
                  <a:gd name="T7" fmla="*/ 6 h 212"/>
                  <a:gd name="T8" fmla="*/ 0 w 44"/>
                  <a:gd name="T9" fmla="*/ 10 h 212"/>
                  <a:gd name="T10" fmla="*/ 0 w 44"/>
                  <a:gd name="T11" fmla="*/ 13 h 212"/>
                  <a:gd name="T12" fmla="*/ 0 w 44"/>
                  <a:gd name="T13" fmla="*/ 16 h 212"/>
                  <a:gd name="T14" fmla="*/ 1 w 44"/>
                  <a:gd name="T15" fmla="*/ 19 h 212"/>
                  <a:gd name="T16" fmla="*/ 2 w 44"/>
                  <a:gd name="T17" fmla="*/ 21 h 212"/>
                  <a:gd name="T18" fmla="*/ 3 w 44"/>
                  <a:gd name="T19" fmla="*/ 24 h 212"/>
                  <a:gd name="T20" fmla="*/ 4 w 44"/>
                  <a:gd name="T21" fmla="*/ 23 h 212"/>
                  <a:gd name="T22" fmla="*/ 3 w 44"/>
                  <a:gd name="T23" fmla="*/ 21 h 212"/>
                  <a:gd name="T24" fmla="*/ 2 w 44"/>
                  <a:gd name="T25" fmla="*/ 18 h 212"/>
                  <a:gd name="T26" fmla="*/ 2 w 44"/>
                  <a:gd name="T27" fmla="*/ 16 h 212"/>
                  <a:gd name="T28" fmla="*/ 2 w 44"/>
                  <a:gd name="T29" fmla="*/ 13 h 212"/>
                  <a:gd name="T30" fmla="*/ 2 w 44"/>
                  <a:gd name="T31" fmla="*/ 10 h 212"/>
                  <a:gd name="T32" fmla="*/ 2 w 44"/>
                  <a:gd name="T33" fmla="*/ 7 h 212"/>
                  <a:gd name="T34" fmla="*/ 4 w 44"/>
                  <a:gd name="T35" fmla="*/ 4 h 212"/>
                  <a:gd name="T36" fmla="*/ 5 w 44"/>
                  <a:gd name="T37" fmla="*/ 1 h 212"/>
                  <a:gd name="T38" fmla="*/ 5 w 44"/>
                  <a:gd name="T39" fmla="*/ 1 h 212"/>
                  <a:gd name="T40" fmla="*/ 4 w 44"/>
                  <a:gd name="T41" fmla="*/ 0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212">
                    <a:moveTo>
                      <a:pt x="32" y="0"/>
                    </a:moveTo>
                    <a:lnTo>
                      <a:pt x="32" y="0"/>
                    </a:lnTo>
                    <a:lnTo>
                      <a:pt x="19" y="28"/>
                    </a:lnTo>
                    <a:lnTo>
                      <a:pt x="9" y="56"/>
                    </a:lnTo>
                    <a:lnTo>
                      <a:pt x="3" y="87"/>
                    </a:lnTo>
                    <a:lnTo>
                      <a:pt x="0" y="113"/>
                    </a:lnTo>
                    <a:lnTo>
                      <a:pt x="2" y="139"/>
                    </a:lnTo>
                    <a:lnTo>
                      <a:pt x="7" y="166"/>
                    </a:lnTo>
                    <a:lnTo>
                      <a:pt x="15" y="190"/>
                    </a:lnTo>
                    <a:lnTo>
                      <a:pt x="27" y="212"/>
                    </a:lnTo>
                    <a:lnTo>
                      <a:pt x="37" y="204"/>
                    </a:lnTo>
                    <a:lnTo>
                      <a:pt x="27" y="185"/>
                    </a:lnTo>
                    <a:lnTo>
                      <a:pt x="19" y="164"/>
                    </a:lnTo>
                    <a:lnTo>
                      <a:pt x="14" y="139"/>
                    </a:lnTo>
                    <a:lnTo>
                      <a:pt x="14" y="113"/>
                    </a:lnTo>
                    <a:lnTo>
                      <a:pt x="15" y="87"/>
                    </a:lnTo>
                    <a:lnTo>
                      <a:pt x="21" y="59"/>
                    </a:lnTo>
                    <a:lnTo>
                      <a:pt x="31" y="32"/>
                    </a:lnTo>
                    <a:lnTo>
                      <a:pt x="44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5" name="Freeform 24"/>
              <p:cNvSpPr>
                <a:spLocks/>
              </p:cNvSpPr>
              <p:nvPr/>
            </p:nvSpPr>
            <p:spPr bwMode="auto">
              <a:xfrm>
                <a:off x="2191" y="1830"/>
                <a:ext cx="77" cy="43"/>
              </a:xfrm>
              <a:custGeom>
                <a:avLst/>
                <a:gdLst>
                  <a:gd name="T0" fmla="*/ 25 w 231"/>
                  <a:gd name="T1" fmla="*/ 2 h 129"/>
                  <a:gd name="T2" fmla="*/ 25 w 231"/>
                  <a:gd name="T3" fmla="*/ 2 h 129"/>
                  <a:gd name="T4" fmla="*/ 24 w 231"/>
                  <a:gd name="T5" fmla="*/ 1 h 129"/>
                  <a:gd name="T6" fmla="*/ 22 w 231"/>
                  <a:gd name="T7" fmla="*/ 0 h 129"/>
                  <a:gd name="T8" fmla="*/ 20 w 231"/>
                  <a:gd name="T9" fmla="*/ 0 h 129"/>
                  <a:gd name="T10" fmla="*/ 19 w 231"/>
                  <a:gd name="T11" fmla="*/ 0 h 129"/>
                  <a:gd name="T12" fmla="*/ 17 w 231"/>
                  <a:gd name="T13" fmla="*/ 0 h 129"/>
                  <a:gd name="T14" fmla="*/ 15 w 231"/>
                  <a:gd name="T15" fmla="*/ 1 h 129"/>
                  <a:gd name="T16" fmla="*/ 13 w 231"/>
                  <a:gd name="T17" fmla="*/ 1 h 129"/>
                  <a:gd name="T18" fmla="*/ 12 w 231"/>
                  <a:gd name="T19" fmla="*/ 2 h 129"/>
                  <a:gd name="T20" fmla="*/ 10 w 231"/>
                  <a:gd name="T21" fmla="*/ 3 h 129"/>
                  <a:gd name="T22" fmla="*/ 8 w 231"/>
                  <a:gd name="T23" fmla="*/ 4 h 129"/>
                  <a:gd name="T24" fmla="*/ 7 w 231"/>
                  <a:gd name="T25" fmla="*/ 5 h 129"/>
                  <a:gd name="T26" fmla="*/ 5 w 231"/>
                  <a:gd name="T27" fmla="*/ 7 h 129"/>
                  <a:gd name="T28" fmla="*/ 4 w 231"/>
                  <a:gd name="T29" fmla="*/ 8 h 129"/>
                  <a:gd name="T30" fmla="*/ 3 w 231"/>
                  <a:gd name="T31" fmla="*/ 10 h 129"/>
                  <a:gd name="T32" fmla="*/ 1 w 231"/>
                  <a:gd name="T33" fmla="*/ 12 h 129"/>
                  <a:gd name="T34" fmla="*/ 0 w 231"/>
                  <a:gd name="T35" fmla="*/ 14 h 129"/>
                  <a:gd name="T36" fmla="*/ 1 w 231"/>
                  <a:gd name="T37" fmla="*/ 14 h 129"/>
                  <a:gd name="T38" fmla="*/ 2 w 231"/>
                  <a:gd name="T39" fmla="*/ 13 h 129"/>
                  <a:gd name="T40" fmla="*/ 4 w 231"/>
                  <a:gd name="T41" fmla="*/ 11 h 129"/>
                  <a:gd name="T42" fmla="*/ 5 w 231"/>
                  <a:gd name="T43" fmla="*/ 9 h 129"/>
                  <a:gd name="T44" fmla="*/ 6 w 231"/>
                  <a:gd name="T45" fmla="*/ 8 h 129"/>
                  <a:gd name="T46" fmla="*/ 8 w 231"/>
                  <a:gd name="T47" fmla="*/ 6 h 129"/>
                  <a:gd name="T48" fmla="*/ 9 w 231"/>
                  <a:gd name="T49" fmla="*/ 5 h 129"/>
                  <a:gd name="T50" fmla="*/ 11 w 231"/>
                  <a:gd name="T51" fmla="*/ 4 h 129"/>
                  <a:gd name="T52" fmla="*/ 12 w 231"/>
                  <a:gd name="T53" fmla="*/ 3 h 129"/>
                  <a:gd name="T54" fmla="*/ 14 w 231"/>
                  <a:gd name="T55" fmla="*/ 3 h 129"/>
                  <a:gd name="T56" fmla="*/ 16 w 231"/>
                  <a:gd name="T57" fmla="*/ 2 h 129"/>
                  <a:gd name="T58" fmla="*/ 17 w 231"/>
                  <a:gd name="T59" fmla="*/ 2 h 129"/>
                  <a:gd name="T60" fmla="*/ 19 w 231"/>
                  <a:gd name="T61" fmla="*/ 2 h 129"/>
                  <a:gd name="T62" fmla="*/ 20 w 231"/>
                  <a:gd name="T63" fmla="*/ 1 h 129"/>
                  <a:gd name="T64" fmla="*/ 22 w 231"/>
                  <a:gd name="T65" fmla="*/ 2 h 129"/>
                  <a:gd name="T66" fmla="*/ 23 w 231"/>
                  <a:gd name="T67" fmla="*/ 2 h 129"/>
                  <a:gd name="T68" fmla="*/ 25 w 231"/>
                  <a:gd name="T69" fmla="*/ 3 h 129"/>
                  <a:gd name="T70" fmla="*/ 25 w 231"/>
                  <a:gd name="T71" fmla="*/ 3 h 129"/>
                  <a:gd name="T72" fmla="*/ 25 w 231"/>
                  <a:gd name="T73" fmla="*/ 3 h 129"/>
                  <a:gd name="T74" fmla="*/ 25 w 231"/>
                  <a:gd name="T75" fmla="*/ 3 h 129"/>
                  <a:gd name="T76" fmla="*/ 26 w 231"/>
                  <a:gd name="T77" fmla="*/ 2 h 129"/>
                  <a:gd name="T78" fmla="*/ 26 w 231"/>
                  <a:gd name="T79" fmla="*/ 2 h 129"/>
                  <a:gd name="T80" fmla="*/ 25 w 231"/>
                  <a:gd name="T81" fmla="*/ 2 h 129"/>
                  <a:gd name="T82" fmla="*/ 25 w 231"/>
                  <a:gd name="T83" fmla="*/ 2 h 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31" h="129">
                    <a:moveTo>
                      <a:pt x="229" y="16"/>
                    </a:moveTo>
                    <a:lnTo>
                      <a:pt x="227" y="14"/>
                    </a:lnTo>
                    <a:lnTo>
                      <a:pt x="214" y="8"/>
                    </a:lnTo>
                    <a:lnTo>
                      <a:pt x="199" y="4"/>
                    </a:lnTo>
                    <a:lnTo>
                      <a:pt x="183" y="1"/>
                    </a:lnTo>
                    <a:lnTo>
                      <a:pt x="169" y="0"/>
                    </a:lnTo>
                    <a:lnTo>
                      <a:pt x="153" y="2"/>
                    </a:lnTo>
                    <a:lnTo>
                      <a:pt x="137" y="6"/>
                    </a:lnTo>
                    <a:lnTo>
                      <a:pt x="120" y="11"/>
                    </a:lnTo>
                    <a:lnTo>
                      <a:pt x="106" y="17"/>
                    </a:lnTo>
                    <a:lnTo>
                      <a:pt x="90" y="25"/>
                    </a:lnTo>
                    <a:lnTo>
                      <a:pt x="76" y="36"/>
                    </a:lnTo>
                    <a:lnTo>
                      <a:pt x="62" y="47"/>
                    </a:lnTo>
                    <a:lnTo>
                      <a:pt x="47" y="59"/>
                    </a:lnTo>
                    <a:lnTo>
                      <a:pt x="35" y="75"/>
                    </a:lnTo>
                    <a:lnTo>
                      <a:pt x="23" y="89"/>
                    </a:lnTo>
                    <a:lnTo>
                      <a:pt x="10" y="106"/>
                    </a:lnTo>
                    <a:lnTo>
                      <a:pt x="0" y="124"/>
                    </a:lnTo>
                    <a:lnTo>
                      <a:pt x="12" y="129"/>
                    </a:lnTo>
                    <a:lnTo>
                      <a:pt x="22" y="113"/>
                    </a:lnTo>
                    <a:lnTo>
                      <a:pt x="33" y="96"/>
                    </a:lnTo>
                    <a:lnTo>
                      <a:pt x="45" y="82"/>
                    </a:lnTo>
                    <a:lnTo>
                      <a:pt x="57" y="69"/>
                    </a:lnTo>
                    <a:lnTo>
                      <a:pt x="69" y="57"/>
                    </a:lnTo>
                    <a:lnTo>
                      <a:pt x="83" y="46"/>
                    </a:lnTo>
                    <a:lnTo>
                      <a:pt x="98" y="37"/>
                    </a:lnTo>
                    <a:lnTo>
                      <a:pt x="111" y="29"/>
                    </a:lnTo>
                    <a:lnTo>
                      <a:pt x="125" y="23"/>
                    </a:lnTo>
                    <a:lnTo>
                      <a:pt x="140" y="18"/>
                    </a:lnTo>
                    <a:lnTo>
                      <a:pt x="153" y="14"/>
                    </a:lnTo>
                    <a:lnTo>
                      <a:pt x="169" y="14"/>
                    </a:lnTo>
                    <a:lnTo>
                      <a:pt x="183" y="13"/>
                    </a:lnTo>
                    <a:lnTo>
                      <a:pt x="196" y="16"/>
                    </a:lnTo>
                    <a:lnTo>
                      <a:pt x="209" y="20"/>
                    </a:lnTo>
                    <a:lnTo>
                      <a:pt x="223" y="27"/>
                    </a:lnTo>
                    <a:lnTo>
                      <a:pt x="221" y="25"/>
                    </a:lnTo>
                    <a:lnTo>
                      <a:pt x="223" y="27"/>
                    </a:lnTo>
                    <a:lnTo>
                      <a:pt x="227" y="27"/>
                    </a:lnTo>
                    <a:lnTo>
                      <a:pt x="231" y="22"/>
                    </a:lnTo>
                    <a:lnTo>
                      <a:pt x="231" y="18"/>
                    </a:lnTo>
                    <a:lnTo>
                      <a:pt x="227" y="14"/>
                    </a:lnTo>
                    <a:lnTo>
                      <a:pt x="22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6" name="Freeform 25"/>
              <p:cNvSpPr>
                <a:spLocks/>
              </p:cNvSpPr>
              <p:nvPr/>
            </p:nvSpPr>
            <p:spPr bwMode="auto">
              <a:xfrm>
                <a:off x="2264" y="1835"/>
                <a:ext cx="42" cy="32"/>
              </a:xfrm>
              <a:custGeom>
                <a:avLst/>
                <a:gdLst>
                  <a:gd name="T0" fmla="*/ 14 w 125"/>
                  <a:gd name="T1" fmla="*/ 10 h 96"/>
                  <a:gd name="T2" fmla="*/ 14 w 125"/>
                  <a:gd name="T3" fmla="*/ 9 h 96"/>
                  <a:gd name="T4" fmla="*/ 1 w 125"/>
                  <a:gd name="T5" fmla="*/ 0 h 96"/>
                  <a:gd name="T6" fmla="*/ 0 w 125"/>
                  <a:gd name="T7" fmla="*/ 1 h 96"/>
                  <a:gd name="T8" fmla="*/ 13 w 125"/>
                  <a:gd name="T9" fmla="*/ 11 h 96"/>
                  <a:gd name="T10" fmla="*/ 13 w 125"/>
                  <a:gd name="T11" fmla="*/ 10 h 96"/>
                  <a:gd name="T12" fmla="*/ 13 w 125"/>
                  <a:gd name="T13" fmla="*/ 11 h 96"/>
                  <a:gd name="T14" fmla="*/ 14 w 125"/>
                  <a:gd name="T15" fmla="*/ 11 h 96"/>
                  <a:gd name="T16" fmla="*/ 14 w 125"/>
                  <a:gd name="T17" fmla="*/ 10 h 96"/>
                  <a:gd name="T18" fmla="*/ 14 w 125"/>
                  <a:gd name="T19" fmla="*/ 10 h 96"/>
                  <a:gd name="T20" fmla="*/ 14 w 125"/>
                  <a:gd name="T21" fmla="*/ 9 h 96"/>
                  <a:gd name="T22" fmla="*/ 14 w 125"/>
                  <a:gd name="T23" fmla="*/ 10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5" h="96">
                    <a:moveTo>
                      <a:pt x="125" y="86"/>
                    </a:moveTo>
                    <a:lnTo>
                      <a:pt x="123" y="85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116" y="95"/>
                    </a:lnTo>
                    <a:lnTo>
                      <a:pt x="113" y="93"/>
                    </a:lnTo>
                    <a:lnTo>
                      <a:pt x="116" y="95"/>
                    </a:lnTo>
                    <a:lnTo>
                      <a:pt x="121" y="96"/>
                    </a:lnTo>
                    <a:lnTo>
                      <a:pt x="124" y="93"/>
                    </a:lnTo>
                    <a:lnTo>
                      <a:pt x="125" y="89"/>
                    </a:lnTo>
                    <a:lnTo>
                      <a:pt x="123" y="85"/>
                    </a:lnTo>
                    <a:lnTo>
                      <a:pt x="125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7" name="Freeform 26"/>
              <p:cNvSpPr>
                <a:spLocks/>
              </p:cNvSpPr>
              <p:nvPr/>
            </p:nvSpPr>
            <p:spPr bwMode="auto">
              <a:xfrm>
                <a:off x="2156" y="1969"/>
                <a:ext cx="136" cy="246"/>
              </a:xfrm>
              <a:custGeom>
                <a:avLst/>
                <a:gdLst>
                  <a:gd name="T0" fmla="*/ 6 w 407"/>
                  <a:gd name="T1" fmla="*/ 79 h 738"/>
                  <a:gd name="T2" fmla="*/ 13 w 407"/>
                  <a:gd name="T3" fmla="*/ 82 h 738"/>
                  <a:gd name="T4" fmla="*/ 18 w 407"/>
                  <a:gd name="T5" fmla="*/ 81 h 738"/>
                  <a:gd name="T6" fmla="*/ 22 w 407"/>
                  <a:gd name="T7" fmla="*/ 77 h 738"/>
                  <a:gd name="T8" fmla="*/ 25 w 407"/>
                  <a:gd name="T9" fmla="*/ 71 h 738"/>
                  <a:gd name="T10" fmla="*/ 28 w 407"/>
                  <a:gd name="T11" fmla="*/ 66 h 738"/>
                  <a:gd name="T12" fmla="*/ 31 w 407"/>
                  <a:gd name="T13" fmla="*/ 60 h 738"/>
                  <a:gd name="T14" fmla="*/ 34 w 407"/>
                  <a:gd name="T15" fmla="*/ 52 h 738"/>
                  <a:gd name="T16" fmla="*/ 37 w 407"/>
                  <a:gd name="T17" fmla="*/ 45 h 738"/>
                  <a:gd name="T18" fmla="*/ 40 w 407"/>
                  <a:gd name="T19" fmla="*/ 36 h 738"/>
                  <a:gd name="T20" fmla="*/ 43 w 407"/>
                  <a:gd name="T21" fmla="*/ 27 h 738"/>
                  <a:gd name="T22" fmla="*/ 45 w 407"/>
                  <a:gd name="T23" fmla="*/ 18 h 738"/>
                  <a:gd name="T24" fmla="*/ 45 w 407"/>
                  <a:gd name="T25" fmla="*/ 11 h 738"/>
                  <a:gd name="T26" fmla="*/ 43 w 407"/>
                  <a:gd name="T27" fmla="*/ 6 h 738"/>
                  <a:gd name="T28" fmla="*/ 40 w 407"/>
                  <a:gd name="T29" fmla="*/ 3 h 738"/>
                  <a:gd name="T30" fmla="*/ 38 w 407"/>
                  <a:gd name="T31" fmla="*/ 0 h 738"/>
                  <a:gd name="T32" fmla="*/ 36 w 407"/>
                  <a:gd name="T33" fmla="*/ 2 h 738"/>
                  <a:gd name="T34" fmla="*/ 31 w 407"/>
                  <a:gd name="T35" fmla="*/ 4 h 738"/>
                  <a:gd name="T36" fmla="*/ 27 w 407"/>
                  <a:gd name="T37" fmla="*/ 5 h 738"/>
                  <a:gd name="T38" fmla="*/ 24 w 407"/>
                  <a:gd name="T39" fmla="*/ 4 h 738"/>
                  <a:gd name="T40" fmla="*/ 25 w 407"/>
                  <a:gd name="T41" fmla="*/ 5 h 738"/>
                  <a:gd name="T42" fmla="*/ 27 w 407"/>
                  <a:gd name="T43" fmla="*/ 6 h 738"/>
                  <a:gd name="T44" fmla="*/ 28 w 407"/>
                  <a:gd name="T45" fmla="*/ 8 h 738"/>
                  <a:gd name="T46" fmla="*/ 29 w 407"/>
                  <a:gd name="T47" fmla="*/ 10 h 738"/>
                  <a:gd name="T48" fmla="*/ 29 w 407"/>
                  <a:gd name="T49" fmla="*/ 13 h 738"/>
                  <a:gd name="T50" fmla="*/ 27 w 407"/>
                  <a:gd name="T51" fmla="*/ 24 h 738"/>
                  <a:gd name="T52" fmla="*/ 24 w 407"/>
                  <a:gd name="T53" fmla="*/ 35 h 738"/>
                  <a:gd name="T54" fmla="*/ 21 w 407"/>
                  <a:gd name="T55" fmla="*/ 44 h 738"/>
                  <a:gd name="T56" fmla="*/ 17 w 407"/>
                  <a:gd name="T57" fmla="*/ 52 h 738"/>
                  <a:gd name="T58" fmla="*/ 13 w 407"/>
                  <a:gd name="T59" fmla="*/ 60 h 738"/>
                  <a:gd name="T60" fmla="*/ 10 w 407"/>
                  <a:gd name="T61" fmla="*/ 65 h 738"/>
                  <a:gd name="T62" fmla="*/ 7 w 407"/>
                  <a:gd name="T63" fmla="*/ 70 h 738"/>
                  <a:gd name="T64" fmla="*/ 6 w 407"/>
                  <a:gd name="T65" fmla="*/ 72 h 738"/>
                  <a:gd name="T66" fmla="*/ 4 w 407"/>
                  <a:gd name="T67" fmla="*/ 75 h 738"/>
                  <a:gd name="T68" fmla="*/ 3 w 407"/>
                  <a:gd name="T69" fmla="*/ 75 h 738"/>
                  <a:gd name="T70" fmla="*/ 2 w 407"/>
                  <a:gd name="T71" fmla="*/ 74 h 738"/>
                  <a:gd name="T72" fmla="*/ 0 w 407"/>
                  <a:gd name="T73" fmla="*/ 72 h 7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7" h="738">
                    <a:moveTo>
                      <a:pt x="24" y="676"/>
                    </a:moveTo>
                    <a:lnTo>
                      <a:pt x="58" y="709"/>
                    </a:lnTo>
                    <a:lnTo>
                      <a:pt x="88" y="728"/>
                    </a:lnTo>
                    <a:lnTo>
                      <a:pt x="114" y="738"/>
                    </a:lnTo>
                    <a:lnTo>
                      <a:pt x="138" y="738"/>
                    </a:lnTo>
                    <a:lnTo>
                      <a:pt x="160" y="729"/>
                    </a:lnTo>
                    <a:lnTo>
                      <a:pt x="179" y="712"/>
                    </a:lnTo>
                    <a:lnTo>
                      <a:pt x="197" y="690"/>
                    </a:lnTo>
                    <a:lnTo>
                      <a:pt x="213" y="662"/>
                    </a:lnTo>
                    <a:lnTo>
                      <a:pt x="223" y="641"/>
                    </a:lnTo>
                    <a:lnTo>
                      <a:pt x="235" y="619"/>
                    </a:lnTo>
                    <a:lnTo>
                      <a:pt x="247" y="593"/>
                    </a:lnTo>
                    <a:lnTo>
                      <a:pt x="262" y="566"/>
                    </a:lnTo>
                    <a:lnTo>
                      <a:pt x="275" y="536"/>
                    </a:lnTo>
                    <a:lnTo>
                      <a:pt x="290" y="504"/>
                    </a:lnTo>
                    <a:lnTo>
                      <a:pt x="304" y="472"/>
                    </a:lnTo>
                    <a:lnTo>
                      <a:pt x="320" y="437"/>
                    </a:lnTo>
                    <a:lnTo>
                      <a:pt x="333" y="401"/>
                    </a:lnTo>
                    <a:lnTo>
                      <a:pt x="347" y="364"/>
                    </a:lnTo>
                    <a:lnTo>
                      <a:pt x="360" y="325"/>
                    </a:lnTo>
                    <a:lnTo>
                      <a:pt x="373" y="287"/>
                    </a:lnTo>
                    <a:lnTo>
                      <a:pt x="383" y="246"/>
                    </a:lnTo>
                    <a:lnTo>
                      <a:pt x="393" y="205"/>
                    </a:lnTo>
                    <a:lnTo>
                      <a:pt x="401" y="164"/>
                    </a:lnTo>
                    <a:lnTo>
                      <a:pt x="407" y="122"/>
                    </a:lnTo>
                    <a:lnTo>
                      <a:pt x="406" y="100"/>
                    </a:lnTo>
                    <a:lnTo>
                      <a:pt x="400" y="79"/>
                    </a:lnTo>
                    <a:lnTo>
                      <a:pt x="389" y="58"/>
                    </a:lnTo>
                    <a:lnTo>
                      <a:pt x="376" y="39"/>
                    </a:lnTo>
                    <a:lnTo>
                      <a:pt x="363" y="23"/>
                    </a:lnTo>
                    <a:lnTo>
                      <a:pt x="352" y="11"/>
                    </a:lnTo>
                    <a:lnTo>
                      <a:pt x="344" y="3"/>
                    </a:lnTo>
                    <a:lnTo>
                      <a:pt x="340" y="0"/>
                    </a:lnTo>
                    <a:lnTo>
                      <a:pt x="321" y="16"/>
                    </a:lnTo>
                    <a:lnTo>
                      <a:pt x="300" y="28"/>
                    </a:lnTo>
                    <a:lnTo>
                      <a:pt x="281" y="36"/>
                    </a:lnTo>
                    <a:lnTo>
                      <a:pt x="263" y="40"/>
                    </a:lnTo>
                    <a:lnTo>
                      <a:pt x="246" y="43"/>
                    </a:lnTo>
                    <a:lnTo>
                      <a:pt x="232" y="40"/>
                    </a:lnTo>
                    <a:lnTo>
                      <a:pt x="219" y="36"/>
                    </a:lnTo>
                    <a:lnTo>
                      <a:pt x="208" y="30"/>
                    </a:lnTo>
                    <a:lnTo>
                      <a:pt x="226" y="45"/>
                    </a:lnTo>
                    <a:lnTo>
                      <a:pt x="232" y="51"/>
                    </a:lnTo>
                    <a:lnTo>
                      <a:pt x="238" y="58"/>
                    </a:lnTo>
                    <a:lnTo>
                      <a:pt x="244" y="67"/>
                    </a:lnTo>
                    <a:lnTo>
                      <a:pt x="251" y="75"/>
                    </a:lnTo>
                    <a:lnTo>
                      <a:pt x="256" y="85"/>
                    </a:lnTo>
                    <a:lnTo>
                      <a:pt x="261" y="94"/>
                    </a:lnTo>
                    <a:lnTo>
                      <a:pt x="263" y="105"/>
                    </a:lnTo>
                    <a:lnTo>
                      <a:pt x="263" y="116"/>
                    </a:lnTo>
                    <a:lnTo>
                      <a:pt x="255" y="168"/>
                    </a:lnTo>
                    <a:lnTo>
                      <a:pt x="245" y="218"/>
                    </a:lnTo>
                    <a:lnTo>
                      <a:pt x="232" y="266"/>
                    </a:lnTo>
                    <a:lnTo>
                      <a:pt x="217" y="312"/>
                    </a:lnTo>
                    <a:lnTo>
                      <a:pt x="202" y="355"/>
                    </a:lnTo>
                    <a:lnTo>
                      <a:pt x="186" y="396"/>
                    </a:lnTo>
                    <a:lnTo>
                      <a:pt x="168" y="436"/>
                    </a:lnTo>
                    <a:lnTo>
                      <a:pt x="151" y="472"/>
                    </a:lnTo>
                    <a:lnTo>
                      <a:pt x="134" y="506"/>
                    </a:lnTo>
                    <a:lnTo>
                      <a:pt x="118" y="536"/>
                    </a:lnTo>
                    <a:lnTo>
                      <a:pt x="102" y="563"/>
                    </a:lnTo>
                    <a:lnTo>
                      <a:pt x="88" y="587"/>
                    </a:lnTo>
                    <a:lnTo>
                      <a:pt x="74" y="609"/>
                    </a:lnTo>
                    <a:lnTo>
                      <a:pt x="65" y="627"/>
                    </a:lnTo>
                    <a:lnTo>
                      <a:pt x="56" y="641"/>
                    </a:lnTo>
                    <a:lnTo>
                      <a:pt x="50" y="652"/>
                    </a:lnTo>
                    <a:lnTo>
                      <a:pt x="43" y="667"/>
                    </a:lnTo>
                    <a:lnTo>
                      <a:pt x="38" y="675"/>
                    </a:lnTo>
                    <a:lnTo>
                      <a:pt x="34" y="679"/>
                    </a:lnTo>
                    <a:lnTo>
                      <a:pt x="29" y="678"/>
                    </a:lnTo>
                    <a:lnTo>
                      <a:pt x="24" y="673"/>
                    </a:lnTo>
                    <a:lnTo>
                      <a:pt x="18" y="666"/>
                    </a:lnTo>
                    <a:lnTo>
                      <a:pt x="11" y="656"/>
                    </a:lnTo>
                    <a:lnTo>
                      <a:pt x="0" y="646"/>
                    </a:lnTo>
                    <a:lnTo>
                      <a:pt x="24" y="676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8" name="Freeform 27"/>
              <p:cNvSpPr>
                <a:spLocks/>
              </p:cNvSpPr>
              <p:nvPr/>
            </p:nvSpPr>
            <p:spPr bwMode="auto">
              <a:xfrm>
                <a:off x="2163" y="2189"/>
                <a:ext cx="66" cy="28"/>
              </a:xfrm>
              <a:custGeom>
                <a:avLst/>
                <a:gdLst>
                  <a:gd name="T0" fmla="*/ 20 w 200"/>
                  <a:gd name="T1" fmla="*/ 0 h 84"/>
                  <a:gd name="T2" fmla="*/ 20 w 200"/>
                  <a:gd name="T3" fmla="*/ 0 h 84"/>
                  <a:gd name="T4" fmla="*/ 19 w 200"/>
                  <a:gd name="T5" fmla="*/ 3 h 84"/>
                  <a:gd name="T6" fmla="*/ 17 w 200"/>
                  <a:gd name="T7" fmla="*/ 5 h 84"/>
                  <a:gd name="T8" fmla="*/ 15 w 200"/>
                  <a:gd name="T9" fmla="*/ 7 h 84"/>
                  <a:gd name="T10" fmla="*/ 13 w 200"/>
                  <a:gd name="T11" fmla="*/ 8 h 84"/>
                  <a:gd name="T12" fmla="*/ 11 w 200"/>
                  <a:gd name="T13" fmla="*/ 8 h 84"/>
                  <a:gd name="T14" fmla="*/ 8 w 200"/>
                  <a:gd name="T15" fmla="*/ 7 h 84"/>
                  <a:gd name="T16" fmla="*/ 5 w 200"/>
                  <a:gd name="T17" fmla="*/ 5 h 84"/>
                  <a:gd name="T18" fmla="*/ 1 w 200"/>
                  <a:gd name="T19" fmla="*/ 1 h 84"/>
                  <a:gd name="T20" fmla="*/ 0 w 200"/>
                  <a:gd name="T21" fmla="*/ 2 h 84"/>
                  <a:gd name="T22" fmla="*/ 4 w 200"/>
                  <a:gd name="T23" fmla="*/ 6 h 84"/>
                  <a:gd name="T24" fmla="*/ 7 w 200"/>
                  <a:gd name="T25" fmla="*/ 8 h 84"/>
                  <a:gd name="T26" fmla="*/ 10 w 200"/>
                  <a:gd name="T27" fmla="*/ 9 h 84"/>
                  <a:gd name="T28" fmla="*/ 13 w 200"/>
                  <a:gd name="T29" fmla="*/ 9 h 84"/>
                  <a:gd name="T30" fmla="*/ 16 w 200"/>
                  <a:gd name="T31" fmla="*/ 8 h 84"/>
                  <a:gd name="T32" fmla="*/ 18 w 200"/>
                  <a:gd name="T33" fmla="*/ 6 h 84"/>
                  <a:gd name="T34" fmla="*/ 20 w 200"/>
                  <a:gd name="T35" fmla="*/ 4 h 84"/>
                  <a:gd name="T36" fmla="*/ 22 w 200"/>
                  <a:gd name="T37" fmla="*/ 0 h 84"/>
                  <a:gd name="T38" fmla="*/ 22 w 200"/>
                  <a:gd name="T39" fmla="*/ 0 h 84"/>
                  <a:gd name="T40" fmla="*/ 20 w 200"/>
                  <a:gd name="T41" fmla="*/ 0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00" h="84">
                    <a:moveTo>
                      <a:pt x="188" y="0"/>
                    </a:moveTo>
                    <a:lnTo>
                      <a:pt x="188" y="0"/>
                    </a:lnTo>
                    <a:lnTo>
                      <a:pt x="173" y="26"/>
                    </a:lnTo>
                    <a:lnTo>
                      <a:pt x="155" y="48"/>
                    </a:lnTo>
                    <a:lnTo>
                      <a:pt x="137" y="63"/>
                    </a:lnTo>
                    <a:lnTo>
                      <a:pt x="118" y="72"/>
                    </a:lnTo>
                    <a:lnTo>
                      <a:pt x="96" y="72"/>
                    </a:lnTo>
                    <a:lnTo>
                      <a:pt x="71" y="62"/>
                    </a:lnTo>
                    <a:lnTo>
                      <a:pt x="42" y="44"/>
                    </a:lnTo>
                    <a:lnTo>
                      <a:pt x="10" y="12"/>
                    </a:lnTo>
                    <a:lnTo>
                      <a:pt x="0" y="21"/>
                    </a:lnTo>
                    <a:lnTo>
                      <a:pt x="35" y="54"/>
                    </a:lnTo>
                    <a:lnTo>
                      <a:pt x="66" y="74"/>
                    </a:lnTo>
                    <a:lnTo>
                      <a:pt x="94" y="84"/>
                    </a:lnTo>
                    <a:lnTo>
                      <a:pt x="120" y="84"/>
                    </a:lnTo>
                    <a:lnTo>
                      <a:pt x="144" y="75"/>
                    </a:lnTo>
                    <a:lnTo>
                      <a:pt x="165" y="57"/>
                    </a:lnTo>
                    <a:lnTo>
                      <a:pt x="183" y="33"/>
                    </a:lnTo>
                    <a:lnTo>
                      <a:pt x="200" y="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9" name="Freeform 28"/>
              <p:cNvSpPr>
                <a:spLocks/>
              </p:cNvSpPr>
              <p:nvPr/>
            </p:nvSpPr>
            <p:spPr bwMode="auto">
              <a:xfrm>
                <a:off x="2225" y="2010"/>
                <a:ext cx="69" cy="180"/>
              </a:xfrm>
              <a:custGeom>
                <a:avLst/>
                <a:gdLst>
                  <a:gd name="T0" fmla="*/ 22 w 206"/>
                  <a:gd name="T1" fmla="*/ 0 h 542"/>
                  <a:gd name="T2" fmla="*/ 22 w 206"/>
                  <a:gd name="T3" fmla="*/ 0 h 542"/>
                  <a:gd name="T4" fmla="*/ 21 w 206"/>
                  <a:gd name="T5" fmla="*/ 5 h 542"/>
                  <a:gd name="T6" fmla="*/ 20 w 206"/>
                  <a:gd name="T7" fmla="*/ 9 h 542"/>
                  <a:gd name="T8" fmla="*/ 19 w 206"/>
                  <a:gd name="T9" fmla="*/ 14 h 542"/>
                  <a:gd name="T10" fmla="*/ 18 w 206"/>
                  <a:gd name="T11" fmla="*/ 18 h 542"/>
                  <a:gd name="T12" fmla="*/ 16 w 206"/>
                  <a:gd name="T13" fmla="*/ 22 h 542"/>
                  <a:gd name="T14" fmla="*/ 15 w 206"/>
                  <a:gd name="T15" fmla="*/ 26 h 542"/>
                  <a:gd name="T16" fmla="*/ 13 w 206"/>
                  <a:gd name="T17" fmla="*/ 31 h 542"/>
                  <a:gd name="T18" fmla="*/ 12 w 206"/>
                  <a:gd name="T19" fmla="*/ 35 h 542"/>
                  <a:gd name="T20" fmla="*/ 10 w 206"/>
                  <a:gd name="T21" fmla="*/ 38 h 542"/>
                  <a:gd name="T22" fmla="*/ 9 w 206"/>
                  <a:gd name="T23" fmla="*/ 42 h 542"/>
                  <a:gd name="T24" fmla="*/ 7 w 206"/>
                  <a:gd name="T25" fmla="*/ 45 h 542"/>
                  <a:gd name="T26" fmla="*/ 5 w 206"/>
                  <a:gd name="T27" fmla="*/ 48 h 542"/>
                  <a:gd name="T28" fmla="*/ 4 w 206"/>
                  <a:gd name="T29" fmla="*/ 52 h 542"/>
                  <a:gd name="T30" fmla="*/ 2 w 206"/>
                  <a:gd name="T31" fmla="*/ 54 h 542"/>
                  <a:gd name="T32" fmla="*/ 1 w 206"/>
                  <a:gd name="T33" fmla="*/ 57 h 542"/>
                  <a:gd name="T34" fmla="*/ 0 w 206"/>
                  <a:gd name="T35" fmla="*/ 59 h 542"/>
                  <a:gd name="T36" fmla="*/ 1 w 206"/>
                  <a:gd name="T37" fmla="*/ 60 h 542"/>
                  <a:gd name="T38" fmla="*/ 2 w 206"/>
                  <a:gd name="T39" fmla="*/ 57 h 542"/>
                  <a:gd name="T40" fmla="*/ 4 w 206"/>
                  <a:gd name="T41" fmla="*/ 55 h 542"/>
                  <a:gd name="T42" fmla="*/ 5 w 206"/>
                  <a:gd name="T43" fmla="*/ 52 h 542"/>
                  <a:gd name="T44" fmla="*/ 7 w 206"/>
                  <a:gd name="T45" fmla="*/ 49 h 542"/>
                  <a:gd name="T46" fmla="*/ 8 w 206"/>
                  <a:gd name="T47" fmla="*/ 46 h 542"/>
                  <a:gd name="T48" fmla="*/ 10 w 206"/>
                  <a:gd name="T49" fmla="*/ 43 h 542"/>
                  <a:gd name="T50" fmla="*/ 12 w 206"/>
                  <a:gd name="T51" fmla="*/ 39 h 542"/>
                  <a:gd name="T52" fmla="*/ 13 w 206"/>
                  <a:gd name="T53" fmla="*/ 35 h 542"/>
                  <a:gd name="T54" fmla="*/ 15 w 206"/>
                  <a:gd name="T55" fmla="*/ 31 h 542"/>
                  <a:gd name="T56" fmla="*/ 16 w 206"/>
                  <a:gd name="T57" fmla="*/ 27 h 542"/>
                  <a:gd name="T58" fmla="*/ 18 w 206"/>
                  <a:gd name="T59" fmla="*/ 23 h 542"/>
                  <a:gd name="T60" fmla="*/ 19 w 206"/>
                  <a:gd name="T61" fmla="*/ 18 h 542"/>
                  <a:gd name="T62" fmla="*/ 20 w 206"/>
                  <a:gd name="T63" fmla="*/ 14 h 542"/>
                  <a:gd name="T64" fmla="*/ 21 w 206"/>
                  <a:gd name="T65" fmla="*/ 9 h 542"/>
                  <a:gd name="T66" fmla="*/ 22 w 206"/>
                  <a:gd name="T67" fmla="*/ 5 h 542"/>
                  <a:gd name="T68" fmla="*/ 23 w 206"/>
                  <a:gd name="T69" fmla="*/ 0 h 542"/>
                  <a:gd name="T70" fmla="*/ 23 w 206"/>
                  <a:gd name="T71" fmla="*/ 0 h 542"/>
                  <a:gd name="T72" fmla="*/ 22 w 206"/>
                  <a:gd name="T73" fmla="*/ 0 h 5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6" h="542">
                    <a:moveTo>
                      <a:pt x="194" y="0"/>
                    </a:moveTo>
                    <a:lnTo>
                      <a:pt x="194" y="0"/>
                    </a:lnTo>
                    <a:lnTo>
                      <a:pt x="188" y="41"/>
                    </a:lnTo>
                    <a:lnTo>
                      <a:pt x="180" y="82"/>
                    </a:lnTo>
                    <a:lnTo>
                      <a:pt x="170" y="123"/>
                    </a:lnTo>
                    <a:lnTo>
                      <a:pt x="159" y="163"/>
                    </a:lnTo>
                    <a:lnTo>
                      <a:pt x="147" y="202"/>
                    </a:lnTo>
                    <a:lnTo>
                      <a:pt x="134" y="239"/>
                    </a:lnTo>
                    <a:lnTo>
                      <a:pt x="120" y="277"/>
                    </a:lnTo>
                    <a:lnTo>
                      <a:pt x="107" y="313"/>
                    </a:lnTo>
                    <a:lnTo>
                      <a:pt x="91" y="347"/>
                    </a:lnTo>
                    <a:lnTo>
                      <a:pt x="77" y="380"/>
                    </a:lnTo>
                    <a:lnTo>
                      <a:pt x="62" y="411"/>
                    </a:lnTo>
                    <a:lnTo>
                      <a:pt x="49" y="441"/>
                    </a:lnTo>
                    <a:lnTo>
                      <a:pt x="34" y="469"/>
                    </a:lnTo>
                    <a:lnTo>
                      <a:pt x="22" y="494"/>
                    </a:lnTo>
                    <a:lnTo>
                      <a:pt x="10" y="517"/>
                    </a:lnTo>
                    <a:lnTo>
                      <a:pt x="0" y="538"/>
                    </a:lnTo>
                    <a:lnTo>
                      <a:pt x="12" y="542"/>
                    </a:lnTo>
                    <a:lnTo>
                      <a:pt x="22" y="522"/>
                    </a:lnTo>
                    <a:lnTo>
                      <a:pt x="34" y="499"/>
                    </a:lnTo>
                    <a:lnTo>
                      <a:pt x="46" y="474"/>
                    </a:lnTo>
                    <a:lnTo>
                      <a:pt x="61" y="446"/>
                    </a:lnTo>
                    <a:lnTo>
                      <a:pt x="74" y="416"/>
                    </a:lnTo>
                    <a:lnTo>
                      <a:pt x="89" y="385"/>
                    </a:lnTo>
                    <a:lnTo>
                      <a:pt x="103" y="352"/>
                    </a:lnTo>
                    <a:lnTo>
                      <a:pt x="119" y="317"/>
                    </a:lnTo>
                    <a:lnTo>
                      <a:pt x="132" y="281"/>
                    </a:lnTo>
                    <a:lnTo>
                      <a:pt x="146" y="244"/>
                    </a:lnTo>
                    <a:lnTo>
                      <a:pt x="159" y="204"/>
                    </a:lnTo>
                    <a:lnTo>
                      <a:pt x="172" y="166"/>
                    </a:lnTo>
                    <a:lnTo>
                      <a:pt x="182" y="125"/>
                    </a:lnTo>
                    <a:lnTo>
                      <a:pt x="192" y="84"/>
                    </a:lnTo>
                    <a:lnTo>
                      <a:pt x="200" y="43"/>
                    </a:lnTo>
                    <a:lnTo>
                      <a:pt x="206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0" name="Freeform 29"/>
              <p:cNvSpPr>
                <a:spLocks/>
              </p:cNvSpPr>
              <p:nvPr/>
            </p:nvSpPr>
            <p:spPr bwMode="auto">
              <a:xfrm>
                <a:off x="2268" y="1967"/>
                <a:ext cx="26" cy="43"/>
              </a:xfrm>
              <a:custGeom>
                <a:avLst/>
                <a:gdLst>
                  <a:gd name="T0" fmla="*/ 1 w 79"/>
                  <a:gd name="T1" fmla="*/ 1 h 128"/>
                  <a:gd name="T2" fmla="*/ 0 w 79"/>
                  <a:gd name="T3" fmla="*/ 1 h 128"/>
                  <a:gd name="T4" fmla="*/ 1 w 79"/>
                  <a:gd name="T5" fmla="*/ 2 h 128"/>
                  <a:gd name="T6" fmla="*/ 1 w 79"/>
                  <a:gd name="T7" fmla="*/ 2 h 128"/>
                  <a:gd name="T8" fmla="*/ 3 w 79"/>
                  <a:gd name="T9" fmla="*/ 4 h 128"/>
                  <a:gd name="T10" fmla="*/ 4 w 79"/>
                  <a:gd name="T11" fmla="*/ 5 h 128"/>
                  <a:gd name="T12" fmla="*/ 5 w 79"/>
                  <a:gd name="T13" fmla="*/ 8 h 128"/>
                  <a:gd name="T14" fmla="*/ 7 w 79"/>
                  <a:gd name="T15" fmla="*/ 10 h 128"/>
                  <a:gd name="T16" fmla="*/ 7 w 79"/>
                  <a:gd name="T17" fmla="*/ 12 h 128"/>
                  <a:gd name="T18" fmla="*/ 7 w 79"/>
                  <a:gd name="T19" fmla="*/ 14 h 128"/>
                  <a:gd name="T20" fmla="*/ 9 w 79"/>
                  <a:gd name="T21" fmla="*/ 14 h 128"/>
                  <a:gd name="T22" fmla="*/ 9 w 79"/>
                  <a:gd name="T23" fmla="*/ 12 h 128"/>
                  <a:gd name="T24" fmla="*/ 8 w 79"/>
                  <a:gd name="T25" fmla="*/ 9 h 128"/>
                  <a:gd name="T26" fmla="*/ 7 w 79"/>
                  <a:gd name="T27" fmla="*/ 7 h 128"/>
                  <a:gd name="T28" fmla="*/ 5 w 79"/>
                  <a:gd name="T29" fmla="*/ 5 h 128"/>
                  <a:gd name="T30" fmla="*/ 4 w 79"/>
                  <a:gd name="T31" fmla="*/ 3 h 128"/>
                  <a:gd name="T32" fmla="*/ 3 w 79"/>
                  <a:gd name="T33" fmla="*/ 1 h 128"/>
                  <a:gd name="T34" fmla="*/ 2 w 79"/>
                  <a:gd name="T35" fmla="*/ 0 h 128"/>
                  <a:gd name="T36" fmla="*/ 1 w 79"/>
                  <a:gd name="T37" fmla="*/ 0 h 128"/>
                  <a:gd name="T38" fmla="*/ 0 w 79"/>
                  <a:gd name="T39" fmla="*/ 0 h 128"/>
                  <a:gd name="T40" fmla="*/ 1 w 79"/>
                  <a:gd name="T41" fmla="*/ 0 h 128"/>
                  <a:gd name="T42" fmla="*/ 1 w 79"/>
                  <a:gd name="T43" fmla="*/ 0 h 128"/>
                  <a:gd name="T44" fmla="*/ 0 w 79"/>
                  <a:gd name="T45" fmla="*/ 0 h 128"/>
                  <a:gd name="T46" fmla="*/ 0 w 79"/>
                  <a:gd name="T47" fmla="*/ 1 h 128"/>
                  <a:gd name="T48" fmla="*/ 0 w 79"/>
                  <a:gd name="T49" fmla="*/ 1 h 128"/>
                  <a:gd name="T50" fmla="*/ 1 w 79"/>
                  <a:gd name="T51" fmla="*/ 1 h 1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9" h="128">
                    <a:moveTo>
                      <a:pt x="11" y="11"/>
                    </a:moveTo>
                    <a:lnTo>
                      <a:pt x="2" y="11"/>
                    </a:lnTo>
                    <a:lnTo>
                      <a:pt x="5" y="14"/>
                    </a:lnTo>
                    <a:lnTo>
                      <a:pt x="13" y="22"/>
                    </a:lnTo>
                    <a:lnTo>
                      <a:pt x="24" y="33"/>
                    </a:lnTo>
                    <a:lnTo>
                      <a:pt x="37" y="49"/>
                    </a:lnTo>
                    <a:lnTo>
                      <a:pt x="49" y="68"/>
                    </a:lnTo>
                    <a:lnTo>
                      <a:pt x="60" y="87"/>
                    </a:lnTo>
                    <a:lnTo>
                      <a:pt x="66" y="106"/>
                    </a:lnTo>
                    <a:lnTo>
                      <a:pt x="67" y="128"/>
                    </a:lnTo>
                    <a:lnTo>
                      <a:pt x="79" y="128"/>
                    </a:lnTo>
                    <a:lnTo>
                      <a:pt x="78" y="106"/>
                    </a:lnTo>
                    <a:lnTo>
                      <a:pt x="72" y="82"/>
                    </a:lnTo>
                    <a:lnTo>
                      <a:pt x="61" y="61"/>
                    </a:lnTo>
                    <a:lnTo>
                      <a:pt x="47" y="41"/>
                    </a:lnTo>
                    <a:lnTo>
                      <a:pt x="34" y="26"/>
                    </a:lnTo>
                    <a:lnTo>
                      <a:pt x="23" y="12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1" y="2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1" name="Freeform 30"/>
              <p:cNvSpPr>
                <a:spLocks/>
              </p:cNvSpPr>
              <p:nvPr/>
            </p:nvSpPr>
            <p:spPr bwMode="auto">
              <a:xfrm>
                <a:off x="2224" y="1968"/>
                <a:ext cx="47" cy="18"/>
              </a:xfrm>
              <a:custGeom>
                <a:avLst/>
                <a:gdLst>
                  <a:gd name="T0" fmla="*/ 1 w 143"/>
                  <a:gd name="T1" fmla="*/ 3 h 54"/>
                  <a:gd name="T2" fmla="*/ 0 w 143"/>
                  <a:gd name="T3" fmla="*/ 4 h 54"/>
                  <a:gd name="T4" fmla="*/ 2 w 143"/>
                  <a:gd name="T5" fmla="*/ 5 h 54"/>
                  <a:gd name="T6" fmla="*/ 3 w 143"/>
                  <a:gd name="T7" fmla="*/ 6 h 54"/>
                  <a:gd name="T8" fmla="*/ 5 w 143"/>
                  <a:gd name="T9" fmla="*/ 6 h 54"/>
                  <a:gd name="T10" fmla="*/ 7 w 143"/>
                  <a:gd name="T11" fmla="*/ 6 h 54"/>
                  <a:gd name="T12" fmla="*/ 9 w 143"/>
                  <a:gd name="T13" fmla="*/ 5 h 54"/>
                  <a:gd name="T14" fmla="*/ 11 w 143"/>
                  <a:gd name="T15" fmla="*/ 4 h 54"/>
                  <a:gd name="T16" fmla="*/ 13 w 143"/>
                  <a:gd name="T17" fmla="*/ 3 h 54"/>
                  <a:gd name="T18" fmla="*/ 15 w 143"/>
                  <a:gd name="T19" fmla="*/ 1 h 54"/>
                  <a:gd name="T20" fmla="*/ 14 w 143"/>
                  <a:gd name="T21" fmla="*/ 0 h 54"/>
                  <a:gd name="T22" fmla="*/ 12 w 143"/>
                  <a:gd name="T23" fmla="*/ 2 h 54"/>
                  <a:gd name="T24" fmla="*/ 11 w 143"/>
                  <a:gd name="T25" fmla="*/ 3 h 54"/>
                  <a:gd name="T26" fmla="*/ 9 w 143"/>
                  <a:gd name="T27" fmla="*/ 4 h 54"/>
                  <a:gd name="T28" fmla="*/ 7 w 143"/>
                  <a:gd name="T29" fmla="*/ 4 h 54"/>
                  <a:gd name="T30" fmla="*/ 5 w 143"/>
                  <a:gd name="T31" fmla="*/ 4 h 54"/>
                  <a:gd name="T32" fmla="*/ 3 w 143"/>
                  <a:gd name="T33" fmla="*/ 4 h 54"/>
                  <a:gd name="T34" fmla="*/ 2 w 143"/>
                  <a:gd name="T35" fmla="*/ 4 h 54"/>
                  <a:gd name="T36" fmla="*/ 1 w 143"/>
                  <a:gd name="T37" fmla="*/ 3 h 54"/>
                  <a:gd name="T38" fmla="*/ 0 w 143"/>
                  <a:gd name="T39" fmla="*/ 4 h 54"/>
                  <a:gd name="T40" fmla="*/ 1 w 143"/>
                  <a:gd name="T41" fmla="*/ 3 h 54"/>
                  <a:gd name="T42" fmla="*/ 1 w 143"/>
                  <a:gd name="T43" fmla="*/ 3 h 54"/>
                  <a:gd name="T44" fmla="*/ 0 w 143"/>
                  <a:gd name="T45" fmla="*/ 3 h 54"/>
                  <a:gd name="T46" fmla="*/ 0 w 143"/>
                  <a:gd name="T47" fmla="*/ 4 h 54"/>
                  <a:gd name="T48" fmla="*/ 0 w 143"/>
                  <a:gd name="T49" fmla="*/ 4 h 54"/>
                  <a:gd name="T50" fmla="*/ 1 w 143"/>
                  <a:gd name="T51" fmla="*/ 3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3" h="54">
                    <a:moveTo>
                      <a:pt x="9" y="30"/>
                    </a:moveTo>
                    <a:lnTo>
                      <a:pt x="2" y="39"/>
                    </a:lnTo>
                    <a:lnTo>
                      <a:pt x="14" y="47"/>
                    </a:lnTo>
                    <a:lnTo>
                      <a:pt x="29" y="50"/>
                    </a:lnTo>
                    <a:lnTo>
                      <a:pt x="44" y="54"/>
                    </a:lnTo>
                    <a:lnTo>
                      <a:pt x="62" y="50"/>
                    </a:lnTo>
                    <a:lnTo>
                      <a:pt x="80" y="47"/>
                    </a:lnTo>
                    <a:lnTo>
                      <a:pt x="101" y="38"/>
                    </a:lnTo>
                    <a:lnTo>
                      <a:pt x="122" y="25"/>
                    </a:lnTo>
                    <a:lnTo>
                      <a:pt x="143" y="9"/>
                    </a:lnTo>
                    <a:lnTo>
                      <a:pt x="133" y="0"/>
                    </a:lnTo>
                    <a:lnTo>
                      <a:pt x="115" y="15"/>
                    </a:lnTo>
                    <a:lnTo>
                      <a:pt x="96" y="26"/>
                    </a:lnTo>
                    <a:lnTo>
                      <a:pt x="78" y="34"/>
                    </a:lnTo>
                    <a:lnTo>
                      <a:pt x="60" y="38"/>
                    </a:lnTo>
                    <a:lnTo>
                      <a:pt x="44" y="39"/>
                    </a:lnTo>
                    <a:lnTo>
                      <a:pt x="31" y="38"/>
                    </a:lnTo>
                    <a:lnTo>
                      <a:pt x="19" y="34"/>
                    </a:lnTo>
                    <a:lnTo>
                      <a:pt x="9" y="30"/>
                    </a:lnTo>
                    <a:lnTo>
                      <a:pt x="2" y="39"/>
                    </a:lnTo>
                    <a:lnTo>
                      <a:pt x="9" y="30"/>
                    </a:lnTo>
                    <a:lnTo>
                      <a:pt x="5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2" name="Freeform 31"/>
              <p:cNvSpPr>
                <a:spLocks/>
              </p:cNvSpPr>
              <p:nvPr/>
            </p:nvSpPr>
            <p:spPr bwMode="auto">
              <a:xfrm>
                <a:off x="2224" y="1978"/>
                <a:ext cx="10" cy="8"/>
              </a:xfrm>
              <a:custGeom>
                <a:avLst/>
                <a:gdLst>
                  <a:gd name="T0" fmla="*/ 4 w 28"/>
                  <a:gd name="T1" fmla="*/ 2 h 25"/>
                  <a:gd name="T2" fmla="*/ 3 w 28"/>
                  <a:gd name="T3" fmla="*/ 1 h 25"/>
                  <a:gd name="T4" fmla="*/ 1 w 28"/>
                  <a:gd name="T5" fmla="*/ 0 h 25"/>
                  <a:gd name="T6" fmla="*/ 0 w 28"/>
                  <a:gd name="T7" fmla="*/ 1 h 25"/>
                  <a:gd name="T8" fmla="*/ 2 w 28"/>
                  <a:gd name="T9" fmla="*/ 3 h 25"/>
                  <a:gd name="T10" fmla="*/ 2 w 28"/>
                  <a:gd name="T11" fmla="*/ 2 h 25"/>
                  <a:gd name="T12" fmla="*/ 2 w 28"/>
                  <a:gd name="T13" fmla="*/ 3 h 25"/>
                  <a:gd name="T14" fmla="*/ 3 w 28"/>
                  <a:gd name="T15" fmla="*/ 3 h 25"/>
                  <a:gd name="T16" fmla="*/ 4 w 28"/>
                  <a:gd name="T17" fmla="*/ 2 h 25"/>
                  <a:gd name="T18" fmla="*/ 4 w 28"/>
                  <a:gd name="T19" fmla="*/ 2 h 25"/>
                  <a:gd name="T20" fmla="*/ 3 w 28"/>
                  <a:gd name="T21" fmla="*/ 1 h 25"/>
                  <a:gd name="T22" fmla="*/ 4 w 28"/>
                  <a:gd name="T23" fmla="*/ 2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27" y="15"/>
                    </a:moveTo>
                    <a:lnTo>
                      <a:pt x="25" y="14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18" y="24"/>
                    </a:lnTo>
                    <a:lnTo>
                      <a:pt x="17" y="23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7" y="23"/>
                    </a:lnTo>
                    <a:lnTo>
                      <a:pt x="28" y="18"/>
                    </a:lnTo>
                    <a:lnTo>
                      <a:pt x="25" y="14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3" name="Freeform 32"/>
              <p:cNvSpPr>
                <a:spLocks/>
              </p:cNvSpPr>
              <p:nvPr/>
            </p:nvSpPr>
            <p:spPr bwMode="auto">
              <a:xfrm>
                <a:off x="2230" y="1983"/>
                <a:ext cx="16" cy="25"/>
              </a:xfrm>
              <a:custGeom>
                <a:avLst/>
                <a:gdLst>
                  <a:gd name="T0" fmla="*/ 5 w 48"/>
                  <a:gd name="T1" fmla="*/ 8 h 75"/>
                  <a:gd name="T2" fmla="*/ 5 w 48"/>
                  <a:gd name="T3" fmla="*/ 8 h 75"/>
                  <a:gd name="T4" fmla="*/ 5 w 48"/>
                  <a:gd name="T5" fmla="*/ 7 h 75"/>
                  <a:gd name="T6" fmla="*/ 5 w 48"/>
                  <a:gd name="T7" fmla="*/ 6 h 75"/>
                  <a:gd name="T8" fmla="*/ 5 w 48"/>
                  <a:gd name="T9" fmla="*/ 5 h 75"/>
                  <a:gd name="T10" fmla="*/ 4 w 48"/>
                  <a:gd name="T11" fmla="*/ 3 h 75"/>
                  <a:gd name="T12" fmla="*/ 3 w 48"/>
                  <a:gd name="T13" fmla="*/ 2 h 75"/>
                  <a:gd name="T14" fmla="*/ 2 w 48"/>
                  <a:gd name="T15" fmla="*/ 2 h 75"/>
                  <a:gd name="T16" fmla="*/ 2 w 48"/>
                  <a:gd name="T17" fmla="*/ 1 h 75"/>
                  <a:gd name="T18" fmla="*/ 1 w 48"/>
                  <a:gd name="T19" fmla="*/ 0 h 75"/>
                  <a:gd name="T20" fmla="*/ 0 w 48"/>
                  <a:gd name="T21" fmla="*/ 1 h 75"/>
                  <a:gd name="T22" fmla="*/ 1 w 48"/>
                  <a:gd name="T23" fmla="*/ 2 h 75"/>
                  <a:gd name="T24" fmla="*/ 1 w 48"/>
                  <a:gd name="T25" fmla="*/ 2 h 75"/>
                  <a:gd name="T26" fmla="*/ 2 w 48"/>
                  <a:gd name="T27" fmla="*/ 3 h 75"/>
                  <a:gd name="T28" fmla="*/ 3 w 48"/>
                  <a:gd name="T29" fmla="*/ 4 h 75"/>
                  <a:gd name="T30" fmla="*/ 3 w 48"/>
                  <a:gd name="T31" fmla="*/ 5 h 75"/>
                  <a:gd name="T32" fmla="*/ 4 w 48"/>
                  <a:gd name="T33" fmla="*/ 6 h 75"/>
                  <a:gd name="T34" fmla="*/ 4 w 48"/>
                  <a:gd name="T35" fmla="*/ 7 h 75"/>
                  <a:gd name="T36" fmla="*/ 4 w 48"/>
                  <a:gd name="T37" fmla="*/ 8 h 75"/>
                  <a:gd name="T38" fmla="*/ 4 w 48"/>
                  <a:gd name="T39" fmla="*/ 8 h 75"/>
                  <a:gd name="T40" fmla="*/ 5 w 48"/>
                  <a:gd name="T41" fmla="*/ 8 h 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48" y="75"/>
                    </a:moveTo>
                    <a:lnTo>
                      <a:pt x="48" y="75"/>
                    </a:lnTo>
                    <a:lnTo>
                      <a:pt x="48" y="64"/>
                    </a:lnTo>
                    <a:lnTo>
                      <a:pt x="46" y="52"/>
                    </a:lnTo>
                    <a:lnTo>
                      <a:pt x="41" y="41"/>
                    </a:lnTo>
                    <a:lnTo>
                      <a:pt x="35" y="30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9"/>
                    </a:lnTo>
                    <a:lnTo>
                      <a:pt x="25" y="38"/>
                    </a:lnTo>
                    <a:lnTo>
                      <a:pt x="29" y="46"/>
                    </a:lnTo>
                    <a:lnTo>
                      <a:pt x="34" y="54"/>
                    </a:lnTo>
                    <a:lnTo>
                      <a:pt x="36" y="64"/>
                    </a:lnTo>
                    <a:lnTo>
                      <a:pt x="36" y="75"/>
                    </a:lnTo>
                    <a:lnTo>
                      <a:pt x="4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4" name="Freeform 33"/>
              <p:cNvSpPr>
                <a:spLocks/>
              </p:cNvSpPr>
              <p:nvPr/>
            </p:nvSpPr>
            <p:spPr bwMode="auto">
              <a:xfrm>
                <a:off x="2171" y="2008"/>
                <a:ext cx="75" cy="179"/>
              </a:xfrm>
              <a:custGeom>
                <a:avLst/>
                <a:gdLst>
                  <a:gd name="T0" fmla="*/ 1 w 225"/>
                  <a:gd name="T1" fmla="*/ 59 h 539"/>
                  <a:gd name="T2" fmla="*/ 1 w 225"/>
                  <a:gd name="T3" fmla="*/ 59 h 539"/>
                  <a:gd name="T4" fmla="*/ 2 w 225"/>
                  <a:gd name="T5" fmla="*/ 58 h 539"/>
                  <a:gd name="T6" fmla="*/ 3 w 225"/>
                  <a:gd name="T7" fmla="*/ 56 h 539"/>
                  <a:gd name="T8" fmla="*/ 4 w 225"/>
                  <a:gd name="T9" fmla="*/ 54 h 539"/>
                  <a:gd name="T10" fmla="*/ 6 w 225"/>
                  <a:gd name="T11" fmla="*/ 52 h 539"/>
                  <a:gd name="T12" fmla="*/ 7 w 225"/>
                  <a:gd name="T13" fmla="*/ 50 h 539"/>
                  <a:gd name="T14" fmla="*/ 9 w 225"/>
                  <a:gd name="T15" fmla="*/ 46 h 539"/>
                  <a:gd name="T16" fmla="*/ 11 w 225"/>
                  <a:gd name="T17" fmla="*/ 43 h 539"/>
                  <a:gd name="T18" fmla="*/ 13 w 225"/>
                  <a:gd name="T19" fmla="*/ 40 h 539"/>
                  <a:gd name="T20" fmla="*/ 14 w 225"/>
                  <a:gd name="T21" fmla="*/ 36 h 539"/>
                  <a:gd name="T22" fmla="*/ 16 w 225"/>
                  <a:gd name="T23" fmla="*/ 31 h 539"/>
                  <a:gd name="T24" fmla="*/ 18 w 225"/>
                  <a:gd name="T25" fmla="*/ 27 h 539"/>
                  <a:gd name="T26" fmla="*/ 20 w 225"/>
                  <a:gd name="T27" fmla="*/ 22 h 539"/>
                  <a:gd name="T28" fmla="*/ 22 w 225"/>
                  <a:gd name="T29" fmla="*/ 17 h 539"/>
                  <a:gd name="T30" fmla="*/ 23 w 225"/>
                  <a:gd name="T31" fmla="*/ 11 h 539"/>
                  <a:gd name="T32" fmla="*/ 24 w 225"/>
                  <a:gd name="T33" fmla="*/ 6 h 539"/>
                  <a:gd name="T34" fmla="*/ 25 w 225"/>
                  <a:gd name="T35" fmla="*/ 0 h 539"/>
                  <a:gd name="T36" fmla="*/ 24 w 225"/>
                  <a:gd name="T37" fmla="*/ 0 h 539"/>
                  <a:gd name="T38" fmla="*/ 23 w 225"/>
                  <a:gd name="T39" fmla="*/ 6 h 539"/>
                  <a:gd name="T40" fmla="*/ 22 w 225"/>
                  <a:gd name="T41" fmla="*/ 11 h 539"/>
                  <a:gd name="T42" fmla="*/ 20 w 225"/>
                  <a:gd name="T43" fmla="*/ 16 h 539"/>
                  <a:gd name="T44" fmla="*/ 19 w 225"/>
                  <a:gd name="T45" fmla="*/ 22 h 539"/>
                  <a:gd name="T46" fmla="*/ 17 w 225"/>
                  <a:gd name="T47" fmla="*/ 26 h 539"/>
                  <a:gd name="T48" fmla="*/ 15 w 225"/>
                  <a:gd name="T49" fmla="*/ 31 h 539"/>
                  <a:gd name="T50" fmla="*/ 13 w 225"/>
                  <a:gd name="T51" fmla="*/ 35 h 539"/>
                  <a:gd name="T52" fmla="*/ 11 w 225"/>
                  <a:gd name="T53" fmla="*/ 39 h 539"/>
                  <a:gd name="T54" fmla="*/ 9 w 225"/>
                  <a:gd name="T55" fmla="*/ 43 h 539"/>
                  <a:gd name="T56" fmla="*/ 8 w 225"/>
                  <a:gd name="T57" fmla="*/ 46 h 539"/>
                  <a:gd name="T58" fmla="*/ 6 w 225"/>
                  <a:gd name="T59" fmla="*/ 49 h 539"/>
                  <a:gd name="T60" fmla="*/ 4 w 225"/>
                  <a:gd name="T61" fmla="*/ 51 h 539"/>
                  <a:gd name="T62" fmla="*/ 3 w 225"/>
                  <a:gd name="T63" fmla="*/ 54 h 539"/>
                  <a:gd name="T64" fmla="*/ 2 w 225"/>
                  <a:gd name="T65" fmla="*/ 56 h 539"/>
                  <a:gd name="T66" fmla="*/ 1 w 225"/>
                  <a:gd name="T67" fmla="*/ 58 h 539"/>
                  <a:gd name="T68" fmla="*/ 0 w 225"/>
                  <a:gd name="T69" fmla="*/ 59 h 539"/>
                  <a:gd name="T70" fmla="*/ 0 w 225"/>
                  <a:gd name="T71" fmla="*/ 59 h 539"/>
                  <a:gd name="T72" fmla="*/ 1 w 225"/>
                  <a:gd name="T73" fmla="*/ 59 h 5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5" h="539">
                    <a:moveTo>
                      <a:pt x="12" y="539"/>
                    </a:moveTo>
                    <a:lnTo>
                      <a:pt x="12" y="539"/>
                    </a:lnTo>
                    <a:lnTo>
                      <a:pt x="18" y="528"/>
                    </a:lnTo>
                    <a:lnTo>
                      <a:pt x="27" y="513"/>
                    </a:lnTo>
                    <a:lnTo>
                      <a:pt x="36" y="495"/>
                    </a:lnTo>
                    <a:lnTo>
                      <a:pt x="50" y="475"/>
                    </a:lnTo>
                    <a:lnTo>
                      <a:pt x="64" y="451"/>
                    </a:lnTo>
                    <a:lnTo>
                      <a:pt x="80" y="422"/>
                    </a:lnTo>
                    <a:lnTo>
                      <a:pt x="96" y="392"/>
                    </a:lnTo>
                    <a:lnTo>
                      <a:pt x="113" y="358"/>
                    </a:lnTo>
                    <a:lnTo>
                      <a:pt x="130" y="322"/>
                    </a:lnTo>
                    <a:lnTo>
                      <a:pt x="148" y="283"/>
                    </a:lnTo>
                    <a:lnTo>
                      <a:pt x="164" y="242"/>
                    </a:lnTo>
                    <a:lnTo>
                      <a:pt x="179" y="197"/>
                    </a:lnTo>
                    <a:lnTo>
                      <a:pt x="194" y="151"/>
                    </a:lnTo>
                    <a:lnTo>
                      <a:pt x="207" y="103"/>
                    </a:lnTo>
                    <a:lnTo>
                      <a:pt x="217" y="53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205" y="50"/>
                    </a:lnTo>
                    <a:lnTo>
                      <a:pt x="195" y="101"/>
                    </a:lnTo>
                    <a:lnTo>
                      <a:pt x="182" y="149"/>
                    </a:lnTo>
                    <a:lnTo>
                      <a:pt x="167" y="195"/>
                    </a:lnTo>
                    <a:lnTo>
                      <a:pt x="152" y="237"/>
                    </a:lnTo>
                    <a:lnTo>
                      <a:pt x="136" y="278"/>
                    </a:lnTo>
                    <a:lnTo>
                      <a:pt x="118" y="317"/>
                    </a:lnTo>
                    <a:lnTo>
                      <a:pt x="101" y="353"/>
                    </a:lnTo>
                    <a:lnTo>
                      <a:pt x="84" y="387"/>
                    </a:lnTo>
                    <a:lnTo>
                      <a:pt x="68" y="417"/>
                    </a:lnTo>
                    <a:lnTo>
                      <a:pt x="52" y="444"/>
                    </a:lnTo>
                    <a:lnTo>
                      <a:pt x="38" y="468"/>
                    </a:lnTo>
                    <a:lnTo>
                      <a:pt x="24" y="491"/>
                    </a:lnTo>
                    <a:lnTo>
                      <a:pt x="15" y="509"/>
                    </a:lnTo>
                    <a:lnTo>
                      <a:pt x="6" y="523"/>
                    </a:lnTo>
                    <a:lnTo>
                      <a:pt x="0" y="534"/>
                    </a:lnTo>
                    <a:lnTo>
                      <a:pt x="12" y="5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5" name="Freeform 34"/>
              <p:cNvSpPr>
                <a:spLocks/>
              </p:cNvSpPr>
              <p:nvPr/>
            </p:nvSpPr>
            <p:spPr bwMode="auto">
              <a:xfrm>
                <a:off x="2154" y="2182"/>
                <a:ext cx="21" cy="15"/>
              </a:xfrm>
              <a:custGeom>
                <a:avLst/>
                <a:gdLst>
                  <a:gd name="T0" fmla="*/ 1 w 62"/>
                  <a:gd name="T1" fmla="*/ 0 h 45"/>
                  <a:gd name="T2" fmla="*/ 0 w 62"/>
                  <a:gd name="T3" fmla="*/ 1 h 45"/>
                  <a:gd name="T4" fmla="*/ 1 w 62"/>
                  <a:gd name="T5" fmla="*/ 2 h 45"/>
                  <a:gd name="T6" fmla="*/ 2 w 62"/>
                  <a:gd name="T7" fmla="*/ 3 h 45"/>
                  <a:gd name="T8" fmla="*/ 3 w 62"/>
                  <a:gd name="T9" fmla="*/ 4 h 45"/>
                  <a:gd name="T10" fmla="*/ 4 w 62"/>
                  <a:gd name="T11" fmla="*/ 5 h 45"/>
                  <a:gd name="T12" fmla="*/ 5 w 62"/>
                  <a:gd name="T13" fmla="*/ 5 h 45"/>
                  <a:gd name="T14" fmla="*/ 6 w 62"/>
                  <a:gd name="T15" fmla="*/ 4 h 45"/>
                  <a:gd name="T16" fmla="*/ 6 w 62"/>
                  <a:gd name="T17" fmla="*/ 3 h 45"/>
                  <a:gd name="T18" fmla="*/ 7 w 62"/>
                  <a:gd name="T19" fmla="*/ 2 h 45"/>
                  <a:gd name="T20" fmla="*/ 6 w 62"/>
                  <a:gd name="T21" fmla="*/ 1 h 45"/>
                  <a:gd name="T22" fmla="*/ 5 w 62"/>
                  <a:gd name="T23" fmla="*/ 3 h 45"/>
                  <a:gd name="T24" fmla="*/ 5 w 62"/>
                  <a:gd name="T25" fmla="*/ 4 h 45"/>
                  <a:gd name="T26" fmla="*/ 4 w 62"/>
                  <a:gd name="T27" fmla="*/ 4 h 45"/>
                  <a:gd name="T28" fmla="*/ 4 w 62"/>
                  <a:gd name="T29" fmla="*/ 4 h 45"/>
                  <a:gd name="T30" fmla="*/ 4 w 62"/>
                  <a:gd name="T31" fmla="*/ 3 h 45"/>
                  <a:gd name="T32" fmla="*/ 3 w 62"/>
                  <a:gd name="T33" fmla="*/ 2 h 45"/>
                  <a:gd name="T34" fmla="*/ 2 w 62"/>
                  <a:gd name="T35" fmla="*/ 1 h 45"/>
                  <a:gd name="T36" fmla="*/ 1 w 62"/>
                  <a:gd name="T37" fmla="*/ 0 h 45"/>
                  <a:gd name="T38" fmla="*/ 0 w 62"/>
                  <a:gd name="T39" fmla="*/ 1 h 45"/>
                  <a:gd name="T40" fmla="*/ 1 w 62"/>
                  <a:gd name="T41" fmla="*/ 0 h 45"/>
                  <a:gd name="T42" fmla="*/ 1 w 62"/>
                  <a:gd name="T43" fmla="*/ 0 h 45"/>
                  <a:gd name="T44" fmla="*/ 0 w 62"/>
                  <a:gd name="T45" fmla="*/ 0 h 45"/>
                  <a:gd name="T46" fmla="*/ 0 w 62"/>
                  <a:gd name="T47" fmla="*/ 1 h 45"/>
                  <a:gd name="T48" fmla="*/ 0 w 62"/>
                  <a:gd name="T49" fmla="*/ 1 h 45"/>
                  <a:gd name="T50" fmla="*/ 1 w 62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2" h="45">
                    <a:moveTo>
                      <a:pt x="11" y="3"/>
                    </a:moveTo>
                    <a:lnTo>
                      <a:pt x="2" y="11"/>
                    </a:lnTo>
                    <a:lnTo>
                      <a:pt x="12" y="21"/>
                    </a:lnTo>
                    <a:lnTo>
                      <a:pt x="19" y="29"/>
                    </a:lnTo>
                    <a:lnTo>
                      <a:pt x="25" y="38"/>
                    </a:lnTo>
                    <a:lnTo>
                      <a:pt x="31" y="44"/>
                    </a:lnTo>
                    <a:lnTo>
                      <a:pt x="41" y="45"/>
                    </a:lnTo>
                    <a:lnTo>
                      <a:pt x="49" y="39"/>
                    </a:lnTo>
                    <a:lnTo>
                      <a:pt x="55" y="29"/>
                    </a:lnTo>
                    <a:lnTo>
                      <a:pt x="62" y="15"/>
                    </a:lnTo>
                    <a:lnTo>
                      <a:pt x="50" y="10"/>
                    </a:lnTo>
                    <a:lnTo>
                      <a:pt x="43" y="24"/>
                    </a:lnTo>
                    <a:lnTo>
                      <a:pt x="40" y="32"/>
                    </a:lnTo>
                    <a:lnTo>
                      <a:pt x="38" y="33"/>
                    </a:lnTo>
                    <a:lnTo>
                      <a:pt x="38" y="32"/>
                    </a:lnTo>
                    <a:lnTo>
                      <a:pt x="35" y="28"/>
                    </a:lnTo>
                    <a:lnTo>
                      <a:pt x="29" y="22"/>
                    </a:lnTo>
                    <a:lnTo>
                      <a:pt x="21" y="11"/>
                    </a:lnTo>
                    <a:lnTo>
                      <a:pt x="9" y="1"/>
                    </a:lnTo>
                    <a:lnTo>
                      <a:pt x="1" y="10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6" name="Freeform 35"/>
              <p:cNvSpPr>
                <a:spLocks/>
              </p:cNvSpPr>
              <p:nvPr/>
            </p:nvSpPr>
            <p:spPr bwMode="auto">
              <a:xfrm>
                <a:off x="2155" y="2183"/>
                <a:ext cx="11" cy="13"/>
              </a:xfrm>
              <a:custGeom>
                <a:avLst/>
                <a:gdLst>
                  <a:gd name="T0" fmla="*/ 3 w 35"/>
                  <a:gd name="T1" fmla="*/ 3 h 39"/>
                  <a:gd name="T2" fmla="*/ 3 w 35"/>
                  <a:gd name="T3" fmla="*/ 3 h 39"/>
                  <a:gd name="T4" fmla="*/ 1 w 35"/>
                  <a:gd name="T5" fmla="*/ 0 h 39"/>
                  <a:gd name="T6" fmla="*/ 0 w 35"/>
                  <a:gd name="T7" fmla="*/ 1 h 39"/>
                  <a:gd name="T8" fmla="*/ 3 w 35"/>
                  <a:gd name="T9" fmla="*/ 4 h 39"/>
                  <a:gd name="T10" fmla="*/ 3 w 35"/>
                  <a:gd name="T11" fmla="*/ 4 h 39"/>
                  <a:gd name="T12" fmla="*/ 3 w 35"/>
                  <a:gd name="T13" fmla="*/ 4 h 39"/>
                  <a:gd name="T14" fmla="*/ 3 w 35"/>
                  <a:gd name="T15" fmla="*/ 4 h 39"/>
                  <a:gd name="T16" fmla="*/ 3 w 35"/>
                  <a:gd name="T17" fmla="*/ 4 h 39"/>
                  <a:gd name="T18" fmla="*/ 3 w 35"/>
                  <a:gd name="T19" fmla="*/ 4 h 39"/>
                  <a:gd name="T20" fmla="*/ 3 w 35"/>
                  <a:gd name="T21" fmla="*/ 3 h 39"/>
                  <a:gd name="T22" fmla="*/ 3 w 35"/>
                  <a:gd name="T23" fmla="*/ 3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39">
                    <a:moveTo>
                      <a:pt x="34" y="29"/>
                    </a:moveTo>
                    <a:lnTo>
                      <a:pt x="34" y="30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9" y="39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34" y="30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7" name="Freeform 36"/>
              <p:cNvSpPr>
                <a:spLocks/>
              </p:cNvSpPr>
              <p:nvPr/>
            </p:nvSpPr>
            <p:spPr bwMode="auto">
              <a:xfrm>
                <a:off x="2195" y="1837"/>
                <a:ext cx="113" cy="145"/>
              </a:xfrm>
              <a:custGeom>
                <a:avLst/>
                <a:gdLst>
                  <a:gd name="T0" fmla="*/ 0 w 340"/>
                  <a:gd name="T1" fmla="*/ 36 h 435"/>
                  <a:gd name="T2" fmla="*/ 1 w 340"/>
                  <a:gd name="T3" fmla="*/ 37 h 435"/>
                  <a:gd name="T4" fmla="*/ 1 w 340"/>
                  <a:gd name="T5" fmla="*/ 37 h 435"/>
                  <a:gd name="T6" fmla="*/ 2 w 340"/>
                  <a:gd name="T7" fmla="*/ 38 h 435"/>
                  <a:gd name="T8" fmla="*/ 3 w 340"/>
                  <a:gd name="T9" fmla="*/ 38 h 435"/>
                  <a:gd name="T10" fmla="*/ 4 w 340"/>
                  <a:gd name="T11" fmla="*/ 39 h 435"/>
                  <a:gd name="T12" fmla="*/ 6 w 340"/>
                  <a:gd name="T13" fmla="*/ 40 h 435"/>
                  <a:gd name="T14" fmla="*/ 8 w 340"/>
                  <a:gd name="T15" fmla="*/ 40 h 435"/>
                  <a:gd name="T16" fmla="*/ 9 w 340"/>
                  <a:gd name="T17" fmla="*/ 40 h 435"/>
                  <a:gd name="T18" fmla="*/ 11 w 340"/>
                  <a:gd name="T19" fmla="*/ 40 h 435"/>
                  <a:gd name="T20" fmla="*/ 13 w 340"/>
                  <a:gd name="T21" fmla="*/ 40 h 435"/>
                  <a:gd name="T22" fmla="*/ 14 w 340"/>
                  <a:gd name="T23" fmla="*/ 39 h 435"/>
                  <a:gd name="T24" fmla="*/ 16 w 340"/>
                  <a:gd name="T25" fmla="*/ 39 h 435"/>
                  <a:gd name="T26" fmla="*/ 18 w 340"/>
                  <a:gd name="T27" fmla="*/ 38 h 435"/>
                  <a:gd name="T28" fmla="*/ 19 w 340"/>
                  <a:gd name="T29" fmla="*/ 37 h 435"/>
                  <a:gd name="T30" fmla="*/ 20 w 340"/>
                  <a:gd name="T31" fmla="*/ 36 h 435"/>
                  <a:gd name="T32" fmla="*/ 22 w 340"/>
                  <a:gd name="T33" fmla="*/ 35 h 435"/>
                  <a:gd name="T34" fmla="*/ 23 w 340"/>
                  <a:gd name="T35" fmla="*/ 33 h 435"/>
                  <a:gd name="T36" fmla="*/ 25 w 340"/>
                  <a:gd name="T37" fmla="*/ 32 h 435"/>
                  <a:gd name="T38" fmla="*/ 26 w 340"/>
                  <a:gd name="T39" fmla="*/ 30 h 435"/>
                  <a:gd name="T40" fmla="*/ 27 w 340"/>
                  <a:gd name="T41" fmla="*/ 28 h 435"/>
                  <a:gd name="T42" fmla="*/ 29 w 340"/>
                  <a:gd name="T43" fmla="*/ 24 h 435"/>
                  <a:gd name="T44" fmla="*/ 30 w 340"/>
                  <a:gd name="T45" fmla="*/ 20 h 435"/>
                  <a:gd name="T46" fmla="*/ 31 w 340"/>
                  <a:gd name="T47" fmla="*/ 16 h 435"/>
                  <a:gd name="T48" fmla="*/ 31 w 340"/>
                  <a:gd name="T49" fmla="*/ 12 h 435"/>
                  <a:gd name="T50" fmla="*/ 30 w 340"/>
                  <a:gd name="T51" fmla="*/ 8 h 435"/>
                  <a:gd name="T52" fmla="*/ 29 w 340"/>
                  <a:gd name="T53" fmla="*/ 5 h 435"/>
                  <a:gd name="T54" fmla="*/ 26 w 340"/>
                  <a:gd name="T55" fmla="*/ 2 h 435"/>
                  <a:gd name="T56" fmla="*/ 24 w 340"/>
                  <a:gd name="T57" fmla="*/ 0 h 435"/>
                  <a:gd name="T58" fmla="*/ 36 w 340"/>
                  <a:gd name="T59" fmla="*/ 9 h 435"/>
                  <a:gd name="T60" fmla="*/ 38 w 340"/>
                  <a:gd name="T61" fmla="*/ 15 h 435"/>
                  <a:gd name="T62" fmla="*/ 38 w 340"/>
                  <a:gd name="T63" fmla="*/ 20 h 435"/>
                  <a:gd name="T64" fmla="*/ 37 w 340"/>
                  <a:gd name="T65" fmla="*/ 25 h 435"/>
                  <a:gd name="T66" fmla="*/ 35 w 340"/>
                  <a:gd name="T67" fmla="*/ 30 h 435"/>
                  <a:gd name="T68" fmla="*/ 33 w 340"/>
                  <a:gd name="T69" fmla="*/ 34 h 435"/>
                  <a:gd name="T70" fmla="*/ 31 w 340"/>
                  <a:gd name="T71" fmla="*/ 38 h 435"/>
                  <a:gd name="T72" fmla="*/ 28 w 340"/>
                  <a:gd name="T73" fmla="*/ 41 h 435"/>
                  <a:gd name="T74" fmla="*/ 25 w 340"/>
                  <a:gd name="T75" fmla="*/ 44 h 435"/>
                  <a:gd name="T76" fmla="*/ 22 w 340"/>
                  <a:gd name="T77" fmla="*/ 46 h 435"/>
                  <a:gd name="T78" fmla="*/ 19 w 340"/>
                  <a:gd name="T79" fmla="*/ 47 h 435"/>
                  <a:gd name="T80" fmla="*/ 17 w 340"/>
                  <a:gd name="T81" fmla="*/ 48 h 435"/>
                  <a:gd name="T82" fmla="*/ 15 w 340"/>
                  <a:gd name="T83" fmla="*/ 48 h 435"/>
                  <a:gd name="T84" fmla="*/ 13 w 340"/>
                  <a:gd name="T85" fmla="*/ 48 h 435"/>
                  <a:gd name="T86" fmla="*/ 11 w 340"/>
                  <a:gd name="T87" fmla="*/ 48 h 435"/>
                  <a:gd name="T88" fmla="*/ 10 w 340"/>
                  <a:gd name="T89" fmla="*/ 47 h 435"/>
                  <a:gd name="T90" fmla="*/ 10 w 340"/>
                  <a:gd name="T91" fmla="*/ 47 h 435"/>
                  <a:gd name="T92" fmla="*/ 9 w 340"/>
                  <a:gd name="T93" fmla="*/ 46 h 435"/>
                  <a:gd name="T94" fmla="*/ 8 w 340"/>
                  <a:gd name="T95" fmla="*/ 46 h 435"/>
                  <a:gd name="T96" fmla="*/ 7 w 340"/>
                  <a:gd name="T97" fmla="*/ 45 h 435"/>
                  <a:gd name="T98" fmla="*/ 6 w 340"/>
                  <a:gd name="T99" fmla="*/ 44 h 435"/>
                  <a:gd name="T100" fmla="*/ 5 w 340"/>
                  <a:gd name="T101" fmla="*/ 42 h 435"/>
                  <a:gd name="T102" fmla="*/ 3 w 340"/>
                  <a:gd name="T103" fmla="*/ 41 h 435"/>
                  <a:gd name="T104" fmla="*/ 2 w 340"/>
                  <a:gd name="T105" fmla="*/ 39 h 435"/>
                  <a:gd name="T106" fmla="*/ 0 w 340"/>
                  <a:gd name="T107" fmla="*/ 36 h 435"/>
                  <a:gd name="T108" fmla="*/ 0 w 340"/>
                  <a:gd name="T109" fmla="*/ 36 h 4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40" h="435">
                    <a:moveTo>
                      <a:pt x="0" y="326"/>
                    </a:moveTo>
                    <a:lnTo>
                      <a:pt x="6" y="330"/>
                    </a:lnTo>
                    <a:lnTo>
                      <a:pt x="12" y="336"/>
                    </a:lnTo>
                    <a:lnTo>
                      <a:pt x="19" y="341"/>
                    </a:lnTo>
                    <a:lnTo>
                      <a:pt x="27" y="345"/>
                    </a:lnTo>
                    <a:lnTo>
                      <a:pt x="40" y="351"/>
                    </a:lnTo>
                    <a:lnTo>
                      <a:pt x="54" y="356"/>
                    </a:lnTo>
                    <a:lnTo>
                      <a:pt x="69" y="358"/>
                    </a:lnTo>
                    <a:lnTo>
                      <a:pt x="83" y="359"/>
                    </a:lnTo>
                    <a:lnTo>
                      <a:pt x="98" y="359"/>
                    </a:lnTo>
                    <a:lnTo>
                      <a:pt x="113" y="357"/>
                    </a:lnTo>
                    <a:lnTo>
                      <a:pt x="128" y="353"/>
                    </a:lnTo>
                    <a:lnTo>
                      <a:pt x="143" y="348"/>
                    </a:lnTo>
                    <a:lnTo>
                      <a:pt x="158" y="341"/>
                    </a:lnTo>
                    <a:lnTo>
                      <a:pt x="172" y="333"/>
                    </a:lnTo>
                    <a:lnTo>
                      <a:pt x="185" y="323"/>
                    </a:lnTo>
                    <a:lnTo>
                      <a:pt x="200" y="311"/>
                    </a:lnTo>
                    <a:lnTo>
                      <a:pt x="212" y="299"/>
                    </a:lnTo>
                    <a:lnTo>
                      <a:pt x="224" y="285"/>
                    </a:lnTo>
                    <a:lnTo>
                      <a:pt x="236" y="269"/>
                    </a:lnTo>
                    <a:lnTo>
                      <a:pt x="245" y="252"/>
                    </a:lnTo>
                    <a:lnTo>
                      <a:pt x="262" y="216"/>
                    </a:lnTo>
                    <a:lnTo>
                      <a:pt x="273" y="178"/>
                    </a:lnTo>
                    <a:lnTo>
                      <a:pt x="278" y="140"/>
                    </a:lnTo>
                    <a:lnTo>
                      <a:pt x="277" y="104"/>
                    </a:lnTo>
                    <a:lnTo>
                      <a:pt x="270" y="72"/>
                    </a:lnTo>
                    <a:lnTo>
                      <a:pt x="258" y="42"/>
                    </a:lnTo>
                    <a:lnTo>
                      <a:pt x="239" y="18"/>
                    </a:lnTo>
                    <a:lnTo>
                      <a:pt x="215" y="0"/>
                    </a:lnTo>
                    <a:lnTo>
                      <a:pt x="328" y="84"/>
                    </a:lnTo>
                    <a:lnTo>
                      <a:pt x="339" y="133"/>
                    </a:lnTo>
                    <a:lnTo>
                      <a:pt x="340" y="180"/>
                    </a:lnTo>
                    <a:lnTo>
                      <a:pt x="334" y="225"/>
                    </a:lnTo>
                    <a:lnTo>
                      <a:pt x="320" y="267"/>
                    </a:lnTo>
                    <a:lnTo>
                      <a:pt x="302" y="305"/>
                    </a:lnTo>
                    <a:lnTo>
                      <a:pt x="278" y="339"/>
                    </a:lnTo>
                    <a:lnTo>
                      <a:pt x="253" y="370"/>
                    </a:lnTo>
                    <a:lnTo>
                      <a:pt x="225" y="395"/>
                    </a:lnTo>
                    <a:lnTo>
                      <a:pt x="199" y="415"/>
                    </a:lnTo>
                    <a:lnTo>
                      <a:pt x="175" y="427"/>
                    </a:lnTo>
                    <a:lnTo>
                      <a:pt x="153" y="433"/>
                    </a:lnTo>
                    <a:lnTo>
                      <a:pt x="132" y="435"/>
                    </a:lnTo>
                    <a:lnTo>
                      <a:pt x="116" y="434"/>
                    </a:lnTo>
                    <a:lnTo>
                      <a:pt x="102" y="430"/>
                    </a:lnTo>
                    <a:lnTo>
                      <a:pt x="92" y="425"/>
                    </a:lnTo>
                    <a:lnTo>
                      <a:pt x="86" y="421"/>
                    </a:lnTo>
                    <a:lnTo>
                      <a:pt x="80" y="416"/>
                    </a:lnTo>
                    <a:lnTo>
                      <a:pt x="72" y="410"/>
                    </a:lnTo>
                    <a:lnTo>
                      <a:pt x="64" y="401"/>
                    </a:lnTo>
                    <a:lnTo>
                      <a:pt x="53" y="392"/>
                    </a:lnTo>
                    <a:lnTo>
                      <a:pt x="42" y="380"/>
                    </a:lnTo>
                    <a:lnTo>
                      <a:pt x="29" y="365"/>
                    </a:lnTo>
                    <a:lnTo>
                      <a:pt x="16" y="347"/>
                    </a:lnTo>
                    <a:lnTo>
                      <a:pt x="1" y="327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8" name="Freeform 37"/>
              <p:cNvSpPr>
                <a:spLocks/>
              </p:cNvSpPr>
              <p:nvPr/>
            </p:nvSpPr>
            <p:spPr bwMode="auto">
              <a:xfrm>
                <a:off x="2193" y="1944"/>
                <a:ext cx="11" cy="10"/>
              </a:xfrm>
              <a:custGeom>
                <a:avLst/>
                <a:gdLst>
                  <a:gd name="T0" fmla="*/ 4 w 34"/>
                  <a:gd name="T1" fmla="*/ 2 h 30"/>
                  <a:gd name="T2" fmla="*/ 4 w 34"/>
                  <a:gd name="T3" fmla="*/ 2 h 30"/>
                  <a:gd name="T4" fmla="*/ 3 w 34"/>
                  <a:gd name="T5" fmla="*/ 2 h 30"/>
                  <a:gd name="T6" fmla="*/ 2 w 34"/>
                  <a:gd name="T7" fmla="*/ 1 h 30"/>
                  <a:gd name="T8" fmla="*/ 2 w 34"/>
                  <a:gd name="T9" fmla="*/ 1 h 30"/>
                  <a:gd name="T10" fmla="*/ 1 w 34"/>
                  <a:gd name="T11" fmla="*/ 0 h 30"/>
                  <a:gd name="T12" fmla="*/ 0 w 34"/>
                  <a:gd name="T13" fmla="*/ 1 h 30"/>
                  <a:gd name="T14" fmla="*/ 1 w 34"/>
                  <a:gd name="T15" fmla="*/ 2 h 30"/>
                  <a:gd name="T16" fmla="*/ 2 w 34"/>
                  <a:gd name="T17" fmla="*/ 2 h 30"/>
                  <a:gd name="T18" fmla="*/ 2 w 34"/>
                  <a:gd name="T19" fmla="*/ 3 h 30"/>
                  <a:gd name="T20" fmla="*/ 3 w 34"/>
                  <a:gd name="T21" fmla="*/ 3 h 30"/>
                  <a:gd name="T22" fmla="*/ 3 w 34"/>
                  <a:gd name="T23" fmla="*/ 3 h 30"/>
                  <a:gd name="T24" fmla="*/ 4 w 34"/>
                  <a:gd name="T25" fmla="*/ 2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30">
                    <a:moveTo>
                      <a:pt x="34" y="18"/>
                    </a:moveTo>
                    <a:lnTo>
                      <a:pt x="34" y="18"/>
                    </a:lnTo>
                    <a:lnTo>
                      <a:pt x="28" y="14"/>
                    </a:lnTo>
                    <a:lnTo>
                      <a:pt x="21" y="11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6" y="14"/>
                    </a:lnTo>
                    <a:lnTo>
                      <a:pt x="14" y="20"/>
                    </a:lnTo>
                    <a:lnTo>
                      <a:pt x="21" y="26"/>
                    </a:lnTo>
                    <a:lnTo>
                      <a:pt x="29" y="30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9" name="Freeform 38"/>
              <p:cNvSpPr>
                <a:spLocks/>
              </p:cNvSpPr>
              <p:nvPr/>
            </p:nvSpPr>
            <p:spPr bwMode="auto">
              <a:xfrm>
                <a:off x="2203" y="1921"/>
                <a:ext cx="75" cy="39"/>
              </a:xfrm>
              <a:custGeom>
                <a:avLst/>
                <a:gdLst>
                  <a:gd name="T0" fmla="*/ 23 w 227"/>
                  <a:gd name="T1" fmla="*/ 0 h 117"/>
                  <a:gd name="T2" fmla="*/ 23 w 227"/>
                  <a:gd name="T3" fmla="*/ 0 h 117"/>
                  <a:gd name="T4" fmla="*/ 22 w 227"/>
                  <a:gd name="T5" fmla="*/ 2 h 117"/>
                  <a:gd name="T6" fmla="*/ 21 w 227"/>
                  <a:gd name="T7" fmla="*/ 3 h 117"/>
                  <a:gd name="T8" fmla="*/ 20 w 227"/>
                  <a:gd name="T9" fmla="*/ 5 h 117"/>
                  <a:gd name="T10" fmla="*/ 19 w 227"/>
                  <a:gd name="T11" fmla="*/ 6 h 117"/>
                  <a:gd name="T12" fmla="*/ 17 w 227"/>
                  <a:gd name="T13" fmla="*/ 8 h 117"/>
                  <a:gd name="T14" fmla="*/ 16 w 227"/>
                  <a:gd name="T15" fmla="*/ 9 h 117"/>
                  <a:gd name="T16" fmla="*/ 14 w 227"/>
                  <a:gd name="T17" fmla="*/ 9 h 117"/>
                  <a:gd name="T18" fmla="*/ 13 w 227"/>
                  <a:gd name="T19" fmla="*/ 10 h 117"/>
                  <a:gd name="T20" fmla="*/ 11 w 227"/>
                  <a:gd name="T21" fmla="*/ 11 h 117"/>
                  <a:gd name="T22" fmla="*/ 10 w 227"/>
                  <a:gd name="T23" fmla="*/ 11 h 117"/>
                  <a:gd name="T24" fmla="*/ 8 w 227"/>
                  <a:gd name="T25" fmla="*/ 11 h 117"/>
                  <a:gd name="T26" fmla="*/ 6 w 227"/>
                  <a:gd name="T27" fmla="*/ 11 h 117"/>
                  <a:gd name="T28" fmla="*/ 5 w 227"/>
                  <a:gd name="T29" fmla="*/ 11 h 117"/>
                  <a:gd name="T30" fmla="*/ 4 w 227"/>
                  <a:gd name="T31" fmla="*/ 11 h 117"/>
                  <a:gd name="T32" fmla="*/ 2 w 227"/>
                  <a:gd name="T33" fmla="*/ 11 h 117"/>
                  <a:gd name="T34" fmla="*/ 1 w 227"/>
                  <a:gd name="T35" fmla="*/ 10 h 117"/>
                  <a:gd name="T36" fmla="*/ 0 w 227"/>
                  <a:gd name="T37" fmla="*/ 11 h 117"/>
                  <a:gd name="T38" fmla="*/ 2 w 227"/>
                  <a:gd name="T39" fmla="*/ 12 h 117"/>
                  <a:gd name="T40" fmla="*/ 3 w 227"/>
                  <a:gd name="T41" fmla="*/ 12 h 117"/>
                  <a:gd name="T42" fmla="*/ 5 w 227"/>
                  <a:gd name="T43" fmla="*/ 13 h 117"/>
                  <a:gd name="T44" fmla="*/ 6 w 227"/>
                  <a:gd name="T45" fmla="*/ 13 h 117"/>
                  <a:gd name="T46" fmla="*/ 8 w 227"/>
                  <a:gd name="T47" fmla="*/ 13 h 117"/>
                  <a:gd name="T48" fmla="*/ 10 w 227"/>
                  <a:gd name="T49" fmla="*/ 13 h 117"/>
                  <a:gd name="T50" fmla="*/ 12 w 227"/>
                  <a:gd name="T51" fmla="*/ 12 h 117"/>
                  <a:gd name="T52" fmla="*/ 13 w 227"/>
                  <a:gd name="T53" fmla="*/ 12 h 117"/>
                  <a:gd name="T54" fmla="*/ 15 w 227"/>
                  <a:gd name="T55" fmla="*/ 11 h 117"/>
                  <a:gd name="T56" fmla="*/ 17 w 227"/>
                  <a:gd name="T57" fmla="*/ 10 h 117"/>
                  <a:gd name="T58" fmla="*/ 18 w 227"/>
                  <a:gd name="T59" fmla="*/ 9 h 117"/>
                  <a:gd name="T60" fmla="*/ 20 w 227"/>
                  <a:gd name="T61" fmla="*/ 7 h 117"/>
                  <a:gd name="T62" fmla="*/ 21 w 227"/>
                  <a:gd name="T63" fmla="*/ 6 h 117"/>
                  <a:gd name="T64" fmla="*/ 22 w 227"/>
                  <a:gd name="T65" fmla="*/ 4 h 117"/>
                  <a:gd name="T66" fmla="*/ 24 w 227"/>
                  <a:gd name="T67" fmla="*/ 3 h 117"/>
                  <a:gd name="T68" fmla="*/ 25 w 227"/>
                  <a:gd name="T69" fmla="*/ 1 h 117"/>
                  <a:gd name="T70" fmla="*/ 25 w 227"/>
                  <a:gd name="T71" fmla="*/ 1 h 117"/>
                  <a:gd name="T72" fmla="*/ 23 w 227"/>
                  <a:gd name="T73" fmla="*/ 0 h 1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7" h="117">
                    <a:moveTo>
                      <a:pt x="215" y="0"/>
                    </a:moveTo>
                    <a:lnTo>
                      <a:pt x="215" y="0"/>
                    </a:lnTo>
                    <a:lnTo>
                      <a:pt x="207" y="16"/>
                    </a:lnTo>
                    <a:lnTo>
                      <a:pt x="195" y="31"/>
                    </a:lnTo>
                    <a:lnTo>
                      <a:pt x="183" y="44"/>
                    </a:lnTo>
                    <a:lnTo>
                      <a:pt x="171" y="56"/>
                    </a:lnTo>
                    <a:lnTo>
                      <a:pt x="158" y="68"/>
                    </a:lnTo>
                    <a:lnTo>
                      <a:pt x="145" y="77"/>
                    </a:lnTo>
                    <a:lnTo>
                      <a:pt x="131" y="85"/>
                    </a:lnTo>
                    <a:lnTo>
                      <a:pt x="117" y="92"/>
                    </a:lnTo>
                    <a:lnTo>
                      <a:pt x="102" y="97"/>
                    </a:lnTo>
                    <a:lnTo>
                      <a:pt x="88" y="101"/>
                    </a:lnTo>
                    <a:lnTo>
                      <a:pt x="74" y="103"/>
                    </a:lnTo>
                    <a:lnTo>
                      <a:pt x="59" y="102"/>
                    </a:lnTo>
                    <a:lnTo>
                      <a:pt x="45" y="102"/>
                    </a:lnTo>
                    <a:lnTo>
                      <a:pt x="32" y="100"/>
                    </a:lnTo>
                    <a:lnTo>
                      <a:pt x="18" y="95"/>
                    </a:lnTo>
                    <a:lnTo>
                      <a:pt x="5" y="89"/>
                    </a:lnTo>
                    <a:lnTo>
                      <a:pt x="0" y="101"/>
                    </a:lnTo>
                    <a:lnTo>
                      <a:pt x="14" y="107"/>
                    </a:lnTo>
                    <a:lnTo>
                      <a:pt x="29" y="112"/>
                    </a:lnTo>
                    <a:lnTo>
                      <a:pt x="45" y="114"/>
                    </a:lnTo>
                    <a:lnTo>
                      <a:pt x="59" y="117"/>
                    </a:lnTo>
                    <a:lnTo>
                      <a:pt x="74" y="115"/>
                    </a:lnTo>
                    <a:lnTo>
                      <a:pt x="90" y="113"/>
                    </a:lnTo>
                    <a:lnTo>
                      <a:pt x="105" y="109"/>
                    </a:lnTo>
                    <a:lnTo>
                      <a:pt x="122" y="105"/>
                    </a:lnTo>
                    <a:lnTo>
                      <a:pt x="136" y="97"/>
                    </a:lnTo>
                    <a:lnTo>
                      <a:pt x="152" y="89"/>
                    </a:lnTo>
                    <a:lnTo>
                      <a:pt x="165" y="78"/>
                    </a:lnTo>
                    <a:lnTo>
                      <a:pt x="181" y="66"/>
                    </a:lnTo>
                    <a:lnTo>
                      <a:pt x="193" y="54"/>
                    </a:lnTo>
                    <a:lnTo>
                      <a:pt x="205" y="38"/>
                    </a:lnTo>
                    <a:lnTo>
                      <a:pt x="217" y="23"/>
                    </a:lnTo>
                    <a:lnTo>
                      <a:pt x="227" y="5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0" name="Freeform 39"/>
              <p:cNvSpPr>
                <a:spLocks/>
              </p:cNvSpPr>
              <p:nvPr/>
            </p:nvSpPr>
            <p:spPr bwMode="auto">
              <a:xfrm>
                <a:off x="2264" y="1835"/>
                <a:ext cx="25" cy="87"/>
              </a:xfrm>
              <a:custGeom>
                <a:avLst/>
                <a:gdLst>
                  <a:gd name="T0" fmla="*/ 1 w 75"/>
                  <a:gd name="T1" fmla="*/ 0 h 261"/>
                  <a:gd name="T2" fmla="*/ 0 w 75"/>
                  <a:gd name="T3" fmla="*/ 1 h 261"/>
                  <a:gd name="T4" fmla="*/ 3 w 75"/>
                  <a:gd name="T5" fmla="*/ 3 h 261"/>
                  <a:gd name="T6" fmla="*/ 5 w 75"/>
                  <a:gd name="T7" fmla="*/ 6 h 261"/>
                  <a:gd name="T8" fmla="*/ 6 w 75"/>
                  <a:gd name="T9" fmla="*/ 9 h 261"/>
                  <a:gd name="T10" fmla="*/ 7 w 75"/>
                  <a:gd name="T11" fmla="*/ 12 h 261"/>
                  <a:gd name="T12" fmla="*/ 7 w 75"/>
                  <a:gd name="T13" fmla="*/ 16 h 261"/>
                  <a:gd name="T14" fmla="*/ 6 w 75"/>
                  <a:gd name="T15" fmla="*/ 20 h 261"/>
                  <a:gd name="T16" fmla="*/ 5 w 75"/>
                  <a:gd name="T17" fmla="*/ 24 h 261"/>
                  <a:gd name="T18" fmla="*/ 3 w 75"/>
                  <a:gd name="T19" fmla="*/ 28 h 261"/>
                  <a:gd name="T20" fmla="*/ 5 w 75"/>
                  <a:gd name="T21" fmla="*/ 29 h 261"/>
                  <a:gd name="T22" fmla="*/ 7 w 75"/>
                  <a:gd name="T23" fmla="*/ 25 h 261"/>
                  <a:gd name="T24" fmla="*/ 8 w 75"/>
                  <a:gd name="T25" fmla="*/ 21 h 261"/>
                  <a:gd name="T26" fmla="*/ 8 w 75"/>
                  <a:gd name="T27" fmla="*/ 16 h 261"/>
                  <a:gd name="T28" fmla="*/ 8 w 75"/>
                  <a:gd name="T29" fmla="*/ 12 h 261"/>
                  <a:gd name="T30" fmla="*/ 7 w 75"/>
                  <a:gd name="T31" fmla="*/ 9 h 261"/>
                  <a:gd name="T32" fmla="*/ 6 w 75"/>
                  <a:gd name="T33" fmla="*/ 5 h 261"/>
                  <a:gd name="T34" fmla="*/ 4 w 75"/>
                  <a:gd name="T35" fmla="*/ 2 h 261"/>
                  <a:gd name="T36" fmla="*/ 1 w 75"/>
                  <a:gd name="T37" fmla="*/ 0 h 261"/>
                  <a:gd name="T38" fmla="*/ 0 w 75"/>
                  <a:gd name="T39" fmla="*/ 1 h 261"/>
                  <a:gd name="T40" fmla="*/ 1 w 75"/>
                  <a:gd name="T41" fmla="*/ 0 h 261"/>
                  <a:gd name="T42" fmla="*/ 0 w 75"/>
                  <a:gd name="T43" fmla="*/ 0 h 261"/>
                  <a:gd name="T44" fmla="*/ 0 w 75"/>
                  <a:gd name="T45" fmla="*/ 0 h 261"/>
                  <a:gd name="T46" fmla="*/ 0 w 75"/>
                  <a:gd name="T47" fmla="*/ 1 h 261"/>
                  <a:gd name="T48" fmla="*/ 0 w 75"/>
                  <a:gd name="T49" fmla="*/ 1 h 261"/>
                  <a:gd name="T50" fmla="*/ 1 w 75"/>
                  <a:gd name="T51" fmla="*/ 0 h 2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5" h="261">
                    <a:moveTo>
                      <a:pt x="10" y="1"/>
                    </a:moveTo>
                    <a:lnTo>
                      <a:pt x="4" y="12"/>
                    </a:lnTo>
                    <a:lnTo>
                      <a:pt x="26" y="29"/>
                    </a:lnTo>
                    <a:lnTo>
                      <a:pt x="42" y="50"/>
                    </a:lnTo>
                    <a:lnTo>
                      <a:pt x="55" y="79"/>
                    </a:lnTo>
                    <a:lnTo>
                      <a:pt x="62" y="110"/>
                    </a:lnTo>
                    <a:lnTo>
                      <a:pt x="63" y="146"/>
                    </a:lnTo>
                    <a:lnTo>
                      <a:pt x="58" y="183"/>
                    </a:lnTo>
                    <a:lnTo>
                      <a:pt x="47" y="220"/>
                    </a:lnTo>
                    <a:lnTo>
                      <a:pt x="30" y="256"/>
                    </a:lnTo>
                    <a:lnTo>
                      <a:pt x="42" y="261"/>
                    </a:lnTo>
                    <a:lnTo>
                      <a:pt x="59" y="225"/>
                    </a:lnTo>
                    <a:lnTo>
                      <a:pt x="70" y="185"/>
                    </a:lnTo>
                    <a:lnTo>
                      <a:pt x="75" y="146"/>
                    </a:lnTo>
                    <a:lnTo>
                      <a:pt x="74" y="110"/>
                    </a:lnTo>
                    <a:lnTo>
                      <a:pt x="67" y="77"/>
                    </a:lnTo>
                    <a:lnTo>
                      <a:pt x="55" y="45"/>
                    </a:lnTo>
                    <a:lnTo>
                      <a:pt x="35" y="19"/>
                    </a:lnTo>
                    <a:lnTo>
                      <a:pt x="9" y="0"/>
                    </a:lnTo>
                    <a:lnTo>
                      <a:pt x="3" y="1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1" name="Freeform 40"/>
              <p:cNvSpPr>
                <a:spLocks/>
              </p:cNvSpPr>
              <p:nvPr/>
            </p:nvSpPr>
            <p:spPr bwMode="auto">
              <a:xfrm>
                <a:off x="2265" y="1836"/>
                <a:ext cx="41" cy="31"/>
              </a:xfrm>
              <a:custGeom>
                <a:avLst/>
                <a:gdLst>
                  <a:gd name="T0" fmla="*/ 14 w 122"/>
                  <a:gd name="T1" fmla="*/ 9 h 95"/>
                  <a:gd name="T2" fmla="*/ 13 w 122"/>
                  <a:gd name="T3" fmla="*/ 9 h 95"/>
                  <a:gd name="T4" fmla="*/ 1 w 122"/>
                  <a:gd name="T5" fmla="*/ 0 h 95"/>
                  <a:gd name="T6" fmla="*/ 0 w 122"/>
                  <a:gd name="T7" fmla="*/ 1 h 95"/>
                  <a:gd name="T8" fmla="*/ 13 w 122"/>
                  <a:gd name="T9" fmla="*/ 10 h 95"/>
                  <a:gd name="T10" fmla="*/ 12 w 122"/>
                  <a:gd name="T11" fmla="*/ 9 h 95"/>
                  <a:gd name="T12" fmla="*/ 13 w 122"/>
                  <a:gd name="T13" fmla="*/ 10 h 95"/>
                  <a:gd name="T14" fmla="*/ 13 w 122"/>
                  <a:gd name="T15" fmla="*/ 10 h 95"/>
                  <a:gd name="T16" fmla="*/ 14 w 122"/>
                  <a:gd name="T17" fmla="*/ 10 h 95"/>
                  <a:gd name="T18" fmla="*/ 14 w 122"/>
                  <a:gd name="T19" fmla="*/ 9 h 95"/>
                  <a:gd name="T20" fmla="*/ 13 w 122"/>
                  <a:gd name="T21" fmla="*/ 9 h 95"/>
                  <a:gd name="T22" fmla="*/ 14 w 122"/>
                  <a:gd name="T23" fmla="*/ 9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2" h="95">
                    <a:moveTo>
                      <a:pt x="122" y="88"/>
                    </a:moveTo>
                    <a:lnTo>
                      <a:pt x="120" y="84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113" y="94"/>
                    </a:lnTo>
                    <a:lnTo>
                      <a:pt x="110" y="90"/>
                    </a:lnTo>
                    <a:lnTo>
                      <a:pt x="113" y="94"/>
                    </a:lnTo>
                    <a:lnTo>
                      <a:pt x="118" y="95"/>
                    </a:lnTo>
                    <a:lnTo>
                      <a:pt x="121" y="92"/>
                    </a:lnTo>
                    <a:lnTo>
                      <a:pt x="122" y="88"/>
                    </a:lnTo>
                    <a:lnTo>
                      <a:pt x="120" y="84"/>
                    </a:lnTo>
                    <a:lnTo>
                      <a:pt x="122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2" name="Freeform 41"/>
              <p:cNvSpPr>
                <a:spLocks/>
              </p:cNvSpPr>
              <p:nvPr/>
            </p:nvSpPr>
            <p:spPr bwMode="auto">
              <a:xfrm>
                <a:off x="2268" y="1865"/>
                <a:ext cx="42" cy="106"/>
              </a:xfrm>
              <a:custGeom>
                <a:avLst/>
                <a:gdLst>
                  <a:gd name="T0" fmla="*/ 1 w 125"/>
                  <a:gd name="T1" fmla="*/ 35 h 317"/>
                  <a:gd name="T2" fmla="*/ 1 w 125"/>
                  <a:gd name="T3" fmla="*/ 35 h 317"/>
                  <a:gd name="T4" fmla="*/ 4 w 125"/>
                  <a:gd name="T5" fmla="*/ 33 h 317"/>
                  <a:gd name="T6" fmla="*/ 7 w 125"/>
                  <a:gd name="T7" fmla="*/ 29 h 317"/>
                  <a:gd name="T8" fmla="*/ 10 w 125"/>
                  <a:gd name="T9" fmla="*/ 25 h 317"/>
                  <a:gd name="T10" fmla="*/ 12 w 125"/>
                  <a:gd name="T11" fmla="*/ 21 h 317"/>
                  <a:gd name="T12" fmla="*/ 13 w 125"/>
                  <a:gd name="T13" fmla="*/ 16 h 317"/>
                  <a:gd name="T14" fmla="*/ 14 w 125"/>
                  <a:gd name="T15" fmla="*/ 11 h 317"/>
                  <a:gd name="T16" fmla="*/ 14 w 125"/>
                  <a:gd name="T17" fmla="*/ 6 h 317"/>
                  <a:gd name="T18" fmla="*/ 13 w 125"/>
                  <a:gd name="T19" fmla="*/ 0 h 317"/>
                  <a:gd name="T20" fmla="*/ 11 w 125"/>
                  <a:gd name="T21" fmla="*/ 0 h 317"/>
                  <a:gd name="T22" fmla="*/ 13 w 125"/>
                  <a:gd name="T23" fmla="*/ 6 h 317"/>
                  <a:gd name="T24" fmla="*/ 13 w 125"/>
                  <a:gd name="T25" fmla="*/ 11 h 317"/>
                  <a:gd name="T26" fmla="*/ 12 w 125"/>
                  <a:gd name="T27" fmla="*/ 16 h 317"/>
                  <a:gd name="T28" fmla="*/ 10 w 125"/>
                  <a:gd name="T29" fmla="*/ 20 h 317"/>
                  <a:gd name="T30" fmla="*/ 8 w 125"/>
                  <a:gd name="T31" fmla="*/ 24 h 317"/>
                  <a:gd name="T32" fmla="*/ 6 w 125"/>
                  <a:gd name="T33" fmla="*/ 28 h 317"/>
                  <a:gd name="T34" fmla="*/ 3 w 125"/>
                  <a:gd name="T35" fmla="*/ 31 h 317"/>
                  <a:gd name="T36" fmla="*/ 0 w 125"/>
                  <a:gd name="T37" fmla="*/ 34 h 317"/>
                  <a:gd name="T38" fmla="*/ 0 w 125"/>
                  <a:gd name="T39" fmla="*/ 34 h 317"/>
                  <a:gd name="T40" fmla="*/ 1 w 125"/>
                  <a:gd name="T41" fmla="*/ 35 h 3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5" h="317">
                    <a:moveTo>
                      <a:pt x="8" y="317"/>
                    </a:moveTo>
                    <a:lnTo>
                      <a:pt x="8" y="317"/>
                    </a:lnTo>
                    <a:lnTo>
                      <a:pt x="37" y="292"/>
                    </a:lnTo>
                    <a:lnTo>
                      <a:pt x="62" y="259"/>
                    </a:lnTo>
                    <a:lnTo>
                      <a:pt x="87" y="226"/>
                    </a:lnTo>
                    <a:lnTo>
                      <a:pt x="105" y="186"/>
                    </a:lnTo>
                    <a:lnTo>
                      <a:pt x="119" y="143"/>
                    </a:lnTo>
                    <a:lnTo>
                      <a:pt x="125" y="97"/>
                    </a:lnTo>
                    <a:lnTo>
                      <a:pt x="124" y="50"/>
                    </a:lnTo>
                    <a:lnTo>
                      <a:pt x="113" y="0"/>
                    </a:lnTo>
                    <a:lnTo>
                      <a:pt x="101" y="2"/>
                    </a:lnTo>
                    <a:lnTo>
                      <a:pt x="112" y="50"/>
                    </a:lnTo>
                    <a:lnTo>
                      <a:pt x="113" y="97"/>
                    </a:lnTo>
                    <a:lnTo>
                      <a:pt x="107" y="140"/>
                    </a:lnTo>
                    <a:lnTo>
                      <a:pt x="93" y="181"/>
                    </a:lnTo>
                    <a:lnTo>
                      <a:pt x="75" y="219"/>
                    </a:lnTo>
                    <a:lnTo>
                      <a:pt x="52" y="252"/>
                    </a:lnTo>
                    <a:lnTo>
                      <a:pt x="27" y="282"/>
                    </a:lnTo>
                    <a:lnTo>
                      <a:pt x="0" y="308"/>
                    </a:lnTo>
                    <a:lnTo>
                      <a:pt x="8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3" name="Freeform 42"/>
              <p:cNvSpPr>
                <a:spLocks/>
              </p:cNvSpPr>
              <p:nvPr/>
            </p:nvSpPr>
            <p:spPr bwMode="auto">
              <a:xfrm>
                <a:off x="2222" y="1968"/>
                <a:ext cx="49" cy="17"/>
              </a:xfrm>
              <a:custGeom>
                <a:avLst/>
                <a:gdLst>
                  <a:gd name="T0" fmla="*/ 0 w 148"/>
                  <a:gd name="T1" fmla="*/ 4 h 51"/>
                  <a:gd name="T2" fmla="*/ 0 w 148"/>
                  <a:gd name="T3" fmla="*/ 4 h 51"/>
                  <a:gd name="T4" fmla="*/ 1 w 148"/>
                  <a:gd name="T5" fmla="*/ 4 h 51"/>
                  <a:gd name="T6" fmla="*/ 2 w 148"/>
                  <a:gd name="T7" fmla="*/ 5 h 51"/>
                  <a:gd name="T8" fmla="*/ 4 w 148"/>
                  <a:gd name="T9" fmla="*/ 5 h 51"/>
                  <a:gd name="T10" fmla="*/ 6 w 148"/>
                  <a:gd name="T11" fmla="*/ 6 h 51"/>
                  <a:gd name="T12" fmla="*/ 8 w 148"/>
                  <a:gd name="T13" fmla="*/ 5 h 51"/>
                  <a:gd name="T14" fmla="*/ 11 w 148"/>
                  <a:gd name="T15" fmla="*/ 5 h 51"/>
                  <a:gd name="T16" fmla="*/ 13 w 148"/>
                  <a:gd name="T17" fmla="*/ 3 h 51"/>
                  <a:gd name="T18" fmla="*/ 16 w 148"/>
                  <a:gd name="T19" fmla="*/ 1 h 51"/>
                  <a:gd name="T20" fmla="*/ 15 w 148"/>
                  <a:gd name="T21" fmla="*/ 0 h 51"/>
                  <a:gd name="T22" fmla="*/ 13 w 148"/>
                  <a:gd name="T23" fmla="*/ 2 h 51"/>
                  <a:gd name="T24" fmla="*/ 10 w 148"/>
                  <a:gd name="T25" fmla="*/ 3 h 51"/>
                  <a:gd name="T26" fmla="*/ 8 w 148"/>
                  <a:gd name="T27" fmla="*/ 4 h 51"/>
                  <a:gd name="T28" fmla="*/ 6 w 148"/>
                  <a:gd name="T29" fmla="*/ 4 h 51"/>
                  <a:gd name="T30" fmla="*/ 4 w 148"/>
                  <a:gd name="T31" fmla="*/ 4 h 51"/>
                  <a:gd name="T32" fmla="*/ 3 w 148"/>
                  <a:gd name="T33" fmla="*/ 4 h 51"/>
                  <a:gd name="T34" fmla="*/ 1 w 148"/>
                  <a:gd name="T35" fmla="*/ 3 h 51"/>
                  <a:gd name="T36" fmla="*/ 1 w 148"/>
                  <a:gd name="T37" fmla="*/ 3 h 51"/>
                  <a:gd name="T38" fmla="*/ 1 w 148"/>
                  <a:gd name="T39" fmla="*/ 3 h 51"/>
                  <a:gd name="T40" fmla="*/ 0 w 148"/>
                  <a:gd name="T41" fmla="*/ 4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8" h="51">
                    <a:moveTo>
                      <a:pt x="0" y="34"/>
                    </a:moveTo>
                    <a:lnTo>
                      <a:pt x="0" y="34"/>
                    </a:lnTo>
                    <a:lnTo>
                      <a:pt x="8" y="40"/>
                    </a:lnTo>
                    <a:lnTo>
                      <a:pt x="20" y="45"/>
                    </a:lnTo>
                    <a:lnTo>
                      <a:pt x="35" y="49"/>
                    </a:lnTo>
                    <a:lnTo>
                      <a:pt x="51" y="51"/>
                    </a:lnTo>
                    <a:lnTo>
                      <a:pt x="73" y="48"/>
                    </a:lnTo>
                    <a:lnTo>
                      <a:pt x="96" y="42"/>
                    </a:lnTo>
                    <a:lnTo>
                      <a:pt x="121" y="30"/>
                    </a:lnTo>
                    <a:lnTo>
                      <a:pt x="148" y="9"/>
                    </a:lnTo>
                    <a:lnTo>
                      <a:pt x="140" y="0"/>
                    </a:lnTo>
                    <a:lnTo>
                      <a:pt x="114" y="18"/>
                    </a:lnTo>
                    <a:lnTo>
                      <a:pt x="91" y="30"/>
                    </a:lnTo>
                    <a:lnTo>
                      <a:pt x="71" y="36"/>
                    </a:lnTo>
                    <a:lnTo>
                      <a:pt x="51" y="37"/>
                    </a:lnTo>
                    <a:lnTo>
                      <a:pt x="35" y="37"/>
                    </a:lnTo>
                    <a:lnTo>
                      <a:pt x="23" y="33"/>
                    </a:lnTo>
                    <a:lnTo>
                      <a:pt x="13" y="28"/>
                    </a:lnTo>
                    <a:lnTo>
                      <a:pt x="9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4" name="Freeform 43"/>
              <p:cNvSpPr>
                <a:spLocks/>
              </p:cNvSpPr>
              <p:nvPr/>
            </p:nvSpPr>
            <p:spPr bwMode="auto">
              <a:xfrm>
                <a:off x="2193" y="1944"/>
                <a:ext cx="32" cy="35"/>
              </a:xfrm>
              <a:custGeom>
                <a:avLst/>
                <a:gdLst>
                  <a:gd name="T0" fmla="*/ 0 w 96"/>
                  <a:gd name="T1" fmla="*/ 1 h 104"/>
                  <a:gd name="T2" fmla="*/ 0 w 96"/>
                  <a:gd name="T3" fmla="*/ 1 h 104"/>
                  <a:gd name="T4" fmla="*/ 2 w 96"/>
                  <a:gd name="T5" fmla="*/ 3 h 104"/>
                  <a:gd name="T6" fmla="*/ 3 w 96"/>
                  <a:gd name="T7" fmla="*/ 5 h 104"/>
                  <a:gd name="T8" fmla="*/ 5 w 96"/>
                  <a:gd name="T9" fmla="*/ 7 h 104"/>
                  <a:gd name="T10" fmla="*/ 6 w 96"/>
                  <a:gd name="T11" fmla="*/ 9 h 104"/>
                  <a:gd name="T12" fmla="*/ 7 w 96"/>
                  <a:gd name="T13" fmla="*/ 10 h 104"/>
                  <a:gd name="T14" fmla="*/ 8 w 96"/>
                  <a:gd name="T15" fmla="*/ 11 h 104"/>
                  <a:gd name="T16" fmla="*/ 9 w 96"/>
                  <a:gd name="T17" fmla="*/ 11 h 104"/>
                  <a:gd name="T18" fmla="*/ 10 w 96"/>
                  <a:gd name="T19" fmla="*/ 12 h 104"/>
                  <a:gd name="T20" fmla="*/ 11 w 96"/>
                  <a:gd name="T21" fmla="*/ 11 h 104"/>
                  <a:gd name="T22" fmla="*/ 10 w 96"/>
                  <a:gd name="T23" fmla="*/ 10 h 104"/>
                  <a:gd name="T24" fmla="*/ 9 w 96"/>
                  <a:gd name="T25" fmla="*/ 9 h 104"/>
                  <a:gd name="T26" fmla="*/ 8 w 96"/>
                  <a:gd name="T27" fmla="*/ 9 h 104"/>
                  <a:gd name="T28" fmla="*/ 7 w 96"/>
                  <a:gd name="T29" fmla="*/ 7 h 104"/>
                  <a:gd name="T30" fmla="*/ 6 w 96"/>
                  <a:gd name="T31" fmla="*/ 6 h 104"/>
                  <a:gd name="T32" fmla="*/ 4 w 96"/>
                  <a:gd name="T33" fmla="*/ 5 h 104"/>
                  <a:gd name="T34" fmla="*/ 3 w 96"/>
                  <a:gd name="T35" fmla="*/ 3 h 104"/>
                  <a:gd name="T36" fmla="*/ 1 w 96"/>
                  <a:gd name="T37" fmla="*/ 0 h 104"/>
                  <a:gd name="T38" fmla="*/ 1 w 96"/>
                  <a:gd name="T39" fmla="*/ 0 h 104"/>
                  <a:gd name="T40" fmla="*/ 1 w 96"/>
                  <a:gd name="T41" fmla="*/ 0 h 104"/>
                  <a:gd name="T42" fmla="*/ 1 w 96"/>
                  <a:gd name="T43" fmla="*/ 0 h 104"/>
                  <a:gd name="T44" fmla="*/ 0 w 96"/>
                  <a:gd name="T45" fmla="*/ 0 h 104"/>
                  <a:gd name="T46" fmla="*/ 0 w 96"/>
                  <a:gd name="T47" fmla="*/ 1 h 104"/>
                  <a:gd name="T48" fmla="*/ 0 w 96"/>
                  <a:gd name="T49" fmla="*/ 1 h 104"/>
                  <a:gd name="T50" fmla="*/ 0 w 96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6" h="104">
                    <a:moveTo>
                      <a:pt x="3" y="11"/>
                    </a:moveTo>
                    <a:lnTo>
                      <a:pt x="1" y="9"/>
                    </a:lnTo>
                    <a:lnTo>
                      <a:pt x="17" y="30"/>
                    </a:lnTo>
                    <a:lnTo>
                      <a:pt x="30" y="48"/>
                    </a:lnTo>
                    <a:lnTo>
                      <a:pt x="44" y="64"/>
                    </a:lnTo>
                    <a:lnTo>
                      <a:pt x="54" y="76"/>
                    </a:lnTo>
                    <a:lnTo>
                      <a:pt x="65" y="85"/>
                    </a:lnTo>
                    <a:lnTo>
                      <a:pt x="74" y="94"/>
                    </a:lnTo>
                    <a:lnTo>
                      <a:pt x="82" y="100"/>
                    </a:lnTo>
                    <a:lnTo>
                      <a:pt x="87" y="104"/>
                    </a:lnTo>
                    <a:lnTo>
                      <a:pt x="96" y="95"/>
                    </a:lnTo>
                    <a:lnTo>
                      <a:pt x="89" y="90"/>
                    </a:lnTo>
                    <a:lnTo>
                      <a:pt x="83" y="84"/>
                    </a:lnTo>
                    <a:lnTo>
                      <a:pt x="75" y="76"/>
                    </a:lnTo>
                    <a:lnTo>
                      <a:pt x="64" y="66"/>
                    </a:lnTo>
                    <a:lnTo>
                      <a:pt x="53" y="54"/>
                    </a:lnTo>
                    <a:lnTo>
                      <a:pt x="40" y="41"/>
                    </a:lnTo>
                    <a:lnTo>
                      <a:pt x="27" y="2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5" name="Freeform 44"/>
              <p:cNvSpPr>
                <a:spLocks/>
              </p:cNvSpPr>
              <p:nvPr/>
            </p:nvSpPr>
            <p:spPr bwMode="auto">
              <a:xfrm>
                <a:off x="2192" y="1943"/>
                <a:ext cx="5" cy="5"/>
              </a:xfrm>
              <a:custGeom>
                <a:avLst/>
                <a:gdLst>
                  <a:gd name="T0" fmla="*/ 2 w 13"/>
                  <a:gd name="T1" fmla="*/ 0 h 14"/>
                  <a:gd name="T2" fmla="*/ 0 w 13"/>
                  <a:gd name="T3" fmla="*/ 1 h 14"/>
                  <a:gd name="T4" fmla="*/ 1 w 13"/>
                  <a:gd name="T5" fmla="*/ 2 h 14"/>
                  <a:gd name="T6" fmla="*/ 2 w 13"/>
                  <a:gd name="T7" fmla="*/ 0 h 14"/>
                  <a:gd name="T8" fmla="*/ 2 w 13"/>
                  <a:gd name="T9" fmla="*/ 0 h 14"/>
                  <a:gd name="T10" fmla="*/ 0 w 13"/>
                  <a:gd name="T11" fmla="*/ 1 h 14"/>
                  <a:gd name="T12" fmla="*/ 2 w 13"/>
                  <a:gd name="T13" fmla="*/ 0 h 14"/>
                  <a:gd name="T14" fmla="*/ 1 w 13"/>
                  <a:gd name="T15" fmla="*/ 0 h 14"/>
                  <a:gd name="T16" fmla="*/ 0 w 13"/>
                  <a:gd name="T17" fmla="*/ 0 h 14"/>
                  <a:gd name="T18" fmla="*/ 0 w 13"/>
                  <a:gd name="T19" fmla="*/ 1 h 14"/>
                  <a:gd name="T20" fmla="*/ 0 w 13"/>
                  <a:gd name="T21" fmla="*/ 1 h 14"/>
                  <a:gd name="T22" fmla="*/ 2 w 13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12" y="3"/>
                    </a:moveTo>
                    <a:lnTo>
                      <a:pt x="2" y="12"/>
                    </a:lnTo>
                    <a:lnTo>
                      <a:pt x="4" y="14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2" y="12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6" name="Freeform 45"/>
              <p:cNvSpPr>
                <a:spLocks/>
              </p:cNvSpPr>
              <p:nvPr/>
            </p:nvSpPr>
            <p:spPr bwMode="auto">
              <a:xfrm>
                <a:off x="2191" y="1831"/>
                <a:ext cx="76" cy="42"/>
              </a:xfrm>
              <a:custGeom>
                <a:avLst/>
                <a:gdLst>
                  <a:gd name="T0" fmla="*/ 25 w 230"/>
                  <a:gd name="T1" fmla="*/ 2 h 125"/>
                  <a:gd name="T2" fmla="*/ 25 w 230"/>
                  <a:gd name="T3" fmla="*/ 2 h 125"/>
                  <a:gd name="T4" fmla="*/ 24 w 230"/>
                  <a:gd name="T5" fmla="*/ 1 h 125"/>
                  <a:gd name="T6" fmla="*/ 22 w 230"/>
                  <a:gd name="T7" fmla="*/ 0 h 125"/>
                  <a:gd name="T8" fmla="*/ 20 w 230"/>
                  <a:gd name="T9" fmla="*/ 0 h 125"/>
                  <a:gd name="T10" fmla="*/ 19 w 230"/>
                  <a:gd name="T11" fmla="*/ 0 h 125"/>
                  <a:gd name="T12" fmla="*/ 17 w 230"/>
                  <a:gd name="T13" fmla="*/ 0 h 125"/>
                  <a:gd name="T14" fmla="*/ 15 w 230"/>
                  <a:gd name="T15" fmla="*/ 0 h 125"/>
                  <a:gd name="T16" fmla="*/ 14 w 230"/>
                  <a:gd name="T17" fmla="*/ 1 h 125"/>
                  <a:gd name="T18" fmla="*/ 12 w 230"/>
                  <a:gd name="T19" fmla="*/ 2 h 125"/>
                  <a:gd name="T20" fmla="*/ 10 w 230"/>
                  <a:gd name="T21" fmla="*/ 3 h 125"/>
                  <a:gd name="T22" fmla="*/ 8 w 230"/>
                  <a:gd name="T23" fmla="*/ 4 h 125"/>
                  <a:gd name="T24" fmla="*/ 7 w 230"/>
                  <a:gd name="T25" fmla="*/ 5 h 125"/>
                  <a:gd name="T26" fmla="*/ 5 w 230"/>
                  <a:gd name="T27" fmla="*/ 6 h 125"/>
                  <a:gd name="T28" fmla="*/ 4 w 230"/>
                  <a:gd name="T29" fmla="*/ 8 h 125"/>
                  <a:gd name="T30" fmla="*/ 3 w 230"/>
                  <a:gd name="T31" fmla="*/ 10 h 125"/>
                  <a:gd name="T32" fmla="*/ 1 w 230"/>
                  <a:gd name="T33" fmla="*/ 11 h 125"/>
                  <a:gd name="T34" fmla="*/ 0 w 230"/>
                  <a:gd name="T35" fmla="*/ 13 h 125"/>
                  <a:gd name="T36" fmla="*/ 1 w 230"/>
                  <a:gd name="T37" fmla="*/ 14 h 125"/>
                  <a:gd name="T38" fmla="*/ 3 w 230"/>
                  <a:gd name="T39" fmla="*/ 12 h 125"/>
                  <a:gd name="T40" fmla="*/ 4 w 230"/>
                  <a:gd name="T41" fmla="*/ 10 h 125"/>
                  <a:gd name="T42" fmla="*/ 5 w 230"/>
                  <a:gd name="T43" fmla="*/ 9 h 125"/>
                  <a:gd name="T44" fmla="*/ 6 w 230"/>
                  <a:gd name="T45" fmla="*/ 7 h 125"/>
                  <a:gd name="T46" fmla="*/ 8 w 230"/>
                  <a:gd name="T47" fmla="*/ 6 h 125"/>
                  <a:gd name="T48" fmla="*/ 9 w 230"/>
                  <a:gd name="T49" fmla="*/ 5 h 125"/>
                  <a:gd name="T50" fmla="*/ 11 w 230"/>
                  <a:gd name="T51" fmla="*/ 4 h 125"/>
                  <a:gd name="T52" fmla="*/ 12 w 230"/>
                  <a:gd name="T53" fmla="*/ 3 h 125"/>
                  <a:gd name="T54" fmla="*/ 14 w 230"/>
                  <a:gd name="T55" fmla="*/ 2 h 125"/>
                  <a:gd name="T56" fmla="*/ 16 w 230"/>
                  <a:gd name="T57" fmla="*/ 2 h 125"/>
                  <a:gd name="T58" fmla="*/ 17 w 230"/>
                  <a:gd name="T59" fmla="*/ 2 h 125"/>
                  <a:gd name="T60" fmla="*/ 19 w 230"/>
                  <a:gd name="T61" fmla="*/ 2 h 125"/>
                  <a:gd name="T62" fmla="*/ 20 w 230"/>
                  <a:gd name="T63" fmla="*/ 1 h 125"/>
                  <a:gd name="T64" fmla="*/ 22 w 230"/>
                  <a:gd name="T65" fmla="*/ 2 h 125"/>
                  <a:gd name="T66" fmla="*/ 23 w 230"/>
                  <a:gd name="T67" fmla="*/ 2 h 125"/>
                  <a:gd name="T68" fmla="*/ 24 w 230"/>
                  <a:gd name="T69" fmla="*/ 3 h 125"/>
                  <a:gd name="T70" fmla="*/ 24 w 230"/>
                  <a:gd name="T71" fmla="*/ 3 h 125"/>
                  <a:gd name="T72" fmla="*/ 25 w 230"/>
                  <a:gd name="T73" fmla="*/ 2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0" h="125">
                    <a:moveTo>
                      <a:pt x="230" y="14"/>
                    </a:moveTo>
                    <a:lnTo>
                      <a:pt x="230" y="14"/>
                    </a:lnTo>
                    <a:lnTo>
                      <a:pt x="217" y="8"/>
                    </a:lnTo>
                    <a:lnTo>
                      <a:pt x="201" y="3"/>
                    </a:lnTo>
                    <a:lnTo>
                      <a:pt x="185" y="1"/>
                    </a:lnTo>
                    <a:lnTo>
                      <a:pt x="170" y="0"/>
                    </a:lnTo>
                    <a:lnTo>
                      <a:pt x="155" y="2"/>
                    </a:lnTo>
                    <a:lnTo>
                      <a:pt x="138" y="4"/>
                    </a:lnTo>
                    <a:lnTo>
                      <a:pt x="123" y="9"/>
                    </a:lnTo>
                    <a:lnTo>
                      <a:pt x="107" y="15"/>
                    </a:lnTo>
                    <a:lnTo>
                      <a:pt x="92" y="23"/>
                    </a:lnTo>
                    <a:lnTo>
                      <a:pt x="77" y="33"/>
                    </a:lnTo>
                    <a:lnTo>
                      <a:pt x="63" y="44"/>
                    </a:lnTo>
                    <a:lnTo>
                      <a:pt x="48" y="56"/>
                    </a:lnTo>
                    <a:lnTo>
                      <a:pt x="35" y="69"/>
                    </a:lnTo>
                    <a:lnTo>
                      <a:pt x="23" y="85"/>
                    </a:lnTo>
                    <a:lnTo>
                      <a:pt x="11" y="102"/>
                    </a:lnTo>
                    <a:lnTo>
                      <a:pt x="0" y="120"/>
                    </a:lnTo>
                    <a:lnTo>
                      <a:pt x="12" y="125"/>
                    </a:lnTo>
                    <a:lnTo>
                      <a:pt x="23" y="109"/>
                    </a:lnTo>
                    <a:lnTo>
                      <a:pt x="33" y="92"/>
                    </a:lnTo>
                    <a:lnTo>
                      <a:pt x="45" y="79"/>
                    </a:lnTo>
                    <a:lnTo>
                      <a:pt x="58" y="66"/>
                    </a:lnTo>
                    <a:lnTo>
                      <a:pt x="70" y="54"/>
                    </a:lnTo>
                    <a:lnTo>
                      <a:pt x="84" y="43"/>
                    </a:lnTo>
                    <a:lnTo>
                      <a:pt x="99" y="35"/>
                    </a:lnTo>
                    <a:lnTo>
                      <a:pt x="112" y="27"/>
                    </a:lnTo>
                    <a:lnTo>
                      <a:pt x="128" y="21"/>
                    </a:lnTo>
                    <a:lnTo>
                      <a:pt x="141" y="16"/>
                    </a:lnTo>
                    <a:lnTo>
                      <a:pt x="155" y="14"/>
                    </a:lnTo>
                    <a:lnTo>
                      <a:pt x="170" y="14"/>
                    </a:lnTo>
                    <a:lnTo>
                      <a:pt x="185" y="13"/>
                    </a:lnTo>
                    <a:lnTo>
                      <a:pt x="199" y="15"/>
                    </a:lnTo>
                    <a:lnTo>
                      <a:pt x="212" y="20"/>
                    </a:lnTo>
                    <a:lnTo>
                      <a:pt x="225" y="26"/>
                    </a:lnTo>
                    <a:lnTo>
                      <a:pt x="23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7" name="Freeform 46"/>
              <p:cNvSpPr>
                <a:spLocks/>
              </p:cNvSpPr>
              <p:nvPr/>
            </p:nvSpPr>
            <p:spPr bwMode="auto">
              <a:xfrm>
                <a:off x="2266" y="1836"/>
                <a:ext cx="24" cy="83"/>
              </a:xfrm>
              <a:custGeom>
                <a:avLst/>
                <a:gdLst>
                  <a:gd name="T0" fmla="*/ 5 w 72"/>
                  <a:gd name="T1" fmla="*/ 28 h 250"/>
                  <a:gd name="T2" fmla="*/ 5 w 72"/>
                  <a:gd name="T3" fmla="*/ 28 h 250"/>
                  <a:gd name="T4" fmla="*/ 7 w 72"/>
                  <a:gd name="T5" fmla="*/ 24 h 250"/>
                  <a:gd name="T6" fmla="*/ 8 w 72"/>
                  <a:gd name="T7" fmla="*/ 20 h 250"/>
                  <a:gd name="T8" fmla="*/ 8 w 72"/>
                  <a:gd name="T9" fmla="*/ 15 h 250"/>
                  <a:gd name="T10" fmla="*/ 8 w 72"/>
                  <a:gd name="T11" fmla="*/ 12 h 250"/>
                  <a:gd name="T12" fmla="*/ 7 w 72"/>
                  <a:gd name="T13" fmla="*/ 8 h 250"/>
                  <a:gd name="T14" fmla="*/ 6 w 72"/>
                  <a:gd name="T15" fmla="*/ 5 h 250"/>
                  <a:gd name="T16" fmla="*/ 3 w 72"/>
                  <a:gd name="T17" fmla="*/ 2 h 250"/>
                  <a:gd name="T18" fmla="*/ 1 w 72"/>
                  <a:gd name="T19" fmla="*/ 0 h 250"/>
                  <a:gd name="T20" fmla="*/ 0 w 72"/>
                  <a:gd name="T21" fmla="*/ 1 h 250"/>
                  <a:gd name="T22" fmla="*/ 2 w 72"/>
                  <a:gd name="T23" fmla="*/ 3 h 250"/>
                  <a:gd name="T24" fmla="*/ 4 w 72"/>
                  <a:gd name="T25" fmla="*/ 6 h 250"/>
                  <a:gd name="T26" fmla="*/ 6 w 72"/>
                  <a:gd name="T27" fmla="*/ 8 h 250"/>
                  <a:gd name="T28" fmla="*/ 7 w 72"/>
                  <a:gd name="T29" fmla="*/ 12 h 250"/>
                  <a:gd name="T30" fmla="*/ 7 w 72"/>
                  <a:gd name="T31" fmla="*/ 15 h 250"/>
                  <a:gd name="T32" fmla="*/ 6 w 72"/>
                  <a:gd name="T33" fmla="*/ 19 h 250"/>
                  <a:gd name="T34" fmla="*/ 5 w 72"/>
                  <a:gd name="T35" fmla="*/ 23 h 250"/>
                  <a:gd name="T36" fmla="*/ 3 w 72"/>
                  <a:gd name="T37" fmla="*/ 27 h 250"/>
                  <a:gd name="T38" fmla="*/ 3 w 72"/>
                  <a:gd name="T39" fmla="*/ 27 h 250"/>
                  <a:gd name="T40" fmla="*/ 5 w 72"/>
                  <a:gd name="T41" fmla="*/ 28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250">
                    <a:moveTo>
                      <a:pt x="42" y="250"/>
                    </a:moveTo>
                    <a:lnTo>
                      <a:pt x="42" y="250"/>
                    </a:lnTo>
                    <a:lnTo>
                      <a:pt x="59" y="214"/>
                    </a:lnTo>
                    <a:lnTo>
                      <a:pt x="69" y="177"/>
                    </a:lnTo>
                    <a:lnTo>
                      <a:pt x="72" y="140"/>
                    </a:lnTo>
                    <a:lnTo>
                      <a:pt x="71" y="106"/>
                    </a:lnTo>
                    <a:lnTo>
                      <a:pt x="64" y="73"/>
                    </a:lnTo>
                    <a:lnTo>
                      <a:pt x="51" y="43"/>
                    </a:lnTo>
                    <a:lnTo>
                      <a:pt x="31" y="19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22" y="29"/>
                    </a:lnTo>
                    <a:lnTo>
                      <a:pt x="38" y="51"/>
                    </a:lnTo>
                    <a:lnTo>
                      <a:pt x="52" y="76"/>
                    </a:lnTo>
                    <a:lnTo>
                      <a:pt x="59" y="106"/>
                    </a:lnTo>
                    <a:lnTo>
                      <a:pt x="60" y="140"/>
                    </a:lnTo>
                    <a:lnTo>
                      <a:pt x="57" y="174"/>
                    </a:lnTo>
                    <a:lnTo>
                      <a:pt x="47" y="209"/>
                    </a:lnTo>
                    <a:lnTo>
                      <a:pt x="30" y="245"/>
                    </a:lnTo>
                    <a:lnTo>
                      <a:pt x="42" y="2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8" name="Freeform 47"/>
              <p:cNvSpPr>
                <a:spLocks/>
              </p:cNvSpPr>
              <p:nvPr/>
            </p:nvSpPr>
            <p:spPr bwMode="auto">
              <a:xfrm>
                <a:off x="2203" y="1918"/>
                <a:ext cx="77" cy="42"/>
              </a:xfrm>
              <a:custGeom>
                <a:avLst/>
                <a:gdLst>
                  <a:gd name="T0" fmla="*/ 0 w 230"/>
                  <a:gd name="T1" fmla="*/ 12 h 126"/>
                  <a:gd name="T2" fmla="*/ 0 w 230"/>
                  <a:gd name="T3" fmla="*/ 12 h 126"/>
                  <a:gd name="T4" fmla="*/ 2 w 230"/>
                  <a:gd name="T5" fmla="*/ 13 h 126"/>
                  <a:gd name="T6" fmla="*/ 3 w 230"/>
                  <a:gd name="T7" fmla="*/ 14 h 126"/>
                  <a:gd name="T8" fmla="*/ 5 w 230"/>
                  <a:gd name="T9" fmla="*/ 14 h 126"/>
                  <a:gd name="T10" fmla="*/ 7 w 230"/>
                  <a:gd name="T11" fmla="*/ 14 h 126"/>
                  <a:gd name="T12" fmla="*/ 8 w 230"/>
                  <a:gd name="T13" fmla="*/ 14 h 126"/>
                  <a:gd name="T14" fmla="*/ 10 w 230"/>
                  <a:gd name="T15" fmla="*/ 13 h 126"/>
                  <a:gd name="T16" fmla="*/ 12 w 230"/>
                  <a:gd name="T17" fmla="*/ 13 h 126"/>
                  <a:gd name="T18" fmla="*/ 14 w 230"/>
                  <a:gd name="T19" fmla="*/ 12 h 126"/>
                  <a:gd name="T20" fmla="*/ 16 w 230"/>
                  <a:gd name="T21" fmla="*/ 11 h 126"/>
                  <a:gd name="T22" fmla="*/ 17 w 230"/>
                  <a:gd name="T23" fmla="*/ 10 h 126"/>
                  <a:gd name="T24" fmla="*/ 19 w 230"/>
                  <a:gd name="T25" fmla="*/ 9 h 126"/>
                  <a:gd name="T26" fmla="*/ 20 w 230"/>
                  <a:gd name="T27" fmla="*/ 8 h 126"/>
                  <a:gd name="T28" fmla="*/ 22 w 230"/>
                  <a:gd name="T29" fmla="*/ 6 h 126"/>
                  <a:gd name="T30" fmla="*/ 23 w 230"/>
                  <a:gd name="T31" fmla="*/ 4 h 126"/>
                  <a:gd name="T32" fmla="*/ 24 w 230"/>
                  <a:gd name="T33" fmla="*/ 3 h 126"/>
                  <a:gd name="T34" fmla="*/ 26 w 230"/>
                  <a:gd name="T35" fmla="*/ 1 h 126"/>
                  <a:gd name="T36" fmla="*/ 24 w 230"/>
                  <a:gd name="T37" fmla="*/ 0 h 126"/>
                  <a:gd name="T38" fmla="*/ 23 w 230"/>
                  <a:gd name="T39" fmla="*/ 2 h 126"/>
                  <a:gd name="T40" fmla="*/ 22 w 230"/>
                  <a:gd name="T41" fmla="*/ 4 h 126"/>
                  <a:gd name="T42" fmla="*/ 21 w 230"/>
                  <a:gd name="T43" fmla="*/ 5 h 126"/>
                  <a:gd name="T44" fmla="*/ 19 w 230"/>
                  <a:gd name="T45" fmla="*/ 7 h 126"/>
                  <a:gd name="T46" fmla="*/ 18 w 230"/>
                  <a:gd name="T47" fmla="*/ 8 h 126"/>
                  <a:gd name="T48" fmla="*/ 16 w 230"/>
                  <a:gd name="T49" fmla="*/ 9 h 126"/>
                  <a:gd name="T50" fmla="*/ 15 w 230"/>
                  <a:gd name="T51" fmla="*/ 10 h 126"/>
                  <a:gd name="T52" fmla="*/ 13 w 230"/>
                  <a:gd name="T53" fmla="*/ 11 h 126"/>
                  <a:gd name="T54" fmla="*/ 12 w 230"/>
                  <a:gd name="T55" fmla="*/ 12 h 126"/>
                  <a:gd name="T56" fmla="*/ 10 w 230"/>
                  <a:gd name="T57" fmla="*/ 12 h 126"/>
                  <a:gd name="T58" fmla="*/ 8 w 230"/>
                  <a:gd name="T59" fmla="*/ 12 h 126"/>
                  <a:gd name="T60" fmla="*/ 7 w 230"/>
                  <a:gd name="T61" fmla="*/ 12 h 126"/>
                  <a:gd name="T62" fmla="*/ 5 w 230"/>
                  <a:gd name="T63" fmla="*/ 12 h 126"/>
                  <a:gd name="T64" fmla="*/ 4 w 230"/>
                  <a:gd name="T65" fmla="*/ 12 h 126"/>
                  <a:gd name="T66" fmla="*/ 2 w 230"/>
                  <a:gd name="T67" fmla="*/ 12 h 126"/>
                  <a:gd name="T68" fmla="*/ 1 w 230"/>
                  <a:gd name="T69" fmla="*/ 11 h 126"/>
                  <a:gd name="T70" fmla="*/ 1 w 230"/>
                  <a:gd name="T71" fmla="*/ 11 h 126"/>
                  <a:gd name="T72" fmla="*/ 0 w 230"/>
                  <a:gd name="T73" fmla="*/ 12 h 1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0" h="126">
                    <a:moveTo>
                      <a:pt x="0" y="111"/>
                    </a:moveTo>
                    <a:lnTo>
                      <a:pt x="0" y="111"/>
                    </a:lnTo>
                    <a:lnTo>
                      <a:pt x="14" y="117"/>
                    </a:lnTo>
                    <a:lnTo>
                      <a:pt x="29" y="122"/>
                    </a:lnTo>
                    <a:lnTo>
                      <a:pt x="45" y="124"/>
                    </a:lnTo>
                    <a:lnTo>
                      <a:pt x="59" y="126"/>
                    </a:lnTo>
                    <a:lnTo>
                      <a:pt x="75" y="123"/>
                    </a:lnTo>
                    <a:lnTo>
                      <a:pt x="91" y="121"/>
                    </a:lnTo>
                    <a:lnTo>
                      <a:pt x="106" y="116"/>
                    </a:lnTo>
                    <a:lnTo>
                      <a:pt x="123" y="110"/>
                    </a:lnTo>
                    <a:lnTo>
                      <a:pt x="139" y="103"/>
                    </a:lnTo>
                    <a:lnTo>
                      <a:pt x="153" y="92"/>
                    </a:lnTo>
                    <a:lnTo>
                      <a:pt x="168" y="81"/>
                    </a:lnTo>
                    <a:lnTo>
                      <a:pt x="182" y="69"/>
                    </a:lnTo>
                    <a:lnTo>
                      <a:pt x="195" y="56"/>
                    </a:lnTo>
                    <a:lnTo>
                      <a:pt x="207" y="40"/>
                    </a:lnTo>
                    <a:lnTo>
                      <a:pt x="219" y="23"/>
                    </a:lnTo>
                    <a:lnTo>
                      <a:pt x="230" y="5"/>
                    </a:lnTo>
                    <a:lnTo>
                      <a:pt x="218" y="0"/>
                    </a:lnTo>
                    <a:lnTo>
                      <a:pt x="207" y="16"/>
                    </a:lnTo>
                    <a:lnTo>
                      <a:pt x="198" y="33"/>
                    </a:lnTo>
                    <a:lnTo>
                      <a:pt x="186" y="46"/>
                    </a:lnTo>
                    <a:lnTo>
                      <a:pt x="172" y="59"/>
                    </a:lnTo>
                    <a:lnTo>
                      <a:pt x="160" y="71"/>
                    </a:lnTo>
                    <a:lnTo>
                      <a:pt x="146" y="82"/>
                    </a:lnTo>
                    <a:lnTo>
                      <a:pt x="132" y="91"/>
                    </a:lnTo>
                    <a:lnTo>
                      <a:pt x="118" y="98"/>
                    </a:lnTo>
                    <a:lnTo>
                      <a:pt x="104" y="104"/>
                    </a:lnTo>
                    <a:lnTo>
                      <a:pt x="88" y="109"/>
                    </a:lnTo>
                    <a:lnTo>
                      <a:pt x="75" y="111"/>
                    </a:lnTo>
                    <a:lnTo>
                      <a:pt x="59" y="111"/>
                    </a:lnTo>
                    <a:lnTo>
                      <a:pt x="45" y="112"/>
                    </a:lnTo>
                    <a:lnTo>
                      <a:pt x="32" y="110"/>
                    </a:lnTo>
                    <a:lnTo>
                      <a:pt x="19" y="105"/>
                    </a:lnTo>
                    <a:lnTo>
                      <a:pt x="5" y="9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09" name="Freeform 48"/>
              <p:cNvSpPr>
                <a:spLocks/>
              </p:cNvSpPr>
              <p:nvPr/>
            </p:nvSpPr>
            <p:spPr bwMode="auto">
              <a:xfrm>
                <a:off x="2180" y="1871"/>
                <a:ext cx="25" cy="84"/>
              </a:xfrm>
              <a:custGeom>
                <a:avLst/>
                <a:gdLst>
                  <a:gd name="T0" fmla="*/ 4 w 73"/>
                  <a:gd name="T1" fmla="*/ 0 h 250"/>
                  <a:gd name="T2" fmla="*/ 4 w 73"/>
                  <a:gd name="T3" fmla="*/ 0 h 250"/>
                  <a:gd name="T4" fmla="*/ 2 w 73"/>
                  <a:gd name="T5" fmla="*/ 4 h 250"/>
                  <a:gd name="T6" fmla="*/ 1 w 73"/>
                  <a:gd name="T7" fmla="*/ 8 h 250"/>
                  <a:gd name="T8" fmla="*/ 0 w 73"/>
                  <a:gd name="T9" fmla="*/ 12 h 250"/>
                  <a:gd name="T10" fmla="*/ 0 w 73"/>
                  <a:gd name="T11" fmla="*/ 16 h 250"/>
                  <a:gd name="T12" fmla="*/ 1 w 73"/>
                  <a:gd name="T13" fmla="*/ 20 h 250"/>
                  <a:gd name="T14" fmla="*/ 3 w 73"/>
                  <a:gd name="T15" fmla="*/ 24 h 250"/>
                  <a:gd name="T16" fmla="*/ 5 w 73"/>
                  <a:gd name="T17" fmla="*/ 26 h 250"/>
                  <a:gd name="T18" fmla="*/ 8 w 73"/>
                  <a:gd name="T19" fmla="*/ 28 h 250"/>
                  <a:gd name="T20" fmla="*/ 9 w 73"/>
                  <a:gd name="T21" fmla="*/ 27 h 250"/>
                  <a:gd name="T22" fmla="*/ 6 w 73"/>
                  <a:gd name="T23" fmla="*/ 25 h 250"/>
                  <a:gd name="T24" fmla="*/ 4 w 73"/>
                  <a:gd name="T25" fmla="*/ 23 h 250"/>
                  <a:gd name="T26" fmla="*/ 3 w 73"/>
                  <a:gd name="T27" fmla="*/ 19 h 250"/>
                  <a:gd name="T28" fmla="*/ 2 w 73"/>
                  <a:gd name="T29" fmla="*/ 16 h 250"/>
                  <a:gd name="T30" fmla="*/ 1 w 73"/>
                  <a:gd name="T31" fmla="*/ 12 h 250"/>
                  <a:gd name="T32" fmla="*/ 2 w 73"/>
                  <a:gd name="T33" fmla="*/ 9 h 250"/>
                  <a:gd name="T34" fmla="*/ 3 w 73"/>
                  <a:gd name="T35" fmla="*/ 5 h 250"/>
                  <a:gd name="T36" fmla="*/ 5 w 73"/>
                  <a:gd name="T37" fmla="*/ 1 h 250"/>
                  <a:gd name="T38" fmla="*/ 5 w 73"/>
                  <a:gd name="T39" fmla="*/ 1 h 250"/>
                  <a:gd name="T40" fmla="*/ 4 w 73"/>
                  <a:gd name="T41" fmla="*/ 0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3" h="250">
                    <a:moveTo>
                      <a:pt x="31" y="0"/>
                    </a:moveTo>
                    <a:lnTo>
                      <a:pt x="31" y="0"/>
                    </a:lnTo>
                    <a:lnTo>
                      <a:pt x="14" y="36"/>
                    </a:lnTo>
                    <a:lnTo>
                      <a:pt x="5" y="73"/>
                    </a:lnTo>
                    <a:lnTo>
                      <a:pt x="0" y="111"/>
                    </a:lnTo>
                    <a:lnTo>
                      <a:pt x="2" y="144"/>
                    </a:lnTo>
                    <a:lnTo>
                      <a:pt x="10" y="177"/>
                    </a:lnTo>
                    <a:lnTo>
                      <a:pt x="23" y="207"/>
                    </a:lnTo>
                    <a:lnTo>
                      <a:pt x="42" y="231"/>
                    </a:lnTo>
                    <a:lnTo>
                      <a:pt x="68" y="250"/>
                    </a:lnTo>
                    <a:lnTo>
                      <a:pt x="73" y="238"/>
                    </a:lnTo>
                    <a:lnTo>
                      <a:pt x="52" y="221"/>
                    </a:lnTo>
                    <a:lnTo>
                      <a:pt x="35" y="200"/>
                    </a:lnTo>
                    <a:lnTo>
                      <a:pt x="22" y="174"/>
                    </a:lnTo>
                    <a:lnTo>
                      <a:pt x="14" y="144"/>
                    </a:lnTo>
                    <a:lnTo>
                      <a:pt x="12" y="111"/>
                    </a:lnTo>
                    <a:lnTo>
                      <a:pt x="17" y="76"/>
                    </a:lnTo>
                    <a:lnTo>
                      <a:pt x="26" y="41"/>
                    </a:lnTo>
                    <a:lnTo>
                      <a:pt x="43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0" name="Freeform 49"/>
              <p:cNvSpPr>
                <a:spLocks/>
              </p:cNvSpPr>
              <p:nvPr/>
            </p:nvSpPr>
            <p:spPr bwMode="auto">
              <a:xfrm>
                <a:off x="2208" y="1861"/>
                <a:ext cx="59" cy="69"/>
              </a:xfrm>
              <a:custGeom>
                <a:avLst/>
                <a:gdLst>
                  <a:gd name="T0" fmla="*/ 2 w 178"/>
                  <a:gd name="T1" fmla="*/ 7 h 207"/>
                  <a:gd name="T2" fmla="*/ 3 w 178"/>
                  <a:gd name="T3" fmla="*/ 5 h 207"/>
                  <a:gd name="T4" fmla="*/ 5 w 178"/>
                  <a:gd name="T5" fmla="*/ 3 h 207"/>
                  <a:gd name="T6" fmla="*/ 7 w 178"/>
                  <a:gd name="T7" fmla="*/ 2 h 207"/>
                  <a:gd name="T8" fmla="*/ 8 w 178"/>
                  <a:gd name="T9" fmla="*/ 1 h 207"/>
                  <a:gd name="T10" fmla="*/ 10 w 178"/>
                  <a:gd name="T11" fmla="*/ 0 h 207"/>
                  <a:gd name="T12" fmla="*/ 12 w 178"/>
                  <a:gd name="T13" fmla="*/ 0 h 207"/>
                  <a:gd name="T14" fmla="*/ 14 w 178"/>
                  <a:gd name="T15" fmla="*/ 0 h 207"/>
                  <a:gd name="T16" fmla="*/ 16 w 178"/>
                  <a:gd name="T17" fmla="*/ 1 h 207"/>
                  <a:gd name="T18" fmla="*/ 17 w 178"/>
                  <a:gd name="T19" fmla="*/ 2 h 207"/>
                  <a:gd name="T20" fmla="*/ 18 w 178"/>
                  <a:gd name="T21" fmla="*/ 3 h 207"/>
                  <a:gd name="T22" fmla="*/ 19 w 178"/>
                  <a:gd name="T23" fmla="*/ 5 h 207"/>
                  <a:gd name="T24" fmla="*/ 20 w 178"/>
                  <a:gd name="T25" fmla="*/ 7 h 207"/>
                  <a:gd name="T26" fmla="*/ 20 w 178"/>
                  <a:gd name="T27" fmla="*/ 9 h 207"/>
                  <a:gd name="T28" fmla="*/ 19 w 178"/>
                  <a:gd name="T29" fmla="*/ 11 h 207"/>
                  <a:gd name="T30" fmla="*/ 19 w 178"/>
                  <a:gd name="T31" fmla="*/ 14 h 207"/>
                  <a:gd name="T32" fmla="*/ 18 w 178"/>
                  <a:gd name="T33" fmla="*/ 16 h 207"/>
                  <a:gd name="T34" fmla="*/ 16 w 178"/>
                  <a:gd name="T35" fmla="*/ 18 h 207"/>
                  <a:gd name="T36" fmla="*/ 15 w 178"/>
                  <a:gd name="T37" fmla="*/ 20 h 207"/>
                  <a:gd name="T38" fmla="*/ 13 w 178"/>
                  <a:gd name="T39" fmla="*/ 21 h 207"/>
                  <a:gd name="T40" fmla="*/ 11 w 178"/>
                  <a:gd name="T41" fmla="*/ 22 h 207"/>
                  <a:gd name="T42" fmla="*/ 9 w 178"/>
                  <a:gd name="T43" fmla="*/ 23 h 207"/>
                  <a:gd name="T44" fmla="*/ 8 w 178"/>
                  <a:gd name="T45" fmla="*/ 23 h 207"/>
                  <a:gd name="T46" fmla="*/ 6 w 178"/>
                  <a:gd name="T47" fmla="*/ 23 h 207"/>
                  <a:gd name="T48" fmla="*/ 4 w 178"/>
                  <a:gd name="T49" fmla="*/ 22 h 207"/>
                  <a:gd name="T50" fmla="*/ 3 w 178"/>
                  <a:gd name="T51" fmla="*/ 21 h 207"/>
                  <a:gd name="T52" fmla="*/ 1 w 178"/>
                  <a:gd name="T53" fmla="*/ 20 h 207"/>
                  <a:gd name="T54" fmla="*/ 1 w 178"/>
                  <a:gd name="T55" fmla="*/ 18 h 207"/>
                  <a:gd name="T56" fmla="*/ 0 w 178"/>
                  <a:gd name="T57" fmla="*/ 16 h 207"/>
                  <a:gd name="T58" fmla="*/ 0 w 178"/>
                  <a:gd name="T59" fmla="*/ 14 h 207"/>
                  <a:gd name="T60" fmla="*/ 0 w 178"/>
                  <a:gd name="T61" fmla="*/ 12 h 207"/>
                  <a:gd name="T62" fmla="*/ 1 w 178"/>
                  <a:gd name="T63" fmla="*/ 9 h 207"/>
                  <a:gd name="T64" fmla="*/ 2 w 178"/>
                  <a:gd name="T65" fmla="*/ 7 h 2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8" h="207">
                    <a:moveTo>
                      <a:pt x="17" y="65"/>
                    </a:moveTo>
                    <a:lnTo>
                      <a:pt x="29" y="46"/>
                    </a:lnTo>
                    <a:lnTo>
                      <a:pt x="43" y="30"/>
                    </a:lnTo>
                    <a:lnTo>
                      <a:pt x="59" y="17"/>
                    </a:lnTo>
                    <a:lnTo>
                      <a:pt x="76" y="7"/>
                    </a:lnTo>
                    <a:lnTo>
                      <a:pt x="92" y="1"/>
                    </a:lnTo>
                    <a:lnTo>
                      <a:pt x="109" y="0"/>
                    </a:lnTo>
                    <a:lnTo>
                      <a:pt x="126" y="1"/>
                    </a:lnTo>
                    <a:lnTo>
                      <a:pt x="142" y="7"/>
                    </a:lnTo>
                    <a:lnTo>
                      <a:pt x="155" y="17"/>
                    </a:lnTo>
                    <a:lnTo>
                      <a:pt x="166" y="30"/>
                    </a:lnTo>
                    <a:lnTo>
                      <a:pt x="173" y="46"/>
                    </a:lnTo>
                    <a:lnTo>
                      <a:pt x="177" y="62"/>
                    </a:lnTo>
                    <a:lnTo>
                      <a:pt x="178" y="82"/>
                    </a:lnTo>
                    <a:lnTo>
                      <a:pt x="175" y="102"/>
                    </a:lnTo>
                    <a:lnTo>
                      <a:pt x="169" y="123"/>
                    </a:lnTo>
                    <a:lnTo>
                      <a:pt x="160" y="143"/>
                    </a:lnTo>
                    <a:lnTo>
                      <a:pt x="148" y="161"/>
                    </a:lnTo>
                    <a:lnTo>
                      <a:pt x="133" y="177"/>
                    </a:lnTo>
                    <a:lnTo>
                      <a:pt x="119" y="190"/>
                    </a:lnTo>
                    <a:lnTo>
                      <a:pt x="102" y="200"/>
                    </a:lnTo>
                    <a:lnTo>
                      <a:pt x="85" y="206"/>
                    </a:lnTo>
                    <a:lnTo>
                      <a:pt x="68" y="207"/>
                    </a:lnTo>
                    <a:lnTo>
                      <a:pt x="52" y="206"/>
                    </a:lnTo>
                    <a:lnTo>
                      <a:pt x="36" y="200"/>
                    </a:lnTo>
                    <a:lnTo>
                      <a:pt x="23" y="190"/>
                    </a:lnTo>
                    <a:lnTo>
                      <a:pt x="12" y="177"/>
                    </a:lnTo>
                    <a:lnTo>
                      <a:pt x="5" y="161"/>
                    </a:lnTo>
                    <a:lnTo>
                      <a:pt x="1" y="144"/>
                    </a:lnTo>
                    <a:lnTo>
                      <a:pt x="0" y="125"/>
                    </a:lnTo>
                    <a:lnTo>
                      <a:pt x="2" y="106"/>
                    </a:lnTo>
                    <a:lnTo>
                      <a:pt x="7" y="85"/>
                    </a:lnTo>
                    <a:lnTo>
                      <a:pt x="17" y="65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1" name="Freeform 50"/>
              <p:cNvSpPr>
                <a:spLocks/>
              </p:cNvSpPr>
              <p:nvPr/>
            </p:nvSpPr>
            <p:spPr bwMode="auto">
              <a:xfrm>
                <a:off x="2212" y="1859"/>
                <a:ext cx="44" cy="25"/>
              </a:xfrm>
              <a:custGeom>
                <a:avLst/>
                <a:gdLst>
                  <a:gd name="T0" fmla="*/ 15 w 133"/>
                  <a:gd name="T1" fmla="*/ 1 h 74"/>
                  <a:gd name="T2" fmla="*/ 15 w 133"/>
                  <a:gd name="T3" fmla="*/ 1 h 74"/>
                  <a:gd name="T4" fmla="*/ 13 w 133"/>
                  <a:gd name="T5" fmla="*/ 0 h 74"/>
                  <a:gd name="T6" fmla="*/ 11 w 133"/>
                  <a:gd name="T7" fmla="*/ 0 h 74"/>
                  <a:gd name="T8" fmla="*/ 9 w 133"/>
                  <a:gd name="T9" fmla="*/ 0 h 74"/>
                  <a:gd name="T10" fmla="*/ 7 w 133"/>
                  <a:gd name="T11" fmla="*/ 1 h 74"/>
                  <a:gd name="T12" fmla="*/ 5 w 133"/>
                  <a:gd name="T13" fmla="*/ 2 h 74"/>
                  <a:gd name="T14" fmla="*/ 3 w 133"/>
                  <a:gd name="T15" fmla="*/ 4 h 74"/>
                  <a:gd name="T16" fmla="*/ 1 w 133"/>
                  <a:gd name="T17" fmla="*/ 6 h 74"/>
                  <a:gd name="T18" fmla="*/ 0 w 133"/>
                  <a:gd name="T19" fmla="*/ 8 h 74"/>
                  <a:gd name="T20" fmla="*/ 1 w 133"/>
                  <a:gd name="T21" fmla="*/ 8 h 74"/>
                  <a:gd name="T22" fmla="*/ 3 w 133"/>
                  <a:gd name="T23" fmla="*/ 6 h 74"/>
                  <a:gd name="T24" fmla="*/ 4 w 133"/>
                  <a:gd name="T25" fmla="*/ 5 h 74"/>
                  <a:gd name="T26" fmla="*/ 6 w 133"/>
                  <a:gd name="T27" fmla="*/ 3 h 74"/>
                  <a:gd name="T28" fmla="*/ 7 w 133"/>
                  <a:gd name="T29" fmla="*/ 2 h 74"/>
                  <a:gd name="T30" fmla="*/ 9 w 133"/>
                  <a:gd name="T31" fmla="*/ 2 h 74"/>
                  <a:gd name="T32" fmla="*/ 11 w 133"/>
                  <a:gd name="T33" fmla="*/ 2 h 74"/>
                  <a:gd name="T34" fmla="*/ 13 w 133"/>
                  <a:gd name="T35" fmla="*/ 2 h 74"/>
                  <a:gd name="T36" fmla="*/ 14 w 133"/>
                  <a:gd name="T37" fmla="*/ 2 h 74"/>
                  <a:gd name="T38" fmla="*/ 14 w 133"/>
                  <a:gd name="T39" fmla="*/ 2 h 74"/>
                  <a:gd name="T40" fmla="*/ 15 w 133"/>
                  <a:gd name="T41" fmla="*/ 1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3" h="74">
                    <a:moveTo>
                      <a:pt x="133" y="8"/>
                    </a:moveTo>
                    <a:lnTo>
                      <a:pt x="133" y="8"/>
                    </a:lnTo>
                    <a:lnTo>
                      <a:pt x="116" y="2"/>
                    </a:lnTo>
                    <a:lnTo>
                      <a:pt x="98" y="0"/>
                    </a:lnTo>
                    <a:lnTo>
                      <a:pt x="80" y="2"/>
                    </a:lnTo>
                    <a:lnTo>
                      <a:pt x="62" y="8"/>
                    </a:lnTo>
                    <a:lnTo>
                      <a:pt x="44" y="19"/>
                    </a:lnTo>
                    <a:lnTo>
                      <a:pt x="27" y="32"/>
                    </a:lnTo>
                    <a:lnTo>
                      <a:pt x="13" y="49"/>
                    </a:lnTo>
                    <a:lnTo>
                      <a:pt x="0" y="69"/>
                    </a:lnTo>
                    <a:lnTo>
                      <a:pt x="12" y="74"/>
                    </a:lnTo>
                    <a:lnTo>
                      <a:pt x="23" y="56"/>
                    </a:lnTo>
                    <a:lnTo>
                      <a:pt x="37" y="42"/>
                    </a:lnTo>
                    <a:lnTo>
                      <a:pt x="51" y="29"/>
                    </a:lnTo>
                    <a:lnTo>
                      <a:pt x="67" y="20"/>
                    </a:lnTo>
                    <a:lnTo>
                      <a:pt x="83" y="14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28" y="20"/>
                    </a:lnTo>
                    <a:lnTo>
                      <a:pt x="13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2" name="Freeform 51"/>
              <p:cNvSpPr>
                <a:spLocks/>
              </p:cNvSpPr>
              <p:nvPr/>
            </p:nvSpPr>
            <p:spPr bwMode="auto">
              <a:xfrm>
                <a:off x="2254" y="1862"/>
                <a:ext cx="16" cy="48"/>
              </a:xfrm>
              <a:custGeom>
                <a:avLst/>
                <a:gdLst>
                  <a:gd name="T0" fmla="*/ 3 w 46"/>
                  <a:gd name="T1" fmla="*/ 16 h 144"/>
                  <a:gd name="T2" fmla="*/ 3 w 46"/>
                  <a:gd name="T3" fmla="*/ 16 h 144"/>
                  <a:gd name="T4" fmla="*/ 5 w 46"/>
                  <a:gd name="T5" fmla="*/ 14 h 144"/>
                  <a:gd name="T6" fmla="*/ 5 w 46"/>
                  <a:gd name="T7" fmla="*/ 11 h 144"/>
                  <a:gd name="T8" fmla="*/ 6 w 46"/>
                  <a:gd name="T9" fmla="*/ 9 h 144"/>
                  <a:gd name="T10" fmla="*/ 5 w 46"/>
                  <a:gd name="T11" fmla="*/ 7 h 144"/>
                  <a:gd name="T12" fmla="*/ 5 w 46"/>
                  <a:gd name="T13" fmla="*/ 5 h 144"/>
                  <a:gd name="T14" fmla="*/ 4 w 46"/>
                  <a:gd name="T15" fmla="*/ 3 h 144"/>
                  <a:gd name="T16" fmla="*/ 2 w 46"/>
                  <a:gd name="T17" fmla="*/ 1 h 144"/>
                  <a:gd name="T18" fmla="*/ 1 w 46"/>
                  <a:gd name="T19" fmla="*/ 0 h 144"/>
                  <a:gd name="T20" fmla="*/ 0 w 46"/>
                  <a:gd name="T21" fmla="*/ 1 h 144"/>
                  <a:gd name="T22" fmla="*/ 1 w 46"/>
                  <a:gd name="T23" fmla="*/ 2 h 144"/>
                  <a:gd name="T24" fmla="*/ 2 w 46"/>
                  <a:gd name="T25" fmla="*/ 4 h 144"/>
                  <a:gd name="T26" fmla="*/ 3 w 46"/>
                  <a:gd name="T27" fmla="*/ 5 h 144"/>
                  <a:gd name="T28" fmla="*/ 4 w 46"/>
                  <a:gd name="T29" fmla="*/ 7 h 144"/>
                  <a:gd name="T30" fmla="*/ 4 w 46"/>
                  <a:gd name="T31" fmla="*/ 9 h 144"/>
                  <a:gd name="T32" fmla="*/ 3 w 46"/>
                  <a:gd name="T33" fmla="*/ 11 h 144"/>
                  <a:gd name="T34" fmla="*/ 3 w 46"/>
                  <a:gd name="T35" fmla="*/ 13 h 144"/>
                  <a:gd name="T36" fmla="*/ 2 w 46"/>
                  <a:gd name="T37" fmla="*/ 16 h 144"/>
                  <a:gd name="T38" fmla="*/ 2 w 46"/>
                  <a:gd name="T39" fmla="*/ 16 h 144"/>
                  <a:gd name="T40" fmla="*/ 3 w 46"/>
                  <a:gd name="T41" fmla="*/ 16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6" h="144">
                    <a:moveTo>
                      <a:pt x="27" y="144"/>
                    </a:moveTo>
                    <a:lnTo>
                      <a:pt x="27" y="144"/>
                    </a:lnTo>
                    <a:lnTo>
                      <a:pt x="36" y="124"/>
                    </a:lnTo>
                    <a:lnTo>
                      <a:pt x="42" y="102"/>
                    </a:lnTo>
                    <a:lnTo>
                      <a:pt x="46" y="81"/>
                    </a:lnTo>
                    <a:lnTo>
                      <a:pt x="44" y="61"/>
                    </a:lnTo>
                    <a:lnTo>
                      <a:pt x="40" y="43"/>
                    </a:lnTo>
                    <a:lnTo>
                      <a:pt x="33" y="25"/>
                    </a:lnTo>
                    <a:lnTo>
                      <a:pt x="21" y="11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11" y="21"/>
                    </a:lnTo>
                    <a:lnTo>
                      <a:pt x="21" y="33"/>
                    </a:lnTo>
                    <a:lnTo>
                      <a:pt x="28" y="46"/>
                    </a:lnTo>
                    <a:lnTo>
                      <a:pt x="32" y="61"/>
                    </a:lnTo>
                    <a:lnTo>
                      <a:pt x="32" y="81"/>
                    </a:lnTo>
                    <a:lnTo>
                      <a:pt x="30" y="100"/>
                    </a:lnTo>
                    <a:lnTo>
                      <a:pt x="24" y="119"/>
                    </a:lnTo>
                    <a:lnTo>
                      <a:pt x="15" y="140"/>
                    </a:lnTo>
                    <a:lnTo>
                      <a:pt x="27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3" name="Freeform 52"/>
              <p:cNvSpPr>
                <a:spLocks/>
              </p:cNvSpPr>
              <p:nvPr/>
            </p:nvSpPr>
            <p:spPr bwMode="auto">
              <a:xfrm>
                <a:off x="2219" y="1908"/>
                <a:ext cx="44" cy="25"/>
              </a:xfrm>
              <a:custGeom>
                <a:avLst/>
                <a:gdLst>
                  <a:gd name="T0" fmla="*/ 0 w 132"/>
                  <a:gd name="T1" fmla="*/ 8 h 73"/>
                  <a:gd name="T2" fmla="*/ 0 w 132"/>
                  <a:gd name="T3" fmla="*/ 8 h 73"/>
                  <a:gd name="T4" fmla="*/ 2 w 132"/>
                  <a:gd name="T5" fmla="*/ 8 h 73"/>
                  <a:gd name="T6" fmla="*/ 4 w 132"/>
                  <a:gd name="T7" fmla="*/ 9 h 73"/>
                  <a:gd name="T8" fmla="*/ 6 w 132"/>
                  <a:gd name="T9" fmla="*/ 8 h 73"/>
                  <a:gd name="T10" fmla="*/ 8 w 132"/>
                  <a:gd name="T11" fmla="*/ 8 h 73"/>
                  <a:gd name="T12" fmla="*/ 10 w 132"/>
                  <a:gd name="T13" fmla="*/ 6 h 73"/>
                  <a:gd name="T14" fmla="*/ 12 w 132"/>
                  <a:gd name="T15" fmla="*/ 5 h 73"/>
                  <a:gd name="T16" fmla="*/ 13 w 132"/>
                  <a:gd name="T17" fmla="*/ 3 h 73"/>
                  <a:gd name="T18" fmla="*/ 15 w 132"/>
                  <a:gd name="T19" fmla="*/ 0 h 73"/>
                  <a:gd name="T20" fmla="*/ 13 w 132"/>
                  <a:gd name="T21" fmla="*/ 0 h 73"/>
                  <a:gd name="T22" fmla="*/ 12 w 132"/>
                  <a:gd name="T23" fmla="*/ 2 h 73"/>
                  <a:gd name="T24" fmla="*/ 11 w 132"/>
                  <a:gd name="T25" fmla="*/ 4 h 73"/>
                  <a:gd name="T26" fmla="*/ 9 w 132"/>
                  <a:gd name="T27" fmla="*/ 5 h 73"/>
                  <a:gd name="T28" fmla="*/ 7 w 132"/>
                  <a:gd name="T29" fmla="*/ 6 h 73"/>
                  <a:gd name="T30" fmla="*/ 6 w 132"/>
                  <a:gd name="T31" fmla="*/ 7 h 73"/>
                  <a:gd name="T32" fmla="*/ 4 w 132"/>
                  <a:gd name="T33" fmla="*/ 7 h 73"/>
                  <a:gd name="T34" fmla="*/ 2 w 132"/>
                  <a:gd name="T35" fmla="*/ 7 h 73"/>
                  <a:gd name="T36" fmla="*/ 0 w 132"/>
                  <a:gd name="T37" fmla="*/ 6 h 73"/>
                  <a:gd name="T38" fmla="*/ 0 w 132"/>
                  <a:gd name="T39" fmla="*/ 6 h 73"/>
                  <a:gd name="T40" fmla="*/ 0 w 132"/>
                  <a:gd name="T41" fmla="*/ 8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2" h="73">
                    <a:moveTo>
                      <a:pt x="0" y="65"/>
                    </a:moveTo>
                    <a:lnTo>
                      <a:pt x="0" y="65"/>
                    </a:lnTo>
                    <a:lnTo>
                      <a:pt x="16" y="71"/>
                    </a:lnTo>
                    <a:lnTo>
                      <a:pt x="34" y="73"/>
                    </a:lnTo>
                    <a:lnTo>
                      <a:pt x="52" y="71"/>
                    </a:lnTo>
                    <a:lnTo>
                      <a:pt x="71" y="65"/>
                    </a:lnTo>
                    <a:lnTo>
                      <a:pt x="89" y="54"/>
                    </a:lnTo>
                    <a:lnTo>
                      <a:pt x="104" y="40"/>
                    </a:lnTo>
                    <a:lnTo>
                      <a:pt x="119" y="24"/>
                    </a:lnTo>
                    <a:lnTo>
                      <a:pt x="132" y="4"/>
                    </a:lnTo>
                    <a:lnTo>
                      <a:pt x="120" y="0"/>
                    </a:lnTo>
                    <a:lnTo>
                      <a:pt x="109" y="16"/>
                    </a:lnTo>
                    <a:lnTo>
                      <a:pt x="95" y="31"/>
                    </a:lnTo>
                    <a:lnTo>
                      <a:pt x="81" y="44"/>
                    </a:lnTo>
                    <a:lnTo>
                      <a:pt x="66" y="53"/>
                    </a:lnTo>
                    <a:lnTo>
                      <a:pt x="50" y="59"/>
                    </a:lnTo>
                    <a:lnTo>
                      <a:pt x="34" y="59"/>
                    </a:lnTo>
                    <a:lnTo>
                      <a:pt x="19" y="59"/>
                    </a:lnTo>
                    <a:lnTo>
                      <a:pt x="4" y="53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4" name="Freeform 53"/>
              <p:cNvSpPr>
                <a:spLocks/>
              </p:cNvSpPr>
              <p:nvPr/>
            </p:nvSpPr>
            <p:spPr bwMode="auto">
              <a:xfrm>
                <a:off x="2206" y="1882"/>
                <a:ext cx="15" cy="48"/>
              </a:xfrm>
              <a:custGeom>
                <a:avLst/>
                <a:gdLst>
                  <a:gd name="T0" fmla="*/ 2 w 45"/>
                  <a:gd name="T1" fmla="*/ 0 h 144"/>
                  <a:gd name="T2" fmla="*/ 2 w 45"/>
                  <a:gd name="T3" fmla="*/ 0 h 144"/>
                  <a:gd name="T4" fmla="*/ 1 w 45"/>
                  <a:gd name="T5" fmla="*/ 2 h 144"/>
                  <a:gd name="T6" fmla="*/ 0 w 45"/>
                  <a:gd name="T7" fmla="*/ 5 h 144"/>
                  <a:gd name="T8" fmla="*/ 0 w 45"/>
                  <a:gd name="T9" fmla="*/ 7 h 144"/>
                  <a:gd name="T10" fmla="*/ 0 w 45"/>
                  <a:gd name="T11" fmla="*/ 9 h 144"/>
                  <a:gd name="T12" fmla="*/ 1 w 45"/>
                  <a:gd name="T13" fmla="*/ 11 h 144"/>
                  <a:gd name="T14" fmla="*/ 1 w 45"/>
                  <a:gd name="T15" fmla="*/ 13 h 144"/>
                  <a:gd name="T16" fmla="*/ 3 w 45"/>
                  <a:gd name="T17" fmla="*/ 15 h 144"/>
                  <a:gd name="T18" fmla="*/ 5 w 45"/>
                  <a:gd name="T19" fmla="*/ 16 h 144"/>
                  <a:gd name="T20" fmla="*/ 5 w 45"/>
                  <a:gd name="T21" fmla="*/ 15 h 144"/>
                  <a:gd name="T22" fmla="*/ 4 w 45"/>
                  <a:gd name="T23" fmla="*/ 14 h 144"/>
                  <a:gd name="T24" fmla="*/ 3 w 45"/>
                  <a:gd name="T25" fmla="*/ 12 h 144"/>
                  <a:gd name="T26" fmla="*/ 2 w 45"/>
                  <a:gd name="T27" fmla="*/ 11 h 144"/>
                  <a:gd name="T28" fmla="*/ 2 w 45"/>
                  <a:gd name="T29" fmla="*/ 9 h 144"/>
                  <a:gd name="T30" fmla="*/ 2 w 45"/>
                  <a:gd name="T31" fmla="*/ 7 h 144"/>
                  <a:gd name="T32" fmla="*/ 2 w 45"/>
                  <a:gd name="T33" fmla="*/ 5 h 144"/>
                  <a:gd name="T34" fmla="*/ 2 w 45"/>
                  <a:gd name="T35" fmla="*/ 3 h 144"/>
                  <a:gd name="T36" fmla="*/ 3 w 45"/>
                  <a:gd name="T37" fmla="*/ 1 h 144"/>
                  <a:gd name="T38" fmla="*/ 3 w 45"/>
                  <a:gd name="T39" fmla="*/ 1 h 144"/>
                  <a:gd name="T40" fmla="*/ 2 w 45"/>
                  <a:gd name="T41" fmla="*/ 0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144">
                    <a:moveTo>
                      <a:pt x="18" y="0"/>
                    </a:moveTo>
                    <a:lnTo>
                      <a:pt x="18" y="0"/>
                    </a:lnTo>
                    <a:lnTo>
                      <a:pt x="8" y="22"/>
                    </a:lnTo>
                    <a:lnTo>
                      <a:pt x="3" y="43"/>
                    </a:lnTo>
                    <a:lnTo>
                      <a:pt x="0" y="63"/>
                    </a:lnTo>
                    <a:lnTo>
                      <a:pt x="2" y="82"/>
                    </a:lnTo>
                    <a:lnTo>
                      <a:pt x="6" y="100"/>
                    </a:lnTo>
                    <a:lnTo>
                      <a:pt x="13" y="118"/>
                    </a:lnTo>
                    <a:lnTo>
                      <a:pt x="25" y="133"/>
                    </a:lnTo>
                    <a:lnTo>
                      <a:pt x="41" y="144"/>
                    </a:lnTo>
                    <a:lnTo>
                      <a:pt x="45" y="132"/>
                    </a:lnTo>
                    <a:lnTo>
                      <a:pt x="35" y="123"/>
                    </a:lnTo>
                    <a:lnTo>
                      <a:pt x="25" y="111"/>
                    </a:lnTo>
                    <a:lnTo>
                      <a:pt x="18" y="98"/>
                    </a:lnTo>
                    <a:lnTo>
                      <a:pt x="14" y="82"/>
                    </a:lnTo>
                    <a:lnTo>
                      <a:pt x="14" y="63"/>
                    </a:lnTo>
                    <a:lnTo>
                      <a:pt x="15" y="45"/>
                    </a:lnTo>
                    <a:lnTo>
                      <a:pt x="20" y="24"/>
                    </a:lnTo>
                    <a:lnTo>
                      <a:pt x="3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5" name="Freeform 54"/>
              <p:cNvSpPr>
                <a:spLocks/>
              </p:cNvSpPr>
              <p:nvPr/>
            </p:nvSpPr>
            <p:spPr bwMode="auto">
              <a:xfrm>
                <a:off x="2224" y="1881"/>
                <a:ext cx="33" cy="40"/>
              </a:xfrm>
              <a:custGeom>
                <a:avLst/>
                <a:gdLst>
                  <a:gd name="T0" fmla="*/ 1 w 99"/>
                  <a:gd name="T1" fmla="*/ 4 h 118"/>
                  <a:gd name="T2" fmla="*/ 2 w 99"/>
                  <a:gd name="T3" fmla="*/ 3 h 118"/>
                  <a:gd name="T4" fmla="*/ 3 w 99"/>
                  <a:gd name="T5" fmla="*/ 2 h 118"/>
                  <a:gd name="T6" fmla="*/ 4 w 99"/>
                  <a:gd name="T7" fmla="*/ 1 h 118"/>
                  <a:gd name="T8" fmla="*/ 5 w 99"/>
                  <a:gd name="T9" fmla="*/ 1 h 118"/>
                  <a:gd name="T10" fmla="*/ 6 w 99"/>
                  <a:gd name="T11" fmla="*/ 0 h 118"/>
                  <a:gd name="T12" fmla="*/ 7 w 99"/>
                  <a:gd name="T13" fmla="*/ 0 h 118"/>
                  <a:gd name="T14" fmla="*/ 8 w 99"/>
                  <a:gd name="T15" fmla="*/ 0 h 118"/>
                  <a:gd name="T16" fmla="*/ 9 w 99"/>
                  <a:gd name="T17" fmla="*/ 1 h 118"/>
                  <a:gd name="T18" fmla="*/ 10 w 99"/>
                  <a:gd name="T19" fmla="*/ 2 h 118"/>
                  <a:gd name="T20" fmla="*/ 11 w 99"/>
                  <a:gd name="T21" fmla="*/ 4 h 118"/>
                  <a:gd name="T22" fmla="*/ 11 w 99"/>
                  <a:gd name="T23" fmla="*/ 7 h 118"/>
                  <a:gd name="T24" fmla="*/ 10 w 99"/>
                  <a:gd name="T25" fmla="*/ 9 h 118"/>
                  <a:gd name="T26" fmla="*/ 9 w 99"/>
                  <a:gd name="T27" fmla="*/ 11 h 118"/>
                  <a:gd name="T28" fmla="*/ 8 w 99"/>
                  <a:gd name="T29" fmla="*/ 12 h 118"/>
                  <a:gd name="T30" fmla="*/ 7 w 99"/>
                  <a:gd name="T31" fmla="*/ 12 h 118"/>
                  <a:gd name="T32" fmla="*/ 6 w 99"/>
                  <a:gd name="T33" fmla="*/ 13 h 118"/>
                  <a:gd name="T34" fmla="*/ 5 w 99"/>
                  <a:gd name="T35" fmla="*/ 13 h 118"/>
                  <a:gd name="T36" fmla="*/ 4 w 99"/>
                  <a:gd name="T37" fmla="*/ 14 h 118"/>
                  <a:gd name="T38" fmla="*/ 3 w 99"/>
                  <a:gd name="T39" fmla="*/ 14 h 118"/>
                  <a:gd name="T40" fmla="*/ 2 w 99"/>
                  <a:gd name="T41" fmla="*/ 13 h 118"/>
                  <a:gd name="T42" fmla="*/ 1 w 99"/>
                  <a:gd name="T43" fmla="*/ 12 h 118"/>
                  <a:gd name="T44" fmla="*/ 0 w 99"/>
                  <a:gd name="T45" fmla="*/ 9 h 118"/>
                  <a:gd name="T46" fmla="*/ 0 w 99"/>
                  <a:gd name="T47" fmla="*/ 7 h 118"/>
                  <a:gd name="T48" fmla="*/ 1 w 99"/>
                  <a:gd name="T49" fmla="*/ 4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9" h="118">
                    <a:moveTo>
                      <a:pt x="9" y="37"/>
                    </a:moveTo>
                    <a:lnTo>
                      <a:pt x="16" y="26"/>
                    </a:lnTo>
                    <a:lnTo>
                      <a:pt x="23" y="18"/>
                    </a:lnTo>
                    <a:lnTo>
                      <a:pt x="33" y="11"/>
                    </a:lnTo>
                    <a:lnTo>
                      <a:pt x="42" y="5"/>
                    </a:lnTo>
                    <a:lnTo>
                      <a:pt x="51" y="2"/>
                    </a:lnTo>
                    <a:lnTo>
                      <a:pt x="60" y="0"/>
                    </a:lnTo>
                    <a:lnTo>
                      <a:pt x="70" y="1"/>
                    </a:lnTo>
                    <a:lnTo>
                      <a:pt x="78" y="5"/>
                    </a:lnTo>
                    <a:lnTo>
                      <a:pt x="92" y="18"/>
                    </a:lnTo>
                    <a:lnTo>
                      <a:pt x="99" y="36"/>
                    </a:lnTo>
                    <a:lnTo>
                      <a:pt x="98" y="58"/>
                    </a:lnTo>
                    <a:lnTo>
                      <a:pt x="89" y="81"/>
                    </a:lnTo>
                    <a:lnTo>
                      <a:pt x="83" y="91"/>
                    </a:lnTo>
                    <a:lnTo>
                      <a:pt x="75" y="100"/>
                    </a:lnTo>
                    <a:lnTo>
                      <a:pt x="66" y="107"/>
                    </a:lnTo>
                    <a:lnTo>
                      <a:pt x="57" y="113"/>
                    </a:lnTo>
                    <a:lnTo>
                      <a:pt x="47" y="115"/>
                    </a:lnTo>
                    <a:lnTo>
                      <a:pt x="37" y="118"/>
                    </a:lnTo>
                    <a:lnTo>
                      <a:pt x="28" y="117"/>
                    </a:lnTo>
                    <a:lnTo>
                      <a:pt x="19" y="113"/>
                    </a:lnTo>
                    <a:lnTo>
                      <a:pt x="6" y="100"/>
                    </a:lnTo>
                    <a:lnTo>
                      <a:pt x="0" y="82"/>
                    </a:lnTo>
                    <a:lnTo>
                      <a:pt x="0" y="60"/>
                    </a:lnTo>
                    <a:lnTo>
                      <a:pt x="9" y="37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6" name="Freeform 55"/>
              <p:cNvSpPr>
                <a:spLocks/>
              </p:cNvSpPr>
              <p:nvPr/>
            </p:nvSpPr>
            <p:spPr bwMode="auto">
              <a:xfrm>
                <a:off x="2225" y="1879"/>
                <a:ext cx="26" cy="16"/>
              </a:xfrm>
              <a:custGeom>
                <a:avLst/>
                <a:gdLst>
                  <a:gd name="T0" fmla="*/ 9 w 78"/>
                  <a:gd name="T1" fmla="*/ 1 h 46"/>
                  <a:gd name="T2" fmla="*/ 9 w 78"/>
                  <a:gd name="T3" fmla="*/ 1 h 46"/>
                  <a:gd name="T4" fmla="*/ 8 w 78"/>
                  <a:gd name="T5" fmla="*/ 0 h 46"/>
                  <a:gd name="T6" fmla="*/ 6 w 78"/>
                  <a:gd name="T7" fmla="*/ 0 h 46"/>
                  <a:gd name="T8" fmla="*/ 5 w 78"/>
                  <a:gd name="T9" fmla="*/ 0 h 46"/>
                  <a:gd name="T10" fmla="*/ 4 w 78"/>
                  <a:gd name="T11" fmla="*/ 1 h 46"/>
                  <a:gd name="T12" fmla="*/ 3 w 78"/>
                  <a:gd name="T13" fmla="*/ 1 h 46"/>
                  <a:gd name="T14" fmla="*/ 2 w 78"/>
                  <a:gd name="T15" fmla="*/ 2 h 46"/>
                  <a:gd name="T16" fmla="*/ 1 w 78"/>
                  <a:gd name="T17" fmla="*/ 3 h 46"/>
                  <a:gd name="T18" fmla="*/ 0 w 78"/>
                  <a:gd name="T19" fmla="*/ 5 h 46"/>
                  <a:gd name="T20" fmla="*/ 1 w 78"/>
                  <a:gd name="T21" fmla="*/ 6 h 46"/>
                  <a:gd name="T22" fmla="*/ 2 w 78"/>
                  <a:gd name="T23" fmla="*/ 5 h 46"/>
                  <a:gd name="T24" fmla="*/ 3 w 78"/>
                  <a:gd name="T25" fmla="*/ 3 h 46"/>
                  <a:gd name="T26" fmla="*/ 4 w 78"/>
                  <a:gd name="T27" fmla="*/ 3 h 46"/>
                  <a:gd name="T28" fmla="*/ 5 w 78"/>
                  <a:gd name="T29" fmla="*/ 2 h 46"/>
                  <a:gd name="T30" fmla="*/ 5 w 78"/>
                  <a:gd name="T31" fmla="*/ 2 h 46"/>
                  <a:gd name="T32" fmla="*/ 6 w 78"/>
                  <a:gd name="T33" fmla="*/ 1 h 46"/>
                  <a:gd name="T34" fmla="*/ 7 w 78"/>
                  <a:gd name="T35" fmla="*/ 2 h 46"/>
                  <a:gd name="T36" fmla="*/ 8 w 78"/>
                  <a:gd name="T37" fmla="*/ 2 h 46"/>
                  <a:gd name="T38" fmla="*/ 8 w 78"/>
                  <a:gd name="T39" fmla="*/ 2 h 46"/>
                  <a:gd name="T40" fmla="*/ 9 w 78"/>
                  <a:gd name="T41" fmla="*/ 1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8" h="46">
                    <a:moveTo>
                      <a:pt x="78" y="5"/>
                    </a:move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7" y="5"/>
                    </a:lnTo>
                    <a:lnTo>
                      <a:pt x="26" y="12"/>
                    </a:lnTo>
                    <a:lnTo>
                      <a:pt x="15" y="19"/>
                    </a:lnTo>
                    <a:lnTo>
                      <a:pt x="8" y="29"/>
                    </a:lnTo>
                    <a:lnTo>
                      <a:pt x="0" y="41"/>
                    </a:lnTo>
                    <a:lnTo>
                      <a:pt x="12" y="46"/>
                    </a:lnTo>
                    <a:lnTo>
                      <a:pt x="18" y="36"/>
                    </a:lnTo>
                    <a:lnTo>
                      <a:pt x="25" y="29"/>
                    </a:lnTo>
                    <a:lnTo>
                      <a:pt x="33" y="22"/>
                    </a:lnTo>
                    <a:lnTo>
                      <a:pt x="42" y="17"/>
                    </a:lnTo>
                    <a:lnTo>
                      <a:pt x="49" y="14"/>
                    </a:lnTo>
                    <a:lnTo>
                      <a:pt x="57" y="12"/>
                    </a:lnTo>
                    <a:lnTo>
                      <a:pt x="66" y="13"/>
                    </a:lnTo>
                    <a:lnTo>
                      <a:pt x="73" y="17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7" name="Freeform 56"/>
              <p:cNvSpPr>
                <a:spLocks/>
              </p:cNvSpPr>
              <p:nvPr/>
            </p:nvSpPr>
            <p:spPr bwMode="auto">
              <a:xfrm>
                <a:off x="2250" y="1881"/>
                <a:ext cx="9" cy="28"/>
              </a:xfrm>
              <a:custGeom>
                <a:avLst/>
                <a:gdLst>
                  <a:gd name="T0" fmla="*/ 2 w 29"/>
                  <a:gd name="T1" fmla="*/ 9 h 84"/>
                  <a:gd name="T2" fmla="*/ 2 w 29"/>
                  <a:gd name="T3" fmla="*/ 9 h 84"/>
                  <a:gd name="T4" fmla="*/ 3 w 29"/>
                  <a:gd name="T5" fmla="*/ 7 h 84"/>
                  <a:gd name="T6" fmla="*/ 3 w 29"/>
                  <a:gd name="T7" fmla="*/ 4 h 84"/>
                  <a:gd name="T8" fmla="*/ 2 w 29"/>
                  <a:gd name="T9" fmla="*/ 2 h 84"/>
                  <a:gd name="T10" fmla="*/ 1 w 29"/>
                  <a:gd name="T11" fmla="*/ 0 h 84"/>
                  <a:gd name="T12" fmla="*/ 0 w 29"/>
                  <a:gd name="T13" fmla="*/ 1 h 84"/>
                  <a:gd name="T14" fmla="*/ 1 w 29"/>
                  <a:gd name="T15" fmla="*/ 3 h 84"/>
                  <a:gd name="T16" fmla="*/ 2 w 29"/>
                  <a:gd name="T17" fmla="*/ 4 h 84"/>
                  <a:gd name="T18" fmla="*/ 2 w 29"/>
                  <a:gd name="T19" fmla="*/ 6 h 84"/>
                  <a:gd name="T20" fmla="*/ 1 w 29"/>
                  <a:gd name="T21" fmla="*/ 9 h 84"/>
                  <a:gd name="T22" fmla="*/ 1 w 29"/>
                  <a:gd name="T23" fmla="*/ 9 h 84"/>
                  <a:gd name="T24" fmla="*/ 2 w 29"/>
                  <a:gd name="T25" fmla="*/ 9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84">
                    <a:moveTo>
                      <a:pt x="19" y="84"/>
                    </a:moveTo>
                    <a:lnTo>
                      <a:pt x="19" y="84"/>
                    </a:lnTo>
                    <a:lnTo>
                      <a:pt x="28" y="60"/>
                    </a:lnTo>
                    <a:lnTo>
                      <a:pt x="29" y="37"/>
                    </a:lnTo>
                    <a:lnTo>
                      <a:pt x="22" y="15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10" y="23"/>
                    </a:lnTo>
                    <a:lnTo>
                      <a:pt x="17" y="37"/>
                    </a:lnTo>
                    <a:lnTo>
                      <a:pt x="16" y="58"/>
                    </a:lnTo>
                    <a:lnTo>
                      <a:pt x="7" y="79"/>
                    </a:lnTo>
                    <a:lnTo>
                      <a:pt x="19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8" name="Freeform 57"/>
              <p:cNvSpPr>
                <a:spLocks/>
              </p:cNvSpPr>
              <p:nvPr/>
            </p:nvSpPr>
            <p:spPr bwMode="auto">
              <a:xfrm>
                <a:off x="2230" y="1907"/>
                <a:ext cx="26" cy="16"/>
              </a:xfrm>
              <a:custGeom>
                <a:avLst/>
                <a:gdLst>
                  <a:gd name="T0" fmla="*/ 0 w 78"/>
                  <a:gd name="T1" fmla="*/ 5 h 46"/>
                  <a:gd name="T2" fmla="*/ 0 w 78"/>
                  <a:gd name="T3" fmla="*/ 5 h 46"/>
                  <a:gd name="T4" fmla="*/ 1 w 78"/>
                  <a:gd name="T5" fmla="*/ 6 h 46"/>
                  <a:gd name="T6" fmla="*/ 2 w 78"/>
                  <a:gd name="T7" fmla="*/ 6 h 46"/>
                  <a:gd name="T8" fmla="*/ 3 w 78"/>
                  <a:gd name="T9" fmla="*/ 5 h 46"/>
                  <a:gd name="T10" fmla="*/ 5 w 78"/>
                  <a:gd name="T11" fmla="*/ 5 h 46"/>
                  <a:gd name="T12" fmla="*/ 6 w 78"/>
                  <a:gd name="T13" fmla="*/ 4 h 46"/>
                  <a:gd name="T14" fmla="*/ 7 w 78"/>
                  <a:gd name="T15" fmla="*/ 3 h 46"/>
                  <a:gd name="T16" fmla="*/ 8 w 78"/>
                  <a:gd name="T17" fmla="*/ 2 h 46"/>
                  <a:gd name="T18" fmla="*/ 9 w 78"/>
                  <a:gd name="T19" fmla="*/ 1 h 46"/>
                  <a:gd name="T20" fmla="*/ 7 w 78"/>
                  <a:gd name="T21" fmla="*/ 0 h 46"/>
                  <a:gd name="T22" fmla="*/ 7 w 78"/>
                  <a:gd name="T23" fmla="*/ 1 h 46"/>
                  <a:gd name="T24" fmla="*/ 6 w 78"/>
                  <a:gd name="T25" fmla="*/ 2 h 46"/>
                  <a:gd name="T26" fmla="*/ 5 w 78"/>
                  <a:gd name="T27" fmla="*/ 3 h 46"/>
                  <a:gd name="T28" fmla="*/ 4 w 78"/>
                  <a:gd name="T29" fmla="*/ 3 h 46"/>
                  <a:gd name="T30" fmla="*/ 3 w 78"/>
                  <a:gd name="T31" fmla="*/ 4 h 46"/>
                  <a:gd name="T32" fmla="*/ 2 w 78"/>
                  <a:gd name="T33" fmla="*/ 4 h 46"/>
                  <a:gd name="T34" fmla="*/ 1 w 78"/>
                  <a:gd name="T35" fmla="*/ 4 h 46"/>
                  <a:gd name="T36" fmla="*/ 1 w 78"/>
                  <a:gd name="T37" fmla="*/ 3 h 46"/>
                  <a:gd name="T38" fmla="*/ 1 w 78"/>
                  <a:gd name="T39" fmla="*/ 3 h 46"/>
                  <a:gd name="T40" fmla="*/ 0 w 78"/>
                  <a:gd name="T41" fmla="*/ 5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8" h="46">
                    <a:moveTo>
                      <a:pt x="0" y="41"/>
                    </a:moveTo>
                    <a:lnTo>
                      <a:pt x="0" y="41"/>
                    </a:lnTo>
                    <a:lnTo>
                      <a:pt x="10" y="45"/>
                    </a:lnTo>
                    <a:lnTo>
                      <a:pt x="20" y="46"/>
                    </a:lnTo>
                    <a:lnTo>
                      <a:pt x="31" y="43"/>
                    </a:lnTo>
                    <a:lnTo>
                      <a:pt x="42" y="41"/>
                    </a:lnTo>
                    <a:lnTo>
                      <a:pt x="53" y="34"/>
                    </a:lnTo>
                    <a:lnTo>
                      <a:pt x="63" y="27"/>
                    </a:lnTo>
                    <a:lnTo>
                      <a:pt x="71" y="17"/>
                    </a:lnTo>
                    <a:lnTo>
                      <a:pt x="78" y="5"/>
                    </a:lnTo>
                    <a:lnTo>
                      <a:pt x="66" y="0"/>
                    </a:lnTo>
                    <a:lnTo>
                      <a:pt x="61" y="10"/>
                    </a:lnTo>
                    <a:lnTo>
                      <a:pt x="53" y="17"/>
                    </a:lnTo>
                    <a:lnTo>
                      <a:pt x="46" y="24"/>
                    </a:lnTo>
                    <a:lnTo>
                      <a:pt x="37" y="29"/>
                    </a:lnTo>
                    <a:lnTo>
                      <a:pt x="29" y="31"/>
                    </a:lnTo>
                    <a:lnTo>
                      <a:pt x="20" y="34"/>
                    </a:lnTo>
                    <a:lnTo>
                      <a:pt x="12" y="33"/>
                    </a:lnTo>
                    <a:lnTo>
                      <a:pt x="5" y="2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9" name="Freeform 58"/>
              <p:cNvSpPr>
                <a:spLocks/>
              </p:cNvSpPr>
              <p:nvPr/>
            </p:nvSpPr>
            <p:spPr bwMode="auto">
              <a:xfrm>
                <a:off x="2222" y="1893"/>
                <a:ext cx="10" cy="28"/>
              </a:xfrm>
              <a:custGeom>
                <a:avLst/>
                <a:gdLst>
                  <a:gd name="T0" fmla="*/ 1 w 28"/>
                  <a:gd name="T1" fmla="*/ 0 h 84"/>
                  <a:gd name="T2" fmla="*/ 1 w 28"/>
                  <a:gd name="T3" fmla="*/ 0 h 84"/>
                  <a:gd name="T4" fmla="*/ 0 w 28"/>
                  <a:gd name="T5" fmla="*/ 3 h 84"/>
                  <a:gd name="T6" fmla="*/ 0 w 28"/>
                  <a:gd name="T7" fmla="*/ 5 h 84"/>
                  <a:gd name="T8" fmla="*/ 1 w 28"/>
                  <a:gd name="T9" fmla="*/ 8 h 84"/>
                  <a:gd name="T10" fmla="*/ 3 w 28"/>
                  <a:gd name="T11" fmla="*/ 9 h 84"/>
                  <a:gd name="T12" fmla="*/ 4 w 28"/>
                  <a:gd name="T13" fmla="*/ 8 h 84"/>
                  <a:gd name="T14" fmla="*/ 2 w 28"/>
                  <a:gd name="T15" fmla="*/ 7 h 84"/>
                  <a:gd name="T16" fmla="*/ 1 w 28"/>
                  <a:gd name="T17" fmla="*/ 5 h 84"/>
                  <a:gd name="T18" fmla="*/ 1 w 28"/>
                  <a:gd name="T19" fmla="*/ 3 h 84"/>
                  <a:gd name="T20" fmla="*/ 3 w 28"/>
                  <a:gd name="T21" fmla="*/ 1 h 84"/>
                  <a:gd name="T22" fmla="*/ 3 w 28"/>
                  <a:gd name="T23" fmla="*/ 1 h 84"/>
                  <a:gd name="T24" fmla="*/ 1 w 28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84">
                    <a:moveTo>
                      <a:pt x="9" y="0"/>
                    </a:moveTo>
                    <a:lnTo>
                      <a:pt x="9" y="0"/>
                    </a:lnTo>
                    <a:lnTo>
                      <a:pt x="0" y="24"/>
                    </a:lnTo>
                    <a:lnTo>
                      <a:pt x="0" y="47"/>
                    </a:lnTo>
                    <a:lnTo>
                      <a:pt x="6" y="68"/>
                    </a:lnTo>
                    <a:lnTo>
                      <a:pt x="23" y="84"/>
                    </a:lnTo>
                    <a:lnTo>
                      <a:pt x="28" y="72"/>
                    </a:lnTo>
                    <a:lnTo>
                      <a:pt x="18" y="61"/>
                    </a:lnTo>
                    <a:lnTo>
                      <a:pt x="12" y="47"/>
                    </a:lnTo>
                    <a:lnTo>
                      <a:pt x="12" y="26"/>
                    </a:lnTo>
                    <a:lnTo>
                      <a:pt x="21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0" name="Freeform 59"/>
              <p:cNvSpPr>
                <a:spLocks/>
              </p:cNvSpPr>
              <p:nvPr/>
            </p:nvSpPr>
            <p:spPr bwMode="auto">
              <a:xfrm>
                <a:off x="2236" y="1890"/>
                <a:ext cx="4" cy="5"/>
              </a:xfrm>
              <a:custGeom>
                <a:avLst/>
                <a:gdLst>
                  <a:gd name="T0" fmla="*/ 0 w 12"/>
                  <a:gd name="T1" fmla="*/ 1 h 15"/>
                  <a:gd name="T2" fmla="*/ 0 w 12"/>
                  <a:gd name="T3" fmla="*/ 0 h 15"/>
                  <a:gd name="T4" fmla="*/ 0 w 12"/>
                  <a:gd name="T5" fmla="*/ 0 h 15"/>
                  <a:gd name="T6" fmla="*/ 1 w 12"/>
                  <a:gd name="T7" fmla="*/ 0 h 15"/>
                  <a:gd name="T8" fmla="*/ 1 w 12"/>
                  <a:gd name="T9" fmla="*/ 0 h 15"/>
                  <a:gd name="T10" fmla="*/ 1 w 12"/>
                  <a:gd name="T11" fmla="*/ 0 h 15"/>
                  <a:gd name="T12" fmla="*/ 1 w 12"/>
                  <a:gd name="T13" fmla="*/ 0 h 15"/>
                  <a:gd name="T14" fmla="*/ 1 w 12"/>
                  <a:gd name="T15" fmla="*/ 1 h 15"/>
                  <a:gd name="T16" fmla="*/ 1 w 12"/>
                  <a:gd name="T17" fmla="*/ 1 h 15"/>
                  <a:gd name="T18" fmla="*/ 1 w 12"/>
                  <a:gd name="T19" fmla="*/ 1 h 15"/>
                  <a:gd name="T20" fmla="*/ 1 w 12"/>
                  <a:gd name="T21" fmla="*/ 2 h 15"/>
                  <a:gd name="T22" fmla="*/ 1 w 12"/>
                  <a:gd name="T23" fmla="*/ 2 h 15"/>
                  <a:gd name="T24" fmla="*/ 0 w 12"/>
                  <a:gd name="T25" fmla="*/ 2 h 15"/>
                  <a:gd name="T26" fmla="*/ 0 w 12"/>
                  <a:gd name="T27" fmla="*/ 2 h 15"/>
                  <a:gd name="T28" fmla="*/ 0 w 12"/>
                  <a:gd name="T29" fmla="*/ 1 h 15"/>
                  <a:gd name="T30" fmla="*/ 0 w 12"/>
                  <a:gd name="T31" fmla="*/ 1 h 15"/>
                  <a:gd name="T32" fmla="*/ 0 w 1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5">
                    <a:moveTo>
                      <a:pt x="0" y="6"/>
                    </a:moveTo>
                    <a:lnTo>
                      <a:pt x="1" y="3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1" name="Freeform 60"/>
              <p:cNvSpPr>
                <a:spLocks/>
              </p:cNvSpPr>
              <p:nvPr/>
            </p:nvSpPr>
            <p:spPr bwMode="auto">
              <a:xfrm>
                <a:off x="2231" y="1902"/>
                <a:ext cx="4" cy="5"/>
              </a:xfrm>
              <a:custGeom>
                <a:avLst/>
                <a:gdLst>
                  <a:gd name="T0" fmla="*/ 0 w 12"/>
                  <a:gd name="T1" fmla="*/ 1 h 14"/>
                  <a:gd name="T2" fmla="*/ 0 w 12"/>
                  <a:gd name="T3" fmla="*/ 0 h 14"/>
                  <a:gd name="T4" fmla="*/ 0 w 12"/>
                  <a:gd name="T5" fmla="*/ 0 h 14"/>
                  <a:gd name="T6" fmla="*/ 1 w 12"/>
                  <a:gd name="T7" fmla="*/ 0 h 14"/>
                  <a:gd name="T8" fmla="*/ 1 w 12"/>
                  <a:gd name="T9" fmla="*/ 0 h 14"/>
                  <a:gd name="T10" fmla="*/ 1 w 12"/>
                  <a:gd name="T11" fmla="*/ 0 h 14"/>
                  <a:gd name="T12" fmla="*/ 1 w 12"/>
                  <a:gd name="T13" fmla="*/ 0 h 14"/>
                  <a:gd name="T14" fmla="*/ 1 w 12"/>
                  <a:gd name="T15" fmla="*/ 1 h 14"/>
                  <a:gd name="T16" fmla="*/ 1 w 12"/>
                  <a:gd name="T17" fmla="*/ 1 h 14"/>
                  <a:gd name="T18" fmla="*/ 1 w 12"/>
                  <a:gd name="T19" fmla="*/ 1 h 14"/>
                  <a:gd name="T20" fmla="*/ 1 w 12"/>
                  <a:gd name="T21" fmla="*/ 2 h 14"/>
                  <a:gd name="T22" fmla="*/ 1 w 12"/>
                  <a:gd name="T23" fmla="*/ 2 h 14"/>
                  <a:gd name="T24" fmla="*/ 0 w 12"/>
                  <a:gd name="T25" fmla="*/ 2 h 14"/>
                  <a:gd name="T26" fmla="*/ 0 w 12"/>
                  <a:gd name="T27" fmla="*/ 2 h 14"/>
                  <a:gd name="T28" fmla="*/ 0 w 12"/>
                  <a:gd name="T29" fmla="*/ 1 h 14"/>
                  <a:gd name="T30" fmla="*/ 0 w 12"/>
                  <a:gd name="T31" fmla="*/ 1 h 14"/>
                  <a:gd name="T32" fmla="*/ 0 w 12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4">
                    <a:moveTo>
                      <a:pt x="0" y="6"/>
                    </a:moveTo>
                    <a:lnTo>
                      <a:pt x="1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2" name="Freeform 61"/>
              <p:cNvSpPr>
                <a:spLocks/>
              </p:cNvSpPr>
              <p:nvPr/>
            </p:nvSpPr>
            <p:spPr bwMode="auto">
              <a:xfrm>
                <a:off x="2246" y="1894"/>
                <a:ext cx="4" cy="5"/>
              </a:xfrm>
              <a:custGeom>
                <a:avLst/>
                <a:gdLst>
                  <a:gd name="T0" fmla="*/ 0 w 12"/>
                  <a:gd name="T1" fmla="*/ 1 h 15"/>
                  <a:gd name="T2" fmla="*/ 0 w 12"/>
                  <a:gd name="T3" fmla="*/ 0 h 15"/>
                  <a:gd name="T4" fmla="*/ 0 w 12"/>
                  <a:gd name="T5" fmla="*/ 0 h 15"/>
                  <a:gd name="T6" fmla="*/ 1 w 12"/>
                  <a:gd name="T7" fmla="*/ 0 h 15"/>
                  <a:gd name="T8" fmla="*/ 1 w 12"/>
                  <a:gd name="T9" fmla="*/ 0 h 15"/>
                  <a:gd name="T10" fmla="*/ 1 w 12"/>
                  <a:gd name="T11" fmla="*/ 0 h 15"/>
                  <a:gd name="T12" fmla="*/ 1 w 12"/>
                  <a:gd name="T13" fmla="*/ 0 h 15"/>
                  <a:gd name="T14" fmla="*/ 1 w 12"/>
                  <a:gd name="T15" fmla="*/ 1 h 15"/>
                  <a:gd name="T16" fmla="*/ 1 w 12"/>
                  <a:gd name="T17" fmla="*/ 1 h 15"/>
                  <a:gd name="T18" fmla="*/ 1 w 12"/>
                  <a:gd name="T19" fmla="*/ 1 h 15"/>
                  <a:gd name="T20" fmla="*/ 1 w 12"/>
                  <a:gd name="T21" fmla="*/ 2 h 15"/>
                  <a:gd name="T22" fmla="*/ 1 w 12"/>
                  <a:gd name="T23" fmla="*/ 2 h 15"/>
                  <a:gd name="T24" fmla="*/ 0 w 12"/>
                  <a:gd name="T25" fmla="*/ 2 h 15"/>
                  <a:gd name="T26" fmla="*/ 0 w 12"/>
                  <a:gd name="T27" fmla="*/ 2 h 15"/>
                  <a:gd name="T28" fmla="*/ 0 w 12"/>
                  <a:gd name="T29" fmla="*/ 1 h 15"/>
                  <a:gd name="T30" fmla="*/ 0 w 12"/>
                  <a:gd name="T31" fmla="*/ 1 h 15"/>
                  <a:gd name="T32" fmla="*/ 0 w 1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5">
                    <a:moveTo>
                      <a:pt x="0" y="6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3" name="Freeform 62"/>
              <p:cNvSpPr>
                <a:spLocks/>
              </p:cNvSpPr>
              <p:nvPr/>
            </p:nvSpPr>
            <p:spPr bwMode="auto">
              <a:xfrm>
                <a:off x="2242" y="1906"/>
                <a:ext cx="4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1 w 11"/>
                  <a:gd name="T7" fmla="*/ 0 h 14"/>
                  <a:gd name="T8" fmla="*/ 1 w 11"/>
                  <a:gd name="T9" fmla="*/ 0 h 14"/>
                  <a:gd name="T10" fmla="*/ 1 w 11"/>
                  <a:gd name="T11" fmla="*/ 0 h 14"/>
                  <a:gd name="T12" fmla="*/ 1 w 11"/>
                  <a:gd name="T13" fmla="*/ 0 h 14"/>
                  <a:gd name="T14" fmla="*/ 1 w 11"/>
                  <a:gd name="T15" fmla="*/ 1 h 14"/>
                  <a:gd name="T16" fmla="*/ 1 w 11"/>
                  <a:gd name="T17" fmla="*/ 1 h 14"/>
                  <a:gd name="T18" fmla="*/ 1 w 11"/>
                  <a:gd name="T19" fmla="*/ 1 h 14"/>
                  <a:gd name="T20" fmla="*/ 1 w 11"/>
                  <a:gd name="T21" fmla="*/ 2 h 14"/>
                  <a:gd name="T22" fmla="*/ 1 w 11"/>
                  <a:gd name="T23" fmla="*/ 2 h 14"/>
                  <a:gd name="T24" fmla="*/ 0 w 11"/>
                  <a:gd name="T25" fmla="*/ 2 h 14"/>
                  <a:gd name="T26" fmla="*/ 0 w 11"/>
                  <a:gd name="T27" fmla="*/ 2 h 14"/>
                  <a:gd name="T28" fmla="*/ 0 w 11"/>
                  <a:gd name="T29" fmla="*/ 1 h 14"/>
                  <a:gd name="T30" fmla="*/ 0 w 11"/>
                  <a:gd name="T31" fmla="*/ 1 h 14"/>
                  <a:gd name="T32" fmla="*/ 0 w 11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" h="14">
                    <a:moveTo>
                      <a:pt x="0" y="4"/>
                    </a:move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0" y="12"/>
                    </a:lnTo>
                    <a:lnTo>
                      <a:pt x="7" y="13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4" name="Freeform 63"/>
              <p:cNvSpPr>
                <a:spLocks/>
              </p:cNvSpPr>
              <p:nvPr/>
            </p:nvSpPr>
            <p:spPr bwMode="auto">
              <a:xfrm>
                <a:off x="2243" y="1886"/>
                <a:ext cx="4" cy="5"/>
              </a:xfrm>
              <a:custGeom>
                <a:avLst/>
                <a:gdLst>
                  <a:gd name="T0" fmla="*/ 0 w 12"/>
                  <a:gd name="T1" fmla="*/ 1 h 15"/>
                  <a:gd name="T2" fmla="*/ 0 w 12"/>
                  <a:gd name="T3" fmla="*/ 0 h 15"/>
                  <a:gd name="T4" fmla="*/ 1 w 12"/>
                  <a:gd name="T5" fmla="*/ 0 h 15"/>
                  <a:gd name="T6" fmla="*/ 1 w 12"/>
                  <a:gd name="T7" fmla="*/ 0 h 15"/>
                  <a:gd name="T8" fmla="*/ 1 w 12"/>
                  <a:gd name="T9" fmla="*/ 0 h 15"/>
                  <a:gd name="T10" fmla="*/ 1 w 12"/>
                  <a:gd name="T11" fmla="*/ 0 h 15"/>
                  <a:gd name="T12" fmla="*/ 1 w 12"/>
                  <a:gd name="T13" fmla="*/ 0 h 15"/>
                  <a:gd name="T14" fmla="*/ 1 w 12"/>
                  <a:gd name="T15" fmla="*/ 1 h 15"/>
                  <a:gd name="T16" fmla="*/ 1 w 12"/>
                  <a:gd name="T17" fmla="*/ 1 h 15"/>
                  <a:gd name="T18" fmla="*/ 1 w 12"/>
                  <a:gd name="T19" fmla="*/ 1 h 15"/>
                  <a:gd name="T20" fmla="*/ 1 w 12"/>
                  <a:gd name="T21" fmla="*/ 1 h 15"/>
                  <a:gd name="T22" fmla="*/ 1 w 12"/>
                  <a:gd name="T23" fmla="*/ 2 h 15"/>
                  <a:gd name="T24" fmla="*/ 0 w 12"/>
                  <a:gd name="T25" fmla="*/ 2 h 15"/>
                  <a:gd name="T26" fmla="*/ 0 w 12"/>
                  <a:gd name="T27" fmla="*/ 1 h 15"/>
                  <a:gd name="T28" fmla="*/ 0 w 12"/>
                  <a:gd name="T29" fmla="*/ 1 h 15"/>
                  <a:gd name="T30" fmla="*/ 0 w 12"/>
                  <a:gd name="T31" fmla="*/ 1 h 15"/>
                  <a:gd name="T32" fmla="*/ 0 w 1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5">
                    <a:moveTo>
                      <a:pt x="0" y="6"/>
                    </a:moveTo>
                    <a:lnTo>
                      <a:pt x="2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5" name="Freeform 64"/>
              <p:cNvSpPr>
                <a:spLocks/>
              </p:cNvSpPr>
              <p:nvPr/>
            </p:nvSpPr>
            <p:spPr bwMode="auto">
              <a:xfrm>
                <a:off x="2239" y="1898"/>
                <a:ext cx="4" cy="5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0 h 13"/>
                  <a:gd name="T4" fmla="*/ 0 w 13"/>
                  <a:gd name="T5" fmla="*/ 0 h 13"/>
                  <a:gd name="T6" fmla="*/ 1 w 13"/>
                  <a:gd name="T7" fmla="*/ 0 h 13"/>
                  <a:gd name="T8" fmla="*/ 1 w 13"/>
                  <a:gd name="T9" fmla="*/ 0 h 13"/>
                  <a:gd name="T10" fmla="*/ 1 w 13"/>
                  <a:gd name="T11" fmla="*/ 0 h 13"/>
                  <a:gd name="T12" fmla="*/ 1 w 13"/>
                  <a:gd name="T13" fmla="*/ 0 h 13"/>
                  <a:gd name="T14" fmla="*/ 1 w 13"/>
                  <a:gd name="T15" fmla="*/ 1 h 13"/>
                  <a:gd name="T16" fmla="*/ 1 w 13"/>
                  <a:gd name="T17" fmla="*/ 1 h 13"/>
                  <a:gd name="T18" fmla="*/ 1 w 13"/>
                  <a:gd name="T19" fmla="*/ 2 h 13"/>
                  <a:gd name="T20" fmla="*/ 1 w 13"/>
                  <a:gd name="T21" fmla="*/ 2 h 13"/>
                  <a:gd name="T22" fmla="*/ 1 w 13"/>
                  <a:gd name="T23" fmla="*/ 2 h 13"/>
                  <a:gd name="T24" fmla="*/ 0 w 13"/>
                  <a:gd name="T25" fmla="*/ 2 h 13"/>
                  <a:gd name="T26" fmla="*/ 0 w 13"/>
                  <a:gd name="T27" fmla="*/ 2 h 13"/>
                  <a:gd name="T28" fmla="*/ 0 w 13"/>
                  <a:gd name="T29" fmla="*/ 2 h 13"/>
                  <a:gd name="T30" fmla="*/ 0 w 13"/>
                  <a:gd name="T31" fmla="*/ 1 h 13"/>
                  <a:gd name="T32" fmla="*/ 0 w 13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6" name="Freeform 65"/>
              <p:cNvSpPr>
                <a:spLocks/>
              </p:cNvSpPr>
              <p:nvPr/>
            </p:nvSpPr>
            <p:spPr bwMode="auto">
              <a:xfrm>
                <a:off x="2234" y="1910"/>
                <a:ext cx="4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1 w 12"/>
                  <a:gd name="T7" fmla="*/ 0 h 14"/>
                  <a:gd name="T8" fmla="*/ 1 w 12"/>
                  <a:gd name="T9" fmla="*/ 0 h 14"/>
                  <a:gd name="T10" fmla="*/ 1 w 12"/>
                  <a:gd name="T11" fmla="*/ 0 h 14"/>
                  <a:gd name="T12" fmla="*/ 1 w 12"/>
                  <a:gd name="T13" fmla="*/ 0 h 14"/>
                  <a:gd name="T14" fmla="*/ 1 w 12"/>
                  <a:gd name="T15" fmla="*/ 1 h 14"/>
                  <a:gd name="T16" fmla="*/ 1 w 12"/>
                  <a:gd name="T17" fmla="*/ 1 h 14"/>
                  <a:gd name="T18" fmla="*/ 1 w 12"/>
                  <a:gd name="T19" fmla="*/ 1 h 14"/>
                  <a:gd name="T20" fmla="*/ 1 w 12"/>
                  <a:gd name="T21" fmla="*/ 2 h 14"/>
                  <a:gd name="T22" fmla="*/ 1 w 12"/>
                  <a:gd name="T23" fmla="*/ 2 h 14"/>
                  <a:gd name="T24" fmla="*/ 0 w 12"/>
                  <a:gd name="T25" fmla="*/ 2 h 14"/>
                  <a:gd name="T26" fmla="*/ 0 w 12"/>
                  <a:gd name="T27" fmla="*/ 2 h 14"/>
                  <a:gd name="T28" fmla="*/ 0 w 12"/>
                  <a:gd name="T29" fmla="*/ 1 h 14"/>
                  <a:gd name="T30" fmla="*/ 0 w 12"/>
                  <a:gd name="T31" fmla="*/ 1 h 14"/>
                  <a:gd name="T32" fmla="*/ 0 w 12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4">
                    <a:moveTo>
                      <a:pt x="0" y="4"/>
                    </a:move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7" name="Freeform 66"/>
              <p:cNvSpPr>
                <a:spLocks/>
              </p:cNvSpPr>
              <p:nvPr/>
            </p:nvSpPr>
            <p:spPr bwMode="auto">
              <a:xfrm>
                <a:off x="2037" y="2171"/>
                <a:ext cx="119" cy="94"/>
              </a:xfrm>
              <a:custGeom>
                <a:avLst/>
                <a:gdLst>
                  <a:gd name="T0" fmla="*/ 26 w 358"/>
                  <a:gd name="T1" fmla="*/ 26 h 282"/>
                  <a:gd name="T2" fmla="*/ 30 w 358"/>
                  <a:gd name="T3" fmla="*/ 23 h 282"/>
                  <a:gd name="T4" fmla="*/ 33 w 358"/>
                  <a:gd name="T5" fmla="*/ 20 h 282"/>
                  <a:gd name="T6" fmla="*/ 36 w 358"/>
                  <a:gd name="T7" fmla="*/ 17 h 282"/>
                  <a:gd name="T8" fmla="*/ 38 w 358"/>
                  <a:gd name="T9" fmla="*/ 14 h 282"/>
                  <a:gd name="T10" fmla="*/ 39 w 358"/>
                  <a:gd name="T11" fmla="*/ 11 h 282"/>
                  <a:gd name="T12" fmla="*/ 40 w 358"/>
                  <a:gd name="T13" fmla="*/ 9 h 282"/>
                  <a:gd name="T14" fmla="*/ 40 w 358"/>
                  <a:gd name="T15" fmla="*/ 6 h 282"/>
                  <a:gd name="T16" fmla="*/ 39 w 358"/>
                  <a:gd name="T17" fmla="*/ 4 h 282"/>
                  <a:gd name="T18" fmla="*/ 38 w 358"/>
                  <a:gd name="T19" fmla="*/ 3 h 282"/>
                  <a:gd name="T20" fmla="*/ 37 w 358"/>
                  <a:gd name="T21" fmla="*/ 2 h 282"/>
                  <a:gd name="T22" fmla="*/ 36 w 358"/>
                  <a:gd name="T23" fmla="*/ 1 h 282"/>
                  <a:gd name="T24" fmla="*/ 35 w 358"/>
                  <a:gd name="T25" fmla="*/ 1 h 282"/>
                  <a:gd name="T26" fmla="*/ 33 w 358"/>
                  <a:gd name="T27" fmla="*/ 0 h 282"/>
                  <a:gd name="T28" fmla="*/ 32 w 358"/>
                  <a:gd name="T29" fmla="*/ 0 h 282"/>
                  <a:gd name="T30" fmla="*/ 30 w 358"/>
                  <a:gd name="T31" fmla="*/ 0 h 282"/>
                  <a:gd name="T32" fmla="*/ 29 w 358"/>
                  <a:gd name="T33" fmla="*/ 0 h 282"/>
                  <a:gd name="T34" fmla="*/ 27 w 358"/>
                  <a:gd name="T35" fmla="*/ 0 h 282"/>
                  <a:gd name="T36" fmla="*/ 25 w 358"/>
                  <a:gd name="T37" fmla="*/ 0 h 282"/>
                  <a:gd name="T38" fmla="*/ 23 w 358"/>
                  <a:gd name="T39" fmla="*/ 1 h 282"/>
                  <a:gd name="T40" fmla="*/ 21 w 358"/>
                  <a:gd name="T41" fmla="*/ 2 h 282"/>
                  <a:gd name="T42" fmla="*/ 19 w 358"/>
                  <a:gd name="T43" fmla="*/ 2 h 282"/>
                  <a:gd name="T44" fmla="*/ 17 w 358"/>
                  <a:gd name="T45" fmla="*/ 3 h 282"/>
                  <a:gd name="T46" fmla="*/ 15 w 358"/>
                  <a:gd name="T47" fmla="*/ 4 h 282"/>
                  <a:gd name="T48" fmla="*/ 13 w 358"/>
                  <a:gd name="T49" fmla="*/ 6 h 282"/>
                  <a:gd name="T50" fmla="*/ 10 w 358"/>
                  <a:gd name="T51" fmla="*/ 8 h 282"/>
                  <a:gd name="T52" fmla="*/ 7 w 358"/>
                  <a:gd name="T53" fmla="*/ 11 h 282"/>
                  <a:gd name="T54" fmla="*/ 4 w 358"/>
                  <a:gd name="T55" fmla="*/ 14 h 282"/>
                  <a:gd name="T56" fmla="*/ 2 w 358"/>
                  <a:gd name="T57" fmla="*/ 17 h 282"/>
                  <a:gd name="T58" fmla="*/ 1 w 358"/>
                  <a:gd name="T59" fmla="*/ 20 h 282"/>
                  <a:gd name="T60" fmla="*/ 0 w 358"/>
                  <a:gd name="T61" fmla="*/ 23 h 282"/>
                  <a:gd name="T62" fmla="*/ 0 w 358"/>
                  <a:gd name="T63" fmla="*/ 25 h 282"/>
                  <a:gd name="T64" fmla="*/ 1 w 358"/>
                  <a:gd name="T65" fmla="*/ 28 h 282"/>
                  <a:gd name="T66" fmla="*/ 2 w 358"/>
                  <a:gd name="T67" fmla="*/ 29 h 282"/>
                  <a:gd name="T68" fmla="*/ 3 w 358"/>
                  <a:gd name="T69" fmla="*/ 29 h 282"/>
                  <a:gd name="T70" fmla="*/ 4 w 358"/>
                  <a:gd name="T71" fmla="*/ 30 h 282"/>
                  <a:gd name="T72" fmla="*/ 5 w 358"/>
                  <a:gd name="T73" fmla="*/ 31 h 282"/>
                  <a:gd name="T74" fmla="*/ 6 w 358"/>
                  <a:gd name="T75" fmla="*/ 31 h 282"/>
                  <a:gd name="T76" fmla="*/ 8 w 358"/>
                  <a:gd name="T77" fmla="*/ 31 h 282"/>
                  <a:gd name="T78" fmla="*/ 9 w 358"/>
                  <a:gd name="T79" fmla="*/ 31 h 282"/>
                  <a:gd name="T80" fmla="*/ 11 w 358"/>
                  <a:gd name="T81" fmla="*/ 31 h 282"/>
                  <a:gd name="T82" fmla="*/ 13 w 358"/>
                  <a:gd name="T83" fmla="*/ 31 h 282"/>
                  <a:gd name="T84" fmla="*/ 15 w 358"/>
                  <a:gd name="T85" fmla="*/ 31 h 282"/>
                  <a:gd name="T86" fmla="*/ 16 w 358"/>
                  <a:gd name="T87" fmla="*/ 30 h 282"/>
                  <a:gd name="T88" fmla="*/ 18 w 358"/>
                  <a:gd name="T89" fmla="*/ 30 h 282"/>
                  <a:gd name="T90" fmla="*/ 20 w 358"/>
                  <a:gd name="T91" fmla="*/ 29 h 282"/>
                  <a:gd name="T92" fmla="*/ 22 w 358"/>
                  <a:gd name="T93" fmla="*/ 28 h 282"/>
                  <a:gd name="T94" fmla="*/ 24 w 358"/>
                  <a:gd name="T95" fmla="*/ 27 h 282"/>
                  <a:gd name="T96" fmla="*/ 26 w 358"/>
                  <a:gd name="T97" fmla="*/ 26 h 2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58" h="282">
                    <a:moveTo>
                      <a:pt x="235" y="232"/>
                    </a:moveTo>
                    <a:lnTo>
                      <a:pt x="269" y="208"/>
                    </a:lnTo>
                    <a:lnTo>
                      <a:pt x="298" y="182"/>
                    </a:lnTo>
                    <a:lnTo>
                      <a:pt x="322" y="156"/>
                    </a:lnTo>
                    <a:lnTo>
                      <a:pt x="340" y="128"/>
                    </a:lnTo>
                    <a:lnTo>
                      <a:pt x="352" y="102"/>
                    </a:lnTo>
                    <a:lnTo>
                      <a:pt x="358" y="77"/>
                    </a:lnTo>
                    <a:lnTo>
                      <a:pt x="357" y="53"/>
                    </a:lnTo>
                    <a:lnTo>
                      <a:pt x="348" y="32"/>
                    </a:lnTo>
                    <a:lnTo>
                      <a:pt x="341" y="24"/>
                    </a:lnTo>
                    <a:lnTo>
                      <a:pt x="334" y="16"/>
                    </a:lnTo>
                    <a:lnTo>
                      <a:pt x="324" y="10"/>
                    </a:lnTo>
                    <a:lnTo>
                      <a:pt x="312" y="6"/>
                    </a:lnTo>
                    <a:lnTo>
                      <a:pt x="300" y="2"/>
                    </a:lnTo>
                    <a:lnTo>
                      <a:pt x="287" y="1"/>
                    </a:lnTo>
                    <a:lnTo>
                      <a:pt x="274" y="0"/>
                    </a:lnTo>
                    <a:lnTo>
                      <a:pt x="258" y="0"/>
                    </a:lnTo>
                    <a:lnTo>
                      <a:pt x="242" y="2"/>
                    </a:lnTo>
                    <a:lnTo>
                      <a:pt x="226" y="4"/>
                    </a:lnTo>
                    <a:lnTo>
                      <a:pt x="209" y="9"/>
                    </a:lnTo>
                    <a:lnTo>
                      <a:pt x="192" y="15"/>
                    </a:lnTo>
                    <a:lnTo>
                      <a:pt x="174" y="22"/>
                    </a:lnTo>
                    <a:lnTo>
                      <a:pt x="156" y="30"/>
                    </a:lnTo>
                    <a:lnTo>
                      <a:pt x="139" y="39"/>
                    </a:lnTo>
                    <a:lnTo>
                      <a:pt x="121" y="50"/>
                    </a:lnTo>
                    <a:lnTo>
                      <a:pt x="89" y="73"/>
                    </a:lnTo>
                    <a:lnTo>
                      <a:pt x="60" y="99"/>
                    </a:lnTo>
                    <a:lnTo>
                      <a:pt x="36" y="126"/>
                    </a:lnTo>
                    <a:lnTo>
                      <a:pt x="18" y="152"/>
                    </a:lnTo>
                    <a:lnTo>
                      <a:pt x="6" y="179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8" y="249"/>
                    </a:lnTo>
                    <a:lnTo>
                      <a:pt x="15" y="257"/>
                    </a:lnTo>
                    <a:lnTo>
                      <a:pt x="24" y="264"/>
                    </a:lnTo>
                    <a:lnTo>
                      <a:pt x="33" y="271"/>
                    </a:lnTo>
                    <a:lnTo>
                      <a:pt x="44" y="275"/>
                    </a:lnTo>
                    <a:lnTo>
                      <a:pt x="56" y="279"/>
                    </a:lnTo>
                    <a:lnTo>
                      <a:pt x="69" y="281"/>
                    </a:lnTo>
                    <a:lnTo>
                      <a:pt x="84" y="282"/>
                    </a:lnTo>
                    <a:lnTo>
                      <a:pt x="98" y="281"/>
                    </a:lnTo>
                    <a:lnTo>
                      <a:pt x="114" y="280"/>
                    </a:lnTo>
                    <a:lnTo>
                      <a:pt x="131" y="276"/>
                    </a:lnTo>
                    <a:lnTo>
                      <a:pt x="147" y="271"/>
                    </a:lnTo>
                    <a:lnTo>
                      <a:pt x="164" y="267"/>
                    </a:lnTo>
                    <a:lnTo>
                      <a:pt x="182" y="259"/>
                    </a:lnTo>
                    <a:lnTo>
                      <a:pt x="200" y="251"/>
                    </a:lnTo>
                    <a:lnTo>
                      <a:pt x="217" y="243"/>
                    </a:lnTo>
                    <a:lnTo>
                      <a:pt x="235" y="232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8" name="Freeform 67"/>
              <p:cNvSpPr>
                <a:spLocks/>
              </p:cNvSpPr>
              <p:nvPr/>
            </p:nvSpPr>
            <p:spPr bwMode="auto">
              <a:xfrm>
                <a:off x="2114" y="2181"/>
                <a:ext cx="44" cy="70"/>
              </a:xfrm>
              <a:custGeom>
                <a:avLst/>
                <a:gdLst>
                  <a:gd name="T0" fmla="*/ 12 w 132"/>
                  <a:gd name="T1" fmla="*/ 1 h 210"/>
                  <a:gd name="T2" fmla="*/ 12 w 132"/>
                  <a:gd name="T3" fmla="*/ 1 h 210"/>
                  <a:gd name="T4" fmla="*/ 13 w 132"/>
                  <a:gd name="T5" fmla="*/ 3 h 210"/>
                  <a:gd name="T6" fmla="*/ 13 w 132"/>
                  <a:gd name="T7" fmla="*/ 5 h 210"/>
                  <a:gd name="T8" fmla="*/ 13 w 132"/>
                  <a:gd name="T9" fmla="*/ 8 h 210"/>
                  <a:gd name="T10" fmla="*/ 11 w 132"/>
                  <a:gd name="T11" fmla="*/ 11 h 210"/>
                  <a:gd name="T12" fmla="*/ 9 w 132"/>
                  <a:gd name="T13" fmla="*/ 14 h 210"/>
                  <a:gd name="T14" fmla="*/ 7 w 132"/>
                  <a:gd name="T15" fmla="*/ 17 h 210"/>
                  <a:gd name="T16" fmla="*/ 4 w 132"/>
                  <a:gd name="T17" fmla="*/ 19 h 210"/>
                  <a:gd name="T18" fmla="*/ 0 w 132"/>
                  <a:gd name="T19" fmla="*/ 22 h 210"/>
                  <a:gd name="T20" fmla="*/ 1 w 132"/>
                  <a:gd name="T21" fmla="*/ 23 h 210"/>
                  <a:gd name="T22" fmla="*/ 4 w 132"/>
                  <a:gd name="T23" fmla="*/ 21 h 210"/>
                  <a:gd name="T24" fmla="*/ 8 w 132"/>
                  <a:gd name="T25" fmla="*/ 18 h 210"/>
                  <a:gd name="T26" fmla="*/ 11 w 132"/>
                  <a:gd name="T27" fmla="*/ 15 h 210"/>
                  <a:gd name="T28" fmla="*/ 13 w 132"/>
                  <a:gd name="T29" fmla="*/ 11 h 210"/>
                  <a:gd name="T30" fmla="*/ 14 w 132"/>
                  <a:gd name="T31" fmla="*/ 8 h 210"/>
                  <a:gd name="T32" fmla="*/ 15 w 132"/>
                  <a:gd name="T33" fmla="*/ 5 h 210"/>
                  <a:gd name="T34" fmla="*/ 15 w 132"/>
                  <a:gd name="T35" fmla="*/ 3 h 210"/>
                  <a:gd name="T36" fmla="*/ 14 w 132"/>
                  <a:gd name="T37" fmla="*/ 0 h 210"/>
                  <a:gd name="T38" fmla="*/ 14 w 132"/>
                  <a:gd name="T39" fmla="*/ 0 h 210"/>
                  <a:gd name="T40" fmla="*/ 12 w 132"/>
                  <a:gd name="T41" fmla="*/ 1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2" h="210">
                    <a:moveTo>
                      <a:pt x="110" y="8"/>
                    </a:moveTo>
                    <a:lnTo>
                      <a:pt x="110" y="8"/>
                    </a:lnTo>
                    <a:lnTo>
                      <a:pt x="119" y="26"/>
                    </a:lnTo>
                    <a:lnTo>
                      <a:pt x="120" y="49"/>
                    </a:lnTo>
                    <a:lnTo>
                      <a:pt x="114" y="73"/>
                    </a:lnTo>
                    <a:lnTo>
                      <a:pt x="102" y="98"/>
                    </a:lnTo>
                    <a:lnTo>
                      <a:pt x="85" y="124"/>
                    </a:lnTo>
                    <a:lnTo>
                      <a:pt x="61" y="150"/>
                    </a:lnTo>
                    <a:lnTo>
                      <a:pt x="33" y="175"/>
                    </a:lnTo>
                    <a:lnTo>
                      <a:pt x="0" y="198"/>
                    </a:lnTo>
                    <a:lnTo>
                      <a:pt x="7" y="210"/>
                    </a:lnTo>
                    <a:lnTo>
                      <a:pt x="40" y="185"/>
                    </a:lnTo>
                    <a:lnTo>
                      <a:pt x="71" y="159"/>
                    </a:lnTo>
                    <a:lnTo>
                      <a:pt x="95" y="132"/>
                    </a:lnTo>
                    <a:lnTo>
                      <a:pt x="114" y="103"/>
                    </a:lnTo>
                    <a:lnTo>
                      <a:pt x="126" y="75"/>
                    </a:lnTo>
                    <a:lnTo>
                      <a:pt x="132" y="49"/>
                    </a:lnTo>
                    <a:lnTo>
                      <a:pt x="131" y="23"/>
                    </a:lnTo>
                    <a:lnTo>
                      <a:pt x="122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9" name="Freeform 68"/>
              <p:cNvSpPr>
                <a:spLocks/>
              </p:cNvSpPr>
              <p:nvPr/>
            </p:nvSpPr>
            <p:spPr bwMode="auto">
              <a:xfrm>
                <a:off x="2076" y="2169"/>
                <a:ext cx="79" cy="21"/>
              </a:xfrm>
              <a:custGeom>
                <a:avLst/>
                <a:gdLst>
                  <a:gd name="T0" fmla="*/ 1 w 237"/>
                  <a:gd name="T1" fmla="*/ 7 h 64"/>
                  <a:gd name="T2" fmla="*/ 1 w 237"/>
                  <a:gd name="T3" fmla="*/ 7 h 64"/>
                  <a:gd name="T4" fmla="*/ 3 w 237"/>
                  <a:gd name="T5" fmla="*/ 6 h 64"/>
                  <a:gd name="T6" fmla="*/ 5 w 237"/>
                  <a:gd name="T7" fmla="*/ 5 h 64"/>
                  <a:gd name="T8" fmla="*/ 7 w 237"/>
                  <a:gd name="T9" fmla="*/ 4 h 64"/>
                  <a:gd name="T10" fmla="*/ 9 w 237"/>
                  <a:gd name="T11" fmla="*/ 3 h 64"/>
                  <a:gd name="T12" fmla="*/ 10 w 237"/>
                  <a:gd name="T13" fmla="*/ 3 h 64"/>
                  <a:gd name="T14" fmla="*/ 12 w 237"/>
                  <a:gd name="T15" fmla="*/ 2 h 64"/>
                  <a:gd name="T16" fmla="*/ 14 w 237"/>
                  <a:gd name="T17" fmla="*/ 2 h 64"/>
                  <a:gd name="T18" fmla="*/ 16 w 237"/>
                  <a:gd name="T19" fmla="*/ 2 h 64"/>
                  <a:gd name="T20" fmla="*/ 17 w 237"/>
                  <a:gd name="T21" fmla="*/ 2 h 64"/>
                  <a:gd name="T22" fmla="*/ 19 w 237"/>
                  <a:gd name="T23" fmla="*/ 2 h 64"/>
                  <a:gd name="T24" fmla="*/ 20 w 237"/>
                  <a:gd name="T25" fmla="*/ 2 h 64"/>
                  <a:gd name="T26" fmla="*/ 22 w 237"/>
                  <a:gd name="T27" fmla="*/ 2 h 64"/>
                  <a:gd name="T28" fmla="*/ 23 w 237"/>
                  <a:gd name="T29" fmla="*/ 3 h 64"/>
                  <a:gd name="T30" fmla="*/ 24 w 237"/>
                  <a:gd name="T31" fmla="*/ 3 h 64"/>
                  <a:gd name="T32" fmla="*/ 24 w 237"/>
                  <a:gd name="T33" fmla="*/ 4 h 64"/>
                  <a:gd name="T34" fmla="*/ 25 w 237"/>
                  <a:gd name="T35" fmla="*/ 5 h 64"/>
                  <a:gd name="T36" fmla="*/ 26 w 237"/>
                  <a:gd name="T37" fmla="*/ 4 h 64"/>
                  <a:gd name="T38" fmla="*/ 25 w 237"/>
                  <a:gd name="T39" fmla="*/ 3 h 64"/>
                  <a:gd name="T40" fmla="*/ 24 w 237"/>
                  <a:gd name="T41" fmla="*/ 2 h 64"/>
                  <a:gd name="T42" fmla="*/ 23 w 237"/>
                  <a:gd name="T43" fmla="*/ 1 h 64"/>
                  <a:gd name="T44" fmla="*/ 22 w 237"/>
                  <a:gd name="T45" fmla="*/ 1 h 64"/>
                  <a:gd name="T46" fmla="*/ 20 w 237"/>
                  <a:gd name="T47" fmla="*/ 0 h 64"/>
                  <a:gd name="T48" fmla="*/ 19 w 237"/>
                  <a:gd name="T49" fmla="*/ 0 h 64"/>
                  <a:gd name="T50" fmla="*/ 17 w 237"/>
                  <a:gd name="T51" fmla="*/ 0 h 64"/>
                  <a:gd name="T52" fmla="*/ 16 w 237"/>
                  <a:gd name="T53" fmla="*/ 0 h 64"/>
                  <a:gd name="T54" fmla="*/ 14 w 237"/>
                  <a:gd name="T55" fmla="*/ 0 h 64"/>
                  <a:gd name="T56" fmla="*/ 12 w 237"/>
                  <a:gd name="T57" fmla="*/ 1 h 64"/>
                  <a:gd name="T58" fmla="*/ 10 w 237"/>
                  <a:gd name="T59" fmla="*/ 1 h 64"/>
                  <a:gd name="T60" fmla="*/ 8 w 237"/>
                  <a:gd name="T61" fmla="*/ 2 h 64"/>
                  <a:gd name="T62" fmla="*/ 6 w 237"/>
                  <a:gd name="T63" fmla="*/ 3 h 64"/>
                  <a:gd name="T64" fmla="*/ 4 w 237"/>
                  <a:gd name="T65" fmla="*/ 4 h 64"/>
                  <a:gd name="T66" fmla="*/ 2 w 237"/>
                  <a:gd name="T67" fmla="*/ 4 h 64"/>
                  <a:gd name="T68" fmla="*/ 0 w 237"/>
                  <a:gd name="T69" fmla="*/ 6 h 64"/>
                  <a:gd name="T70" fmla="*/ 0 w 237"/>
                  <a:gd name="T71" fmla="*/ 6 h 64"/>
                  <a:gd name="T72" fmla="*/ 1 w 237"/>
                  <a:gd name="T73" fmla="*/ 7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" h="64">
                    <a:moveTo>
                      <a:pt x="8" y="64"/>
                    </a:moveTo>
                    <a:lnTo>
                      <a:pt x="8" y="64"/>
                    </a:lnTo>
                    <a:lnTo>
                      <a:pt x="26" y="53"/>
                    </a:lnTo>
                    <a:lnTo>
                      <a:pt x="41" y="44"/>
                    </a:lnTo>
                    <a:lnTo>
                      <a:pt x="59" y="36"/>
                    </a:lnTo>
                    <a:lnTo>
                      <a:pt x="77" y="29"/>
                    </a:lnTo>
                    <a:lnTo>
                      <a:pt x="93" y="23"/>
                    </a:lnTo>
                    <a:lnTo>
                      <a:pt x="110" y="18"/>
                    </a:lnTo>
                    <a:lnTo>
                      <a:pt x="125" y="16"/>
                    </a:lnTo>
                    <a:lnTo>
                      <a:pt x="141" y="14"/>
                    </a:lnTo>
                    <a:lnTo>
                      <a:pt x="157" y="15"/>
                    </a:lnTo>
                    <a:lnTo>
                      <a:pt x="170" y="15"/>
                    </a:lnTo>
                    <a:lnTo>
                      <a:pt x="182" y="16"/>
                    </a:lnTo>
                    <a:lnTo>
                      <a:pt x="194" y="20"/>
                    </a:lnTo>
                    <a:lnTo>
                      <a:pt x="205" y="24"/>
                    </a:lnTo>
                    <a:lnTo>
                      <a:pt x="213" y="29"/>
                    </a:lnTo>
                    <a:lnTo>
                      <a:pt x="219" y="36"/>
                    </a:lnTo>
                    <a:lnTo>
                      <a:pt x="225" y="44"/>
                    </a:lnTo>
                    <a:lnTo>
                      <a:pt x="237" y="36"/>
                    </a:lnTo>
                    <a:lnTo>
                      <a:pt x="229" y="27"/>
                    </a:lnTo>
                    <a:lnTo>
                      <a:pt x="220" y="20"/>
                    </a:lnTo>
                    <a:lnTo>
                      <a:pt x="210" y="12"/>
                    </a:lnTo>
                    <a:lnTo>
                      <a:pt x="196" y="8"/>
                    </a:lnTo>
                    <a:lnTo>
                      <a:pt x="184" y="4"/>
                    </a:lnTo>
                    <a:lnTo>
                      <a:pt x="170" y="3"/>
                    </a:lnTo>
                    <a:lnTo>
                      <a:pt x="157" y="0"/>
                    </a:lnTo>
                    <a:lnTo>
                      <a:pt x="141" y="2"/>
                    </a:lnTo>
                    <a:lnTo>
                      <a:pt x="125" y="4"/>
                    </a:lnTo>
                    <a:lnTo>
                      <a:pt x="107" y="6"/>
                    </a:lnTo>
                    <a:lnTo>
                      <a:pt x="91" y="11"/>
                    </a:lnTo>
                    <a:lnTo>
                      <a:pt x="73" y="17"/>
                    </a:lnTo>
                    <a:lnTo>
                      <a:pt x="55" y="24"/>
                    </a:lnTo>
                    <a:lnTo>
                      <a:pt x="36" y="32"/>
                    </a:lnTo>
                    <a:lnTo>
                      <a:pt x="18" y="41"/>
                    </a:lnTo>
                    <a:lnTo>
                      <a:pt x="0" y="52"/>
                    </a:lnTo>
                    <a:lnTo>
                      <a:pt x="8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0" name="Freeform 69"/>
              <p:cNvSpPr>
                <a:spLocks/>
              </p:cNvSpPr>
              <p:nvPr/>
            </p:nvSpPr>
            <p:spPr bwMode="auto">
              <a:xfrm>
                <a:off x="2035" y="2186"/>
                <a:ext cx="44" cy="69"/>
              </a:xfrm>
              <a:custGeom>
                <a:avLst/>
                <a:gdLst>
                  <a:gd name="T0" fmla="*/ 2 w 131"/>
                  <a:gd name="T1" fmla="*/ 22 h 208"/>
                  <a:gd name="T2" fmla="*/ 2 w 131"/>
                  <a:gd name="T3" fmla="*/ 22 h 208"/>
                  <a:gd name="T4" fmla="*/ 1 w 131"/>
                  <a:gd name="T5" fmla="*/ 20 h 208"/>
                  <a:gd name="T6" fmla="*/ 1 w 131"/>
                  <a:gd name="T7" fmla="*/ 18 h 208"/>
                  <a:gd name="T8" fmla="*/ 2 w 131"/>
                  <a:gd name="T9" fmla="*/ 15 h 208"/>
                  <a:gd name="T10" fmla="*/ 3 w 131"/>
                  <a:gd name="T11" fmla="*/ 12 h 208"/>
                  <a:gd name="T12" fmla="*/ 5 w 131"/>
                  <a:gd name="T13" fmla="*/ 10 h 208"/>
                  <a:gd name="T14" fmla="*/ 8 w 131"/>
                  <a:gd name="T15" fmla="*/ 7 h 208"/>
                  <a:gd name="T16" fmla="*/ 11 w 131"/>
                  <a:gd name="T17" fmla="*/ 4 h 208"/>
                  <a:gd name="T18" fmla="*/ 15 w 131"/>
                  <a:gd name="T19" fmla="*/ 1 h 208"/>
                  <a:gd name="T20" fmla="*/ 14 w 131"/>
                  <a:gd name="T21" fmla="*/ 0 h 208"/>
                  <a:gd name="T22" fmla="*/ 10 w 131"/>
                  <a:gd name="T23" fmla="*/ 3 h 208"/>
                  <a:gd name="T24" fmla="*/ 7 w 131"/>
                  <a:gd name="T25" fmla="*/ 6 h 208"/>
                  <a:gd name="T26" fmla="*/ 4 w 131"/>
                  <a:gd name="T27" fmla="*/ 9 h 208"/>
                  <a:gd name="T28" fmla="*/ 2 w 131"/>
                  <a:gd name="T29" fmla="*/ 12 h 208"/>
                  <a:gd name="T30" fmla="*/ 1 w 131"/>
                  <a:gd name="T31" fmla="*/ 15 h 208"/>
                  <a:gd name="T32" fmla="*/ 0 w 131"/>
                  <a:gd name="T33" fmla="*/ 18 h 208"/>
                  <a:gd name="T34" fmla="*/ 0 w 131"/>
                  <a:gd name="T35" fmla="*/ 20 h 208"/>
                  <a:gd name="T36" fmla="*/ 1 w 131"/>
                  <a:gd name="T37" fmla="*/ 23 h 208"/>
                  <a:gd name="T38" fmla="*/ 1 w 131"/>
                  <a:gd name="T39" fmla="*/ 23 h 208"/>
                  <a:gd name="T40" fmla="*/ 2 w 131"/>
                  <a:gd name="T41" fmla="*/ 22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1" h="208">
                    <a:moveTo>
                      <a:pt x="20" y="201"/>
                    </a:moveTo>
                    <a:lnTo>
                      <a:pt x="20" y="201"/>
                    </a:lnTo>
                    <a:lnTo>
                      <a:pt x="12" y="183"/>
                    </a:lnTo>
                    <a:lnTo>
                      <a:pt x="12" y="160"/>
                    </a:lnTo>
                    <a:lnTo>
                      <a:pt x="18" y="136"/>
                    </a:lnTo>
                    <a:lnTo>
                      <a:pt x="30" y="111"/>
                    </a:lnTo>
                    <a:lnTo>
                      <a:pt x="46" y="86"/>
                    </a:lnTo>
                    <a:lnTo>
                      <a:pt x="71" y="60"/>
                    </a:lnTo>
                    <a:lnTo>
                      <a:pt x="98" y="34"/>
                    </a:lnTo>
                    <a:lnTo>
                      <a:pt x="131" y="12"/>
                    </a:lnTo>
                    <a:lnTo>
                      <a:pt x="123" y="0"/>
                    </a:lnTo>
                    <a:lnTo>
                      <a:pt x="91" y="24"/>
                    </a:lnTo>
                    <a:lnTo>
                      <a:pt x="61" y="51"/>
                    </a:lnTo>
                    <a:lnTo>
                      <a:pt x="37" y="78"/>
                    </a:lnTo>
                    <a:lnTo>
                      <a:pt x="18" y="106"/>
                    </a:lnTo>
                    <a:lnTo>
                      <a:pt x="6" y="134"/>
                    </a:lnTo>
                    <a:lnTo>
                      <a:pt x="0" y="160"/>
                    </a:lnTo>
                    <a:lnTo>
                      <a:pt x="0" y="185"/>
                    </a:lnTo>
                    <a:lnTo>
                      <a:pt x="8" y="208"/>
                    </a:lnTo>
                    <a:lnTo>
                      <a:pt x="2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1" name="Freeform 70"/>
              <p:cNvSpPr>
                <a:spLocks/>
              </p:cNvSpPr>
              <p:nvPr/>
            </p:nvSpPr>
            <p:spPr bwMode="auto">
              <a:xfrm>
                <a:off x="2038" y="2247"/>
                <a:ext cx="79" cy="21"/>
              </a:xfrm>
              <a:custGeom>
                <a:avLst/>
                <a:gdLst>
                  <a:gd name="T0" fmla="*/ 26 w 237"/>
                  <a:gd name="T1" fmla="*/ 0 h 63"/>
                  <a:gd name="T2" fmla="*/ 26 w 237"/>
                  <a:gd name="T3" fmla="*/ 0 h 63"/>
                  <a:gd name="T4" fmla="*/ 24 w 237"/>
                  <a:gd name="T5" fmla="*/ 1 h 63"/>
                  <a:gd name="T6" fmla="*/ 22 w 237"/>
                  <a:gd name="T7" fmla="*/ 2 h 63"/>
                  <a:gd name="T8" fmla="*/ 20 w 237"/>
                  <a:gd name="T9" fmla="*/ 3 h 63"/>
                  <a:gd name="T10" fmla="*/ 18 w 237"/>
                  <a:gd name="T11" fmla="*/ 4 h 63"/>
                  <a:gd name="T12" fmla="*/ 16 w 237"/>
                  <a:gd name="T13" fmla="*/ 4 h 63"/>
                  <a:gd name="T14" fmla="*/ 14 w 237"/>
                  <a:gd name="T15" fmla="*/ 5 h 63"/>
                  <a:gd name="T16" fmla="*/ 12 w 237"/>
                  <a:gd name="T17" fmla="*/ 5 h 63"/>
                  <a:gd name="T18" fmla="*/ 11 w 237"/>
                  <a:gd name="T19" fmla="*/ 5 h 63"/>
                  <a:gd name="T20" fmla="*/ 9 w 237"/>
                  <a:gd name="T21" fmla="*/ 5 h 63"/>
                  <a:gd name="T22" fmla="*/ 7 w 237"/>
                  <a:gd name="T23" fmla="*/ 5 h 63"/>
                  <a:gd name="T24" fmla="*/ 6 w 237"/>
                  <a:gd name="T25" fmla="*/ 5 h 63"/>
                  <a:gd name="T26" fmla="*/ 5 w 237"/>
                  <a:gd name="T27" fmla="*/ 5 h 63"/>
                  <a:gd name="T28" fmla="*/ 4 w 237"/>
                  <a:gd name="T29" fmla="*/ 4 h 63"/>
                  <a:gd name="T30" fmla="*/ 3 w 237"/>
                  <a:gd name="T31" fmla="*/ 4 h 63"/>
                  <a:gd name="T32" fmla="*/ 2 w 237"/>
                  <a:gd name="T33" fmla="*/ 3 h 63"/>
                  <a:gd name="T34" fmla="*/ 1 w 237"/>
                  <a:gd name="T35" fmla="*/ 2 h 63"/>
                  <a:gd name="T36" fmla="*/ 0 w 237"/>
                  <a:gd name="T37" fmla="*/ 3 h 63"/>
                  <a:gd name="T38" fmla="*/ 1 w 237"/>
                  <a:gd name="T39" fmla="*/ 4 h 63"/>
                  <a:gd name="T40" fmla="*/ 2 w 237"/>
                  <a:gd name="T41" fmla="*/ 5 h 63"/>
                  <a:gd name="T42" fmla="*/ 3 w 237"/>
                  <a:gd name="T43" fmla="*/ 6 h 63"/>
                  <a:gd name="T44" fmla="*/ 5 w 237"/>
                  <a:gd name="T45" fmla="*/ 6 h 63"/>
                  <a:gd name="T46" fmla="*/ 6 w 237"/>
                  <a:gd name="T47" fmla="*/ 7 h 63"/>
                  <a:gd name="T48" fmla="*/ 7 w 237"/>
                  <a:gd name="T49" fmla="*/ 7 h 63"/>
                  <a:gd name="T50" fmla="*/ 9 w 237"/>
                  <a:gd name="T51" fmla="*/ 7 h 63"/>
                  <a:gd name="T52" fmla="*/ 11 w 237"/>
                  <a:gd name="T53" fmla="*/ 7 h 63"/>
                  <a:gd name="T54" fmla="*/ 12 w 237"/>
                  <a:gd name="T55" fmla="*/ 7 h 63"/>
                  <a:gd name="T56" fmla="*/ 14 w 237"/>
                  <a:gd name="T57" fmla="*/ 6 h 63"/>
                  <a:gd name="T58" fmla="*/ 16 w 237"/>
                  <a:gd name="T59" fmla="*/ 6 h 63"/>
                  <a:gd name="T60" fmla="*/ 18 w 237"/>
                  <a:gd name="T61" fmla="*/ 5 h 63"/>
                  <a:gd name="T62" fmla="*/ 20 w 237"/>
                  <a:gd name="T63" fmla="*/ 4 h 63"/>
                  <a:gd name="T64" fmla="*/ 22 w 237"/>
                  <a:gd name="T65" fmla="*/ 3 h 63"/>
                  <a:gd name="T66" fmla="*/ 24 w 237"/>
                  <a:gd name="T67" fmla="*/ 3 h 63"/>
                  <a:gd name="T68" fmla="*/ 26 w 237"/>
                  <a:gd name="T69" fmla="*/ 1 h 63"/>
                  <a:gd name="T70" fmla="*/ 26 w 237"/>
                  <a:gd name="T71" fmla="*/ 1 h 63"/>
                  <a:gd name="T72" fmla="*/ 26 w 237"/>
                  <a:gd name="T73" fmla="*/ 0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" h="63">
                    <a:moveTo>
                      <a:pt x="230" y="0"/>
                    </a:moveTo>
                    <a:lnTo>
                      <a:pt x="230" y="0"/>
                    </a:lnTo>
                    <a:lnTo>
                      <a:pt x="213" y="11"/>
                    </a:lnTo>
                    <a:lnTo>
                      <a:pt x="196" y="19"/>
                    </a:lnTo>
                    <a:lnTo>
                      <a:pt x="178" y="27"/>
                    </a:lnTo>
                    <a:lnTo>
                      <a:pt x="161" y="35"/>
                    </a:lnTo>
                    <a:lnTo>
                      <a:pt x="144" y="39"/>
                    </a:lnTo>
                    <a:lnTo>
                      <a:pt x="127" y="44"/>
                    </a:lnTo>
                    <a:lnTo>
                      <a:pt x="112" y="48"/>
                    </a:lnTo>
                    <a:lnTo>
                      <a:pt x="96" y="49"/>
                    </a:lnTo>
                    <a:lnTo>
                      <a:pt x="82" y="49"/>
                    </a:lnTo>
                    <a:lnTo>
                      <a:pt x="67" y="49"/>
                    </a:lnTo>
                    <a:lnTo>
                      <a:pt x="55" y="47"/>
                    </a:lnTo>
                    <a:lnTo>
                      <a:pt x="43" y="43"/>
                    </a:lnTo>
                    <a:lnTo>
                      <a:pt x="34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2" y="19"/>
                    </a:lnTo>
                    <a:lnTo>
                      <a:pt x="0" y="26"/>
                    </a:lnTo>
                    <a:lnTo>
                      <a:pt x="8" y="36"/>
                    </a:lnTo>
                    <a:lnTo>
                      <a:pt x="18" y="43"/>
                    </a:lnTo>
                    <a:lnTo>
                      <a:pt x="29" y="51"/>
                    </a:lnTo>
                    <a:lnTo>
                      <a:pt x="41" y="55"/>
                    </a:lnTo>
                    <a:lnTo>
                      <a:pt x="53" y="59"/>
                    </a:lnTo>
                    <a:lnTo>
                      <a:pt x="67" y="61"/>
                    </a:lnTo>
                    <a:lnTo>
                      <a:pt x="82" y="63"/>
                    </a:lnTo>
                    <a:lnTo>
                      <a:pt x="96" y="61"/>
                    </a:lnTo>
                    <a:lnTo>
                      <a:pt x="112" y="60"/>
                    </a:lnTo>
                    <a:lnTo>
                      <a:pt x="130" y="56"/>
                    </a:lnTo>
                    <a:lnTo>
                      <a:pt x="147" y="51"/>
                    </a:lnTo>
                    <a:lnTo>
                      <a:pt x="163" y="47"/>
                    </a:lnTo>
                    <a:lnTo>
                      <a:pt x="183" y="39"/>
                    </a:lnTo>
                    <a:lnTo>
                      <a:pt x="201" y="31"/>
                    </a:lnTo>
                    <a:lnTo>
                      <a:pt x="218" y="23"/>
                    </a:lnTo>
                    <a:lnTo>
                      <a:pt x="237" y="1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2" name="Freeform 71"/>
              <p:cNvSpPr>
                <a:spLocks/>
              </p:cNvSpPr>
              <p:nvPr/>
            </p:nvSpPr>
            <p:spPr bwMode="auto">
              <a:xfrm>
                <a:off x="2040" y="2182"/>
                <a:ext cx="140" cy="110"/>
              </a:xfrm>
              <a:custGeom>
                <a:avLst/>
                <a:gdLst>
                  <a:gd name="T0" fmla="*/ 46 w 421"/>
                  <a:gd name="T1" fmla="*/ 9 h 331"/>
                  <a:gd name="T2" fmla="*/ 47 w 421"/>
                  <a:gd name="T3" fmla="*/ 10 h 331"/>
                  <a:gd name="T4" fmla="*/ 47 w 421"/>
                  <a:gd name="T5" fmla="*/ 12 h 331"/>
                  <a:gd name="T6" fmla="*/ 46 w 421"/>
                  <a:gd name="T7" fmla="*/ 14 h 331"/>
                  <a:gd name="T8" fmla="*/ 45 w 421"/>
                  <a:gd name="T9" fmla="*/ 16 h 331"/>
                  <a:gd name="T10" fmla="*/ 44 w 421"/>
                  <a:gd name="T11" fmla="*/ 18 h 331"/>
                  <a:gd name="T12" fmla="*/ 43 w 421"/>
                  <a:gd name="T13" fmla="*/ 20 h 331"/>
                  <a:gd name="T14" fmla="*/ 41 w 421"/>
                  <a:gd name="T15" fmla="*/ 23 h 331"/>
                  <a:gd name="T16" fmla="*/ 38 w 421"/>
                  <a:gd name="T17" fmla="*/ 25 h 331"/>
                  <a:gd name="T18" fmla="*/ 36 w 421"/>
                  <a:gd name="T19" fmla="*/ 28 h 331"/>
                  <a:gd name="T20" fmla="*/ 33 w 421"/>
                  <a:gd name="T21" fmla="*/ 30 h 331"/>
                  <a:gd name="T22" fmla="*/ 30 w 421"/>
                  <a:gd name="T23" fmla="*/ 32 h 331"/>
                  <a:gd name="T24" fmla="*/ 26 w 421"/>
                  <a:gd name="T25" fmla="*/ 34 h 331"/>
                  <a:gd name="T26" fmla="*/ 23 w 421"/>
                  <a:gd name="T27" fmla="*/ 35 h 331"/>
                  <a:gd name="T28" fmla="*/ 19 w 421"/>
                  <a:gd name="T29" fmla="*/ 36 h 331"/>
                  <a:gd name="T30" fmla="*/ 14 w 421"/>
                  <a:gd name="T31" fmla="*/ 37 h 331"/>
                  <a:gd name="T32" fmla="*/ 10 w 421"/>
                  <a:gd name="T33" fmla="*/ 36 h 331"/>
                  <a:gd name="T34" fmla="*/ 7 w 421"/>
                  <a:gd name="T35" fmla="*/ 34 h 331"/>
                  <a:gd name="T36" fmla="*/ 5 w 421"/>
                  <a:gd name="T37" fmla="*/ 32 h 331"/>
                  <a:gd name="T38" fmla="*/ 4 w 421"/>
                  <a:gd name="T39" fmla="*/ 30 h 331"/>
                  <a:gd name="T40" fmla="*/ 3 w 421"/>
                  <a:gd name="T41" fmla="*/ 29 h 331"/>
                  <a:gd name="T42" fmla="*/ 2 w 421"/>
                  <a:gd name="T43" fmla="*/ 28 h 331"/>
                  <a:gd name="T44" fmla="*/ 1 w 421"/>
                  <a:gd name="T45" fmla="*/ 26 h 331"/>
                  <a:gd name="T46" fmla="*/ 1 w 421"/>
                  <a:gd name="T47" fmla="*/ 25 h 331"/>
                  <a:gd name="T48" fmla="*/ 0 w 421"/>
                  <a:gd name="T49" fmla="*/ 24 h 331"/>
                  <a:gd name="T50" fmla="*/ 1 w 421"/>
                  <a:gd name="T51" fmla="*/ 25 h 331"/>
                  <a:gd name="T52" fmla="*/ 2 w 421"/>
                  <a:gd name="T53" fmla="*/ 26 h 331"/>
                  <a:gd name="T54" fmla="*/ 3 w 421"/>
                  <a:gd name="T55" fmla="*/ 26 h 331"/>
                  <a:gd name="T56" fmla="*/ 4 w 421"/>
                  <a:gd name="T57" fmla="*/ 27 h 331"/>
                  <a:gd name="T58" fmla="*/ 5 w 421"/>
                  <a:gd name="T59" fmla="*/ 27 h 331"/>
                  <a:gd name="T60" fmla="*/ 7 w 421"/>
                  <a:gd name="T61" fmla="*/ 28 h 331"/>
                  <a:gd name="T62" fmla="*/ 8 w 421"/>
                  <a:gd name="T63" fmla="*/ 28 h 331"/>
                  <a:gd name="T64" fmla="*/ 10 w 421"/>
                  <a:gd name="T65" fmla="*/ 28 h 331"/>
                  <a:gd name="T66" fmla="*/ 12 w 421"/>
                  <a:gd name="T67" fmla="*/ 27 h 331"/>
                  <a:gd name="T68" fmla="*/ 14 w 421"/>
                  <a:gd name="T69" fmla="*/ 27 h 331"/>
                  <a:gd name="T70" fmla="*/ 15 w 421"/>
                  <a:gd name="T71" fmla="*/ 26 h 331"/>
                  <a:gd name="T72" fmla="*/ 17 w 421"/>
                  <a:gd name="T73" fmla="*/ 26 h 331"/>
                  <a:gd name="T74" fmla="*/ 19 w 421"/>
                  <a:gd name="T75" fmla="*/ 25 h 331"/>
                  <a:gd name="T76" fmla="*/ 21 w 421"/>
                  <a:gd name="T77" fmla="*/ 24 h 331"/>
                  <a:gd name="T78" fmla="*/ 23 w 421"/>
                  <a:gd name="T79" fmla="*/ 23 h 331"/>
                  <a:gd name="T80" fmla="*/ 25 w 421"/>
                  <a:gd name="T81" fmla="*/ 22 h 331"/>
                  <a:gd name="T82" fmla="*/ 29 w 421"/>
                  <a:gd name="T83" fmla="*/ 19 h 331"/>
                  <a:gd name="T84" fmla="*/ 32 w 421"/>
                  <a:gd name="T85" fmla="*/ 17 h 331"/>
                  <a:gd name="T86" fmla="*/ 35 w 421"/>
                  <a:gd name="T87" fmla="*/ 14 h 331"/>
                  <a:gd name="T88" fmla="*/ 37 w 421"/>
                  <a:gd name="T89" fmla="*/ 11 h 331"/>
                  <a:gd name="T90" fmla="*/ 38 w 421"/>
                  <a:gd name="T91" fmla="*/ 8 h 331"/>
                  <a:gd name="T92" fmla="*/ 39 w 421"/>
                  <a:gd name="T93" fmla="*/ 5 h 331"/>
                  <a:gd name="T94" fmla="*/ 39 w 421"/>
                  <a:gd name="T95" fmla="*/ 2 h 331"/>
                  <a:gd name="T96" fmla="*/ 38 w 421"/>
                  <a:gd name="T97" fmla="*/ 0 h 331"/>
                  <a:gd name="T98" fmla="*/ 39 w 421"/>
                  <a:gd name="T99" fmla="*/ 2 h 331"/>
                  <a:gd name="T100" fmla="*/ 41 w 421"/>
                  <a:gd name="T101" fmla="*/ 3 h 331"/>
                  <a:gd name="T102" fmla="*/ 42 w 421"/>
                  <a:gd name="T103" fmla="*/ 5 h 331"/>
                  <a:gd name="T104" fmla="*/ 43 w 421"/>
                  <a:gd name="T105" fmla="*/ 6 h 331"/>
                  <a:gd name="T106" fmla="*/ 44 w 421"/>
                  <a:gd name="T107" fmla="*/ 7 h 331"/>
                  <a:gd name="T108" fmla="*/ 45 w 421"/>
                  <a:gd name="T109" fmla="*/ 8 h 331"/>
                  <a:gd name="T110" fmla="*/ 46 w 421"/>
                  <a:gd name="T111" fmla="*/ 9 h 331"/>
                  <a:gd name="T112" fmla="*/ 46 w 421"/>
                  <a:gd name="T113" fmla="*/ 9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21" h="331">
                    <a:moveTo>
                      <a:pt x="417" y="82"/>
                    </a:moveTo>
                    <a:lnTo>
                      <a:pt x="421" y="91"/>
                    </a:lnTo>
                    <a:lnTo>
                      <a:pt x="421" y="105"/>
                    </a:lnTo>
                    <a:lnTo>
                      <a:pt x="417" y="122"/>
                    </a:lnTo>
                    <a:lnTo>
                      <a:pt x="410" y="141"/>
                    </a:lnTo>
                    <a:lnTo>
                      <a:pt x="399" y="162"/>
                    </a:lnTo>
                    <a:lnTo>
                      <a:pt x="385" y="184"/>
                    </a:lnTo>
                    <a:lnTo>
                      <a:pt x="368" y="207"/>
                    </a:lnTo>
                    <a:lnTo>
                      <a:pt x="347" y="230"/>
                    </a:lnTo>
                    <a:lnTo>
                      <a:pt x="325" y="251"/>
                    </a:lnTo>
                    <a:lnTo>
                      <a:pt x="298" y="272"/>
                    </a:lnTo>
                    <a:lnTo>
                      <a:pt x="269" y="291"/>
                    </a:lnTo>
                    <a:lnTo>
                      <a:pt x="238" y="307"/>
                    </a:lnTo>
                    <a:lnTo>
                      <a:pt x="204" y="319"/>
                    </a:lnTo>
                    <a:lnTo>
                      <a:pt x="167" y="327"/>
                    </a:lnTo>
                    <a:lnTo>
                      <a:pt x="127" y="331"/>
                    </a:lnTo>
                    <a:lnTo>
                      <a:pt x="87" y="328"/>
                    </a:lnTo>
                    <a:lnTo>
                      <a:pt x="64" y="308"/>
                    </a:lnTo>
                    <a:lnTo>
                      <a:pt x="46" y="290"/>
                    </a:lnTo>
                    <a:lnTo>
                      <a:pt x="32" y="274"/>
                    </a:lnTo>
                    <a:lnTo>
                      <a:pt x="24" y="261"/>
                    </a:lnTo>
                    <a:lnTo>
                      <a:pt x="17" y="249"/>
                    </a:lnTo>
                    <a:lnTo>
                      <a:pt x="11" y="238"/>
                    </a:lnTo>
                    <a:lnTo>
                      <a:pt x="6" y="227"/>
                    </a:lnTo>
                    <a:lnTo>
                      <a:pt x="0" y="217"/>
                    </a:lnTo>
                    <a:lnTo>
                      <a:pt x="7" y="225"/>
                    </a:lnTo>
                    <a:lnTo>
                      <a:pt x="16" y="232"/>
                    </a:lnTo>
                    <a:lnTo>
                      <a:pt x="25" y="239"/>
                    </a:lnTo>
                    <a:lnTo>
                      <a:pt x="36" y="243"/>
                    </a:lnTo>
                    <a:lnTo>
                      <a:pt x="48" y="247"/>
                    </a:lnTo>
                    <a:lnTo>
                      <a:pt x="61" y="249"/>
                    </a:lnTo>
                    <a:lnTo>
                      <a:pt x="76" y="250"/>
                    </a:lnTo>
                    <a:lnTo>
                      <a:pt x="90" y="249"/>
                    </a:lnTo>
                    <a:lnTo>
                      <a:pt x="106" y="248"/>
                    </a:lnTo>
                    <a:lnTo>
                      <a:pt x="123" y="244"/>
                    </a:lnTo>
                    <a:lnTo>
                      <a:pt x="139" y="239"/>
                    </a:lnTo>
                    <a:lnTo>
                      <a:pt x="156" y="235"/>
                    </a:lnTo>
                    <a:lnTo>
                      <a:pt x="174" y="227"/>
                    </a:lnTo>
                    <a:lnTo>
                      <a:pt x="192" y="219"/>
                    </a:lnTo>
                    <a:lnTo>
                      <a:pt x="209" y="211"/>
                    </a:lnTo>
                    <a:lnTo>
                      <a:pt x="227" y="200"/>
                    </a:lnTo>
                    <a:lnTo>
                      <a:pt x="261" y="176"/>
                    </a:lnTo>
                    <a:lnTo>
                      <a:pt x="290" y="150"/>
                    </a:lnTo>
                    <a:lnTo>
                      <a:pt x="314" y="124"/>
                    </a:lnTo>
                    <a:lnTo>
                      <a:pt x="332" y="96"/>
                    </a:lnTo>
                    <a:lnTo>
                      <a:pt x="344" y="70"/>
                    </a:lnTo>
                    <a:lnTo>
                      <a:pt x="350" y="45"/>
                    </a:lnTo>
                    <a:lnTo>
                      <a:pt x="349" y="21"/>
                    </a:lnTo>
                    <a:lnTo>
                      <a:pt x="340" y="0"/>
                    </a:lnTo>
                    <a:lnTo>
                      <a:pt x="353" y="17"/>
                    </a:lnTo>
                    <a:lnTo>
                      <a:pt x="367" y="31"/>
                    </a:lnTo>
                    <a:lnTo>
                      <a:pt x="379" y="45"/>
                    </a:lnTo>
                    <a:lnTo>
                      <a:pt x="390" y="55"/>
                    </a:lnTo>
                    <a:lnTo>
                      <a:pt x="399" y="65"/>
                    </a:lnTo>
                    <a:lnTo>
                      <a:pt x="406" y="72"/>
                    </a:lnTo>
                    <a:lnTo>
                      <a:pt x="412" y="78"/>
                    </a:lnTo>
                    <a:lnTo>
                      <a:pt x="417" y="82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3" name="Freeform 72"/>
              <p:cNvSpPr>
                <a:spLocks/>
              </p:cNvSpPr>
              <p:nvPr/>
            </p:nvSpPr>
            <p:spPr bwMode="auto">
              <a:xfrm>
                <a:off x="2067" y="2208"/>
                <a:ext cx="115" cy="87"/>
              </a:xfrm>
              <a:custGeom>
                <a:avLst/>
                <a:gdLst>
                  <a:gd name="T0" fmla="*/ 0 w 345"/>
                  <a:gd name="T1" fmla="*/ 28 h 260"/>
                  <a:gd name="T2" fmla="*/ 1 w 345"/>
                  <a:gd name="T3" fmla="*/ 29 h 260"/>
                  <a:gd name="T4" fmla="*/ 5 w 345"/>
                  <a:gd name="T5" fmla="*/ 29 h 260"/>
                  <a:gd name="T6" fmla="*/ 9 w 345"/>
                  <a:gd name="T7" fmla="*/ 28 h 260"/>
                  <a:gd name="T8" fmla="*/ 14 w 345"/>
                  <a:gd name="T9" fmla="*/ 28 h 260"/>
                  <a:gd name="T10" fmla="*/ 18 w 345"/>
                  <a:gd name="T11" fmla="*/ 26 h 260"/>
                  <a:gd name="T12" fmla="*/ 21 w 345"/>
                  <a:gd name="T13" fmla="*/ 24 h 260"/>
                  <a:gd name="T14" fmla="*/ 24 w 345"/>
                  <a:gd name="T15" fmla="*/ 22 h 260"/>
                  <a:gd name="T16" fmla="*/ 27 w 345"/>
                  <a:gd name="T17" fmla="*/ 20 h 260"/>
                  <a:gd name="T18" fmla="*/ 30 w 345"/>
                  <a:gd name="T19" fmla="*/ 18 h 260"/>
                  <a:gd name="T20" fmla="*/ 32 w 345"/>
                  <a:gd name="T21" fmla="*/ 15 h 260"/>
                  <a:gd name="T22" fmla="*/ 34 w 345"/>
                  <a:gd name="T23" fmla="*/ 12 h 260"/>
                  <a:gd name="T24" fmla="*/ 36 w 345"/>
                  <a:gd name="T25" fmla="*/ 10 h 260"/>
                  <a:gd name="T26" fmla="*/ 37 w 345"/>
                  <a:gd name="T27" fmla="*/ 7 h 260"/>
                  <a:gd name="T28" fmla="*/ 38 w 345"/>
                  <a:gd name="T29" fmla="*/ 5 h 260"/>
                  <a:gd name="T30" fmla="*/ 38 w 345"/>
                  <a:gd name="T31" fmla="*/ 3 h 260"/>
                  <a:gd name="T32" fmla="*/ 38 w 345"/>
                  <a:gd name="T33" fmla="*/ 1 h 260"/>
                  <a:gd name="T34" fmla="*/ 38 w 345"/>
                  <a:gd name="T35" fmla="*/ 0 h 260"/>
                  <a:gd name="T36" fmla="*/ 37 w 345"/>
                  <a:gd name="T37" fmla="*/ 1 h 260"/>
                  <a:gd name="T38" fmla="*/ 37 w 345"/>
                  <a:gd name="T39" fmla="*/ 1 h 260"/>
                  <a:gd name="T40" fmla="*/ 37 w 345"/>
                  <a:gd name="T41" fmla="*/ 3 h 260"/>
                  <a:gd name="T42" fmla="*/ 37 w 345"/>
                  <a:gd name="T43" fmla="*/ 5 h 260"/>
                  <a:gd name="T44" fmla="*/ 36 w 345"/>
                  <a:gd name="T45" fmla="*/ 7 h 260"/>
                  <a:gd name="T46" fmla="*/ 35 w 345"/>
                  <a:gd name="T47" fmla="*/ 9 h 260"/>
                  <a:gd name="T48" fmla="*/ 33 w 345"/>
                  <a:gd name="T49" fmla="*/ 11 h 260"/>
                  <a:gd name="T50" fmla="*/ 31 w 345"/>
                  <a:gd name="T51" fmla="*/ 14 h 260"/>
                  <a:gd name="T52" fmla="*/ 29 w 345"/>
                  <a:gd name="T53" fmla="*/ 16 h 260"/>
                  <a:gd name="T54" fmla="*/ 27 w 345"/>
                  <a:gd name="T55" fmla="*/ 19 h 260"/>
                  <a:gd name="T56" fmla="*/ 24 w 345"/>
                  <a:gd name="T57" fmla="*/ 21 h 260"/>
                  <a:gd name="T58" fmla="*/ 20 w 345"/>
                  <a:gd name="T59" fmla="*/ 23 h 260"/>
                  <a:gd name="T60" fmla="*/ 17 w 345"/>
                  <a:gd name="T61" fmla="*/ 25 h 260"/>
                  <a:gd name="T62" fmla="*/ 13 w 345"/>
                  <a:gd name="T63" fmla="*/ 26 h 260"/>
                  <a:gd name="T64" fmla="*/ 9 w 345"/>
                  <a:gd name="T65" fmla="*/ 27 h 260"/>
                  <a:gd name="T66" fmla="*/ 5 w 345"/>
                  <a:gd name="T67" fmla="*/ 27 h 260"/>
                  <a:gd name="T68" fmla="*/ 1 w 345"/>
                  <a:gd name="T69" fmla="*/ 27 h 260"/>
                  <a:gd name="T70" fmla="*/ 1 w 345"/>
                  <a:gd name="T71" fmla="*/ 27 h 260"/>
                  <a:gd name="T72" fmla="*/ 1 w 345"/>
                  <a:gd name="T73" fmla="*/ 27 h 260"/>
                  <a:gd name="T74" fmla="*/ 0 w 345"/>
                  <a:gd name="T75" fmla="*/ 28 h 260"/>
                  <a:gd name="T76" fmla="*/ 0 w 345"/>
                  <a:gd name="T77" fmla="*/ 28 h 260"/>
                  <a:gd name="T78" fmla="*/ 0 w 345"/>
                  <a:gd name="T79" fmla="*/ 28 h 260"/>
                  <a:gd name="T80" fmla="*/ 1 w 345"/>
                  <a:gd name="T81" fmla="*/ 29 h 260"/>
                  <a:gd name="T82" fmla="*/ 0 w 345"/>
                  <a:gd name="T83" fmla="*/ 28 h 2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45" h="260">
                    <a:moveTo>
                      <a:pt x="1" y="255"/>
                    </a:moveTo>
                    <a:lnTo>
                      <a:pt x="5" y="256"/>
                    </a:lnTo>
                    <a:lnTo>
                      <a:pt x="45" y="260"/>
                    </a:lnTo>
                    <a:lnTo>
                      <a:pt x="85" y="255"/>
                    </a:lnTo>
                    <a:lnTo>
                      <a:pt x="124" y="247"/>
                    </a:lnTo>
                    <a:lnTo>
                      <a:pt x="158" y="235"/>
                    </a:lnTo>
                    <a:lnTo>
                      <a:pt x="191" y="219"/>
                    </a:lnTo>
                    <a:lnTo>
                      <a:pt x="220" y="199"/>
                    </a:lnTo>
                    <a:lnTo>
                      <a:pt x="246" y="178"/>
                    </a:lnTo>
                    <a:lnTo>
                      <a:pt x="270" y="157"/>
                    </a:lnTo>
                    <a:lnTo>
                      <a:pt x="291" y="133"/>
                    </a:lnTo>
                    <a:lnTo>
                      <a:pt x="308" y="110"/>
                    </a:lnTo>
                    <a:lnTo>
                      <a:pt x="323" y="88"/>
                    </a:lnTo>
                    <a:lnTo>
                      <a:pt x="334" y="65"/>
                    </a:lnTo>
                    <a:lnTo>
                      <a:pt x="341" y="45"/>
                    </a:lnTo>
                    <a:lnTo>
                      <a:pt x="345" y="27"/>
                    </a:lnTo>
                    <a:lnTo>
                      <a:pt x="345" y="13"/>
                    </a:lnTo>
                    <a:lnTo>
                      <a:pt x="340" y="0"/>
                    </a:lnTo>
                    <a:lnTo>
                      <a:pt x="330" y="7"/>
                    </a:lnTo>
                    <a:lnTo>
                      <a:pt x="333" y="13"/>
                    </a:lnTo>
                    <a:lnTo>
                      <a:pt x="333" y="27"/>
                    </a:lnTo>
                    <a:lnTo>
                      <a:pt x="329" y="42"/>
                    </a:lnTo>
                    <a:lnTo>
                      <a:pt x="322" y="60"/>
                    </a:lnTo>
                    <a:lnTo>
                      <a:pt x="311" y="81"/>
                    </a:lnTo>
                    <a:lnTo>
                      <a:pt x="298" y="103"/>
                    </a:lnTo>
                    <a:lnTo>
                      <a:pt x="281" y="125"/>
                    </a:lnTo>
                    <a:lnTo>
                      <a:pt x="261" y="147"/>
                    </a:lnTo>
                    <a:lnTo>
                      <a:pt x="239" y="169"/>
                    </a:lnTo>
                    <a:lnTo>
                      <a:pt x="213" y="189"/>
                    </a:lnTo>
                    <a:lnTo>
                      <a:pt x="184" y="207"/>
                    </a:lnTo>
                    <a:lnTo>
                      <a:pt x="154" y="223"/>
                    </a:lnTo>
                    <a:lnTo>
                      <a:pt x="121" y="235"/>
                    </a:lnTo>
                    <a:lnTo>
                      <a:pt x="85" y="243"/>
                    </a:lnTo>
                    <a:lnTo>
                      <a:pt x="45" y="246"/>
                    </a:lnTo>
                    <a:lnTo>
                      <a:pt x="5" y="244"/>
                    </a:lnTo>
                    <a:lnTo>
                      <a:pt x="8" y="246"/>
                    </a:lnTo>
                    <a:lnTo>
                      <a:pt x="5" y="244"/>
                    </a:lnTo>
                    <a:lnTo>
                      <a:pt x="1" y="247"/>
                    </a:lnTo>
                    <a:lnTo>
                      <a:pt x="0" y="250"/>
                    </a:lnTo>
                    <a:lnTo>
                      <a:pt x="1" y="254"/>
                    </a:lnTo>
                    <a:lnTo>
                      <a:pt x="5" y="256"/>
                    </a:lnTo>
                    <a:lnTo>
                      <a:pt x="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4" name="Freeform 73"/>
              <p:cNvSpPr>
                <a:spLocks/>
              </p:cNvSpPr>
              <p:nvPr/>
            </p:nvSpPr>
            <p:spPr bwMode="auto">
              <a:xfrm>
                <a:off x="2037" y="2252"/>
                <a:ext cx="33" cy="41"/>
              </a:xfrm>
              <a:custGeom>
                <a:avLst/>
                <a:gdLst>
                  <a:gd name="T0" fmla="*/ 1 w 97"/>
                  <a:gd name="T1" fmla="*/ 0 h 122"/>
                  <a:gd name="T2" fmla="*/ 0 w 97"/>
                  <a:gd name="T3" fmla="*/ 1 h 122"/>
                  <a:gd name="T4" fmla="*/ 1 w 97"/>
                  <a:gd name="T5" fmla="*/ 2 h 122"/>
                  <a:gd name="T6" fmla="*/ 1 w 97"/>
                  <a:gd name="T7" fmla="*/ 3 h 122"/>
                  <a:gd name="T8" fmla="*/ 2 w 97"/>
                  <a:gd name="T9" fmla="*/ 5 h 122"/>
                  <a:gd name="T10" fmla="*/ 3 w 97"/>
                  <a:gd name="T11" fmla="*/ 6 h 122"/>
                  <a:gd name="T12" fmla="*/ 4 w 97"/>
                  <a:gd name="T13" fmla="*/ 8 h 122"/>
                  <a:gd name="T14" fmla="*/ 5 w 97"/>
                  <a:gd name="T15" fmla="*/ 9 h 122"/>
                  <a:gd name="T16" fmla="*/ 7 w 97"/>
                  <a:gd name="T17" fmla="*/ 11 h 122"/>
                  <a:gd name="T18" fmla="*/ 11 w 97"/>
                  <a:gd name="T19" fmla="*/ 14 h 122"/>
                  <a:gd name="T20" fmla="*/ 11 w 97"/>
                  <a:gd name="T21" fmla="*/ 13 h 122"/>
                  <a:gd name="T22" fmla="*/ 9 w 97"/>
                  <a:gd name="T23" fmla="*/ 10 h 122"/>
                  <a:gd name="T24" fmla="*/ 7 w 97"/>
                  <a:gd name="T25" fmla="*/ 8 h 122"/>
                  <a:gd name="T26" fmla="*/ 5 w 97"/>
                  <a:gd name="T27" fmla="*/ 7 h 122"/>
                  <a:gd name="T28" fmla="*/ 4 w 97"/>
                  <a:gd name="T29" fmla="*/ 5 h 122"/>
                  <a:gd name="T30" fmla="*/ 3 w 97"/>
                  <a:gd name="T31" fmla="*/ 4 h 122"/>
                  <a:gd name="T32" fmla="*/ 3 w 97"/>
                  <a:gd name="T33" fmla="*/ 3 h 122"/>
                  <a:gd name="T34" fmla="*/ 2 w 97"/>
                  <a:gd name="T35" fmla="*/ 2 h 122"/>
                  <a:gd name="T36" fmla="*/ 1 w 97"/>
                  <a:gd name="T37" fmla="*/ 0 h 122"/>
                  <a:gd name="T38" fmla="*/ 0 w 97"/>
                  <a:gd name="T39" fmla="*/ 1 h 122"/>
                  <a:gd name="T40" fmla="*/ 1 w 97"/>
                  <a:gd name="T41" fmla="*/ 0 h 122"/>
                  <a:gd name="T42" fmla="*/ 1 w 97"/>
                  <a:gd name="T43" fmla="*/ 0 h 122"/>
                  <a:gd name="T44" fmla="*/ 0 w 97"/>
                  <a:gd name="T45" fmla="*/ 0 h 122"/>
                  <a:gd name="T46" fmla="*/ 0 w 97"/>
                  <a:gd name="T47" fmla="*/ 0 h 122"/>
                  <a:gd name="T48" fmla="*/ 0 w 97"/>
                  <a:gd name="T49" fmla="*/ 1 h 122"/>
                  <a:gd name="T50" fmla="*/ 1 w 97"/>
                  <a:gd name="T51" fmla="*/ 0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7" h="122">
                    <a:moveTo>
                      <a:pt x="13" y="2"/>
                    </a:moveTo>
                    <a:lnTo>
                      <a:pt x="1" y="9"/>
                    </a:lnTo>
                    <a:lnTo>
                      <a:pt x="7" y="19"/>
                    </a:lnTo>
                    <a:lnTo>
                      <a:pt x="12" y="30"/>
                    </a:lnTo>
                    <a:lnTo>
                      <a:pt x="18" y="42"/>
                    </a:lnTo>
                    <a:lnTo>
                      <a:pt x="25" y="54"/>
                    </a:lnTo>
                    <a:lnTo>
                      <a:pt x="35" y="67"/>
                    </a:lnTo>
                    <a:lnTo>
                      <a:pt x="48" y="84"/>
                    </a:lnTo>
                    <a:lnTo>
                      <a:pt x="66" y="102"/>
                    </a:lnTo>
                    <a:lnTo>
                      <a:pt x="90" y="122"/>
                    </a:lnTo>
                    <a:lnTo>
                      <a:pt x="97" y="113"/>
                    </a:lnTo>
                    <a:lnTo>
                      <a:pt x="76" y="92"/>
                    </a:lnTo>
                    <a:lnTo>
                      <a:pt x="58" y="74"/>
                    </a:lnTo>
                    <a:lnTo>
                      <a:pt x="44" y="60"/>
                    </a:lnTo>
                    <a:lnTo>
                      <a:pt x="37" y="46"/>
                    </a:lnTo>
                    <a:lnTo>
                      <a:pt x="30" y="34"/>
                    </a:lnTo>
                    <a:lnTo>
                      <a:pt x="24" y="25"/>
                    </a:lnTo>
                    <a:lnTo>
                      <a:pt x="19" y="14"/>
                    </a:lnTo>
                    <a:lnTo>
                      <a:pt x="13" y="2"/>
                    </a:lnTo>
                    <a:lnTo>
                      <a:pt x="1" y="9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5" name="Freeform 74"/>
              <p:cNvSpPr>
                <a:spLocks/>
              </p:cNvSpPr>
              <p:nvPr/>
            </p:nvSpPr>
            <p:spPr bwMode="auto">
              <a:xfrm>
                <a:off x="2038" y="2247"/>
                <a:ext cx="79" cy="21"/>
              </a:xfrm>
              <a:custGeom>
                <a:avLst/>
                <a:gdLst>
                  <a:gd name="T0" fmla="*/ 26 w 237"/>
                  <a:gd name="T1" fmla="*/ 0 h 63"/>
                  <a:gd name="T2" fmla="*/ 26 w 237"/>
                  <a:gd name="T3" fmla="*/ 0 h 63"/>
                  <a:gd name="T4" fmla="*/ 24 w 237"/>
                  <a:gd name="T5" fmla="*/ 1 h 63"/>
                  <a:gd name="T6" fmla="*/ 22 w 237"/>
                  <a:gd name="T7" fmla="*/ 2 h 63"/>
                  <a:gd name="T8" fmla="*/ 20 w 237"/>
                  <a:gd name="T9" fmla="*/ 3 h 63"/>
                  <a:gd name="T10" fmla="*/ 18 w 237"/>
                  <a:gd name="T11" fmla="*/ 4 h 63"/>
                  <a:gd name="T12" fmla="*/ 16 w 237"/>
                  <a:gd name="T13" fmla="*/ 4 h 63"/>
                  <a:gd name="T14" fmla="*/ 14 w 237"/>
                  <a:gd name="T15" fmla="*/ 5 h 63"/>
                  <a:gd name="T16" fmla="*/ 12 w 237"/>
                  <a:gd name="T17" fmla="*/ 5 h 63"/>
                  <a:gd name="T18" fmla="*/ 11 w 237"/>
                  <a:gd name="T19" fmla="*/ 5 h 63"/>
                  <a:gd name="T20" fmla="*/ 9 w 237"/>
                  <a:gd name="T21" fmla="*/ 5 h 63"/>
                  <a:gd name="T22" fmla="*/ 7 w 237"/>
                  <a:gd name="T23" fmla="*/ 5 h 63"/>
                  <a:gd name="T24" fmla="*/ 6 w 237"/>
                  <a:gd name="T25" fmla="*/ 5 h 63"/>
                  <a:gd name="T26" fmla="*/ 5 w 237"/>
                  <a:gd name="T27" fmla="*/ 5 h 63"/>
                  <a:gd name="T28" fmla="*/ 4 w 237"/>
                  <a:gd name="T29" fmla="*/ 4 h 63"/>
                  <a:gd name="T30" fmla="*/ 3 w 237"/>
                  <a:gd name="T31" fmla="*/ 4 h 63"/>
                  <a:gd name="T32" fmla="*/ 2 w 237"/>
                  <a:gd name="T33" fmla="*/ 3 h 63"/>
                  <a:gd name="T34" fmla="*/ 1 w 237"/>
                  <a:gd name="T35" fmla="*/ 2 h 63"/>
                  <a:gd name="T36" fmla="*/ 0 w 237"/>
                  <a:gd name="T37" fmla="*/ 3 h 63"/>
                  <a:gd name="T38" fmla="*/ 1 w 237"/>
                  <a:gd name="T39" fmla="*/ 4 h 63"/>
                  <a:gd name="T40" fmla="*/ 2 w 237"/>
                  <a:gd name="T41" fmla="*/ 5 h 63"/>
                  <a:gd name="T42" fmla="*/ 3 w 237"/>
                  <a:gd name="T43" fmla="*/ 6 h 63"/>
                  <a:gd name="T44" fmla="*/ 5 w 237"/>
                  <a:gd name="T45" fmla="*/ 6 h 63"/>
                  <a:gd name="T46" fmla="*/ 6 w 237"/>
                  <a:gd name="T47" fmla="*/ 7 h 63"/>
                  <a:gd name="T48" fmla="*/ 7 w 237"/>
                  <a:gd name="T49" fmla="*/ 7 h 63"/>
                  <a:gd name="T50" fmla="*/ 9 w 237"/>
                  <a:gd name="T51" fmla="*/ 7 h 63"/>
                  <a:gd name="T52" fmla="*/ 11 w 237"/>
                  <a:gd name="T53" fmla="*/ 7 h 63"/>
                  <a:gd name="T54" fmla="*/ 12 w 237"/>
                  <a:gd name="T55" fmla="*/ 7 h 63"/>
                  <a:gd name="T56" fmla="*/ 14 w 237"/>
                  <a:gd name="T57" fmla="*/ 6 h 63"/>
                  <a:gd name="T58" fmla="*/ 16 w 237"/>
                  <a:gd name="T59" fmla="*/ 6 h 63"/>
                  <a:gd name="T60" fmla="*/ 18 w 237"/>
                  <a:gd name="T61" fmla="*/ 5 h 63"/>
                  <a:gd name="T62" fmla="*/ 20 w 237"/>
                  <a:gd name="T63" fmla="*/ 4 h 63"/>
                  <a:gd name="T64" fmla="*/ 22 w 237"/>
                  <a:gd name="T65" fmla="*/ 3 h 63"/>
                  <a:gd name="T66" fmla="*/ 24 w 237"/>
                  <a:gd name="T67" fmla="*/ 3 h 63"/>
                  <a:gd name="T68" fmla="*/ 26 w 237"/>
                  <a:gd name="T69" fmla="*/ 1 h 63"/>
                  <a:gd name="T70" fmla="*/ 26 w 237"/>
                  <a:gd name="T71" fmla="*/ 1 h 63"/>
                  <a:gd name="T72" fmla="*/ 26 w 237"/>
                  <a:gd name="T73" fmla="*/ 0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" h="63">
                    <a:moveTo>
                      <a:pt x="230" y="0"/>
                    </a:moveTo>
                    <a:lnTo>
                      <a:pt x="230" y="0"/>
                    </a:lnTo>
                    <a:lnTo>
                      <a:pt x="213" y="11"/>
                    </a:lnTo>
                    <a:lnTo>
                      <a:pt x="196" y="19"/>
                    </a:lnTo>
                    <a:lnTo>
                      <a:pt x="178" y="27"/>
                    </a:lnTo>
                    <a:lnTo>
                      <a:pt x="161" y="35"/>
                    </a:lnTo>
                    <a:lnTo>
                      <a:pt x="144" y="39"/>
                    </a:lnTo>
                    <a:lnTo>
                      <a:pt x="127" y="44"/>
                    </a:lnTo>
                    <a:lnTo>
                      <a:pt x="112" y="48"/>
                    </a:lnTo>
                    <a:lnTo>
                      <a:pt x="96" y="49"/>
                    </a:lnTo>
                    <a:lnTo>
                      <a:pt x="82" y="49"/>
                    </a:lnTo>
                    <a:lnTo>
                      <a:pt x="67" y="49"/>
                    </a:lnTo>
                    <a:lnTo>
                      <a:pt x="55" y="47"/>
                    </a:lnTo>
                    <a:lnTo>
                      <a:pt x="43" y="43"/>
                    </a:lnTo>
                    <a:lnTo>
                      <a:pt x="34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2" y="19"/>
                    </a:lnTo>
                    <a:lnTo>
                      <a:pt x="0" y="26"/>
                    </a:lnTo>
                    <a:lnTo>
                      <a:pt x="8" y="36"/>
                    </a:lnTo>
                    <a:lnTo>
                      <a:pt x="18" y="43"/>
                    </a:lnTo>
                    <a:lnTo>
                      <a:pt x="29" y="51"/>
                    </a:lnTo>
                    <a:lnTo>
                      <a:pt x="41" y="55"/>
                    </a:lnTo>
                    <a:lnTo>
                      <a:pt x="53" y="59"/>
                    </a:lnTo>
                    <a:lnTo>
                      <a:pt x="67" y="61"/>
                    </a:lnTo>
                    <a:lnTo>
                      <a:pt x="82" y="63"/>
                    </a:lnTo>
                    <a:lnTo>
                      <a:pt x="96" y="61"/>
                    </a:lnTo>
                    <a:lnTo>
                      <a:pt x="112" y="60"/>
                    </a:lnTo>
                    <a:lnTo>
                      <a:pt x="130" y="56"/>
                    </a:lnTo>
                    <a:lnTo>
                      <a:pt x="147" y="51"/>
                    </a:lnTo>
                    <a:lnTo>
                      <a:pt x="163" y="47"/>
                    </a:lnTo>
                    <a:lnTo>
                      <a:pt x="183" y="39"/>
                    </a:lnTo>
                    <a:lnTo>
                      <a:pt x="201" y="31"/>
                    </a:lnTo>
                    <a:lnTo>
                      <a:pt x="218" y="23"/>
                    </a:lnTo>
                    <a:lnTo>
                      <a:pt x="237" y="1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6" name="Freeform 75"/>
              <p:cNvSpPr>
                <a:spLocks/>
              </p:cNvSpPr>
              <p:nvPr/>
            </p:nvSpPr>
            <p:spPr bwMode="auto">
              <a:xfrm>
                <a:off x="2114" y="2180"/>
                <a:ext cx="44" cy="71"/>
              </a:xfrm>
              <a:custGeom>
                <a:avLst/>
                <a:gdLst>
                  <a:gd name="T0" fmla="*/ 13 w 132"/>
                  <a:gd name="T1" fmla="*/ 0 h 212"/>
                  <a:gd name="T2" fmla="*/ 12 w 132"/>
                  <a:gd name="T3" fmla="*/ 1 h 212"/>
                  <a:gd name="T4" fmla="*/ 13 w 132"/>
                  <a:gd name="T5" fmla="*/ 3 h 212"/>
                  <a:gd name="T6" fmla="*/ 13 w 132"/>
                  <a:gd name="T7" fmla="*/ 6 h 212"/>
                  <a:gd name="T8" fmla="*/ 13 w 132"/>
                  <a:gd name="T9" fmla="*/ 8 h 212"/>
                  <a:gd name="T10" fmla="*/ 11 w 132"/>
                  <a:gd name="T11" fmla="*/ 11 h 212"/>
                  <a:gd name="T12" fmla="*/ 9 w 132"/>
                  <a:gd name="T13" fmla="*/ 14 h 212"/>
                  <a:gd name="T14" fmla="*/ 7 w 132"/>
                  <a:gd name="T15" fmla="*/ 17 h 212"/>
                  <a:gd name="T16" fmla="*/ 4 w 132"/>
                  <a:gd name="T17" fmla="*/ 20 h 212"/>
                  <a:gd name="T18" fmla="*/ 0 w 132"/>
                  <a:gd name="T19" fmla="*/ 22 h 212"/>
                  <a:gd name="T20" fmla="*/ 1 w 132"/>
                  <a:gd name="T21" fmla="*/ 24 h 212"/>
                  <a:gd name="T22" fmla="*/ 4 w 132"/>
                  <a:gd name="T23" fmla="*/ 21 h 212"/>
                  <a:gd name="T24" fmla="*/ 8 w 132"/>
                  <a:gd name="T25" fmla="*/ 18 h 212"/>
                  <a:gd name="T26" fmla="*/ 11 w 132"/>
                  <a:gd name="T27" fmla="*/ 15 h 212"/>
                  <a:gd name="T28" fmla="*/ 13 w 132"/>
                  <a:gd name="T29" fmla="*/ 12 h 212"/>
                  <a:gd name="T30" fmla="*/ 14 w 132"/>
                  <a:gd name="T31" fmla="*/ 9 h 212"/>
                  <a:gd name="T32" fmla="*/ 15 w 132"/>
                  <a:gd name="T33" fmla="*/ 6 h 212"/>
                  <a:gd name="T34" fmla="*/ 15 w 132"/>
                  <a:gd name="T35" fmla="*/ 3 h 212"/>
                  <a:gd name="T36" fmla="*/ 14 w 132"/>
                  <a:gd name="T37" fmla="*/ 0 h 212"/>
                  <a:gd name="T38" fmla="*/ 12 w 132"/>
                  <a:gd name="T39" fmla="*/ 1 h 212"/>
                  <a:gd name="T40" fmla="*/ 14 w 132"/>
                  <a:gd name="T41" fmla="*/ 0 h 212"/>
                  <a:gd name="T42" fmla="*/ 13 w 132"/>
                  <a:gd name="T43" fmla="*/ 0 h 212"/>
                  <a:gd name="T44" fmla="*/ 13 w 132"/>
                  <a:gd name="T45" fmla="*/ 0 h 212"/>
                  <a:gd name="T46" fmla="*/ 12 w 132"/>
                  <a:gd name="T47" fmla="*/ 1 h 212"/>
                  <a:gd name="T48" fmla="*/ 12 w 132"/>
                  <a:gd name="T49" fmla="*/ 1 h 212"/>
                  <a:gd name="T50" fmla="*/ 13 w 132"/>
                  <a:gd name="T51" fmla="*/ 0 h 2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2" h="212">
                    <a:moveTo>
                      <a:pt x="121" y="2"/>
                    </a:moveTo>
                    <a:lnTo>
                      <a:pt x="110" y="10"/>
                    </a:lnTo>
                    <a:lnTo>
                      <a:pt x="119" y="28"/>
                    </a:lnTo>
                    <a:lnTo>
                      <a:pt x="120" y="51"/>
                    </a:lnTo>
                    <a:lnTo>
                      <a:pt x="114" y="75"/>
                    </a:lnTo>
                    <a:lnTo>
                      <a:pt x="102" y="100"/>
                    </a:lnTo>
                    <a:lnTo>
                      <a:pt x="85" y="126"/>
                    </a:lnTo>
                    <a:lnTo>
                      <a:pt x="61" y="152"/>
                    </a:lnTo>
                    <a:lnTo>
                      <a:pt x="33" y="177"/>
                    </a:lnTo>
                    <a:lnTo>
                      <a:pt x="0" y="200"/>
                    </a:lnTo>
                    <a:lnTo>
                      <a:pt x="7" y="212"/>
                    </a:lnTo>
                    <a:lnTo>
                      <a:pt x="40" y="187"/>
                    </a:lnTo>
                    <a:lnTo>
                      <a:pt x="71" y="161"/>
                    </a:lnTo>
                    <a:lnTo>
                      <a:pt x="95" y="134"/>
                    </a:lnTo>
                    <a:lnTo>
                      <a:pt x="114" y="105"/>
                    </a:lnTo>
                    <a:lnTo>
                      <a:pt x="126" y="77"/>
                    </a:lnTo>
                    <a:lnTo>
                      <a:pt x="132" y="51"/>
                    </a:lnTo>
                    <a:lnTo>
                      <a:pt x="131" y="25"/>
                    </a:lnTo>
                    <a:lnTo>
                      <a:pt x="122" y="2"/>
                    </a:lnTo>
                    <a:lnTo>
                      <a:pt x="111" y="10"/>
                    </a:lnTo>
                    <a:lnTo>
                      <a:pt x="122" y="2"/>
                    </a:lnTo>
                    <a:lnTo>
                      <a:pt x="117" y="0"/>
                    </a:lnTo>
                    <a:lnTo>
                      <a:pt x="113" y="0"/>
                    </a:lnTo>
                    <a:lnTo>
                      <a:pt x="109" y="5"/>
                    </a:lnTo>
                    <a:lnTo>
                      <a:pt x="110" y="10"/>
                    </a:lnTo>
                    <a:lnTo>
                      <a:pt x="1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7" name="Freeform 76"/>
              <p:cNvSpPr>
                <a:spLocks/>
              </p:cNvSpPr>
              <p:nvPr/>
            </p:nvSpPr>
            <p:spPr bwMode="auto">
              <a:xfrm>
                <a:off x="2151" y="2181"/>
                <a:ext cx="30" cy="30"/>
              </a:xfrm>
              <a:custGeom>
                <a:avLst/>
                <a:gdLst>
                  <a:gd name="T0" fmla="*/ 10 w 88"/>
                  <a:gd name="T1" fmla="*/ 9 h 92"/>
                  <a:gd name="T2" fmla="*/ 10 w 88"/>
                  <a:gd name="T3" fmla="*/ 8 h 92"/>
                  <a:gd name="T4" fmla="*/ 10 w 88"/>
                  <a:gd name="T5" fmla="*/ 8 h 92"/>
                  <a:gd name="T6" fmla="*/ 9 w 88"/>
                  <a:gd name="T7" fmla="*/ 8 h 92"/>
                  <a:gd name="T8" fmla="*/ 8 w 88"/>
                  <a:gd name="T9" fmla="*/ 7 h 92"/>
                  <a:gd name="T10" fmla="*/ 7 w 88"/>
                  <a:gd name="T11" fmla="*/ 6 h 92"/>
                  <a:gd name="T12" fmla="*/ 6 w 88"/>
                  <a:gd name="T13" fmla="*/ 5 h 92"/>
                  <a:gd name="T14" fmla="*/ 4 w 88"/>
                  <a:gd name="T15" fmla="*/ 3 h 92"/>
                  <a:gd name="T16" fmla="*/ 3 w 88"/>
                  <a:gd name="T17" fmla="*/ 2 h 92"/>
                  <a:gd name="T18" fmla="*/ 1 w 88"/>
                  <a:gd name="T19" fmla="*/ 0 h 92"/>
                  <a:gd name="T20" fmla="*/ 0 w 88"/>
                  <a:gd name="T21" fmla="*/ 1 h 92"/>
                  <a:gd name="T22" fmla="*/ 2 w 88"/>
                  <a:gd name="T23" fmla="*/ 3 h 92"/>
                  <a:gd name="T24" fmla="*/ 3 w 88"/>
                  <a:gd name="T25" fmla="*/ 4 h 92"/>
                  <a:gd name="T26" fmla="*/ 4 w 88"/>
                  <a:gd name="T27" fmla="*/ 6 h 92"/>
                  <a:gd name="T28" fmla="*/ 6 w 88"/>
                  <a:gd name="T29" fmla="*/ 7 h 92"/>
                  <a:gd name="T30" fmla="*/ 7 w 88"/>
                  <a:gd name="T31" fmla="*/ 8 h 92"/>
                  <a:gd name="T32" fmla="*/ 8 w 88"/>
                  <a:gd name="T33" fmla="*/ 8 h 92"/>
                  <a:gd name="T34" fmla="*/ 9 w 88"/>
                  <a:gd name="T35" fmla="*/ 9 h 92"/>
                  <a:gd name="T36" fmla="*/ 9 w 88"/>
                  <a:gd name="T37" fmla="*/ 10 h 92"/>
                  <a:gd name="T38" fmla="*/ 9 w 88"/>
                  <a:gd name="T39" fmla="*/ 9 h 92"/>
                  <a:gd name="T40" fmla="*/ 9 w 88"/>
                  <a:gd name="T41" fmla="*/ 10 h 92"/>
                  <a:gd name="T42" fmla="*/ 10 w 88"/>
                  <a:gd name="T43" fmla="*/ 10 h 92"/>
                  <a:gd name="T44" fmla="*/ 10 w 88"/>
                  <a:gd name="T45" fmla="*/ 9 h 92"/>
                  <a:gd name="T46" fmla="*/ 10 w 88"/>
                  <a:gd name="T47" fmla="*/ 9 h 92"/>
                  <a:gd name="T48" fmla="*/ 10 w 88"/>
                  <a:gd name="T49" fmla="*/ 8 h 92"/>
                  <a:gd name="T50" fmla="*/ 10 w 88"/>
                  <a:gd name="T51" fmla="*/ 9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8" h="92">
                    <a:moveTo>
                      <a:pt x="87" y="82"/>
                    </a:moveTo>
                    <a:lnTo>
                      <a:pt x="86" y="81"/>
                    </a:lnTo>
                    <a:lnTo>
                      <a:pt x="81" y="77"/>
                    </a:lnTo>
                    <a:lnTo>
                      <a:pt x="76" y="71"/>
                    </a:lnTo>
                    <a:lnTo>
                      <a:pt x="69" y="64"/>
                    </a:lnTo>
                    <a:lnTo>
                      <a:pt x="59" y="55"/>
                    </a:lnTo>
                    <a:lnTo>
                      <a:pt x="49" y="44"/>
                    </a:lnTo>
                    <a:lnTo>
                      <a:pt x="36" y="31"/>
                    </a:lnTo>
                    <a:lnTo>
                      <a:pt x="23" y="17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14" y="25"/>
                    </a:lnTo>
                    <a:lnTo>
                      <a:pt x="27" y="40"/>
                    </a:lnTo>
                    <a:lnTo>
                      <a:pt x="39" y="53"/>
                    </a:lnTo>
                    <a:lnTo>
                      <a:pt x="50" y="64"/>
                    </a:lnTo>
                    <a:lnTo>
                      <a:pt x="59" y="74"/>
                    </a:lnTo>
                    <a:lnTo>
                      <a:pt x="67" y="81"/>
                    </a:lnTo>
                    <a:lnTo>
                      <a:pt x="74" y="87"/>
                    </a:lnTo>
                    <a:lnTo>
                      <a:pt x="79" y="91"/>
                    </a:lnTo>
                    <a:lnTo>
                      <a:pt x="77" y="89"/>
                    </a:lnTo>
                    <a:lnTo>
                      <a:pt x="79" y="91"/>
                    </a:lnTo>
                    <a:lnTo>
                      <a:pt x="83" y="92"/>
                    </a:lnTo>
                    <a:lnTo>
                      <a:pt x="87" y="89"/>
                    </a:lnTo>
                    <a:lnTo>
                      <a:pt x="88" y="85"/>
                    </a:lnTo>
                    <a:lnTo>
                      <a:pt x="86" y="81"/>
                    </a:lnTo>
                    <a:lnTo>
                      <a:pt x="87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8" name="Freeform 77"/>
              <p:cNvSpPr>
                <a:spLocks/>
              </p:cNvSpPr>
              <p:nvPr/>
            </p:nvSpPr>
            <p:spPr bwMode="auto">
              <a:xfrm>
                <a:off x="2053" y="2183"/>
                <a:ext cx="83" cy="65"/>
              </a:xfrm>
              <a:custGeom>
                <a:avLst/>
                <a:gdLst>
                  <a:gd name="T0" fmla="*/ 18 w 249"/>
                  <a:gd name="T1" fmla="*/ 17 h 197"/>
                  <a:gd name="T2" fmla="*/ 21 w 249"/>
                  <a:gd name="T3" fmla="*/ 16 h 197"/>
                  <a:gd name="T4" fmla="*/ 23 w 249"/>
                  <a:gd name="T5" fmla="*/ 14 h 197"/>
                  <a:gd name="T6" fmla="*/ 25 w 249"/>
                  <a:gd name="T7" fmla="*/ 12 h 197"/>
                  <a:gd name="T8" fmla="*/ 26 w 249"/>
                  <a:gd name="T9" fmla="*/ 10 h 197"/>
                  <a:gd name="T10" fmla="*/ 27 w 249"/>
                  <a:gd name="T11" fmla="*/ 8 h 197"/>
                  <a:gd name="T12" fmla="*/ 28 w 249"/>
                  <a:gd name="T13" fmla="*/ 6 h 197"/>
                  <a:gd name="T14" fmla="*/ 28 w 249"/>
                  <a:gd name="T15" fmla="*/ 4 h 197"/>
                  <a:gd name="T16" fmla="*/ 27 w 249"/>
                  <a:gd name="T17" fmla="*/ 3 h 197"/>
                  <a:gd name="T18" fmla="*/ 26 w 249"/>
                  <a:gd name="T19" fmla="*/ 1 h 197"/>
                  <a:gd name="T20" fmla="*/ 24 w 249"/>
                  <a:gd name="T21" fmla="*/ 0 h 197"/>
                  <a:gd name="T22" fmla="*/ 22 w 249"/>
                  <a:gd name="T23" fmla="*/ 0 h 197"/>
                  <a:gd name="T24" fmla="*/ 20 w 249"/>
                  <a:gd name="T25" fmla="*/ 0 h 197"/>
                  <a:gd name="T26" fmla="*/ 17 w 249"/>
                  <a:gd name="T27" fmla="*/ 0 h 197"/>
                  <a:gd name="T28" fmla="*/ 15 w 249"/>
                  <a:gd name="T29" fmla="*/ 1 h 197"/>
                  <a:gd name="T30" fmla="*/ 12 w 249"/>
                  <a:gd name="T31" fmla="*/ 2 h 197"/>
                  <a:gd name="T32" fmla="*/ 9 w 249"/>
                  <a:gd name="T33" fmla="*/ 4 h 197"/>
                  <a:gd name="T34" fmla="*/ 7 w 249"/>
                  <a:gd name="T35" fmla="*/ 6 h 197"/>
                  <a:gd name="T36" fmla="*/ 5 w 249"/>
                  <a:gd name="T37" fmla="*/ 8 h 197"/>
                  <a:gd name="T38" fmla="*/ 3 w 249"/>
                  <a:gd name="T39" fmla="*/ 10 h 197"/>
                  <a:gd name="T40" fmla="*/ 1 w 249"/>
                  <a:gd name="T41" fmla="*/ 12 h 197"/>
                  <a:gd name="T42" fmla="*/ 0 w 249"/>
                  <a:gd name="T43" fmla="*/ 14 h 197"/>
                  <a:gd name="T44" fmla="*/ 0 w 249"/>
                  <a:gd name="T45" fmla="*/ 16 h 197"/>
                  <a:gd name="T46" fmla="*/ 0 w 249"/>
                  <a:gd name="T47" fmla="*/ 17 h 197"/>
                  <a:gd name="T48" fmla="*/ 1 w 249"/>
                  <a:gd name="T49" fmla="*/ 19 h 197"/>
                  <a:gd name="T50" fmla="*/ 2 w 249"/>
                  <a:gd name="T51" fmla="*/ 20 h 197"/>
                  <a:gd name="T52" fmla="*/ 3 w 249"/>
                  <a:gd name="T53" fmla="*/ 21 h 197"/>
                  <a:gd name="T54" fmla="*/ 5 w 249"/>
                  <a:gd name="T55" fmla="*/ 21 h 197"/>
                  <a:gd name="T56" fmla="*/ 8 w 249"/>
                  <a:gd name="T57" fmla="*/ 21 h 197"/>
                  <a:gd name="T58" fmla="*/ 10 w 249"/>
                  <a:gd name="T59" fmla="*/ 21 h 197"/>
                  <a:gd name="T60" fmla="*/ 13 w 249"/>
                  <a:gd name="T61" fmla="*/ 20 h 197"/>
                  <a:gd name="T62" fmla="*/ 15 w 249"/>
                  <a:gd name="T63" fmla="*/ 19 h 197"/>
                  <a:gd name="T64" fmla="*/ 18 w 249"/>
                  <a:gd name="T65" fmla="*/ 17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97">
                    <a:moveTo>
                      <a:pt x="163" y="162"/>
                    </a:moveTo>
                    <a:lnTo>
                      <a:pt x="186" y="145"/>
                    </a:lnTo>
                    <a:lnTo>
                      <a:pt x="206" y="128"/>
                    </a:lnTo>
                    <a:lnTo>
                      <a:pt x="223" y="109"/>
                    </a:lnTo>
                    <a:lnTo>
                      <a:pt x="235" y="91"/>
                    </a:lnTo>
                    <a:lnTo>
                      <a:pt x="245" y="71"/>
                    </a:lnTo>
                    <a:lnTo>
                      <a:pt x="249" y="53"/>
                    </a:lnTo>
                    <a:lnTo>
                      <a:pt x="249" y="38"/>
                    </a:lnTo>
                    <a:lnTo>
                      <a:pt x="243" y="23"/>
                    </a:lnTo>
                    <a:lnTo>
                      <a:pt x="232" y="13"/>
                    </a:lnTo>
                    <a:lnTo>
                      <a:pt x="217" y="4"/>
                    </a:lnTo>
                    <a:lnTo>
                      <a:pt x="200" y="0"/>
                    </a:lnTo>
                    <a:lnTo>
                      <a:pt x="180" y="0"/>
                    </a:lnTo>
                    <a:lnTo>
                      <a:pt x="157" y="4"/>
                    </a:lnTo>
                    <a:lnTo>
                      <a:pt x="133" y="11"/>
                    </a:lnTo>
                    <a:lnTo>
                      <a:pt x="108" y="21"/>
                    </a:lnTo>
                    <a:lnTo>
                      <a:pt x="84" y="35"/>
                    </a:lnTo>
                    <a:lnTo>
                      <a:pt x="61" y="52"/>
                    </a:lnTo>
                    <a:lnTo>
                      <a:pt x="41" y="69"/>
                    </a:lnTo>
                    <a:lnTo>
                      <a:pt x="25" y="88"/>
                    </a:lnTo>
                    <a:lnTo>
                      <a:pt x="12" y="106"/>
                    </a:lnTo>
                    <a:lnTo>
                      <a:pt x="3" y="126"/>
                    </a:lnTo>
                    <a:lnTo>
                      <a:pt x="0" y="144"/>
                    </a:lnTo>
                    <a:lnTo>
                      <a:pt x="0" y="159"/>
                    </a:lnTo>
                    <a:lnTo>
                      <a:pt x="6" y="174"/>
                    </a:lnTo>
                    <a:lnTo>
                      <a:pt x="17" y="185"/>
                    </a:lnTo>
                    <a:lnTo>
                      <a:pt x="30" y="193"/>
                    </a:lnTo>
                    <a:lnTo>
                      <a:pt x="48" y="197"/>
                    </a:lnTo>
                    <a:lnTo>
                      <a:pt x="68" y="197"/>
                    </a:lnTo>
                    <a:lnTo>
                      <a:pt x="90" y="193"/>
                    </a:lnTo>
                    <a:lnTo>
                      <a:pt x="114" y="186"/>
                    </a:lnTo>
                    <a:lnTo>
                      <a:pt x="138" y="176"/>
                    </a:lnTo>
                    <a:lnTo>
                      <a:pt x="163" y="162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39" name="Freeform 78"/>
              <p:cNvSpPr>
                <a:spLocks/>
              </p:cNvSpPr>
              <p:nvPr/>
            </p:nvSpPr>
            <p:spPr bwMode="auto">
              <a:xfrm>
                <a:off x="2106" y="2189"/>
                <a:ext cx="32" cy="50"/>
              </a:xfrm>
              <a:custGeom>
                <a:avLst/>
                <a:gdLst>
                  <a:gd name="T0" fmla="*/ 9 w 95"/>
                  <a:gd name="T1" fmla="*/ 1 h 148"/>
                  <a:gd name="T2" fmla="*/ 9 w 95"/>
                  <a:gd name="T3" fmla="*/ 1 h 148"/>
                  <a:gd name="T4" fmla="*/ 9 w 95"/>
                  <a:gd name="T5" fmla="*/ 2 h 148"/>
                  <a:gd name="T6" fmla="*/ 9 w 95"/>
                  <a:gd name="T7" fmla="*/ 4 h 148"/>
                  <a:gd name="T8" fmla="*/ 9 w 95"/>
                  <a:gd name="T9" fmla="*/ 6 h 148"/>
                  <a:gd name="T10" fmla="*/ 8 w 95"/>
                  <a:gd name="T11" fmla="*/ 8 h 148"/>
                  <a:gd name="T12" fmla="*/ 7 w 95"/>
                  <a:gd name="T13" fmla="*/ 10 h 148"/>
                  <a:gd name="T14" fmla="*/ 5 w 95"/>
                  <a:gd name="T15" fmla="*/ 12 h 148"/>
                  <a:gd name="T16" fmla="*/ 2 w 95"/>
                  <a:gd name="T17" fmla="*/ 14 h 148"/>
                  <a:gd name="T18" fmla="*/ 0 w 95"/>
                  <a:gd name="T19" fmla="*/ 16 h 148"/>
                  <a:gd name="T20" fmla="*/ 1 w 95"/>
                  <a:gd name="T21" fmla="*/ 17 h 148"/>
                  <a:gd name="T22" fmla="*/ 3 w 95"/>
                  <a:gd name="T23" fmla="*/ 15 h 148"/>
                  <a:gd name="T24" fmla="*/ 6 w 95"/>
                  <a:gd name="T25" fmla="*/ 13 h 148"/>
                  <a:gd name="T26" fmla="*/ 8 w 95"/>
                  <a:gd name="T27" fmla="*/ 10 h 148"/>
                  <a:gd name="T28" fmla="*/ 9 w 95"/>
                  <a:gd name="T29" fmla="*/ 8 h 148"/>
                  <a:gd name="T30" fmla="*/ 10 w 95"/>
                  <a:gd name="T31" fmla="*/ 6 h 148"/>
                  <a:gd name="T32" fmla="*/ 11 w 95"/>
                  <a:gd name="T33" fmla="*/ 4 h 148"/>
                  <a:gd name="T34" fmla="*/ 11 w 95"/>
                  <a:gd name="T35" fmla="*/ 2 h 148"/>
                  <a:gd name="T36" fmla="*/ 10 w 95"/>
                  <a:gd name="T37" fmla="*/ 0 h 148"/>
                  <a:gd name="T38" fmla="*/ 10 w 95"/>
                  <a:gd name="T39" fmla="*/ 0 h 148"/>
                  <a:gd name="T40" fmla="*/ 9 w 95"/>
                  <a:gd name="T41" fmla="*/ 1 h 1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148">
                    <a:moveTo>
                      <a:pt x="77" y="7"/>
                    </a:moveTo>
                    <a:lnTo>
                      <a:pt x="77" y="7"/>
                    </a:lnTo>
                    <a:lnTo>
                      <a:pt x="83" y="19"/>
                    </a:lnTo>
                    <a:lnTo>
                      <a:pt x="83" y="33"/>
                    </a:lnTo>
                    <a:lnTo>
                      <a:pt x="79" y="50"/>
                    </a:lnTo>
                    <a:lnTo>
                      <a:pt x="69" y="67"/>
                    </a:lnTo>
                    <a:lnTo>
                      <a:pt x="58" y="85"/>
                    </a:lnTo>
                    <a:lnTo>
                      <a:pt x="42" y="103"/>
                    </a:lnTo>
                    <a:lnTo>
                      <a:pt x="22" y="120"/>
                    </a:lnTo>
                    <a:lnTo>
                      <a:pt x="0" y="136"/>
                    </a:lnTo>
                    <a:lnTo>
                      <a:pt x="7" y="148"/>
                    </a:lnTo>
                    <a:lnTo>
                      <a:pt x="30" y="130"/>
                    </a:lnTo>
                    <a:lnTo>
                      <a:pt x="51" y="113"/>
                    </a:lnTo>
                    <a:lnTo>
                      <a:pt x="68" y="92"/>
                    </a:lnTo>
                    <a:lnTo>
                      <a:pt x="81" y="74"/>
                    </a:lnTo>
                    <a:lnTo>
                      <a:pt x="91" y="53"/>
                    </a:lnTo>
                    <a:lnTo>
                      <a:pt x="95" y="33"/>
                    </a:lnTo>
                    <a:lnTo>
                      <a:pt x="95" y="17"/>
                    </a:lnTo>
                    <a:lnTo>
                      <a:pt x="89" y="0"/>
                    </a:lnTo>
                    <a:lnTo>
                      <a:pt x="7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0" name="Freeform 79"/>
              <p:cNvSpPr>
                <a:spLocks/>
              </p:cNvSpPr>
              <p:nvPr/>
            </p:nvSpPr>
            <p:spPr bwMode="auto">
              <a:xfrm>
                <a:off x="2080" y="2181"/>
                <a:ext cx="56" cy="15"/>
              </a:xfrm>
              <a:custGeom>
                <a:avLst/>
                <a:gdLst>
                  <a:gd name="T0" fmla="*/ 1 w 169"/>
                  <a:gd name="T1" fmla="*/ 5 h 47"/>
                  <a:gd name="T2" fmla="*/ 1 w 169"/>
                  <a:gd name="T3" fmla="*/ 5 h 47"/>
                  <a:gd name="T4" fmla="*/ 3 w 169"/>
                  <a:gd name="T5" fmla="*/ 4 h 47"/>
                  <a:gd name="T6" fmla="*/ 6 w 169"/>
                  <a:gd name="T7" fmla="*/ 2 h 47"/>
                  <a:gd name="T8" fmla="*/ 9 w 169"/>
                  <a:gd name="T9" fmla="*/ 2 h 47"/>
                  <a:gd name="T10" fmla="*/ 11 w 169"/>
                  <a:gd name="T11" fmla="*/ 1 h 47"/>
                  <a:gd name="T12" fmla="*/ 13 w 169"/>
                  <a:gd name="T13" fmla="*/ 1 h 47"/>
                  <a:gd name="T14" fmla="*/ 15 w 169"/>
                  <a:gd name="T15" fmla="*/ 2 h 47"/>
                  <a:gd name="T16" fmla="*/ 16 w 169"/>
                  <a:gd name="T17" fmla="*/ 2 h 47"/>
                  <a:gd name="T18" fmla="*/ 17 w 169"/>
                  <a:gd name="T19" fmla="*/ 4 h 47"/>
                  <a:gd name="T20" fmla="*/ 19 w 169"/>
                  <a:gd name="T21" fmla="*/ 3 h 47"/>
                  <a:gd name="T22" fmla="*/ 17 w 169"/>
                  <a:gd name="T23" fmla="*/ 1 h 47"/>
                  <a:gd name="T24" fmla="*/ 15 w 169"/>
                  <a:gd name="T25" fmla="*/ 0 h 47"/>
                  <a:gd name="T26" fmla="*/ 13 w 169"/>
                  <a:gd name="T27" fmla="*/ 0 h 47"/>
                  <a:gd name="T28" fmla="*/ 11 w 169"/>
                  <a:gd name="T29" fmla="*/ 0 h 47"/>
                  <a:gd name="T30" fmla="*/ 8 w 169"/>
                  <a:gd name="T31" fmla="*/ 0 h 47"/>
                  <a:gd name="T32" fmla="*/ 6 w 169"/>
                  <a:gd name="T33" fmla="*/ 1 h 47"/>
                  <a:gd name="T34" fmla="*/ 3 w 169"/>
                  <a:gd name="T35" fmla="*/ 2 h 47"/>
                  <a:gd name="T36" fmla="*/ 0 w 169"/>
                  <a:gd name="T37" fmla="*/ 4 h 47"/>
                  <a:gd name="T38" fmla="*/ 0 w 169"/>
                  <a:gd name="T39" fmla="*/ 4 h 47"/>
                  <a:gd name="T40" fmla="*/ 1 w 169"/>
                  <a:gd name="T41" fmla="*/ 5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9" h="47">
                    <a:moveTo>
                      <a:pt x="7" y="47"/>
                    </a:moveTo>
                    <a:lnTo>
                      <a:pt x="7" y="47"/>
                    </a:lnTo>
                    <a:lnTo>
                      <a:pt x="30" y="33"/>
                    </a:lnTo>
                    <a:lnTo>
                      <a:pt x="54" y="23"/>
                    </a:lnTo>
                    <a:lnTo>
                      <a:pt x="78" y="16"/>
                    </a:lnTo>
                    <a:lnTo>
                      <a:pt x="100" y="13"/>
                    </a:lnTo>
                    <a:lnTo>
                      <a:pt x="120" y="13"/>
                    </a:lnTo>
                    <a:lnTo>
                      <a:pt x="135" y="16"/>
                    </a:lnTo>
                    <a:lnTo>
                      <a:pt x="148" y="23"/>
                    </a:lnTo>
                    <a:lnTo>
                      <a:pt x="157" y="33"/>
                    </a:lnTo>
                    <a:lnTo>
                      <a:pt x="169" y="26"/>
                    </a:lnTo>
                    <a:lnTo>
                      <a:pt x="155" y="14"/>
                    </a:lnTo>
                    <a:lnTo>
                      <a:pt x="140" y="4"/>
                    </a:lnTo>
                    <a:lnTo>
                      <a:pt x="120" y="0"/>
                    </a:lnTo>
                    <a:lnTo>
                      <a:pt x="100" y="0"/>
                    </a:lnTo>
                    <a:lnTo>
                      <a:pt x="76" y="4"/>
                    </a:lnTo>
                    <a:lnTo>
                      <a:pt x="52" y="11"/>
                    </a:lnTo>
                    <a:lnTo>
                      <a:pt x="25" y="21"/>
                    </a:lnTo>
                    <a:lnTo>
                      <a:pt x="0" y="35"/>
                    </a:lnTo>
                    <a:lnTo>
                      <a:pt x="7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1" name="Freeform 80"/>
              <p:cNvSpPr>
                <a:spLocks/>
              </p:cNvSpPr>
              <p:nvPr/>
            </p:nvSpPr>
            <p:spPr bwMode="auto">
              <a:xfrm>
                <a:off x="2051" y="2192"/>
                <a:ext cx="31" cy="50"/>
              </a:xfrm>
              <a:custGeom>
                <a:avLst/>
                <a:gdLst>
                  <a:gd name="T0" fmla="*/ 2 w 93"/>
                  <a:gd name="T1" fmla="*/ 16 h 148"/>
                  <a:gd name="T2" fmla="*/ 2 w 93"/>
                  <a:gd name="T3" fmla="*/ 16 h 148"/>
                  <a:gd name="T4" fmla="*/ 1 w 93"/>
                  <a:gd name="T5" fmla="*/ 15 h 148"/>
                  <a:gd name="T6" fmla="*/ 1 w 93"/>
                  <a:gd name="T7" fmla="*/ 13 h 148"/>
                  <a:gd name="T8" fmla="*/ 2 w 93"/>
                  <a:gd name="T9" fmla="*/ 11 h 148"/>
                  <a:gd name="T10" fmla="*/ 3 w 93"/>
                  <a:gd name="T11" fmla="*/ 9 h 148"/>
                  <a:gd name="T12" fmla="*/ 4 w 93"/>
                  <a:gd name="T13" fmla="*/ 7 h 148"/>
                  <a:gd name="T14" fmla="*/ 6 w 93"/>
                  <a:gd name="T15" fmla="*/ 5 h 148"/>
                  <a:gd name="T16" fmla="*/ 8 w 93"/>
                  <a:gd name="T17" fmla="*/ 3 h 148"/>
                  <a:gd name="T18" fmla="*/ 10 w 93"/>
                  <a:gd name="T19" fmla="*/ 1 h 148"/>
                  <a:gd name="T20" fmla="*/ 10 w 93"/>
                  <a:gd name="T21" fmla="*/ 0 h 148"/>
                  <a:gd name="T22" fmla="*/ 7 w 93"/>
                  <a:gd name="T23" fmla="*/ 2 h 148"/>
                  <a:gd name="T24" fmla="*/ 5 w 93"/>
                  <a:gd name="T25" fmla="*/ 4 h 148"/>
                  <a:gd name="T26" fmla="*/ 3 w 93"/>
                  <a:gd name="T27" fmla="*/ 6 h 148"/>
                  <a:gd name="T28" fmla="*/ 1 w 93"/>
                  <a:gd name="T29" fmla="*/ 8 h 148"/>
                  <a:gd name="T30" fmla="*/ 0 w 93"/>
                  <a:gd name="T31" fmla="*/ 11 h 148"/>
                  <a:gd name="T32" fmla="*/ 0 w 93"/>
                  <a:gd name="T33" fmla="*/ 13 h 148"/>
                  <a:gd name="T34" fmla="*/ 0 w 93"/>
                  <a:gd name="T35" fmla="*/ 15 h 148"/>
                  <a:gd name="T36" fmla="*/ 1 w 93"/>
                  <a:gd name="T37" fmla="*/ 17 h 148"/>
                  <a:gd name="T38" fmla="*/ 1 w 93"/>
                  <a:gd name="T39" fmla="*/ 17 h 148"/>
                  <a:gd name="T40" fmla="*/ 2 w 93"/>
                  <a:gd name="T41" fmla="*/ 16 h 1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148">
                    <a:moveTo>
                      <a:pt x="18" y="141"/>
                    </a:moveTo>
                    <a:lnTo>
                      <a:pt x="18" y="141"/>
                    </a:lnTo>
                    <a:lnTo>
                      <a:pt x="12" y="129"/>
                    </a:lnTo>
                    <a:lnTo>
                      <a:pt x="12" y="115"/>
                    </a:lnTo>
                    <a:lnTo>
                      <a:pt x="15" y="98"/>
                    </a:lnTo>
                    <a:lnTo>
                      <a:pt x="24" y="81"/>
                    </a:lnTo>
                    <a:lnTo>
                      <a:pt x="36" y="63"/>
                    </a:lnTo>
                    <a:lnTo>
                      <a:pt x="51" y="45"/>
                    </a:lnTo>
                    <a:lnTo>
                      <a:pt x="71" y="28"/>
                    </a:lnTo>
                    <a:lnTo>
                      <a:pt x="93" y="12"/>
                    </a:lnTo>
                    <a:lnTo>
                      <a:pt x="86" y="0"/>
                    </a:lnTo>
                    <a:lnTo>
                      <a:pt x="63" y="18"/>
                    </a:lnTo>
                    <a:lnTo>
                      <a:pt x="42" y="35"/>
                    </a:lnTo>
                    <a:lnTo>
                      <a:pt x="26" y="56"/>
                    </a:lnTo>
                    <a:lnTo>
                      <a:pt x="12" y="74"/>
                    </a:lnTo>
                    <a:lnTo>
                      <a:pt x="3" y="95"/>
                    </a:lnTo>
                    <a:lnTo>
                      <a:pt x="0" y="115"/>
                    </a:lnTo>
                    <a:lnTo>
                      <a:pt x="0" y="131"/>
                    </a:lnTo>
                    <a:lnTo>
                      <a:pt x="6" y="148"/>
                    </a:lnTo>
                    <a:lnTo>
                      <a:pt x="18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2" name="Freeform 81"/>
              <p:cNvSpPr>
                <a:spLocks/>
              </p:cNvSpPr>
              <p:nvPr/>
            </p:nvSpPr>
            <p:spPr bwMode="auto">
              <a:xfrm>
                <a:off x="2053" y="2235"/>
                <a:ext cx="56" cy="15"/>
              </a:xfrm>
              <a:custGeom>
                <a:avLst/>
                <a:gdLst>
                  <a:gd name="T0" fmla="*/ 18 w 167"/>
                  <a:gd name="T1" fmla="*/ 0 h 47"/>
                  <a:gd name="T2" fmla="*/ 18 w 167"/>
                  <a:gd name="T3" fmla="*/ 0 h 47"/>
                  <a:gd name="T4" fmla="*/ 15 w 167"/>
                  <a:gd name="T5" fmla="*/ 1 h 47"/>
                  <a:gd name="T6" fmla="*/ 13 w 167"/>
                  <a:gd name="T7" fmla="*/ 3 h 47"/>
                  <a:gd name="T8" fmla="*/ 10 w 167"/>
                  <a:gd name="T9" fmla="*/ 3 h 47"/>
                  <a:gd name="T10" fmla="*/ 8 w 167"/>
                  <a:gd name="T11" fmla="*/ 4 h 47"/>
                  <a:gd name="T12" fmla="*/ 5 w 167"/>
                  <a:gd name="T13" fmla="*/ 4 h 47"/>
                  <a:gd name="T14" fmla="*/ 4 w 167"/>
                  <a:gd name="T15" fmla="*/ 3 h 47"/>
                  <a:gd name="T16" fmla="*/ 2 w 167"/>
                  <a:gd name="T17" fmla="*/ 3 h 47"/>
                  <a:gd name="T18" fmla="*/ 1 w 167"/>
                  <a:gd name="T19" fmla="*/ 1 h 47"/>
                  <a:gd name="T20" fmla="*/ 0 w 167"/>
                  <a:gd name="T21" fmla="*/ 2 h 47"/>
                  <a:gd name="T22" fmla="*/ 1 w 167"/>
                  <a:gd name="T23" fmla="*/ 4 h 47"/>
                  <a:gd name="T24" fmla="*/ 3 w 167"/>
                  <a:gd name="T25" fmla="*/ 4 h 47"/>
                  <a:gd name="T26" fmla="*/ 5 w 167"/>
                  <a:gd name="T27" fmla="*/ 5 h 47"/>
                  <a:gd name="T28" fmla="*/ 8 w 167"/>
                  <a:gd name="T29" fmla="*/ 5 h 47"/>
                  <a:gd name="T30" fmla="*/ 10 w 167"/>
                  <a:gd name="T31" fmla="*/ 4 h 47"/>
                  <a:gd name="T32" fmla="*/ 13 w 167"/>
                  <a:gd name="T33" fmla="*/ 4 h 47"/>
                  <a:gd name="T34" fmla="*/ 16 w 167"/>
                  <a:gd name="T35" fmla="*/ 3 h 47"/>
                  <a:gd name="T36" fmla="*/ 19 w 167"/>
                  <a:gd name="T37" fmla="*/ 1 h 47"/>
                  <a:gd name="T38" fmla="*/ 19 w 167"/>
                  <a:gd name="T39" fmla="*/ 1 h 47"/>
                  <a:gd name="T40" fmla="*/ 18 w 167"/>
                  <a:gd name="T41" fmla="*/ 0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7" h="47">
                    <a:moveTo>
                      <a:pt x="160" y="0"/>
                    </a:moveTo>
                    <a:lnTo>
                      <a:pt x="160" y="0"/>
                    </a:lnTo>
                    <a:lnTo>
                      <a:pt x="136" y="14"/>
                    </a:lnTo>
                    <a:lnTo>
                      <a:pt x="113" y="24"/>
                    </a:lnTo>
                    <a:lnTo>
                      <a:pt x="89" y="31"/>
                    </a:lnTo>
                    <a:lnTo>
                      <a:pt x="68" y="35"/>
                    </a:lnTo>
                    <a:lnTo>
                      <a:pt x="48" y="35"/>
                    </a:lnTo>
                    <a:lnTo>
                      <a:pt x="32" y="31"/>
                    </a:lnTo>
                    <a:lnTo>
                      <a:pt x="20" y="24"/>
                    </a:lnTo>
                    <a:lnTo>
                      <a:pt x="12" y="14"/>
                    </a:lnTo>
                    <a:lnTo>
                      <a:pt x="0" y="21"/>
                    </a:lnTo>
                    <a:lnTo>
                      <a:pt x="13" y="33"/>
                    </a:lnTo>
                    <a:lnTo>
                      <a:pt x="27" y="43"/>
                    </a:lnTo>
                    <a:lnTo>
                      <a:pt x="48" y="47"/>
                    </a:lnTo>
                    <a:lnTo>
                      <a:pt x="68" y="47"/>
                    </a:lnTo>
                    <a:lnTo>
                      <a:pt x="91" y="43"/>
                    </a:lnTo>
                    <a:lnTo>
                      <a:pt x="115" y="36"/>
                    </a:lnTo>
                    <a:lnTo>
                      <a:pt x="140" y="26"/>
                    </a:lnTo>
                    <a:lnTo>
                      <a:pt x="167" y="1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3" name="Freeform 82"/>
              <p:cNvSpPr>
                <a:spLocks/>
              </p:cNvSpPr>
              <p:nvPr/>
            </p:nvSpPr>
            <p:spPr bwMode="auto">
              <a:xfrm>
                <a:off x="2095" y="2200"/>
                <a:ext cx="4" cy="4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1 w 14"/>
                  <a:gd name="T9" fmla="*/ 0 h 13"/>
                  <a:gd name="T10" fmla="*/ 1 w 14"/>
                  <a:gd name="T11" fmla="*/ 1 h 13"/>
                  <a:gd name="T12" fmla="*/ 1 w 14"/>
                  <a:gd name="T13" fmla="*/ 1 h 13"/>
                  <a:gd name="T14" fmla="*/ 1 w 14"/>
                  <a:gd name="T15" fmla="*/ 1 h 13"/>
                  <a:gd name="T16" fmla="*/ 1 w 14"/>
                  <a:gd name="T17" fmla="*/ 1 h 13"/>
                  <a:gd name="T18" fmla="*/ 1 w 14"/>
                  <a:gd name="T19" fmla="*/ 1 h 13"/>
                  <a:gd name="T20" fmla="*/ 1 w 14"/>
                  <a:gd name="T21" fmla="*/ 1 h 13"/>
                  <a:gd name="T22" fmla="*/ 0 w 14"/>
                  <a:gd name="T23" fmla="*/ 1 h 13"/>
                  <a:gd name="T24" fmla="*/ 0 w 14"/>
                  <a:gd name="T25" fmla="*/ 1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3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4" name="Freeform 83"/>
              <p:cNvSpPr>
                <a:spLocks/>
              </p:cNvSpPr>
              <p:nvPr/>
            </p:nvSpPr>
            <p:spPr bwMode="auto">
              <a:xfrm>
                <a:off x="2085" y="2208"/>
                <a:ext cx="4" cy="4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1 w 13"/>
                  <a:gd name="T5" fmla="*/ 0 h 13"/>
                  <a:gd name="T6" fmla="*/ 1 w 13"/>
                  <a:gd name="T7" fmla="*/ 0 h 13"/>
                  <a:gd name="T8" fmla="*/ 1 w 13"/>
                  <a:gd name="T9" fmla="*/ 0 h 13"/>
                  <a:gd name="T10" fmla="*/ 1 w 13"/>
                  <a:gd name="T11" fmla="*/ 1 h 13"/>
                  <a:gd name="T12" fmla="*/ 1 w 13"/>
                  <a:gd name="T13" fmla="*/ 1 h 13"/>
                  <a:gd name="T14" fmla="*/ 1 w 13"/>
                  <a:gd name="T15" fmla="*/ 1 h 13"/>
                  <a:gd name="T16" fmla="*/ 1 w 13"/>
                  <a:gd name="T17" fmla="*/ 1 h 13"/>
                  <a:gd name="T18" fmla="*/ 1 w 13"/>
                  <a:gd name="T19" fmla="*/ 1 h 13"/>
                  <a:gd name="T20" fmla="*/ 1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5" name="Freeform 84"/>
              <p:cNvSpPr>
                <a:spLocks/>
              </p:cNvSpPr>
              <p:nvPr/>
            </p:nvSpPr>
            <p:spPr bwMode="auto">
              <a:xfrm>
                <a:off x="2102" y="2209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1 w 15"/>
                  <a:gd name="T3" fmla="*/ 0 h 13"/>
                  <a:gd name="T4" fmla="*/ 1 w 15"/>
                  <a:gd name="T5" fmla="*/ 0 h 13"/>
                  <a:gd name="T6" fmla="*/ 1 w 15"/>
                  <a:gd name="T7" fmla="*/ 0 h 13"/>
                  <a:gd name="T8" fmla="*/ 2 w 15"/>
                  <a:gd name="T9" fmla="*/ 0 h 13"/>
                  <a:gd name="T10" fmla="*/ 2 w 15"/>
                  <a:gd name="T11" fmla="*/ 0 h 13"/>
                  <a:gd name="T12" fmla="*/ 2 w 15"/>
                  <a:gd name="T13" fmla="*/ 1 h 13"/>
                  <a:gd name="T14" fmla="*/ 2 w 15"/>
                  <a:gd name="T15" fmla="*/ 1 h 13"/>
                  <a:gd name="T16" fmla="*/ 1 w 15"/>
                  <a:gd name="T17" fmla="*/ 1 h 13"/>
                  <a:gd name="T18" fmla="*/ 1 w 15"/>
                  <a:gd name="T19" fmla="*/ 1 h 13"/>
                  <a:gd name="T20" fmla="*/ 1 w 15"/>
                  <a:gd name="T21" fmla="*/ 1 h 13"/>
                  <a:gd name="T22" fmla="*/ 0 w 15"/>
                  <a:gd name="T23" fmla="*/ 1 h 13"/>
                  <a:gd name="T24" fmla="*/ 0 w 15"/>
                  <a:gd name="T25" fmla="*/ 1 h 13"/>
                  <a:gd name="T26" fmla="*/ 0 w 15"/>
                  <a:gd name="T27" fmla="*/ 1 h 13"/>
                  <a:gd name="T28" fmla="*/ 0 w 15"/>
                  <a:gd name="T29" fmla="*/ 1 h 13"/>
                  <a:gd name="T30" fmla="*/ 0 w 15"/>
                  <a:gd name="T31" fmla="*/ 0 h 13"/>
                  <a:gd name="T32" fmla="*/ 0 w 1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2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6" name="Freeform 85"/>
              <p:cNvSpPr>
                <a:spLocks/>
              </p:cNvSpPr>
              <p:nvPr/>
            </p:nvSpPr>
            <p:spPr bwMode="auto">
              <a:xfrm>
                <a:off x="2091" y="2217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1 w 15"/>
                  <a:gd name="T3" fmla="*/ 0 h 13"/>
                  <a:gd name="T4" fmla="*/ 1 w 15"/>
                  <a:gd name="T5" fmla="*/ 0 h 13"/>
                  <a:gd name="T6" fmla="*/ 1 w 15"/>
                  <a:gd name="T7" fmla="*/ 0 h 13"/>
                  <a:gd name="T8" fmla="*/ 1 w 15"/>
                  <a:gd name="T9" fmla="*/ 0 h 13"/>
                  <a:gd name="T10" fmla="*/ 2 w 15"/>
                  <a:gd name="T11" fmla="*/ 0 h 13"/>
                  <a:gd name="T12" fmla="*/ 2 w 15"/>
                  <a:gd name="T13" fmla="*/ 1 h 13"/>
                  <a:gd name="T14" fmla="*/ 1 w 15"/>
                  <a:gd name="T15" fmla="*/ 1 h 13"/>
                  <a:gd name="T16" fmla="*/ 1 w 15"/>
                  <a:gd name="T17" fmla="*/ 1 h 13"/>
                  <a:gd name="T18" fmla="*/ 1 w 15"/>
                  <a:gd name="T19" fmla="*/ 1 h 13"/>
                  <a:gd name="T20" fmla="*/ 1 w 15"/>
                  <a:gd name="T21" fmla="*/ 1 h 13"/>
                  <a:gd name="T22" fmla="*/ 0 w 15"/>
                  <a:gd name="T23" fmla="*/ 1 h 13"/>
                  <a:gd name="T24" fmla="*/ 0 w 15"/>
                  <a:gd name="T25" fmla="*/ 1 h 13"/>
                  <a:gd name="T26" fmla="*/ 0 w 15"/>
                  <a:gd name="T27" fmla="*/ 1 h 13"/>
                  <a:gd name="T28" fmla="*/ 0 w 15"/>
                  <a:gd name="T29" fmla="*/ 1 h 13"/>
                  <a:gd name="T30" fmla="*/ 0 w 15"/>
                  <a:gd name="T31" fmla="*/ 0 h 13"/>
                  <a:gd name="T32" fmla="*/ 0 w 1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2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7" name="Freeform 86"/>
              <p:cNvSpPr>
                <a:spLocks/>
              </p:cNvSpPr>
              <p:nvPr/>
            </p:nvSpPr>
            <p:spPr bwMode="auto">
              <a:xfrm>
                <a:off x="2104" y="2200"/>
                <a:ext cx="4" cy="5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1 w 14"/>
                  <a:gd name="T5" fmla="*/ 0 h 14"/>
                  <a:gd name="T6" fmla="*/ 1 w 14"/>
                  <a:gd name="T7" fmla="*/ 0 h 14"/>
                  <a:gd name="T8" fmla="*/ 1 w 14"/>
                  <a:gd name="T9" fmla="*/ 0 h 14"/>
                  <a:gd name="T10" fmla="*/ 1 w 14"/>
                  <a:gd name="T11" fmla="*/ 1 h 14"/>
                  <a:gd name="T12" fmla="*/ 1 w 14"/>
                  <a:gd name="T13" fmla="*/ 1 h 14"/>
                  <a:gd name="T14" fmla="*/ 1 w 14"/>
                  <a:gd name="T15" fmla="*/ 1 h 14"/>
                  <a:gd name="T16" fmla="*/ 1 w 14"/>
                  <a:gd name="T17" fmla="*/ 1 h 14"/>
                  <a:gd name="T18" fmla="*/ 1 w 14"/>
                  <a:gd name="T19" fmla="*/ 2 h 14"/>
                  <a:gd name="T20" fmla="*/ 1 w 14"/>
                  <a:gd name="T21" fmla="*/ 2 h 14"/>
                  <a:gd name="T22" fmla="*/ 0 w 14"/>
                  <a:gd name="T23" fmla="*/ 2 h 14"/>
                  <a:gd name="T24" fmla="*/ 0 w 14"/>
                  <a:gd name="T25" fmla="*/ 1 h 14"/>
                  <a:gd name="T26" fmla="*/ 0 w 14"/>
                  <a:gd name="T27" fmla="*/ 1 h 14"/>
                  <a:gd name="T28" fmla="*/ 0 w 14"/>
                  <a:gd name="T29" fmla="*/ 1 h 14"/>
                  <a:gd name="T30" fmla="*/ 0 w 14"/>
                  <a:gd name="T31" fmla="*/ 1 h 14"/>
                  <a:gd name="T32" fmla="*/ 0 w 14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3" y="3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8" name="Freeform 87"/>
              <p:cNvSpPr>
                <a:spLocks/>
              </p:cNvSpPr>
              <p:nvPr/>
            </p:nvSpPr>
            <p:spPr bwMode="auto">
              <a:xfrm>
                <a:off x="2093" y="2208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1 w 15"/>
                  <a:gd name="T3" fmla="*/ 0 h 13"/>
                  <a:gd name="T4" fmla="*/ 1 w 15"/>
                  <a:gd name="T5" fmla="*/ 0 h 13"/>
                  <a:gd name="T6" fmla="*/ 1 w 15"/>
                  <a:gd name="T7" fmla="*/ 0 h 13"/>
                  <a:gd name="T8" fmla="*/ 1 w 15"/>
                  <a:gd name="T9" fmla="*/ 0 h 13"/>
                  <a:gd name="T10" fmla="*/ 2 w 15"/>
                  <a:gd name="T11" fmla="*/ 1 h 13"/>
                  <a:gd name="T12" fmla="*/ 2 w 15"/>
                  <a:gd name="T13" fmla="*/ 1 h 13"/>
                  <a:gd name="T14" fmla="*/ 1 w 15"/>
                  <a:gd name="T15" fmla="*/ 1 h 13"/>
                  <a:gd name="T16" fmla="*/ 1 w 15"/>
                  <a:gd name="T17" fmla="*/ 1 h 13"/>
                  <a:gd name="T18" fmla="*/ 1 w 15"/>
                  <a:gd name="T19" fmla="*/ 1 h 13"/>
                  <a:gd name="T20" fmla="*/ 1 w 15"/>
                  <a:gd name="T21" fmla="*/ 1 h 13"/>
                  <a:gd name="T22" fmla="*/ 0 w 15"/>
                  <a:gd name="T23" fmla="*/ 1 h 13"/>
                  <a:gd name="T24" fmla="*/ 0 w 15"/>
                  <a:gd name="T25" fmla="*/ 1 h 13"/>
                  <a:gd name="T26" fmla="*/ 0 w 15"/>
                  <a:gd name="T27" fmla="*/ 1 h 13"/>
                  <a:gd name="T28" fmla="*/ 0 w 15"/>
                  <a:gd name="T29" fmla="*/ 1 h 13"/>
                  <a:gd name="T30" fmla="*/ 0 w 15"/>
                  <a:gd name="T31" fmla="*/ 1 h 13"/>
                  <a:gd name="T32" fmla="*/ 0 w 1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3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49" name="Freeform 88"/>
              <p:cNvSpPr>
                <a:spLocks/>
              </p:cNvSpPr>
              <p:nvPr/>
            </p:nvSpPr>
            <p:spPr bwMode="auto">
              <a:xfrm>
                <a:off x="2083" y="2216"/>
                <a:ext cx="5" cy="5"/>
              </a:xfrm>
              <a:custGeom>
                <a:avLst/>
                <a:gdLst>
                  <a:gd name="T0" fmla="*/ 0 w 13"/>
                  <a:gd name="T1" fmla="*/ 0 h 14"/>
                  <a:gd name="T2" fmla="*/ 1 w 13"/>
                  <a:gd name="T3" fmla="*/ 0 h 14"/>
                  <a:gd name="T4" fmla="*/ 1 w 13"/>
                  <a:gd name="T5" fmla="*/ 0 h 14"/>
                  <a:gd name="T6" fmla="*/ 2 w 13"/>
                  <a:gd name="T7" fmla="*/ 0 h 14"/>
                  <a:gd name="T8" fmla="*/ 2 w 13"/>
                  <a:gd name="T9" fmla="*/ 0 h 14"/>
                  <a:gd name="T10" fmla="*/ 2 w 13"/>
                  <a:gd name="T11" fmla="*/ 1 h 14"/>
                  <a:gd name="T12" fmla="*/ 2 w 13"/>
                  <a:gd name="T13" fmla="*/ 1 h 14"/>
                  <a:gd name="T14" fmla="*/ 2 w 13"/>
                  <a:gd name="T15" fmla="*/ 1 h 14"/>
                  <a:gd name="T16" fmla="*/ 2 w 13"/>
                  <a:gd name="T17" fmla="*/ 1 h 14"/>
                  <a:gd name="T18" fmla="*/ 1 w 13"/>
                  <a:gd name="T19" fmla="*/ 2 h 14"/>
                  <a:gd name="T20" fmla="*/ 1 w 13"/>
                  <a:gd name="T21" fmla="*/ 2 h 14"/>
                  <a:gd name="T22" fmla="*/ 0 w 13"/>
                  <a:gd name="T23" fmla="*/ 2 h 14"/>
                  <a:gd name="T24" fmla="*/ 0 w 13"/>
                  <a:gd name="T25" fmla="*/ 1 h 14"/>
                  <a:gd name="T26" fmla="*/ 0 w 13"/>
                  <a:gd name="T27" fmla="*/ 1 h 14"/>
                  <a:gd name="T28" fmla="*/ 0 w 13"/>
                  <a:gd name="T29" fmla="*/ 1 h 14"/>
                  <a:gd name="T30" fmla="*/ 0 w 13"/>
                  <a:gd name="T31" fmla="*/ 1 h 14"/>
                  <a:gd name="T32" fmla="*/ 0 w 1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4">
                    <a:moveTo>
                      <a:pt x="2" y="3"/>
                    </a:moveTo>
                    <a:lnTo>
                      <a:pt x="5" y="2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0" name="Freeform 89"/>
              <p:cNvSpPr>
                <a:spLocks/>
              </p:cNvSpPr>
              <p:nvPr/>
            </p:nvSpPr>
            <p:spPr bwMode="auto">
              <a:xfrm>
                <a:off x="2109" y="2218"/>
                <a:ext cx="4" cy="4"/>
              </a:xfrm>
              <a:custGeom>
                <a:avLst/>
                <a:gdLst>
                  <a:gd name="T0" fmla="*/ 0 w 13"/>
                  <a:gd name="T1" fmla="*/ 0 h 13"/>
                  <a:gd name="T2" fmla="*/ 1 w 13"/>
                  <a:gd name="T3" fmla="*/ 0 h 13"/>
                  <a:gd name="T4" fmla="*/ 1 w 13"/>
                  <a:gd name="T5" fmla="*/ 0 h 13"/>
                  <a:gd name="T6" fmla="*/ 1 w 13"/>
                  <a:gd name="T7" fmla="*/ 0 h 13"/>
                  <a:gd name="T8" fmla="*/ 1 w 13"/>
                  <a:gd name="T9" fmla="*/ 0 h 13"/>
                  <a:gd name="T10" fmla="*/ 1 w 13"/>
                  <a:gd name="T11" fmla="*/ 1 h 13"/>
                  <a:gd name="T12" fmla="*/ 1 w 13"/>
                  <a:gd name="T13" fmla="*/ 1 h 13"/>
                  <a:gd name="T14" fmla="*/ 1 w 13"/>
                  <a:gd name="T15" fmla="*/ 1 h 13"/>
                  <a:gd name="T16" fmla="*/ 1 w 13"/>
                  <a:gd name="T17" fmla="*/ 1 h 13"/>
                  <a:gd name="T18" fmla="*/ 1 w 13"/>
                  <a:gd name="T19" fmla="*/ 1 h 13"/>
                  <a:gd name="T20" fmla="*/ 1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2" y="3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1" name="Freeform 90"/>
              <p:cNvSpPr>
                <a:spLocks/>
              </p:cNvSpPr>
              <p:nvPr/>
            </p:nvSpPr>
            <p:spPr bwMode="auto">
              <a:xfrm>
                <a:off x="2099" y="2225"/>
                <a:ext cx="4" cy="5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0 h 14"/>
                  <a:gd name="T4" fmla="*/ 1 w 14"/>
                  <a:gd name="T5" fmla="*/ 0 h 14"/>
                  <a:gd name="T6" fmla="*/ 1 w 14"/>
                  <a:gd name="T7" fmla="*/ 0 h 14"/>
                  <a:gd name="T8" fmla="*/ 1 w 14"/>
                  <a:gd name="T9" fmla="*/ 0 h 14"/>
                  <a:gd name="T10" fmla="*/ 1 w 14"/>
                  <a:gd name="T11" fmla="*/ 1 h 14"/>
                  <a:gd name="T12" fmla="*/ 1 w 14"/>
                  <a:gd name="T13" fmla="*/ 1 h 14"/>
                  <a:gd name="T14" fmla="*/ 1 w 14"/>
                  <a:gd name="T15" fmla="*/ 1 h 14"/>
                  <a:gd name="T16" fmla="*/ 1 w 14"/>
                  <a:gd name="T17" fmla="*/ 1 h 14"/>
                  <a:gd name="T18" fmla="*/ 1 w 14"/>
                  <a:gd name="T19" fmla="*/ 2 h 14"/>
                  <a:gd name="T20" fmla="*/ 1 w 14"/>
                  <a:gd name="T21" fmla="*/ 2 h 14"/>
                  <a:gd name="T22" fmla="*/ 0 w 14"/>
                  <a:gd name="T23" fmla="*/ 2 h 14"/>
                  <a:gd name="T24" fmla="*/ 0 w 14"/>
                  <a:gd name="T25" fmla="*/ 1 h 14"/>
                  <a:gd name="T26" fmla="*/ 0 w 14"/>
                  <a:gd name="T27" fmla="*/ 1 h 14"/>
                  <a:gd name="T28" fmla="*/ 0 w 14"/>
                  <a:gd name="T29" fmla="*/ 1 h 14"/>
                  <a:gd name="T30" fmla="*/ 0 w 14"/>
                  <a:gd name="T31" fmla="*/ 1 h 14"/>
                  <a:gd name="T32" fmla="*/ 0 w 14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3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2" name="Freeform 91"/>
              <p:cNvSpPr>
                <a:spLocks/>
              </p:cNvSpPr>
              <p:nvPr/>
            </p:nvSpPr>
            <p:spPr bwMode="auto">
              <a:xfrm>
                <a:off x="2111" y="2209"/>
                <a:ext cx="4" cy="5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1 w 14"/>
                  <a:gd name="T9" fmla="*/ 0 h 13"/>
                  <a:gd name="T10" fmla="*/ 1 w 14"/>
                  <a:gd name="T11" fmla="*/ 1 h 13"/>
                  <a:gd name="T12" fmla="*/ 1 w 14"/>
                  <a:gd name="T13" fmla="*/ 1 h 13"/>
                  <a:gd name="T14" fmla="*/ 1 w 14"/>
                  <a:gd name="T15" fmla="*/ 1 h 13"/>
                  <a:gd name="T16" fmla="*/ 1 w 14"/>
                  <a:gd name="T17" fmla="*/ 2 h 13"/>
                  <a:gd name="T18" fmla="*/ 1 w 14"/>
                  <a:gd name="T19" fmla="*/ 2 h 13"/>
                  <a:gd name="T20" fmla="*/ 1 w 14"/>
                  <a:gd name="T21" fmla="*/ 2 h 13"/>
                  <a:gd name="T22" fmla="*/ 0 w 14"/>
                  <a:gd name="T23" fmla="*/ 2 h 13"/>
                  <a:gd name="T24" fmla="*/ 0 w 14"/>
                  <a:gd name="T25" fmla="*/ 2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3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3" name="Freeform 92"/>
              <p:cNvSpPr>
                <a:spLocks/>
              </p:cNvSpPr>
              <p:nvPr/>
            </p:nvSpPr>
            <p:spPr bwMode="auto">
              <a:xfrm>
                <a:off x="2101" y="2217"/>
                <a:ext cx="4" cy="5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1 w 14"/>
                  <a:gd name="T5" fmla="*/ 0 h 14"/>
                  <a:gd name="T6" fmla="*/ 1 w 14"/>
                  <a:gd name="T7" fmla="*/ 0 h 14"/>
                  <a:gd name="T8" fmla="*/ 1 w 14"/>
                  <a:gd name="T9" fmla="*/ 0 h 14"/>
                  <a:gd name="T10" fmla="*/ 1 w 14"/>
                  <a:gd name="T11" fmla="*/ 1 h 14"/>
                  <a:gd name="T12" fmla="*/ 1 w 14"/>
                  <a:gd name="T13" fmla="*/ 1 h 14"/>
                  <a:gd name="T14" fmla="*/ 1 w 14"/>
                  <a:gd name="T15" fmla="*/ 1 h 14"/>
                  <a:gd name="T16" fmla="*/ 1 w 14"/>
                  <a:gd name="T17" fmla="*/ 1 h 14"/>
                  <a:gd name="T18" fmla="*/ 1 w 14"/>
                  <a:gd name="T19" fmla="*/ 2 h 14"/>
                  <a:gd name="T20" fmla="*/ 1 w 14"/>
                  <a:gd name="T21" fmla="*/ 2 h 14"/>
                  <a:gd name="T22" fmla="*/ 0 w 14"/>
                  <a:gd name="T23" fmla="*/ 2 h 14"/>
                  <a:gd name="T24" fmla="*/ 0 w 14"/>
                  <a:gd name="T25" fmla="*/ 1 h 14"/>
                  <a:gd name="T26" fmla="*/ 0 w 14"/>
                  <a:gd name="T27" fmla="*/ 1 h 14"/>
                  <a:gd name="T28" fmla="*/ 0 w 14"/>
                  <a:gd name="T29" fmla="*/ 1 h 14"/>
                  <a:gd name="T30" fmla="*/ 0 w 14"/>
                  <a:gd name="T31" fmla="*/ 1 h 14"/>
                  <a:gd name="T32" fmla="*/ 0 w 14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2" y="2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4" name="Freeform 93"/>
              <p:cNvSpPr>
                <a:spLocks/>
              </p:cNvSpPr>
              <p:nvPr/>
            </p:nvSpPr>
            <p:spPr bwMode="auto">
              <a:xfrm>
                <a:off x="2090" y="2225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1 w 15"/>
                  <a:gd name="T3" fmla="*/ 0 h 13"/>
                  <a:gd name="T4" fmla="*/ 1 w 15"/>
                  <a:gd name="T5" fmla="*/ 0 h 13"/>
                  <a:gd name="T6" fmla="*/ 1 w 15"/>
                  <a:gd name="T7" fmla="*/ 0 h 13"/>
                  <a:gd name="T8" fmla="*/ 2 w 15"/>
                  <a:gd name="T9" fmla="*/ 0 h 13"/>
                  <a:gd name="T10" fmla="*/ 2 w 15"/>
                  <a:gd name="T11" fmla="*/ 1 h 13"/>
                  <a:gd name="T12" fmla="*/ 2 w 15"/>
                  <a:gd name="T13" fmla="*/ 1 h 13"/>
                  <a:gd name="T14" fmla="*/ 2 w 15"/>
                  <a:gd name="T15" fmla="*/ 1 h 13"/>
                  <a:gd name="T16" fmla="*/ 1 w 15"/>
                  <a:gd name="T17" fmla="*/ 1 h 13"/>
                  <a:gd name="T18" fmla="*/ 1 w 15"/>
                  <a:gd name="T19" fmla="*/ 1 h 13"/>
                  <a:gd name="T20" fmla="*/ 1 w 15"/>
                  <a:gd name="T21" fmla="*/ 1 h 13"/>
                  <a:gd name="T22" fmla="*/ 0 w 15"/>
                  <a:gd name="T23" fmla="*/ 1 h 13"/>
                  <a:gd name="T24" fmla="*/ 0 w 15"/>
                  <a:gd name="T25" fmla="*/ 1 h 13"/>
                  <a:gd name="T26" fmla="*/ 0 w 15"/>
                  <a:gd name="T27" fmla="*/ 1 h 13"/>
                  <a:gd name="T28" fmla="*/ 0 w 15"/>
                  <a:gd name="T29" fmla="*/ 1 h 13"/>
                  <a:gd name="T30" fmla="*/ 0 w 15"/>
                  <a:gd name="T31" fmla="*/ 1 h 13"/>
                  <a:gd name="T32" fmla="*/ 0 w 1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2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5" name="Freeform 94"/>
              <p:cNvSpPr>
                <a:spLocks/>
              </p:cNvSpPr>
              <p:nvPr/>
            </p:nvSpPr>
            <p:spPr bwMode="auto">
              <a:xfrm>
                <a:off x="2088" y="2190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1 w 15"/>
                  <a:gd name="T3" fmla="*/ 0 h 14"/>
                  <a:gd name="T4" fmla="*/ 1 w 15"/>
                  <a:gd name="T5" fmla="*/ 0 h 14"/>
                  <a:gd name="T6" fmla="*/ 1 w 15"/>
                  <a:gd name="T7" fmla="*/ 0 h 14"/>
                  <a:gd name="T8" fmla="*/ 1 w 15"/>
                  <a:gd name="T9" fmla="*/ 0 h 14"/>
                  <a:gd name="T10" fmla="*/ 2 w 15"/>
                  <a:gd name="T11" fmla="*/ 1 h 14"/>
                  <a:gd name="T12" fmla="*/ 2 w 15"/>
                  <a:gd name="T13" fmla="*/ 1 h 14"/>
                  <a:gd name="T14" fmla="*/ 1 w 15"/>
                  <a:gd name="T15" fmla="*/ 1 h 14"/>
                  <a:gd name="T16" fmla="*/ 1 w 15"/>
                  <a:gd name="T17" fmla="*/ 1 h 14"/>
                  <a:gd name="T18" fmla="*/ 1 w 15"/>
                  <a:gd name="T19" fmla="*/ 2 h 14"/>
                  <a:gd name="T20" fmla="*/ 1 w 15"/>
                  <a:gd name="T21" fmla="*/ 2 h 14"/>
                  <a:gd name="T22" fmla="*/ 0 w 15"/>
                  <a:gd name="T23" fmla="*/ 2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4">
                    <a:moveTo>
                      <a:pt x="4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6" name="Freeform 95"/>
              <p:cNvSpPr>
                <a:spLocks/>
              </p:cNvSpPr>
              <p:nvPr/>
            </p:nvSpPr>
            <p:spPr bwMode="auto">
              <a:xfrm>
                <a:off x="2078" y="2198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1 w 15"/>
                  <a:gd name="T3" fmla="*/ 0 h 14"/>
                  <a:gd name="T4" fmla="*/ 1 w 15"/>
                  <a:gd name="T5" fmla="*/ 0 h 14"/>
                  <a:gd name="T6" fmla="*/ 1 w 15"/>
                  <a:gd name="T7" fmla="*/ 0 h 14"/>
                  <a:gd name="T8" fmla="*/ 1 w 15"/>
                  <a:gd name="T9" fmla="*/ 0 h 14"/>
                  <a:gd name="T10" fmla="*/ 2 w 15"/>
                  <a:gd name="T11" fmla="*/ 1 h 14"/>
                  <a:gd name="T12" fmla="*/ 2 w 15"/>
                  <a:gd name="T13" fmla="*/ 1 h 14"/>
                  <a:gd name="T14" fmla="*/ 1 w 15"/>
                  <a:gd name="T15" fmla="*/ 1 h 14"/>
                  <a:gd name="T16" fmla="*/ 1 w 15"/>
                  <a:gd name="T17" fmla="*/ 1 h 14"/>
                  <a:gd name="T18" fmla="*/ 1 w 15"/>
                  <a:gd name="T19" fmla="*/ 2 h 14"/>
                  <a:gd name="T20" fmla="*/ 1 w 15"/>
                  <a:gd name="T21" fmla="*/ 2 h 14"/>
                  <a:gd name="T22" fmla="*/ 0 w 15"/>
                  <a:gd name="T23" fmla="*/ 2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4">
                    <a:moveTo>
                      <a:pt x="3" y="3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7" name="Freeform 96"/>
              <p:cNvSpPr>
                <a:spLocks/>
              </p:cNvSpPr>
              <p:nvPr/>
            </p:nvSpPr>
            <p:spPr bwMode="auto">
              <a:xfrm>
                <a:off x="2097" y="2191"/>
                <a:ext cx="5" cy="5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2 w 14"/>
                  <a:gd name="T9" fmla="*/ 0 h 13"/>
                  <a:gd name="T10" fmla="*/ 2 w 14"/>
                  <a:gd name="T11" fmla="*/ 1 h 13"/>
                  <a:gd name="T12" fmla="*/ 2 w 14"/>
                  <a:gd name="T13" fmla="*/ 1 h 13"/>
                  <a:gd name="T14" fmla="*/ 2 w 14"/>
                  <a:gd name="T15" fmla="*/ 1 h 13"/>
                  <a:gd name="T16" fmla="*/ 1 w 14"/>
                  <a:gd name="T17" fmla="*/ 2 h 13"/>
                  <a:gd name="T18" fmla="*/ 1 w 14"/>
                  <a:gd name="T19" fmla="*/ 2 h 13"/>
                  <a:gd name="T20" fmla="*/ 1 w 14"/>
                  <a:gd name="T21" fmla="*/ 2 h 13"/>
                  <a:gd name="T22" fmla="*/ 0 w 14"/>
                  <a:gd name="T23" fmla="*/ 2 h 13"/>
                  <a:gd name="T24" fmla="*/ 0 w 14"/>
                  <a:gd name="T25" fmla="*/ 2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2" y="2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8" name="Freeform 97"/>
              <p:cNvSpPr>
                <a:spLocks/>
              </p:cNvSpPr>
              <p:nvPr/>
            </p:nvSpPr>
            <p:spPr bwMode="auto">
              <a:xfrm>
                <a:off x="2087" y="2199"/>
                <a:ext cx="4" cy="4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1 w 14"/>
                  <a:gd name="T9" fmla="*/ 0 h 13"/>
                  <a:gd name="T10" fmla="*/ 1 w 14"/>
                  <a:gd name="T11" fmla="*/ 0 h 13"/>
                  <a:gd name="T12" fmla="*/ 1 w 14"/>
                  <a:gd name="T13" fmla="*/ 1 h 13"/>
                  <a:gd name="T14" fmla="*/ 1 w 14"/>
                  <a:gd name="T15" fmla="*/ 1 h 13"/>
                  <a:gd name="T16" fmla="*/ 1 w 14"/>
                  <a:gd name="T17" fmla="*/ 1 h 13"/>
                  <a:gd name="T18" fmla="*/ 1 w 14"/>
                  <a:gd name="T19" fmla="*/ 1 h 13"/>
                  <a:gd name="T20" fmla="*/ 1 w 14"/>
                  <a:gd name="T21" fmla="*/ 1 h 13"/>
                  <a:gd name="T22" fmla="*/ 0 w 14"/>
                  <a:gd name="T23" fmla="*/ 1 h 13"/>
                  <a:gd name="T24" fmla="*/ 0 w 14"/>
                  <a:gd name="T25" fmla="*/ 1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0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3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59" name="Freeform 98"/>
              <p:cNvSpPr>
                <a:spLocks/>
              </p:cNvSpPr>
              <p:nvPr/>
            </p:nvSpPr>
            <p:spPr bwMode="auto">
              <a:xfrm>
                <a:off x="2077" y="2207"/>
                <a:ext cx="4" cy="4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1 w 13"/>
                  <a:gd name="T5" fmla="*/ 0 h 13"/>
                  <a:gd name="T6" fmla="*/ 1 w 13"/>
                  <a:gd name="T7" fmla="*/ 0 h 13"/>
                  <a:gd name="T8" fmla="*/ 1 w 13"/>
                  <a:gd name="T9" fmla="*/ 0 h 13"/>
                  <a:gd name="T10" fmla="*/ 1 w 13"/>
                  <a:gd name="T11" fmla="*/ 0 h 13"/>
                  <a:gd name="T12" fmla="*/ 1 w 13"/>
                  <a:gd name="T13" fmla="*/ 1 h 13"/>
                  <a:gd name="T14" fmla="*/ 1 w 13"/>
                  <a:gd name="T15" fmla="*/ 1 h 13"/>
                  <a:gd name="T16" fmla="*/ 1 w 13"/>
                  <a:gd name="T17" fmla="*/ 1 h 13"/>
                  <a:gd name="T18" fmla="*/ 1 w 13"/>
                  <a:gd name="T19" fmla="*/ 1 h 13"/>
                  <a:gd name="T20" fmla="*/ 0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0 h 13"/>
                  <a:gd name="T32" fmla="*/ 0 w 1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0" name="Freeform 99"/>
              <p:cNvSpPr>
                <a:spLocks/>
              </p:cNvSpPr>
              <p:nvPr/>
            </p:nvSpPr>
            <p:spPr bwMode="auto">
              <a:xfrm>
                <a:off x="2105" y="2192"/>
                <a:ext cx="5" cy="4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2 w 14"/>
                  <a:gd name="T9" fmla="*/ 0 h 13"/>
                  <a:gd name="T10" fmla="*/ 2 w 14"/>
                  <a:gd name="T11" fmla="*/ 1 h 13"/>
                  <a:gd name="T12" fmla="*/ 2 w 14"/>
                  <a:gd name="T13" fmla="*/ 1 h 13"/>
                  <a:gd name="T14" fmla="*/ 2 w 14"/>
                  <a:gd name="T15" fmla="*/ 1 h 13"/>
                  <a:gd name="T16" fmla="*/ 1 w 14"/>
                  <a:gd name="T17" fmla="*/ 1 h 13"/>
                  <a:gd name="T18" fmla="*/ 1 w 14"/>
                  <a:gd name="T19" fmla="*/ 1 h 13"/>
                  <a:gd name="T20" fmla="*/ 1 w 14"/>
                  <a:gd name="T21" fmla="*/ 1 h 13"/>
                  <a:gd name="T22" fmla="*/ 0 w 14"/>
                  <a:gd name="T23" fmla="*/ 1 h 13"/>
                  <a:gd name="T24" fmla="*/ 0 w 14"/>
                  <a:gd name="T25" fmla="*/ 1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4" y="3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1" name="Freeform 100"/>
              <p:cNvSpPr>
                <a:spLocks/>
              </p:cNvSpPr>
              <p:nvPr/>
            </p:nvSpPr>
            <p:spPr bwMode="auto">
              <a:xfrm>
                <a:off x="2112" y="2201"/>
                <a:ext cx="5" cy="4"/>
              </a:xfrm>
              <a:custGeom>
                <a:avLst/>
                <a:gdLst>
                  <a:gd name="T0" fmla="*/ 0 w 13"/>
                  <a:gd name="T1" fmla="*/ 0 h 13"/>
                  <a:gd name="T2" fmla="*/ 1 w 13"/>
                  <a:gd name="T3" fmla="*/ 0 h 13"/>
                  <a:gd name="T4" fmla="*/ 1 w 13"/>
                  <a:gd name="T5" fmla="*/ 0 h 13"/>
                  <a:gd name="T6" fmla="*/ 2 w 13"/>
                  <a:gd name="T7" fmla="*/ 0 h 13"/>
                  <a:gd name="T8" fmla="*/ 2 w 13"/>
                  <a:gd name="T9" fmla="*/ 0 h 13"/>
                  <a:gd name="T10" fmla="*/ 2 w 13"/>
                  <a:gd name="T11" fmla="*/ 0 h 13"/>
                  <a:gd name="T12" fmla="*/ 2 w 13"/>
                  <a:gd name="T13" fmla="*/ 1 h 13"/>
                  <a:gd name="T14" fmla="*/ 2 w 13"/>
                  <a:gd name="T15" fmla="*/ 1 h 13"/>
                  <a:gd name="T16" fmla="*/ 2 w 13"/>
                  <a:gd name="T17" fmla="*/ 1 h 13"/>
                  <a:gd name="T18" fmla="*/ 1 w 13"/>
                  <a:gd name="T19" fmla="*/ 1 h 13"/>
                  <a:gd name="T20" fmla="*/ 1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0 h 13"/>
                  <a:gd name="T32" fmla="*/ 0 w 1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2" name="Freeform 101"/>
              <p:cNvSpPr>
                <a:spLocks/>
              </p:cNvSpPr>
              <p:nvPr/>
            </p:nvSpPr>
            <p:spPr bwMode="auto">
              <a:xfrm>
                <a:off x="2114" y="2192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1 w 15"/>
                  <a:gd name="T3" fmla="*/ 0 h 14"/>
                  <a:gd name="T4" fmla="*/ 1 w 15"/>
                  <a:gd name="T5" fmla="*/ 0 h 14"/>
                  <a:gd name="T6" fmla="*/ 1 w 15"/>
                  <a:gd name="T7" fmla="*/ 0 h 14"/>
                  <a:gd name="T8" fmla="*/ 2 w 15"/>
                  <a:gd name="T9" fmla="*/ 0 h 14"/>
                  <a:gd name="T10" fmla="*/ 2 w 15"/>
                  <a:gd name="T11" fmla="*/ 1 h 14"/>
                  <a:gd name="T12" fmla="*/ 2 w 15"/>
                  <a:gd name="T13" fmla="*/ 1 h 14"/>
                  <a:gd name="T14" fmla="*/ 2 w 15"/>
                  <a:gd name="T15" fmla="*/ 1 h 14"/>
                  <a:gd name="T16" fmla="*/ 1 w 15"/>
                  <a:gd name="T17" fmla="*/ 1 h 14"/>
                  <a:gd name="T18" fmla="*/ 1 w 15"/>
                  <a:gd name="T19" fmla="*/ 2 h 14"/>
                  <a:gd name="T20" fmla="*/ 1 w 15"/>
                  <a:gd name="T21" fmla="*/ 2 h 14"/>
                  <a:gd name="T22" fmla="*/ 0 w 15"/>
                  <a:gd name="T23" fmla="*/ 2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4">
                    <a:moveTo>
                      <a:pt x="4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3" name="Freeform 102"/>
              <p:cNvSpPr>
                <a:spLocks/>
              </p:cNvSpPr>
              <p:nvPr/>
            </p:nvSpPr>
            <p:spPr bwMode="auto">
              <a:xfrm>
                <a:off x="2074" y="2216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1 w 15"/>
                  <a:gd name="T3" fmla="*/ 0 h 13"/>
                  <a:gd name="T4" fmla="*/ 1 w 15"/>
                  <a:gd name="T5" fmla="*/ 0 h 13"/>
                  <a:gd name="T6" fmla="*/ 1 w 15"/>
                  <a:gd name="T7" fmla="*/ 0 h 13"/>
                  <a:gd name="T8" fmla="*/ 2 w 15"/>
                  <a:gd name="T9" fmla="*/ 0 h 13"/>
                  <a:gd name="T10" fmla="*/ 2 w 15"/>
                  <a:gd name="T11" fmla="*/ 1 h 13"/>
                  <a:gd name="T12" fmla="*/ 2 w 15"/>
                  <a:gd name="T13" fmla="*/ 1 h 13"/>
                  <a:gd name="T14" fmla="*/ 2 w 15"/>
                  <a:gd name="T15" fmla="*/ 1 h 13"/>
                  <a:gd name="T16" fmla="*/ 1 w 15"/>
                  <a:gd name="T17" fmla="*/ 1 h 13"/>
                  <a:gd name="T18" fmla="*/ 1 w 15"/>
                  <a:gd name="T19" fmla="*/ 1 h 13"/>
                  <a:gd name="T20" fmla="*/ 1 w 15"/>
                  <a:gd name="T21" fmla="*/ 1 h 13"/>
                  <a:gd name="T22" fmla="*/ 0 w 15"/>
                  <a:gd name="T23" fmla="*/ 1 h 13"/>
                  <a:gd name="T24" fmla="*/ 0 w 15"/>
                  <a:gd name="T25" fmla="*/ 1 h 13"/>
                  <a:gd name="T26" fmla="*/ 0 w 15"/>
                  <a:gd name="T27" fmla="*/ 1 h 13"/>
                  <a:gd name="T28" fmla="*/ 0 w 15"/>
                  <a:gd name="T29" fmla="*/ 1 h 13"/>
                  <a:gd name="T30" fmla="*/ 0 w 15"/>
                  <a:gd name="T31" fmla="*/ 0 h 13"/>
                  <a:gd name="T32" fmla="*/ 0 w 1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4" name="Freeform 103"/>
              <p:cNvSpPr>
                <a:spLocks/>
              </p:cNvSpPr>
              <p:nvPr/>
            </p:nvSpPr>
            <p:spPr bwMode="auto">
              <a:xfrm>
                <a:off x="2081" y="2225"/>
                <a:ext cx="5" cy="4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2 w 14"/>
                  <a:gd name="T9" fmla="*/ 0 h 13"/>
                  <a:gd name="T10" fmla="*/ 2 w 14"/>
                  <a:gd name="T11" fmla="*/ 0 h 13"/>
                  <a:gd name="T12" fmla="*/ 2 w 14"/>
                  <a:gd name="T13" fmla="*/ 1 h 13"/>
                  <a:gd name="T14" fmla="*/ 2 w 14"/>
                  <a:gd name="T15" fmla="*/ 1 h 13"/>
                  <a:gd name="T16" fmla="*/ 1 w 14"/>
                  <a:gd name="T17" fmla="*/ 1 h 13"/>
                  <a:gd name="T18" fmla="*/ 1 w 14"/>
                  <a:gd name="T19" fmla="*/ 1 h 13"/>
                  <a:gd name="T20" fmla="*/ 1 w 14"/>
                  <a:gd name="T21" fmla="*/ 1 h 13"/>
                  <a:gd name="T22" fmla="*/ 0 w 14"/>
                  <a:gd name="T23" fmla="*/ 1 h 13"/>
                  <a:gd name="T24" fmla="*/ 0 w 14"/>
                  <a:gd name="T25" fmla="*/ 1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0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5" name="Freeform 104"/>
              <p:cNvSpPr>
                <a:spLocks/>
              </p:cNvSpPr>
              <p:nvPr/>
            </p:nvSpPr>
            <p:spPr bwMode="auto">
              <a:xfrm>
                <a:off x="2071" y="2232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1 w 14"/>
                  <a:gd name="T3" fmla="*/ 0 h 15"/>
                  <a:gd name="T4" fmla="*/ 1 w 14"/>
                  <a:gd name="T5" fmla="*/ 0 h 15"/>
                  <a:gd name="T6" fmla="*/ 1 w 14"/>
                  <a:gd name="T7" fmla="*/ 0 h 15"/>
                  <a:gd name="T8" fmla="*/ 2 w 14"/>
                  <a:gd name="T9" fmla="*/ 0 h 15"/>
                  <a:gd name="T10" fmla="*/ 2 w 14"/>
                  <a:gd name="T11" fmla="*/ 1 h 15"/>
                  <a:gd name="T12" fmla="*/ 2 w 14"/>
                  <a:gd name="T13" fmla="*/ 1 h 15"/>
                  <a:gd name="T14" fmla="*/ 2 w 14"/>
                  <a:gd name="T15" fmla="*/ 1 h 15"/>
                  <a:gd name="T16" fmla="*/ 1 w 14"/>
                  <a:gd name="T17" fmla="*/ 1 h 15"/>
                  <a:gd name="T18" fmla="*/ 1 w 14"/>
                  <a:gd name="T19" fmla="*/ 2 h 15"/>
                  <a:gd name="T20" fmla="*/ 1 w 14"/>
                  <a:gd name="T21" fmla="*/ 2 h 15"/>
                  <a:gd name="T22" fmla="*/ 0 w 14"/>
                  <a:gd name="T23" fmla="*/ 2 h 15"/>
                  <a:gd name="T24" fmla="*/ 0 w 14"/>
                  <a:gd name="T25" fmla="*/ 1 h 15"/>
                  <a:gd name="T26" fmla="*/ 0 w 14"/>
                  <a:gd name="T27" fmla="*/ 1 h 15"/>
                  <a:gd name="T28" fmla="*/ 0 w 14"/>
                  <a:gd name="T29" fmla="*/ 1 h 15"/>
                  <a:gd name="T30" fmla="*/ 0 w 14"/>
                  <a:gd name="T31" fmla="*/ 1 h 15"/>
                  <a:gd name="T32" fmla="*/ 0 w 1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3" y="3"/>
                    </a:moveTo>
                    <a:lnTo>
                      <a:pt x="6" y="2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6" name="Freeform 105"/>
              <p:cNvSpPr>
                <a:spLocks/>
              </p:cNvSpPr>
              <p:nvPr/>
            </p:nvSpPr>
            <p:spPr bwMode="auto">
              <a:xfrm>
                <a:off x="2073" y="2224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1 w 14"/>
                  <a:gd name="T3" fmla="*/ 0 h 15"/>
                  <a:gd name="T4" fmla="*/ 1 w 14"/>
                  <a:gd name="T5" fmla="*/ 0 h 15"/>
                  <a:gd name="T6" fmla="*/ 1 w 14"/>
                  <a:gd name="T7" fmla="*/ 0 h 15"/>
                  <a:gd name="T8" fmla="*/ 2 w 14"/>
                  <a:gd name="T9" fmla="*/ 0 h 15"/>
                  <a:gd name="T10" fmla="*/ 2 w 14"/>
                  <a:gd name="T11" fmla="*/ 1 h 15"/>
                  <a:gd name="T12" fmla="*/ 2 w 14"/>
                  <a:gd name="T13" fmla="*/ 1 h 15"/>
                  <a:gd name="T14" fmla="*/ 2 w 14"/>
                  <a:gd name="T15" fmla="*/ 1 h 15"/>
                  <a:gd name="T16" fmla="*/ 1 w 14"/>
                  <a:gd name="T17" fmla="*/ 1 h 15"/>
                  <a:gd name="T18" fmla="*/ 1 w 14"/>
                  <a:gd name="T19" fmla="*/ 2 h 15"/>
                  <a:gd name="T20" fmla="*/ 1 w 14"/>
                  <a:gd name="T21" fmla="*/ 2 h 15"/>
                  <a:gd name="T22" fmla="*/ 0 w 14"/>
                  <a:gd name="T23" fmla="*/ 2 h 15"/>
                  <a:gd name="T24" fmla="*/ 0 w 14"/>
                  <a:gd name="T25" fmla="*/ 1 h 15"/>
                  <a:gd name="T26" fmla="*/ 0 w 14"/>
                  <a:gd name="T27" fmla="*/ 1 h 15"/>
                  <a:gd name="T28" fmla="*/ 0 w 14"/>
                  <a:gd name="T29" fmla="*/ 1 h 15"/>
                  <a:gd name="T30" fmla="*/ 0 w 14"/>
                  <a:gd name="T31" fmla="*/ 1 h 15"/>
                  <a:gd name="T32" fmla="*/ 0 w 1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3" y="3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7" name="Freeform 106"/>
              <p:cNvSpPr>
                <a:spLocks/>
              </p:cNvSpPr>
              <p:nvPr/>
            </p:nvSpPr>
            <p:spPr bwMode="auto">
              <a:xfrm>
                <a:off x="2068" y="2206"/>
                <a:ext cx="4" cy="5"/>
              </a:xfrm>
              <a:custGeom>
                <a:avLst/>
                <a:gdLst>
                  <a:gd name="T0" fmla="*/ 0 w 13"/>
                  <a:gd name="T1" fmla="*/ 0 h 14"/>
                  <a:gd name="T2" fmla="*/ 1 w 13"/>
                  <a:gd name="T3" fmla="*/ 0 h 14"/>
                  <a:gd name="T4" fmla="*/ 1 w 13"/>
                  <a:gd name="T5" fmla="*/ 0 h 14"/>
                  <a:gd name="T6" fmla="*/ 1 w 13"/>
                  <a:gd name="T7" fmla="*/ 0 h 14"/>
                  <a:gd name="T8" fmla="*/ 1 w 13"/>
                  <a:gd name="T9" fmla="*/ 0 h 14"/>
                  <a:gd name="T10" fmla="*/ 1 w 13"/>
                  <a:gd name="T11" fmla="*/ 1 h 14"/>
                  <a:gd name="T12" fmla="*/ 1 w 13"/>
                  <a:gd name="T13" fmla="*/ 1 h 14"/>
                  <a:gd name="T14" fmla="*/ 1 w 13"/>
                  <a:gd name="T15" fmla="*/ 1 h 14"/>
                  <a:gd name="T16" fmla="*/ 1 w 13"/>
                  <a:gd name="T17" fmla="*/ 1 h 14"/>
                  <a:gd name="T18" fmla="*/ 1 w 13"/>
                  <a:gd name="T19" fmla="*/ 2 h 14"/>
                  <a:gd name="T20" fmla="*/ 1 w 13"/>
                  <a:gd name="T21" fmla="*/ 2 h 14"/>
                  <a:gd name="T22" fmla="*/ 0 w 13"/>
                  <a:gd name="T23" fmla="*/ 2 h 14"/>
                  <a:gd name="T24" fmla="*/ 0 w 13"/>
                  <a:gd name="T25" fmla="*/ 1 h 14"/>
                  <a:gd name="T26" fmla="*/ 0 w 13"/>
                  <a:gd name="T27" fmla="*/ 1 h 14"/>
                  <a:gd name="T28" fmla="*/ 0 w 13"/>
                  <a:gd name="T29" fmla="*/ 1 h 14"/>
                  <a:gd name="T30" fmla="*/ 0 w 13"/>
                  <a:gd name="T31" fmla="*/ 1 h 14"/>
                  <a:gd name="T32" fmla="*/ 0 w 1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4">
                    <a:moveTo>
                      <a:pt x="4" y="3"/>
                    </a:moveTo>
                    <a:lnTo>
                      <a:pt x="5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8" name="Freeform 107"/>
              <p:cNvSpPr>
                <a:spLocks/>
              </p:cNvSpPr>
              <p:nvPr/>
            </p:nvSpPr>
            <p:spPr bwMode="auto">
              <a:xfrm>
                <a:off x="2067" y="2215"/>
                <a:ext cx="4" cy="4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1 w 13"/>
                  <a:gd name="T5" fmla="*/ 0 h 13"/>
                  <a:gd name="T6" fmla="*/ 1 w 13"/>
                  <a:gd name="T7" fmla="*/ 0 h 13"/>
                  <a:gd name="T8" fmla="*/ 1 w 13"/>
                  <a:gd name="T9" fmla="*/ 0 h 13"/>
                  <a:gd name="T10" fmla="*/ 1 w 13"/>
                  <a:gd name="T11" fmla="*/ 1 h 13"/>
                  <a:gd name="T12" fmla="*/ 1 w 13"/>
                  <a:gd name="T13" fmla="*/ 1 h 13"/>
                  <a:gd name="T14" fmla="*/ 1 w 13"/>
                  <a:gd name="T15" fmla="*/ 1 h 13"/>
                  <a:gd name="T16" fmla="*/ 1 w 13"/>
                  <a:gd name="T17" fmla="*/ 1 h 13"/>
                  <a:gd name="T18" fmla="*/ 1 w 13"/>
                  <a:gd name="T19" fmla="*/ 1 h 13"/>
                  <a:gd name="T20" fmla="*/ 1 w 13"/>
                  <a:gd name="T21" fmla="*/ 1 h 13"/>
                  <a:gd name="T22" fmla="*/ 0 w 13"/>
                  <a:gd name="T23" fmla="*/ 1 h 13"/>
                  <a:gd name="T24" fmla="*/ 0 w 13"/>
                  <a:gd name="T25" fmla="*/ 1 h 13"/>
                  <a:gd name="T26" fmla="*/ 0 w 13"/>
                  <a:gd name="T27" fmla="*/ 1 h 13"/>
                  <a:gd name="T28" fmla="*/ 0 w 13"/>
                  <a:gd name="T29" fmla="*/ 1 h 13"/>
                  <a:gd name="T30" fmla="*/ 0 w 13"/>
                  <a:gd name="T31" fmla="*/ 1 h 13"/>
                  <a:gd name="T32" fmla="*/ 0 w 1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69" name="Freeform 108"/>
              <p:cNvSpPr>
                <a:spLocks/>
              </p:cNvSpPr>
              <p:nvPr/>
            </p:nvSpPr>
            <p:spPr bwMode="auto">
              <a:xfrm>
                <a:off x="2064" y="2223"/>
                <a:ext cx="5" cy="5"/>
              </a:xfrm>
              <a:custGeom>
                <a:avLst/>
                <a:gdLst>
                  <a:gd name="T0" fmla="*/ 0 w 15"/>
                  <a:gd name="T1" fmla="*/ 0 h 13"/>
                  <a:gd name="T2" fmla="*/ 1 w 15"/>
                  <a:gd name="T3" fmla="*/ 0 h 13"/>
                  <a:gd name="T4" fmla="*/ 1 w 15"/>
                  <a:gd name="T5" fmla="*/ 0 h 13"/>
                  <a:gd name="T6" fmla="*/ 1 w 15"/>
                  <a:gd name="T7" fmla="*/ 0 h 13"/>
                  <a:gd name="T8" fmla="*/ 2 w 15"/>
                  <a:gd name="T9" fmla="*/ 0 h 13"/>
                  <a:gd name="T10" fmla="*/ 2 w 15"/>
                  <a:gd name="T11" fmla="*/ 1 h 13"/>
                  <a:gd name="T12" fmla="*/ 2 w 15"/>
                  <a:gd name="T13" fmla="*/ 1 h 13"/>
                  <a:gd name="T14" fmla="*/ 2 w 15"/>
                  <a:gd name="T15" fmla="*/ 2 h 13"/>
                  <a:gd name="T16" fmla="*/ 1 w 15"/>
                  <a:gd name="T17" fmla="*/ 2 h 13"/>
                  <a:gd name="T18" fmla="*/ 1 w 15"/>
                  <a:gd name="T19" fmla="*/ 2 h 13"/>
                  <a:gd name="T20" fmla="*/ 1 w 15"/>
                  <a:gd name="T21" fmla="*/ 2 h 13"/>
                  <a:gd name="T22" fmla="*/ 0 w 15"/>
                  <a:gd name="T23" fmla="*/ 2 h 13"/>
                  <a:gd name="T24" fmla="*/ 0 w 15"/>
                  <a:gd name="T25" fmla="*/ 2 h 13"/>
                  <a:gd name="T26" fmla="*/ 0 w 15"/>
                  <a:gd name="T27" fmla="*/ 2 h 13"/>
                  <a:gd name="T28" fmla="*/ 0 w 15"/>
                  <a:gd name="T29" fmla="*/ 1 h 13"/>
                  <a:gd name="T30" fmla="*/ 0 w 15"/>
                  <a:gd name="T31" fmla="*/ 1 h 13"/>
                  <a:gd name="T32" fmla="*/ 0 w 1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2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0" name="Freeform 109"/>
              <p:cNvSpPr>
                <a:spLocks/>
              </p:cNvSpPr>
              <p:nvPr/>
            </p:nvSpPr>
            <p:spPr bwMode="auto">
              <a:xfrm>
                <a:off x="2079" y="2233"/>
                <a:ext cx="5" cy="4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2 w 14"/>
                  <a:gd name="T9" fmla="*/ 0 h 13"/>
                  <a:gd name="T10" fmla="*/ 2 w 14"/>
                  <a:gd name="T11" fmla="*/ 1 h 13"/>
                  <a:gd name="T12" fmla="*/ 2 w 14"/>
                  <a:gd name="T13" fmla="*/ 1 h 13"/>
                  <a:gd name="T14" fmla="*/ 2 w 14"/>
                  <a:gd name="T15" fmla="*/ 1 h 13"/>
                  <a:gd name="T16" fmla="*/ 1 w 14"/>
                  <a:gd name="T17" fmla="*/ 1 h 13"/>
                  <a:gd name="T18" fmla="*/ 1 w 14"/>
                  <a:gd name="T19" fmla="*/ 1 h 13"/>
                  <a:gd name="T20" fmla="*/ 1 w 14"/>
                  <a:gd name="T21" fmla="*/ 1 h 13"/>
                  <a:gd name="T22" fmla="*/ 0 w 14"/>
                  <a:gd name="T23" fmla="*/ 1 h 13"/>
                  <a:gd name="T24" fmla="*/ 0 w 14"/>
                  <a:gd name="T25" fmla="*/ 1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1" name="Freeform 110"/>
              <p:cNvSpPr>
                <a:spLocks/>
              </p:cNvSpPr>
              <p:nvPr/>
            </p:nvSpPr>
            <p:spPr bwMode="auto">
              <a:xfrm>
                <a:off x="2089" y="2233"/>
                <a:ext cx="5" cy="5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2 w 14"/>
                  <a:gd name="T9" fmla="*/ 0 h 13"/>
                  <a:gd name="T10" fmla="*/ 2 w 14"/>
                  <a:gd name="T11" fmla="*/ 1 h 13"/>
                  <a:gd name="T12" fmla="*/ 2 w 14"/>
                  <a:gd name="T13" fmla="*/ 1 h 13"/>
                  <a:gd name="T14" fmla="*/ 2 w 14"/>
                  <a:gd name="T15" fmla="*/ 2 h 13"/>
                  <a:gd name="T16" fmla="*/ 1 w 14"/>
                  <a:gd name="T17" fmla="*/ 2 h 13"/>
                  <a:gd name="T18" fmla="*/ 1 w 14"/>
                  <a:gd name="T19" fmla="*/ 2 h 13"/>
                  <a:gd name="T20" fmla="*/ 1 w 14"/>
                  <a:gd name="T21" fmla="*/ 2 h 13"/>
                  <a:gd name="T22" fmla="*/ 0 w 14"/>
                  <a:gd name="T23" fmla="*/ 2 h 13"/>
                  <a:gd name="T24" fmla="*/ 0 w 14"/>
                  <a:gd name="T25" fmla="*/ 2 h 13"/>
                  <a:gd name="T26" fmla="*/ 0 w 14"/>
                  <a:gd name="T27" fmla="*/ 2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3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2" name="Freeform 111"/>
              <p:cNvSpPr>
                <a:spLocks/>
              </p:cNvSpPr>
              <p:nvPr/>
            </p:nvSpPr>
            <p:spPr bwMode="auto">
              <a:xfrm>
                <a:off x="2119" y="2210"/>
                <a:ext cx="5" cy="4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1 w 14"/>
                  <a:gd name="T5" fmla="*/ 0 h 13"/>
                  <a:gd name="T6" fmla="*/ 1 w 14"/>
                  <a:gd name="T7" fmla="*/ 0 h 13"/>
                  <a:gd name="T8" fmla="*/ 2 w 14"/>
                  <a:gd name="T9" fmla="*/ 0 h 13"/>
                  <a:gd name="T10" fmla="*/ 2 w 14"/>
                  <a:gd name="T11" fmla="*/ 1 h 13"/>
                  <a:gd name="T12" fmla="*/ 2 w 14"/>
                  <a:gd name="T13" fmla="*/ 1 h 13"/>
                  <a:gd name="T14" fmla="*/ 2 w 14"/>
                  <a:gd name="T15" fmla="*/ 1 h 13"/>
                  <a:gd name="T16" fmla="*/ 1 w 14"/>
                  <a:gd name="T17" fmla="*/ 1 h 13"/>
                  <a:gd name="T18" fmla="*/ 1 w 14"/>
                  <a:gd name="T19" fmla="*/ 1 h 13"/>
                  <a:gd name="T20" fmla="*/ 1 w 14"/>
                  <a:gd name="T21" fmla="*/ 1 h 13"/>
                  <a:gd name="T22" fmla="*/ 0 w 14"/>
                  <a:gd name="T23" fmla="*/ 1 h 13"/>
                  <a:gd name="T24" fmla="*/ 0 w 14"/>
                  <a:gd name="T25" fmla="*/ 1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3" name="Freeform 112"/>
              <p:cNvSpPr>
                <a:spLocks/>
              </p:cNvSpPr>
              <p:nvPr/>
            </p:nvSpPr>
            <p:spPr bwMode="auto">
              <a:xfrm>
                <a:off x="2121" y="2201"/>
                <a:ext cx="4" cy="5"/>
              </a:xfrm>
              <a:custGeom>
                <a:avLst/>
                <a:gdLst>
                  <a:gd name="T0" fmla="*/ 0 w 13"/>
                  <a:gd name="T1" fmla="*/ 0 h 14"/>
                  <a:gd name="T2" fmla="*/ 1 w 13"/>
                  <a:gd name="T3" fmla="*/ 0 h 14"/>
                  <a:gd name="T4" fmla="*/ 1 w 13"/>
                  <a:gd name="T5" fmla="*/ 0 h 14"/>
                  <a:gd name="T6" fmla="*/ 1 w 13"/>
                  <a:gd name="T7" fmla="*/ 0 h 14"/>
                  <a:gd name="T8" fmla="*/ 1 w 13"/>
                  <a:gd name="T9" fmla="*/ 0 h 14"/>
                  <a:gd name="T10" fmla="*/ 1 w 13"/>
                  <a:gd name="T11" fmla="*/ 1 h 14"/>
                  <a:gd name="T12" fmla="*/ 1 w 13"/>
                  <a:gd name="T13" fmla="*/ 1 h 14"/>
                  <a:gd name="T14" fmla="*/ 1 w 13"/>
                  <a:gd name="T15" fmla="*/ 1 h 14"/>
                  <a:gd name="T16" fmla="*/ 1 w 13"/>
                  <a:gd name="T17" fmla="*/ 1 h 14"/>
                  <a:gd name="T18" fmla="*/ 1 w 13"/>
                  <a:gd name="T19" fmla="*/ 2 h 14"/>
                  <a:gd name="T20" fmla="*/ 1 w 13"/>
                  <a:gd name="T21" fmla="*/ 2 h 14"/>
                  <a:gd name="T22" fmla="*/ 0 w 13"/>
                  <a:gd name="T23" fmla="*/ 2 h 14"/>
                  <a:gd name="T24" fmla="*/ 0 w 13"/>
                  <a:gd name="T25" fmla="*/ 1 h 14"/>
                  <a:gd name="T26" fmla="*/ 0 w 13"/>
                  <a:gd name="T27" fmla="*/ 1 h 14"/>
                  <a:gd name="T28" fmla="*/ 0 w 13"/>
                  <a:gd name="T29" fmla="*/ 1 h 14"/>
                  <a:gd name="T30" fmla="*/ 0 w 13"/>
                  <a:gd name="T31" fmla="*/ 1 h 14"/>
                  <a:gd name="T32" fmla="*/ 0 w 1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4">
                    <a:moveTo>
                      <a:pt x="2" y="2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4" name="Freeform 113"/>
              <p:cNvSpPr>
                <a:spLocks/>
              </p:cNvSpPr>
              <p:nvPr/>
            </p:nvSpPr>
            <p:spPr bwMode="auto">
              <a:xfrm>
                <a:off x="2108" y="2226"/>
                <a:ext cx="4" cy="5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1 w 14"/>
                  <a:gd name="T5" fmla="*/ 0 h 14"/>
                  <a:gd name="T6" fmla="*/ 1 w 14"/>
                  <a:gd name="T7" fmla="*/ 0 h 14"/>
                  <a:gd name="T8" fmla="*/ 1 w 14"/>
                  <a:gd name="T9" fmla="*/ 0 h 14"/>
                  <a:gd name="T10" fmla="*/ 1 w 14"/>
                  <a:gd name="T11" fmla="*/ 1 h 14"/>
                  <a:gd name="T12" fmla="*/ 1 w 14"/>
                  <a:gd name="T13" fmla="*/ 1 h 14"/>
                  <a:gd name="T14" fmla="*/ 1 w 14"/>
                  <a:gd name="T15" fmla="*/ 1 h 14"/>
                  <a:gd name="T16" fmla="*/ 1 w 14"/>
                  <a:gd name="T17" fmla="*/ 1 h 14"/>
                  <a:gd name="T18" fmla="*/ 1 w 14"/>
                  <a:gd name="T19" fmla="*/ 2 h 14"/>
                  <a:gd name="T20" fmla="*/ 0 w 14"/>
                  <a:gd name="T21" fmla="*/ 2 h 14"/>
                  <a:gd name="T22" fmla="*/ 0 w 14"/>
                  <a:gd name="T23" fmla="*/ 2 h 14"/>
                  <a:gd name="T24" fmla="*/ 0 w 14"/>
                  <a:gd name="T25" fmla="*/ 1 h 14"/>
                  <a:gd name="T26" fmla="*/ 0 w 14"/>
                  <a:gd name="T27" fmla="*/ 1 h 14"/>
                  <a:gd name="T28" fmla="*/ 0 w 14"/>
                  <a:gd name="T29" fmla="*/ 1 h 14"/>
                  <a:gd name="T30" fmla="*/ 0 w 14"/>
                  <a:gd name="T31" fmla="*/ 0 h 14"/>
                  <a:gd name="T32" fmla="*/ 0 w 14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3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5" name="Freeform 114"/>
              <p:cNvSpPr>
                <a:spLocks/>
              </p:cNvSpPr>
              <p:nvPr/>
            </p:nvSpPr>
            <p:spPr bwMode="auto">
              <a:xfrm>
                <a:off x="2097" y="2234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1 w 15"/>
                  <a:gd name="T3" fmla="*/ 0 h 13"/>
                  <a:gd name="T4" fmla="*/ 1 w 15"/>
                  <a:gd name="T5" fmla="*/ 0 h 13"/>
                  <a:gd name="T6" fmla="*/ 1 w 15"/>
                  <a:gd name="T7" fmla="*/ 0 h 13"/>
                  <a:gd name="T8" fmla="*/ 1 w 15"/>
                  <a:gd name="T9" fmla="*/ 0 h 13"/>
                  <a:gd name="T10" fmla="*/ 2 w 15"/>
                  <a:gd name="T11" fmla="*/ 1 h 13"/>
                  <a:gd name="T12" fmla="*/ 2 w 15"/>
                  <a:gd name="T13" fmla="*/ 1 h 13"/>
                  <a:gd name="T14" fmla="*/ 1 w 15"/>
                  <a:gd name="T15" fmla="*/ 1 h 13"/>
                  <a:gd name="T16" fmla="*/ 1 w 15"/>
                  <a:gd name="T17" fmla="*/ 1 h 13"/>
                  <a:gd name="T18" fmla="*/ 1 w 15"/>
                  <a:gd name="T19" fmla="*/ 1 h 13"/>
                  <a:gd name="T20" fmla="*/ 1 w 15"/>
                  <a:gd name="T21" fmla="*/ 1 h 13"/>
                  <a:gd name="T22" fmla="*/ 0 w 15"/>
                  <a:gd name="T23" fmla="*/ 1 h 13"/>
                  <a:gd name="T24" fmla="*/ 0 w 15"/>
                  <a:gd name="T25" fmla="*/ 1 h 13"/>
                  <a:gd name="T26" fmla="*/ 0 w 15"/>
                  <a:gd name="T27" fmla="*/ 1 h 13"/>
                  <a:gd name="T28" fmla="*/ 0 w 15"/>
                  <a:gd name="T29" fmla="*/ 1 h 13"/>
                  <a:gd name="T30" fmla="*/ 0 w 15"/>
                  <a:gd name="T31" fmla="*/ 1 h 13"/>
                  <a:gd name="T32" fmla="*/ 0 w 1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4" y="3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6" name="Freeform 115"/>
              <p:cNvSpPr>
                <a:spLocks/>
              </p:cNvSpPr>
              <p:nvPr/>
            </p:nvSpPr>
            <p:spPr bwMode="auto">
              <a:xfrm>
                <a:off x="2118" y="2218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1 w 15"/>
                  <a:gd name="T3" fmla="*/ 0 h 14"/>
                  <a:gd name="T4" fmla="*/ 1 w 15"/>
                  <a:gd name="T5" fmla="*/ 0 h 14"/>
                  <a:gd name="T6" fmla="*/ 1 w 15"/>
                  <a:gd name="T7" fmla="*/ 0 h 14"/>
                  <a:gd name="T8" fmla="*/ 2 w 15"/>
                  <a:gd name="T9" fmla="*/ 0 h 14"/>
                  <a:gd name="T10" fmla="*/ 2 w 15"/>
                  <a:gd name="T11" fmla="*/ 1 h 14"/>
                  <a:gd name="T12" fmla="*/ 2 w 15"/>
                  <a:gd name="T13" fmla="*/ 1 h 14"/>
                  <a:gd name="T14" fmla="*/ 2 w 15"/>
                  <a:gd name="T15" fmla="*/ 1 h 14"/>
                  <a:gd name="T16" fmla="*/ 1 w 15"/>
                  <a:gd name="T17" fmla="*/ 1 h 14"/>
                  <a:gd name="T18" fmla="*/ 1 w 15"/>
                  <a:gd name="T19" fmla="*/ 2 h 14"/>
                  <a:gd name="T20" fmla="*/ 1 w 15"/>
                  <a:gd name="T21" fmla="*/ 2 h 14"/>
                  <a:gd name="T22" fmla="*/ 0 w 15"/>
                  <a:gd name="T23" fmla="*/ 2 h 14"/>
                  <a:gd name="T24" fmla="*/ 0 w 15"/>
                  <a:gd name="T25" fmla="*/ 1 h 14"/>
                  <a:gd name="T26" fmla="*/ 0 w 15"/>
                  <a:gd name="T27" fmla="*/ 1 h 14"/>
                  <a:gd name="T28" fmla="*/ 0 w 15"/>
                  <a:gd name="T29" fmla="*/ 1 h 14"/>
                  <a:gd name="T30" fmla="*/ 0 w 15"/>
                  <a:gd name="T31" fmla="*/ 1 h 14"/>
                  <a:gd name="T32" fmla="*/ 0 w 15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4">
                    <a:moveTo>
                      <a:pt x="4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7" name="Freeform 116"/>
              <p:cNvSpPr>
                <a:spLocks/>
              </p:cNvSpPr>
              <p:nvPr/>
            </p:nvSpPr>
            <p:spPr bwMode="auto">
              <a:xfrm>
                <a:off x="1777" y="2657"/>
                <a:ext cx="47" cy="29"/>
              </a:xfrm>
              <a:custGeom>
                <a:avLst/>
                <a:gdLst>
                  <a:gd name="T0" fmla="*/ 15 w 143"/>
                  <a:gd name="T1" fmla="*/ 8 h 88"/>
                  <a:gd name="T2" fmla="*/ 15 w 143"/>
                  <a:gd name="T3" fmla="*/ 6 h 88"/>
                  <a:gd name="T4" fmla="*/ 15 w 143"/>
                  <a:gd name="T5" fmla="*/ 4 h 88"/>
                  <a:gd name="T6" fmla="*/ 15 w 143"/>
                  <a:gd name="T7" fmla="*/ 3 h 88"/>
                  <a:gd name="T8" fmla="*/ 14 w 143"/>
                  <a:gd name="T9" fmla="*/ 2 h 88"/>
                  <a:gd name="T10" fmla="*/ 13 w 143"/>
                  <a:gd name="T11" fmla="*/ 2 h 88"/>
                  <a:gd name="T12" fmla="*/ 12 w 143"/>
                  <a:gd name="T13" fmla="*/ 2 h 88"/>
                  <a:gd name="T14" fmla="*/ 11 w 143"/>
                  <a:gd name="T15" fmla="*/ 1 h 88"/>
                  <a:gd name="T16" fmla="*/ 10 w 143"/>
                  <a:gd name="T17" fmla="*/ 1 h 88"/>
                  <a:gd name="T18" fmla="*/ 9 w 143"/>
                  <a:gd name="T19" fmla="*/ 0 h 88"/>
                  <a:gd name="T20" fmla="*/ 8 w 143"/>
                  <a:gd name="T21" fmla="*/ 0 h 88"/>
                  <a:gd name="T22" fmla="*/ 7 w 143"/>
                  <a:gd name="T23" fmla="*/ 0 h 88"/>
                  <a:gd name="T24" fmla="*/ 5 w 143"/>
                  <a:gd name="T25" fmla="*/ 0 h 88"/>
                  <a:gd name="T26" fmla="*/ 4 w 143"/>
                  <a:gd name="T27" fmla="*/ 0 h 88"/>
                  <a:gd name="T28" fmla="*/ 3 w 143"/>
                  <a:gd name="T29" fmla="*/ 1 h 88"/>
                  <a:gd name="T30" fmla="*/ 3 w 143"/>
                  <a:gd name="T31" fmla="*/ 1 h 88"/>
                  <a:gd name="T32" fmla="*/ 2 w 143"/>
                  <a:gd name="T33" fmla="*/ 1 h 88"/>
                  <a:gd name="T34" fmla="*/ 1 w 143"/>
                  <a:gd name="T35" fmla="*/ 2 h 88"/>
                  <a:gd name="T36" fmla="*/ 1 w 143"/>
                  <a:gd name="T37" fmla="*/ 3 h 88"/>
                  <a:gd name="T38" fmla="*/ 1 w 143"/>
                  <a:gd name="T39" fmla="*/ 3 h 88"/>
                  <a:gd name="T40" fmla="*/ 0 w 143"/>
                  <a:gd name="T41" fmla="*/ 4 h 88"/>
                  <a:gd name="T42" fmla="*/ 0 w 143"/>
                  <a:gd name="T43" fmla="*/ 5 h 88"/>
                  <a:gd name="T44" fmla="*/ 0 w 143"/>
                  <a:gd name="T45" fmla="*/ 6 h 88"/>
                  <a:gd name="T46" fmla="*/ 1 w 143"/>
                  <a:gd name="T47" fmla="*/ 7 h 88"/>
                  <a:gd name="T48" fmla="*/ 3 w 143"/>
                  <a:gd name="T49" fmla="*/ 6 h 88"/>
                  <a:gd name="T50" fmla="*/ 4 w 143"/>
                  <a:gd name="T51" fmla="*/ 6 h 88"/>
                  <a:gd name="T52" fmla="*/ 5 w 143"/>
                  <a:gd name="T53" fmla="*/ 6 h 88"/>
                  <a:gd name="T54" fmla="*/ 7 w 143"/>
                  <a:gd name="T55" fmla="*/ 6 h 88"/>
                  <a:gd name="T56" fmla="*/ 8 w 143"/>
                  <a:gd name="T57" fmla="*/ 6 h 88"/>
                  <a:gd name="T58" fmla="*/ 10 w 143"/>
                  <a:gd name="T59" fmla="*/ 7 h 88"/>
                  <a:gd name="T60" fmla="*/ 12 w 143"/>
                  <a:gd name="T61" fmla="*/ 8 h 88"/>
                  <a:gd name="T62" fmla="*/ 12 w 143"/>
                  <a:gd name="T63" fmla="*/ 8 h 88"/>
                  <a:gd name="T64" fmla="*/ 13 w 143"/>
                  <a:gd name="T65" fmla="*/ 9 h 88"/>
                  <a:gd name="T66" fmla="*/ 14 w 143"/>
                  <a:gd name="T67" fmla="*/ 10 h 88"/>
                  <a:gd name="T68" fmla="*/ 14 w 143"/>
                  <a:gd name="T69" fmla="*/ 9 h 88"/>
                  <a:gd name="T70" fmla="*/ 15 w 143"/>
                  <a:gd name="T71" fmla="*/ 9 h 88"/>
                  <a:gd name="T72" fmla="*/ 15 w 143"/>
                  <a:gd name="T73" fmla="*/ 8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3" h="88">
                    <a:moveTo>
                      <a:pt x="140" y="73"/>
                    </a:moveTo>
                    <a:lnTo>
                      <a:pt x="143" y="51"/>
                    </a:lnTo>
                    <a:lnTo>
                      <a:pt x="142" y="35"/>
                    </a:lnTo>
                    <a:lnTo>
                      <a:pt x="136" y="26"/>
                    </a:lnTo>
                    <a:lnTo>
                      <a:pt x="127" y="20"/>
                    </a:lnTo>
                    <a:lnTo>
                      <a:pt x="119" y="17"/>
                    </a:lnTo>
                    <a:lnTo>
                      <a:pt x="112" y="14"/>
                    </a:lnTo>
                    <a:lnTo>
                      <a:pt x="103" y="10"/>
                    </a:lnTo>
                    <a:lnTo>
                      <a:pt x="94" y="6"/>
                    </a:lnTo>
                    <a:lnTo>
                      <a:pt x="83" y="3"/>
                    </a:lnTo>
                    <a:lnTo>
                      <a:pt x="73" y="2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9" y="2"/>
                    </a:lnTo>
                    <a:lnTo>
                      <a:pt x="30" y="5"/>
                    </a:lnTo>
                    <a:lnTo>
                      <a:pt x="23" y="8"/>
                    </a:lnTo>
                    <a:lnTo>
                      <a:pt x="17" y="12"/>
                    </a:lnTo>
                    <a:lnTo>
                      <a:pt x="12" y="17"/>
                    </a:lnTo>
                    <a:lnTo>
                      <a:pt x="9" y="23"/>
                    </a:lnTo>
                    <a:lnTo>
                      <a:pt x="5" y="29"/>
                    </a:lnTo>
                    <a:lnTo>
                      <a:pt x="3" y="36"/>
                    </a:lnTo>
                    <a:lnTo>
                      <a:pt x="0" y="50"/>
                    </a:lnTo>
                    <a:lnTo>
                      <a:pt x="3" y="57"/>
                    </a:lnTo>
                    <a:lnTo>
                      <a:pt x="11" y="61"/>
                    </a:lnTo>
                    <a:lnTo>
                      <a:pt x="24" y="58"/>
                    </a:lnTo>
                    <a:lnTo>
                      <a:pt x="35" y="56"/>
                    </a:lnTo>
                    <a:lnTo>
                      <a:pt x="47" y="56"/>
                    </a:lnTo>
                    <a:lnTo>
                      <a:pt x="63" y="57"/>
                    </a:lnTo>
                    <a:lnTo>
                      <a:pt x="77" y="59"/>
                    </a:lnTo>
                    <a:lnTo>
                      <a:pt x="93" y="64"/>
                    </a:lnTo>
                    <a:lnTo>
                      <a:pt x="106" y="70"/>
                    </a:lnTo>
                    <a:lnTo>
                      <a:pt x="117" y="77"/>
                    </a:lnTo>
                    <a:lnTo>
                      <a:pt x="125" y="86"/>
                    </a:lnTo>
                    <a:lnTo>
                      <a:pt x="129" y="88"/>
                    </a:lnTo>
                    <a:lnTo>
                      <a:pt x="133" y="86"/>
                    </a:lnTo>
                    <a:lnTo>
                      <a:pt x="136" y="80"/>
                    </a:lnTo>
                    <a:lnTo>
                      <a:pt x="140" y="73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8" name="Freeform 117"/>
              <p:cNvSpPr>
                <a:spLocks/>
              </p:cNvSpPr>
              <p:nvPr/>
            </p:nvSpPr>
            <p:spPr bwMode="auto">
              <a:xfrm>
                <a:off x="1818" y="2662"/>
                <a:ext cx="8" cy="20"/>
              </a:xfrm>
              <a:custGeom>
                <a:avLst/>
                <a:gdLst>
                  <a:gd name="T0" fmla="*/ 0 w 23"/>
                  <a:gd name="T1" fmla="*/ 1 h 59"/>
                  <a:gd name="T2" fmla="*/ 0 w 23"/>
                  <a:gd name="T3" fmla="*/ 1 h 59"/>
                  <a:gd name="T4" fmla="*/ 1 w 23"/>
                  <a:gd name="T5" fmla="*/ 2 h 59"/>
                  <a:gd name="T6" fmla="*/ 1 w 23"/>
                  <a:gd name="T7" fmla="*/ 2 h 59"/>
                  <a:gd name="T8" fmla="*/ 2 w 23"/>
                  <a:gd name="T9" fmla="*/ 4 h 59"/>
                  <a:gd name="T10" fmla="*/ 1 w 23"/>
                  <a:gd name="T11" fmla="*/ 6 h 59"/>
                  <a:gd name="T12" fmla="*/ 2 w 23"/>
                  <a:gd name="T13" fmla="*/ 7 h 59"/>
                  <a:gd name="T14" fmla="*/ 3 w 23"/>
                  <a:gd name="T15" fmla="*/ 4 h 59"/>
                  <a:gd name="T16" fmla="*/ 3 w 23"/>
                  <a:gd name="T17" fmla="*/ 2 h 59"/>
                  <a:gd name="T18" fmla="*/ 2 w 23"/>
                  <a:gd name="T19" fmla="*/ 1 h 59"/>
                  <a:gd name="T20" fmla="*/ 0 w 23"/>
                  <a:gd name="T21" fmla="*/ 0 h 59"/>
                  <a:gd name="T22" fmla="*/ 0 w 23"/>
                  <a:gd name="T23" fmla="*/ 0 h 59"/>
                  <a:gd name="T24" fmla="*/ 0 w 23"/>
                  <a:gd name="T25" fmla="*/ 1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59">
                    <a:moveTo>
                      <a:pt x="0" y="9"/>
                    </a:moveTo>
                    <a:lnTo>
                      <a:pt x="0" y="9"/>
                    </a:lnTo>
                    <a:lnTo>
                      <a:pt x="8" y="14"/>
                    </a:lnTo>
                    <a:lnTo>
                      <a:pt x="12" y="21"/>
                    </a:lnTo>
                    <a:lnTo>
                      <a:pt x="14" y="36"/>
                    </a:lnTo>
                    <a:lnTo>
                      <a:pt x="10" y="56"/>
                    </a:lnTo>
                    <a:lnTo>
                      <a:pt x="20" y="59"/>
                    </a:lnTo>
                    <a:lnTo>
                      <a:pt x="23" y="36"/>
                    </a:lnTo>
                    <a:lnTo>
                      <a:pt x="22" y="19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9" name="Freeform 118"/>
              <p:cNvSpPr>
                <a:spLocks/>
              </p:cNvSpPr>
              <p:nvPr/>
            </p:nvSpPr>
            <p:spPr bwMode="auto">
              <a:xfrm>
                <a:off x="1793" y="2655"/>
                <a:ext cx="26" cy="10"/>
              </a:xfrm>
              <a:custGeom>
                <a:avLst/>
                <a:gdLst>
                  <a:gd name="T0" fmla="*/ 0 w 78"/>
                  <a:gd name="T1" fmla="*/ 1 h 30"/>
                  <a:gd name="T2" fmla="*/ 0 w 78"/>
                  <a:gd name="T3" fmla="*/ 1 h 30"/>
                  <a:gd name="T4" fmla="*/ 1 w 78"/>
                  <a:gd name="T5" fmla="*/ 1 h 30"/>
                  <a:gd name="T6" fmla="*/ 3 w 78"/>
                  <a:gd name="T7" fmla="*/ 1 h 30"/>
                  <a:gd name="T8" fmla="*/ 4 w 78"/>
                  <a:gd name="T9" fmla="*/ 2 h 30"/>
                  <a:gd name="T10" fmla="*/ 5 w 78"/>
                  <a:gd name="T11" fmla="*/ 2 h 30"/>
                  <a:gd name="T12" fmla="*/ 6 w 78"/>
                  <a:gd name="T13" fmla="*/ 2 h 30"/>
                  <a:gd name="T14" fmla="*/ 7 w 78"/>
                  <a:gd name="T15" fmla="*/ 3 h 30"/>
                  <a:gd name="T16" fmla="*/ 8 w 78"/>
                  <a:gd name="T17" fmla="*/ 3 h 30"/>
                  <a:gd name="T18" fmla="*/ 8 w 78"/>
                  <a:gd name="T19" fmla="*/ 3 h 30"/>
                  <a:gd name="T20" fmla="*/ 9 w 78"/>
                  <a:gd name="T21" fmla="*/ 2 h 30"/>
                  <a:gd name="T22" fmla="*/ 8 w 78"/>
                  <a:gd name="T23" fmla="*/ 2 h 30"/>
                  <a:gd name="T24" fmla="*/ 7 w 78"/>
                  <a:gd name="T25" fmla="*/ 2 h 30"/>
                  <a:gd name="T26" fmla="*/ 6 w 78"/>
                  <a:gd name="T27" fmla="*/ 1 h 30"/>
                  <a:gd name="T28" fmla="*/ 5 w 78"/>
                  <a:gd name="T29" fmla="*/ 1 h 30"/>
                  <a:gd name="T30" fmla="*/ 4 w 78"/>
                  <a:gd name="T31" fmla="*/ 0 h 30"/>
                  <a:gd name="T32" fmla="*/ 3 w 78"/>
                  <a:gd name="T33" fmla="*/ 0 h 30"/>
                  <a:gd name="T34" fmla="*/ 1 w 78"/>
                  <a:gd name="T35" fmla="*/ 0 h 30"/>
                  <a:gd name="T36" fmla="*/ 0 w 78"/>
                  <a:gd name="T37" fmla="*/ 0 h 30"/>
                  <a:gd name="T38" fmla="*/ 0 w 78"/>
                  <a:gd name="T39" fmla="*/ 0 h 30"/>
                  <a:gd name="T40" fmla="*/ 0 w 78"/>
                  <a:gd name="T41" fmla="*/ 1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8" h="30">
                    <a:moveTo>
                      <a:pt x="0" y="11"/>
                    </a:moveTo>
                    <a:lnTo>
                      <a:pt x="0" y="11"/>
                    </a:lnTo>
                    <a:lnTo>
                      <a:pt x="12" y="12"/>
                    </a:lnTo>
                    <a:lnTo>
                      <a:pt x="23" y="12"/>
                    </a:lnTo>
                    <a:lnTo>
                      <a:pt x="32" y="14"/>
                    </a:lnTo>
                    <a:lnTo>
                      <a:pt x="43" y="17"/>
                    </a:lnTo>
                    <a:lnTo>
                      <a:pt x="51" y="21"/>
                    </a:lnTo>
                    <a:lnTo>
                      <a:pt x="61" y="24"/>
                    </a:lnTo>
                    <a:lnTo>
                      <a:pt x="68" y="28"/>
                    </a:lnTo>
                    <a:lnTo>
                      <a:pt x="75" y="30"/>
                    </a:lnTo>
                    <a:lnTo>
                      <a:pt x="78" y="21"/>
                    </a:lnTo>
                    <a:lnTo>
                      <a:pt x="71" y="18"/>
                    </a:lnTo>
                    <a:lnTo>
                      <a:pt x="63" y="15"/>
                    </a:lnTo>
                    <a:lnTo>
                      <a:pt x="54" y="11"/>
                    </a:lnTo>
                    <a:lnTo>
                      <a:pt x="45" y="8"/>
                    </a:lnTo>
                    <a:lnTo>
                      <a:pt x="35" y="4"/>
                    </a:lnTo>
                    <a:lnTo>
                      <a:pt x="23" y="3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0" name="Freeform 119"/>
              <p:cNvSpPr>
                <a:spLocks/>
              </p:cNvSpPr>
              <p:nvPr/>
            </p:nvSpPr>
            <p:spPr bwMode="auto">
              <a:xfrm>
                <a:off x="1776" y="2656"/>
                <a:ext cx="17" cy="14"/>
              </a:xfrm>
              <a:custGeom>
                <a:avLst/>
                <a:gdLst>
                  <a:gd name="T0" fmla="*/ 1 w 52"/>
                  <a:gd name="T1" fmla="*/ 5 h 42"/>
                  <a:gd name="T2" fmla="*/ 1 w 52"/>
                  <a:gd name="T3" fmla="*/ 5 h 42"/>
                  <a:gd name="T4" fmla="*/ 1 w 52"/>
                  <a:gd name="T5" fmla="*/ 4 h 42"/>
                  <a:gd name="T6" fmla="*/ 2 w 52"/>
                  <a:gd name="T7" fmla="*/ 3 h 42"/>
                  <a:gd name="T8" fmla="*/ 2 w 52"/>
                  <a:gd name="T9" fmla="*/ 3 h 42"/>
                  <a:gd name="T10" fmla="*/ 3 w 52"/>
                  <a:gd name="T11" fmla="*/ 2 h 42"/>
                  <a:gd name="T12" fmla="*/ 3 w 52"/>
                  <a:gd name="T13" fmla="*/ 2 h 42"/>
                  <a:gd name="T14" fmla="*/ 4 w 52"/>
                  <a:gd name="T15" fmla="*/ 2 h 42"/>
                  <a:gd name="T16" fmla="*/ 5 w 52"/>
                  <a:gd name="T17" fmla="*/ 1 h 42"/>
                  <a:gd name="T18" fmla="*/ 6 w 52"/>
                  <a:gd name="T19" fmla="*/ 1 h 42"/>
                  <a:gd name="T20" fmla="*/ 6 w 52"/>
                  <a:gd name="T21" fmla="*/ 0 h 42"/>
                  <a:gd name="T22" fmla="*/ 4 w 52"/>
                  <a:gd name="T23" fmla="*/ 0 h 42"/>
                  <a:gd name="T24" fmla="*/ 3 w 52"/>
                  <a:gd name="T25" fmla="*/ 0 h 42"/>
                  <a:gd name="T26" fmla="*/ 3 w 52"/>
                  <a:gd name="T27" fmla="*/ 1 h 42"/>
                  <a:gd name="T28" fmla="*/ 2 w 52"/>
                  <a:gd name="T29" fmla="*/ 1 h 42"/>
                  <a:gd name="T30" fmla="*/ 1 w 52"/>
                  <a:gd name="T31" fmla="*/ 2 h 42"/>
                  <a:gd name="T32" fmla="*/ 1 w 52"/>
                  <a:gd name="T33" fmla="*/ 3 h 42"/>
                  <a:gd name="T34" fmla="*/ 0 w 52"/>
                  <a:gd name="T35" fmla="*/ 3 h 42"/>
                  <a:gd name="T36" fmla="*/ 0 w 52"/>
                  <a:gd name="T37" fmla="*/ 4 h 42"/>
                  <a:gd name="T38" fmla="*/ 0 w 52"/>
                  <a:gd name="T39" fmla="*/ 4 h 42"/>
                  <a:gd name="T40" fmla="*/ 1 w 52"/>
                  <a:gd name="T41" fmla="*/ 5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2" h="42">
                    <a:moveTo>
                      <a:pt x="10" y="42"/>
                    </a:moveTo>
                    <a:lnTo>
                      <a:pt x="10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18" y="25"/>
                    </a:lnTo>
                    <a:lnTo>
                      <a:pt x="23" y="20"/>
                    </a:lnTo>
                    <a:lnTo>
                      <a:pt x="28" y="16"/>
                    </a:lnTo>
                    <a:lnTo>
                      <a:pt x="34" y="14"/>
                    </a:lnTo>
                    <a:lnTo>
                      <a:pt x="42" y="10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31" y="4"/>
                    </a:lnTo>
                    <a:lnTo>
                      <a:pt x="23" y="7"/>
                    </a:lnTo>
                    <a:lnTo>
                      <a:pt x="16" y="13"/>
                    </a:lnTo>
                    <a:lnTo>
                      <a:pt x="11" y="18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9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1" name="Freeform 120"/>
              <p:cNvSpPr>
                <a:spLocks/>
              </p:cNvSpPr>
              <p:nvPr/>
            </p:nvSpPr>
            <p:spPr bwMode="auto">
              <a:xfrm>
                <a:off x="1775" y="2669"/>
                <a:ext cx="10" cy="10"/>
              </a:xfrm>
              <a:custGeom>
                <a:avLst/>
                <a:gdLst>
                  <a:gd name="T0" fmla="*/ 3 w 32"/>
                  <a:gd name="T1" fmla="*/ 2 h 32"/>
                  <a:gd name="T2" fmla="*/ 3 w 32"/>
                  <a:gd name="T3" fmla="*/ 2 h 32"/>
                  <a:gd name="T4" fmla="*/ 2 w 32"/>
                  <a:gd name="T5" fmla="*/ 2 h 32"/>
                  <a:gd name="T6" fmla="*/ 1 w 32"/>
                  <a:gd name="T7" fmla="*/ 2 h 32"/>
                  <a:gd name="T8" fmla="*/ 1 w 32"/>
                  <a:gd name="T9" fmla="*/ 2 h 32"/>
                  <a:gd name="T10" fmla="*/ 1 w 32"/>
                  <a:gd name="T11" fmla="*/ 0 h 32"/>
                  <a:gd name="T12" fmla="*/ 0 w 32"/>
                  <a:gd name="T13" fmla="*/ 0 h 32"/>
                  <a:gd name="T14" fmla="*/ 0 w 32"/>
                  <a:gd name="T15" fmla="*/ 2 h 32"/>
                  <a:gd name="T16" fmla="*/ 1 w 32"/>
                  <a:gd name="T17" fmla="*/ 3 h 32"/>
                  <a:gd name="T18" fmla="*/ 2 w 32"/>
                  <a:gd name="T19" fmla="*/ 3 h 32"/>
                  <a:gd name="T20" fmla="*/ 3 w 32"/>
                  <a:gd name="T21" fmla="*/ 3 h 32"/>
                  <a:gd name="T22" fmla="*/ 3 w 32"/>
                  <a:gd name="T23" fmla="*/ 3 h 32"/>
                  <a:gd name="T24" fmla="*/ 3 w 32"/>
                  <a:gd name="T25" fmla="*/ 2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32">
                    <a:moveTo>
                      <a:pt x="29" y="18"/>
                    </a:moveTo>
                    <a:lnTo>
                      <a:pt x="29" y="18"/>
                    </a:lnTo>
                    <a:lnTo>
                      <a:pt x="17" y="20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5" y="26"/>
                    </a:lnTo>
                    <a:lnTo>
                      <a:pt x="17" y="32"/>
                    </a:lnTo>
                    <a:lnTo>
                      <a:pt x="32" y="28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2" name="Freeform 121"/>
              <p:cNvSpPr>
                <a:spLocks/>
              </p:cNvSpPr>
              <p:nvPr/>
            </p:nvSpPr>
            <p:spPr bwMode="auto">
              <a:xfrm>
                <a:off x="1784" y="2674"/>
                <a:ext cx="36" cy="12"/>
              </a:xfrm>
              <a:custGeom>
                <a:avLst/>
                <a:gdLst>
                  <a:gd name="T0" fmla="*/ 12 w 107"/>
                  <a:gd name="T1" fmla="*/ 3 h 38"/>
                  <a:gd name="T2" fmla="*/ 12 w 107"/>
                  <a:gd name="T3" fmla="*/ 3 h 38"/>
                  <a:gd name="T4" fmla="*/ 11 w 107"/>
                  <a:gd name="T5" fmla="*/ 3 h 38"/>
                  <a:gd name="T6" fmla="*/ 10 w 107"/>
                  <a:gd name="T7" fmla="*/ 2 h 38"/>
                  <a:gd name="T8" fmla="*/ 8 w 107"/>
                  <a:gd name="T9" fmla="*/ 1 h 38"/>
                  <a:gd name="T10" fmla="*/ 6 w 107"/>
                  <a:gd name="T11" fmla="*/ 1 h 38"/>
                  <a:gd name="T12" fmla="*/ 4 w 107"/>
                  <a:gd name="T13" fmla="*/ 0 h 38"/>
                  <a:gd name="T14" fmla="*/ 3 w 107"/>
                  <a:gd name="T15" fmla="*/ 0 h 38"/>
                  <a:gd name="T16" fmla="*/ 1 w 107"/>
                  <a:gd name="T17" fmla="*/ 0 h 38"/>
                  <a:gd name="T18" fmla="*/ 0 w 107"/>
                  <a:gd name="T19" fmla="*/ 0 h 38"/>
                  <a:gd name="T20" fmla="*/ 0 w 107"/>
                  <a:gd name="T21" fmla="*/ 1 h 38"/>
                  <a:gd name="T22" fmla="*/ 1 w 107"/>
                  <a:gd name="T23" fmla="*/ 1 h 38"/>
                  <a:gd name="T24" fmla="*/ 3 w 107"/>
                  <a:gd name="T25" fmla="*/ 1 h 38"/>
                  <a:gd name="T26" fmla="*/ 4 w 107"/>
                  <a:gd name="T27" fmla="*/ 1 h 38"/>
                  <a:gd name="T28" fmla="*/ 6 w 107"/>
                  <a:gd name="T29" fmla="*/ 1 h 38"/>
                  <a:gd name="T30" fmla="*/ 8 w 107"/>
                  <a:gd name="T31" fmla="*/ 2 h 38"/>
                  <a:gd name="T32" fmla="*/ 9 w 107"/>
                  <a:gd name="T33" fmla="*/ 3 h 38"/>
                  <a:gd name="T34" fmla="*/ 10 w 107"/>
                  <a:gd name="T35" fmla="*/ 3 h 38"/>
                  <a:gd name="T36" fmla="*/ 11 w 107"/>
                  <a:gd name="T37" fmla="*/ 4 h 38"/>
                  <a:gd name="T38" fmla="*/ 11 w 107"/>
                  <a:gd name="T39" fmla="*/ 4 h 38"/>
                  <a:gd name="T40" fmla="*/ 12 w 107"/>
                  <a:gd name="T41" fmla="*/ 3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7" h="38">
                    <a:moveTo>
                      <a:pt x="107" y="33"/>
                    </a:moveTo>
                    <a:lnTo>
                      <a:pt x="107" y="33"/>
                    </a:lnTo>
                    <a:lnTo>
                      <a:pt x="98" y="24"/>
                    </a:lnTo>
                    <a:lnTo>
                      <a:pt x="86" y="15"/>
                    </a:lnTo>
                    <a:lnTo>
                      <a:pt x="71" y="9"/>
                    </a:lnTo>
                    <a:lnTo>
                      <a:pt x="56" y="5"/>
                    </a:lnTo>
                    <a:lnTo>
                      <a:pt x="40" y="2"/>
                    </a:lnTo>
                    <a:lnTo>
                      <a:pt x="24" y="0"/>
                    </a:lnTo>
                    <a:lnTo>
                      <a:pt x="12" y="1"/>
                    </a:lnTo>
                    <a:lnTo>
                      <a:pt x="0" y="3"/>
                    </a:lnTo>
                    <a:lnTo>
                      <a:pt x="3" y="13"/>
                    </a:lnTo>
                    <a:lnTo>
                      <a:pt x="12" y="11"/>
                    </a:lnTo>
                    <a:lnTo>
                      <a:pt x="24" y="12"/>
                    </a:lnTo>
                    <a:lnTo>
                      <a:pt x="40" y="12"/>
                    </a:lnTo>
                    <a:lnTo>
                      <a:pt x="53" y="14"/>
                    </a:lnTo>
                    <a:lnTo>
                      <a:pt x="69" y="19"/>
                    </a:lnTo>
                    <a:lnTo>
                      <a:pt x="81" y="25"/>
                    </a:lnTo>
                    <a:lnTo>
                      <a:pt x="90" y="31"/>
                    </a:lnTo>
                    <a:lnTo>
                      <a:pt x="98" y="38"/>
                    </a:lnTo>
                    <a:lnTo>
                      <a:pt x="10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3" name="Freeform 122"/>
              <p:cNvSpPr>
                <a:spLocks/>
              </p:cNvSpPr>
              <p:nvPr/>
            </p:nvSpPr>
            <p:spPr bwMode="auto">
              <a:xfrm>
                <a:off x="1817" y="2681"/>
                <a:ext cx="8" cy="7"/>
              </a:xfrm>
              <a:custGeom>
                <a:avLst/>
                <a:gdLst>
                  <a:gd name="T0" fmla="*/ 2 w 24"/>
                  <a:gd name="T1" fmla="*/ 0 h 23"/>
                  <a:gd name="T2" fmla="*/ 2 w 24"/>
                  <a:gd name="T3" fmla="*/ 0 h 23"/>
                  <a:gd name="T4" fmla="*/ 1 w 24"/>
                  <a:gd name="T5" fmla="*/ 1 h 23"/>
                  <a:gd name="T6" fmla="*/ 1 w 24"/>
                  <a:gd name="T7" fmla="*/ 1 h 23"/>
                  <a:gd name="T8" fmla="*/ 1 w 24"/>
                  <a:gd name="T9" fmla="*/ 1 h 23"/>
                  <a:gd name="T10" fmla="*/ 1 w 24"/>
                  <a:gd name="T11" fmla="*/ 1 h 23"/>
                  <a:gd name="T12" fmla="*/ 0 w 24"/>
                  <a:gd name="T13" fmla="*/ 2 h 23"/>
                  <a:gd name="T14" fmla="*/ 1 w 24"/>
                  <a:gd name="T15" fmla="*/ 2 h 23"/>
                  <a:gd name="T16" fmla="*/ 2 w 24"/>
                  <a:gd name="T17" fmla="*/ 2 h 23"/>
                  <a:gd name="T18" fmla="*/ 2 w 24"/>
                  <a:gd name="T19" fmla="*/ 1 h 23"/>
                  <a:gd name="T20" fmla="*/ 3 w 24"/>
                  <a:gd name="T21" fmla="*/ 0 h 23"/>
                  <a:gd name="T22" fmla="*/ 3 w 24"/>
                  <a:gd name="T23" fmla="*/ 0 h 23"/>
                  <a:gd name="T24" fmla="*/ 2 w 24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3">
                    <a:moveTo>
                      <a:pt x="14" y="0"/>
                    </a:moveTo>
                    <a:lnTo>
                      <a:pt x="14" y="0"/>
                    </a:lnTo>
                    <a:lnTo>
                      <a:pt x="10" y="6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0" y="17"/>
                    </a:lnTo>
                    <a:lnTo>
                      <a:pt x="8" y="23"/>
                    </a:lnTo>
                    <a:lnTo>
                      <a:pt x="15" y="18"/>
                    </a:lnTo>
                    <a:lnTo>
                      <a:pt x="20" y="11"/>
                    </a:lnTo>
                    <a:lnTo>
                      <a:pt x="24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4" name="Freeform 123"/>
              <p:cNvSpPr>
                <a:spLocks/>
              </p:cNvSpPr>
              <p:nvPr/>
            </p:nvSpPr>
            <p:spPr bwMode="auto">
              <a:xfrm>
                <a:off x="1788" y="2636"/>
                <a:ext cx="47" cy="36"/>
              </a:xfrm>
              <a:custGeom>
                <a:avLst/>
                <a:gdLst>
                  <a:gd name="T0" fmla="*/ 14 w 141"/>
                  <a:gd name="T1" fmla="*/ 11 h 107"/>
                  <a:gd name="T2" fmla="*/ 15 w 141"/>
                  <a:gd name="T3" fmla="*/ 8 h 107"/>
                  <a:gd name="T4" fmla="*/ 16 w 141"/>
                  <a:gd name="T5" fmla="*/ 7 h 107"/>
                  <a:gd name="T6" fmla="*/ 15 w 141"/>
                  <a:gd name="T7" fmla="*/ 5 h 107"/>
                  <a:gd name="T8" fmla="*/ 14 w 141"/>
                  <a:gd name="T9" fmla="*/ 4 h 107"/>
                  <a:gd name="T10" fmla="*/ 14 w 141"/>
                  <a:gd name="T11" fmla="*/ 4 h 107"/>
                  <a:gd name="T12" fmla="*/ 13 w 141"/>
                  <a:gd name="T13" fmla="*/ 3 h 107"/>
                  <a:gd name="T14" fmla="*/ 12 w 141"/>
                  <a:gd name="T15" fmla="*/ 3 h 107"/>
                  <a:gd name="T16" fmla="*/ 11 w 141"/>
                  <a:gd name="T17" fmla="*/ 2 h 107"/>
                  <a:gd name="T18" fmla="*/ 10 w 141"/>
                  <a:gd name="T19" fmla="*/ 1 h 107"/>
                  <a:gd name="T20" fmla="*/ 9 w 141"/>
                  <a:gd name="T21" fmla="*/ 1 h 107"/>
                  <a:gd name="T22" fmla="*/ 8 w 141"/>
                  <a:gd name="T23" fmla="*/ 0 h 107"/>
                  <a:gd name="T24" fmla="*/ 7 w 141"/>
                  <a:gd name="T25" fmla="*/ 0 h 107"/>
                  <a:gd name="T26" fmla="*/ 6 w 141"/>
                  <a:gd name="T27" fmla="*/ 0 h 107"/>
                  <a:gd name="T28" fmla="*/ 5 w 141"/>
                  <a:gd name="T29" fmla="*/ 0 h 107"/>
                  <a:gd name="T30" fmla="*/ 4 w 141"/>
                  <a:gd name="T31" fmla="*/ 0 h 107"/>
                  <a:gd name="T32" fmla="*/ 3 w 141"/>
                  <a:gd name="T33" fmla="*/ 0 h 107"/>
                  <a:gd name="T34" fmla="*/ 2 w 141"/>
                  <a:gd name="T35" fmla="*/ 1 h 107"/>
                  <a:gd name="T36" fmla="*/ 2 w 141"/>
                  <a:gd name="T37" fmla="*/ 1 h 107"/>
                  <a:gd name="T38" fmla="*/ 1 w 141"/>
                  <a:gd name="T39" fmla="*/ 2 h 107"/>
                  <a:gd name="T40" fmla="*/ 1 w 141"/>
                  <a:gd name="T41" fmla="*/ 3 h 107"/>
                  <a:gd name="T42" fmla="*/ 0 w 141"/>
                  <a:gd name="T43" fmla="*/ 4 h 107"/>
                  <a:gd name="T44" fmla="*/ 0 w 141"/>
                  <a:gd name="T45" fmla="*/ 5 h 107"/>
                  <a:gd name="T46" fmla="*/ 1 w 141"/>
                  <a:gd name="T47" fmla="*/ 5 h 107"/>
                  <a:gd name="T48" fmla="*/ 2 w 141"/>
                  <a:gd name="T49" fmla="*/ 5 h 107"/>
                  <a:gd name="T50" fmla="*/ 4 w 141"/>
                  <a:gd name="T51" fmla="*/ 6 h 107"/>
                  <a:gd name="T52" fmla="*/ 5 w 141"/>
                  <a:gd name="T53" fmla="*/ 6 h 107"/>
                  <a:gd name="T54" fmla="*/ 6 w 141"/>
                  <a:gd name="T55" fmla="*/ 7 h 107"/>
                  <a:gd name="T56" fmla="*/ 8 w 141"/>
                  <a:gd name="T57" fmla="*/ 7 h 107"/>
                  <a:gd name="T58" fmla="*/ 10 w 141"/>
                  <a:gd name="T59" fmla="*/ 8 h 107"/>
                  <a:gd name="T60" fmla="*/ 11 w 141"/>
                  <a:gd name="T61" fmla="*/ 9 h 107"/>
                  <a:gd name="T62" fmla="*/ 12 w 141"/>
                  <a:gd name="T63" fmla="*/ 10 h 107"/>
                  <a:gd name="T64" fmla="*/ 12 w 141"/>
                  <a:gd name="T65" fmla="*/ 12 h 107"/>
                  <a:gd name="T66" fmla="*/ 13 w 141"/>
                  <a:gd name="T67" fmla="*/ 12 h 107"/>
                  <a:gd name="T68" fmla="*/ 13 w 141"/>
                  <a:gd name="T69" fmla="*/ 12 h 107"/>
                  <a:gd name="T70" fmla="*/ 14 w 141"/>
                  <a:gd name="T71" fmla="*/ 11 h 107"/>
                  <a:gd name="T72" fmla="*/ 14 w 141"/>
                  <a:gd name="T73" fmla="*/ 11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1" h="107">
                    <a:moveTo>
                      <a:pt x="129" y="94"/>
                    </a:moveTo>
                    <a:lnTo>
                      <a:pt x="139" y="74"/>
                    </a:lnTo>
                    <a:lnTo>
                      <a:pt x="141" y="59"/>
                    </a:lnTo>
                    <a:lnTo>
                      <a:pt x="137" y="47"/>
                    </a:lnTo>
                    <a:lnTo>
                      <a:pt x="129" y="38"/>
                    </a:lnTo>
                    <a:lnTo>
                      <a:pt x="123" y="35"/>
                    </a:lnTo>
                    <a:lnTo>
                      <a:pt x="117" y="29"/>
                    </a:lnTo>
                    <a:lnTo>
                      <a:pt x="110" y="24"/>
                    </a:lnTo>
                    <a:lnTo>
                      <a:pt x="101" y="18"/>
                    </a:lnTo>
                    <a:lnTo>
                      <a:pt x="92" y="12"/>
                    </a:lnTo>
                    <a:lnTo>
                      <a:pt x="82" y="7"/>
                    </a:lnTo>
                    <a:lnTo>
                      <a:pt x="71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7"/>
                    </a:lnTo>
                    <a:lnTo>
                      <a:pt x="15" y="12"/>
                    </a:lnTo>
                    <a:lnTo>
                      <a:pt x="1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7" y="48"/>
                    </a:lnTo>
                    <a:lnTo>
                      <a:pt x="22" y="49"/>
                    </a:lnTo>
                    <a:lnTo>
                      <a:pt x="32" y="50"/>
                    </a:lnTo>
                    <a:lnTo>
                      <a:pt x="45" y="54"/>
                    </a:lnTo>
                    <a:lnTo>
                      <a:pt x="58" y="59"/>
                    </a:lnTo>
                    <a:lnTo>
                      <a:pt x="72" y="65"/>
                    </a:lnTo>
                    <a:lnTo>
                      <a:pt x="86" y="73"/>
                    </a:lnTo>
                    <a:lnTo>
                      <a:pt x="96" y="83"/>
                    </a:lnTo>
                    <a:lnTo>
                      <a:pt x="106" y="92"/>
                    </a:lnTo>
                    <a:lnTo>
                      <a:pt x="111" y="103"/>
                    </a:lnTo>
                    <a:lnTo>
                      <a:pt x="113" y="107"/>
                    </a:lnTo>
                    <a:lnTo>
                      <a:pt x="118" y="106"/>
                    </a:lnTo>
                    <a:lnTo>
                      <a:pt x="124" y="101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5" name="Freeform 124"/>
              <p:cNvSpPr>
                <a:spLocks/>
              </p:cNvSpPr>
              <p:nvPr/>
            </p:nvSpPr>
            <p:spPr bwMode="auto">
              <a:xfrm>
                <a:off x="1830" y="2648"/>
                <a:ext cx="7" cy="20"/>
              </a:xfrm>
              <a:custGeom>
                <a:avLst/>
                <a:gdLst>
                  <a:gd name="T0" fmla="*/ 0 w 23"/>
                  <a:gd name="T1" fmla="*/ 1 h 62"/>
                  <a:gd name="T2" fmla="*/ 0 w 23"/>
                  <a:gd name="T3" fmla="*/ 1 h 62"/>
                  <a:gd name="T4" fmla="*/ 1 w 23"/>
                  <a:gd name="T5" fmla="*/ 2 h 62"/>
                  <a:gd name="T6" fmla="*/ 1 w 23"/>
                  <a:gd name="T7" fmla="*/ 3 h 62"/>
                  <a:gd name="T8" fmla="*/ 1 w 23"/>
                  <a:gd name="T9" fmla="*/ 4 h 62"/>
                  <a:gd name="T10" fmla="*/ 0 w 23"/>
                  <a:gd name="T11" fmla="*/ 6 h 62"/>
                  <a:gd name="T12" fmla="*/ 1 w 23"/>
                  <a:gd name="T13" fmla="*/ 6 h 62"/>
                  <a:gd name="T14" fmla="*/ 2 w 23"/>
                  <a:gd name="T15" fmla="*/ 5 h 62"/>
                  <a:gd name="T16" fmla="*/ 2 w 23"/>
                  <a:gd name="T17" fmla="*/ 3 h 62"/>
                  <a:gd name="T18" fmla="*/ 2 w 23"/>
                  <a:gd name="T19" fmla="*/ 1 h 62"/>
                  <a:gd name="T20" fmla="*/ 1 w 23"/>
                  <a:gd name="T21" fmla="*/ 0 h 62"/>
                  <a:gd name="T22" fmla="*/ 1 w 23"/>
                  <a:gd name="T23" fmla="*/ 0 h 62"/>
                  <a:gd name="T24" fmla="*/ 0 w 23"/>
                  <a:gd name="T25" fmla="*/ 1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62">
                    <a:moveTo>
                      <a:pt x="2" y="9"/>
                    </a:moveTo>
                    <a:lnTo>
                      <a:pt x="2" y="8"/>
                    </a:lnTo>
                    <a:lnTo>
                      <a:pt x="9" y="15"/>
                    </a:lnTo>
                    <a:lnTo>
                      <a:pt x="11" y="25"/>
                    </a:lnTo>
                    <a:lnTo>
                      <a:pt x="10" y="39"/>
                    </a:lnTo>
                    <a:lnTo>
                      <a:pt x="0" y="57"/>
                    </a:lnTo>
                    <a:lnTo>
                      <a:pt x="10" y="62"/>
                    </a:lnTo>
                    <a:lnTo>
                      <a:pt x="19" y="42"/>
                    </a:lnTo>
                    <a:lnTo>
                      <a:pt x="23" y="25"/>
                    </a:lnTo>
                    <a:lnTo>
                      <a:pt x="18" y="10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6" name="Freeform 125"/>
              <p:cNvSpPr>
                <a:spLocks/>
              </p:cNvSpPr>
              <p:nvPr/>
            </p:nvSpPr>
            <p:spPr bwMode="auto">
              <a:xfrm>
                <a:off x="1808" y="2635"/>
                <a:ext cx="24" cy="16"/>
              </a:xfrm>
              <a:custGeom>
                <a:avLst/>
                <a:gdLst>
                  <a:gd name="T0" fmla="*/ 0 w 71"/>
                  <a:gd name="T1" fmla="*/ 1 h 47"/>
                  <a:gd name="T2" fmla="*/ 0 w 71"/>
                  <a:gd name="T3" fmla="*/ 1 h 47"/>
                  <a:gd name="T4" fmla="*/ 1 w 71"/>
                  <a:gd name="T5" fmla="*/ 1 h 47"/>
                  <a:gd name="T6" fmla="*/ 2 w 71"/>
                  <a:gd name="T7" fmla="*/ 2 h 47"/>
                  <a:gd name="T8" fmla="*/ 3 w 71"/>
                  <a:gd name="T9" fmla="*/ 2 h 47"/>
                  <a:gd name="T10" fmla="*/ 4 w 71"/>
                  <a:gd name="T11" fmla="*/ 3 h 47"/>
                  <a:gd name="T12" fmla="*/ 5 w 71"/>
                  <a:gd name="T13" fmla="*/ 4 h 47"/>
                  <a:gd name="T14" fmla="*/ 6 w 71"/>
                  <a:gd name="T15" fmla="*/ 4 h 47"/>
                  <a:gd name="T16" fmla="*/ 7 w 71"/>
                  <a:gd name="T17" fmla="*/ 5 h 47"/>
                  <a:gd name="T18" fmla="*/ 7 w 71"/>
                  <a:gd name="T19" fmla="*/ 5 h 47"/>
                  <a:gd name="T20" fmla="*/ 8 w 71"/>
                  <a:gd name="T21" fmla="*/ 4 h 47"/>
                  <a:gd name="T22" fmla="*/ 7 w 71"/>
                  <a:gd name="T23" fmla="*/ 4 h 47"/>
                  <a:gd name="T24" fmla="*/ 7 w 71"/>
                  <a:gd name="T25" fmla="*/ 3 h 47"/>
                  <a:gd name="T26" fmla="*/ 6 w 71"/>
                  <a:gd name="T27" fmla="*/ 3 h 47"/>
                  <a:gd name="T28" fmla="*/ 5 w 71"/>
                  <a:gd name="T29" fmla="*/ 2 h 47"/>
                  <a:gd name="T30" fmla="*/ 4 w 71"/>
                  <a:gd name="T31" fmla="*/ 1 h 47"/>
                  <a:gd name="T32" fmla="*/ 3 w 71"/>
                  <a:gd name="T33" fmla="*/ 1 h 47"/>
                  <a:gd name="T34" fmla="*/ 1 w 71"/>
                  <a:gd name="T35" fmla="*/ 0 h 47"/>
                  <a:gd name="T36" fmla="*/ 0 w 71"/>
                  <a:gd name="T37" fmla="*/ 0 h 47"/>
                  <a:gd name="T38" fmla="*/ 0 w 71"/>
                  <a:gd name="T39" fmla="*/ 0 h 47"/>
                  <a:gd name="T40" fmla="*/ 0 w 71"/>
                  <a:gd name="T41" fmla="*/ 1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1" h="47">
                    <a:moveTo>
                      <a:pt x="0" y="10"/>
                    </a:moveTo>
                    <a:lnTo>
                      <a:pt x="0" y="10"/>
                    </a:lnTo>
                    <a:lnTo>
                      <a:pt x="10" y="12"/>
                    </a:lnTo>
                    <a:lnTo>
                      <a:pt x="21" y="16"/>
                    </a:lnTo>
                    <a:lnTo>
                      <a:pt x="29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3" y="36"/>
                    </a:lnTo>
                    <a:lnTo>
                      <a:pt x="59" y="42"/>
                    </a:lnTo>
                    <a:lnTo>
                      <a:pt x="66" y="47"/>
                    </a:lnTo>
                    <a:lnTo>
                      <a:pt x="71" y="38"/>
                    </a:lnTo>
                    <a:lnTo>
                      <a:pt x="66" y="35"/>
                    </a:lnTo>
                    <a:lnTo>
                      <a:pt x="60" y="29"/>
                    </a:lnTo>
                    <a:lnTo>
                      <a:pt x="52" y="23"/>
                    </a:lnTo>
                    <a:lnTo>
                      <a:pt x="44" y="17"/>
                    </a:lnTo>
                    <a:lnTo>
                      <a:pt x="34" y="11"/>
                    </a:lnTo>
                    <a:lnTo>
                      <a:pt x="23" y="6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7" name="Freeform 126"/>
              <p:cNvSpPr>
                <a:spLocks/>
              </p:cNvSpPr>
              <p:nvPr/>
            </p:nvSpPr>
            <p:spPr bwMode="auto">
              <a:xfrm>
                <a:off x="1789" y="2635"/>
                <a:ext cx="19" cy="10"/>
              </a:xfrm>
              <a:custGeom>
                <a:avLst/>
                <a:gdLst>
                  <a:gd name="T0" fmla="*/ 1 w 59"/>
                  <a:gd name="T1" fmla="*/ 3 h 31"/>
                  <a:gd name="T2" fmla="*/ 1 w 59"/>
                  <a:gd name="T3" fmla="*/ 3 h 31"/>
                  <a:gd name="T4" fmla="*/ 2 w 59"/>
                  <a:gd name="T5" fmla="*/ 3 h 31"/>
                  <a:gd name="T6" fmla="*/ 2 w 59"/>
                  <a:gd name="T7" fmla="*/ 2 h 31"/>
                  <a:gd name="T8" fmla="*/ 2 w 59"/>
                  <a:gd name="T9" fmla="*/ 2 h 31"/>
                  <a:gd name="T10" fmla="*/ 3 w 59"/>
                  <a:gd name="T11" fmla="*/ 1 h 31"/>
                  <a:gd name="T12" fmla="*/ 4 w 59"/>
                  <a:gd name="T13" fmla="*/ 1 h 31"/>
                  <a:gd name="T14" fmla="*/ 4 w 59"/>
                  <a:gd name="T15" fmla="*/ 1 h 31"/>
                  <a:gd name="T16" fmla="*/ 5 w 59"/>
                  <a:gd name="T17" fmla="*/ 1 h 31"/>
                  <a:gd name="T18" fmla="*/ 6 w 59"/>
                  <a:gd name="T19" fmla="*/ 1 h 31"/>
                  <a:gd name="T20" fmla="*/ 6 w 59"/>
                  <a:gd name="T21" fmla="*/ 0 h 31"/>
                  <a:gd name="T22" fmla="*/ 5 w 59"/>
                  <a:gd name="T23" fmla="*/ 0 h 31"/>
                  <a:gd name="T24" fmla="*/ 4 w 59"/>
                  <a:gd name="T25" fmla="*/ 0 h 31"/>
                  <a:gd name="T26" fmla="*/ 3 w 59"/>
                  <a:gd name="T27" fmla="*/ 0 h 31"/>
                  <a:gd name="T28" fmla="*/ 2 w 59"/>
                  <a:gd name="T29" fmla="*/ 0 h 31"/>
                  <a:gd name="T30" fmla="*/ 2 w 59"/>
                  <a:gd name="T31" fmla="*/ 1 h 31"/>
                  <a:gd name="T32" fmla="*/ 1 w 59"/>
                  <a:gd name="T33" fmla="*/ 1 h 31"/>
                  <a:gd name="T34" fmla="*/ 0 w 59"/>
                  <a:gd name="T35" fmla="*/ 2 h 31"/>
                  <a:gd name="T36" fmla="*/ 0 w 59"/>
                  <a:gd name="T37" fmla="*/ 3 h 31"/>
                  <a:gd name="T38" fmla="*/ 0 w 59"/>
                  <a:gd name="T39" fmla="*/ 3 h 31"/>
                  <a:gd name="T40" fmla="*/ 1 w 59"/>
                  <a:gd name="T41" fmla="*/ 3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14" y="25"/>
                    </a:lnTo>
                    <a:lnTo>
                      <a:pt x="17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3" y="11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9" y="11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1" y="1"/>
                    </a:lnTo>
                    <a:lnTo>
                      <a:pt x="22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4" y="20"/>
                    </a:lnTo>
                    <a:lnTo>
                      <a:pt x="0" y="26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8" name="Freeform 127"/>
              <p:cNvSpPr>
                <a:spLocks/>
              </p:cNvSpPr>
              <p:nvPr/>
            </p:nvSpPr>
            <p:spPr bwMode="auto">
              <a:xfrm>
                <a:off x="1787" y="2643"/>
                <a:ext cx="9" cy="12"/>
              </a:xfrm>
              <a:custGeom>
                <a:avLst/>
                <a:gdLst>
                  <a:gd name="T0" fmla="*/ 3 w 27"/>
                  <a:gd name="T1" fmla="*/ 3 h 34"/>
                  <a:gd name="T2" fmla="*/ 3 w 27"/>
                  <a:gd name="T3" fmla="*/ 3 h 34"/>
                  <a:gd name="T4" fmla="*/ 2 w 27"/>
                  <a:gd name="T5" fmla="*/ 3 h 34"/>
                  <a:gd name="T6" fmla="*/ 1 w 27"/>
                  <a:gd name="T7" fmla="*/ 2 h 34"/>
                  <a:gd name="T8" fmla="*/ 1 w 27"/>
                  <a:gd name="T9" fmla="*/ 2 h 34"/>
                  <a:gd name="T10" fmla="*/ 2 w 27"/>
                  <a:gd name="T11" fmla="*/ 1 h 34"/>
                  <a:gd name="T12" fmla="*/ 1 w 27"/>
                  <a:gd name="T13" fmla="*/ 0 h 34"/>
                  <a:gd name="T14" fmla="*/ 0 w 27"/>
                  <a:gd name="T15" fmla="*/ 2 h 34"/>
                  <a:gd name="T16" fmla="*/ 0 w 27"/>
                  <a:gd name="T17" fmla="*/ 3 h 34"/>
                  <a:gd name="T18" fmla="*/ 1 w 27"/>
                  <a:gd name="T19" fmla="*/ 4 h 34"/>
                  <a:gd name="T20" fmla="*/ 3 w 27"/>
                  <a:gd name="T21" fmla="*/ 4 h 34"/>
                  <a:gd name="T22" fmla="*/ 3 w 27"/>
                  <a:gd name="T23" fmla="*/ 4 h 34"/>
                  <a:gd name="T24" fmla="*/ 3 w 27"/>
                  <a:gd name="T25" fmla="*/ 3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4">
                    <a:moveTo>
                      <a:pt x="27" y="22"/>
                    </a:moveTo>
                    <a:lnTo>
                      <a:pt x="27" y="22"/>
                    </a:lnTo>
                    <a:lnTo>
                      <a:pt x="14" y="22"/>
                    </a:lnTo>
                    <a:lnTo>
                      <a:pt x="11" y="20"/>
                    </a:lnTo>
                    <a:lnTo>
                      <a:pt x="10" y="16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11" y="32"/>
                    </a:lnTo>
                    <a:lnTo>
                      <a:pt x="27" y="34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89" name="Freeform 128"/>
              <p:cNvSpPr>
                <a:spLocks/>
              </p:cNvSpPr>
              <p:nvPr/>
            </p:nvSpPr>
            <p:spPr bwMode="auto">
              <a:xfrm>
                <a:off x="1796" y="2651"/>
                <a:ext cx="31" cy="20"/>
              </a:xfrm>
              <a:custGeom>
                <a:avLst/>
                <a:gdLst>
                  <a:gd name="T0" fmla="*/ 10 w 94"/>
                  <a:gd name="T1" fmla="*/ 6 h 61"/>
                  <a:gd name="T2" fmla="*/ 10 w 94"/>
                  <a:gd name="T3" fmla="*/ 6 h 61"/>
                  <a:gd name="T4" fmla="*/ 10 w 94"/>
                  <a:gd name="T5" fmla="*/ 5 h 61"/>
                  <a:gd name="T6" fmla="*/ 9 w 94"/>
                  <a:gd name="T7" fmla="*/ 4 h 61"/>
                  <a:gd name="T8" fmla="*/ 7 w 94"/>
                  <a:gd name="T9" fmla="*/ 3 h 61"/>
                  <a:gd name="T10" fmla="*/ 6 w 94"/>
                  <a:gd name="T11" fmla="*/ 2 h 61"/>
                  <a:gd name="T12" fmla="*/ 4 w 94"/>
                  <a:gd name="T13" fmla="*/ 1 h 61"/>
                  <a:gd name="T14" fmla="*/ 3 w 94"/>
                  <a:gd name="T15" fmla="*/ 1 h 61"/>
                  <a:gd name="T16" fmla="*/ 1 w 94"/>
                  <a:gd name="T17" fmla="*/ 0 h 61"/>
                  <a:gd name="T18" fmla="*/ 0 w 94"/>
                  <a:gd name="T19" fmla="*/ 0 h 61"/>
                  <a:gd name="T20" fmla="*/ 0 w 94"/>
                  <a:gd name="T21" fmla="*/ 1 h 61"/>
                  <a:gd name="T22" fmla="*/ 1 w 94"/>
                  <a:gd name="T23" fmla="*/ 1 h 61"/>
                  <a:gd name="T24" fmla="*/ 2 w 94"/>
                  <a:gd name="T25" fmla="*/ 2 h 61"/>
                  <a:gd name="T26" fmla="*/ 4 w 94"/>
                  <a:gd name="T27" fmla="*/ 2 h 61"/>
                  <a:gd name="T28" fmla="*/ 5 w 94"/>
                  <a:gd name="T29" fmla="*/ 3 h 61"/>
                  <a:gd name="T30" fmla="*/ 7 w 94"/>
                  <a:gd name="T31" fmla="*/ 4 h 61"/>
                  <a:gd name="T32" fmla="*/ 8 w 94"/>
                  <a:gd name="T33" fmla="*/ 5 h 61"/>
                  <a:gd name="T34" fmla="*/ 9 w 94"/>
                  <a:gd name="T35" fmla="*/ 6 h 61"/>
                  <a:gd name="T36" fmla="*/ 9 w 94"/>
                  <a:gd name="T37" fmla="*/ 7 h 61"/>
                  <a:gd name="T38" fmla="*/ 9 w 94"/>
                  <a:gd name="T39" fmla="*/ 7 h 61"/>
                  <a:gd name="T40" fmla="*/ 10 w 94"/>
                  <a:gd name="T41" fmla="*/ 6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4" h="61">
                    <a:moveTo>
                      <a:pt x="94" y="59"/>
                    </a:moveTo>
                    <a:lnTo>
                      <a:pt x="94" y="59"/>
                    </a:lnTo>
                    <a:lnTo>
                      <a:pt x="89" y="47"/>
                    </a:lnTo>
                    <a:lnTo>
                      <a:pt x="78" y="36"/>
                    </a:lnTo>
                    <a:lnTo>
                      <a:pt x="66" y="27"/>
                    </a:lnTo>
                    <a:lnTo>
                      <a:pt x="53" y="17"/>
                    </a:lnTo>
                    <a:lnTo>
                      <a:pt x="37" y="11"/>
                    </a:lnTo>
                    <a:lnTo>
                      <a:pt x="24" y="6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22" y="16"/>
                    </a:lnTo>
                    <a:lnTo>
                      <a:pt x="35" y="21"/>
                    </a:lnTo>
                    <a:lnTo>
                      <a:pt x="48" y="27"/>
                    </a:lnTo>
                    <a:lnTo>
                      <a:pt x="61" y="34"/>
                    </a:lnTo>
                    <a:lnTo>
                      <a:pt x="71" y="43"/>
                    </a:lnTo>
                    <a:lnTo>
                      <a:pt x="79" y="52"/>
                    </a:lnTo>
                    <a:lnTo>
                      <a:pt x="84" y="61"/>
                    </a:lnTo>
                    <a:lnTo>
                      <a:pt x="94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0" name="Freeform 129"/>
              <p:cNvSpPr>
                <a:spLocks/>
              </p:cNvSpPr>
              <p:nvPr/>
            </p:nvSpPr>
            <p:spPr bwMode="auto">
              <a:xfrm>
                <a:off x="1824" y="2667"/>
                <a:ext cx="9" cy="7"/>
              </a:xfrm>
              <a:custGeom>
                <a:avLst/>
                <a:gdLst>
                  <a:gd name="T0" fmla="*/ 2 w 28"/>
                  <a:gd name="T1" fmla="*/ 0 h 21"/>
                  <a:gd name="T2" fmla="*/ 2 w 28"/>
                  <a:gd name="T3" fmla="*/ 0 h 21"/>
                  <a:gd name="T4" fmla="*/ 2 w 28"/>
                  <a:gd name="T5" fmla="*/ 1 h 21"/>
                  <a:gd name="T6" fmla="*/ 1 w 28"/>
                  <a:gd name="T7" fmla="*/ 1 h 21"/>
                  <a:gd name="T8" fmla="*/ 1 w 28"/>
                  <a:gd name="T9" fmla="*/ 1 h 21"/>
                  <a:gd name="T10" fmla="*/ 1 w 28"/>
                  <a:gd name="T11" fmla="*/ 1 h 21"/>
                  <a:gd name="T12" fmla="*/ 0 w 28"/>
                  <a:gd name="T13" fmla="*/ 1 h 21"/>
                  <a:gd name="T14" fmla="*/ 1 w 28"/>
                  <a:gd name="T15" fmla="*/ 2 h 21"/>
                  <a:gd name="T16" fmla="*/ 2 w 28"/>
                  <a:gd name="T17" fmla="*/ 2 h 21"/>
                  <a:gd name="T18" fmla="*/ 2 w 28"/>
                  <a:gd name="T19" fmla="*/ 1 h 21"/>
                  <a:gd name="T20" fmla="*/ 3 w 28"/>
                  <a:gd name="T21" fmla="*/ 1 h 21"/>
                  <a:gd name="T22" fmla="*/ 3 w 28"/>
                  <a:gd name="T23" fmla="*/ 1 h 21"/>
                  <a:gd name="T24" fmla="*/ 2 w 28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21">
                    <a:moveTo>
                      <a:pt x="18" y="0"/>
                    </a:moveTo>
                    <a:lnTo>
                      <a:pt x="18" y="0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0" y="13"/>
                    </a:lnTo>
                    <a:lnTo>
                      <a:pt x="6" y="21"/>
                    </a:lnTo>
                    <a:lnTo>
                      <a:pt x="14" y="19"/>
                    </a:lnTo>
                    <a:lnTo>
                      <a:pt x="22" y="13"/>
                    </a:lnTo>
                    <a:lnTo>
                      <a:pt x="28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1" name="Freeform 130"/>
              <p:cNvSpPr>
                <a:spLocks/>
              </p:cNvSpPr>
              <p:nvPr/>
            </p:nvSpPr>
            <p:spPr bwMode="auto">
              <a:xfrm>
                <a:off x="1805" y="2616"/>
                <a:ext cx="44" cy="41"/>
              </a:xfrm>
              <a:custGeom>
                <a:avLst/>
                <a:gdLst>
                  <a:gd name="T0" fmla="*/ 12 w 131"/>
                  <a:gd name="T1" fmla="*/ 13 h 123"/>
                  <a:gd name="T2" fmla="*/ 14 w 131"/>
                  <a:gd name="T3" fmla="*/ 11 h 123"/>
                  <a:gd name="T4" fmla="*/ 15 w 131"/>
                  <a:gd name="T5" fmla="*/ 9 h 123"/>
                  <a:gd name="T6" fmla="*/ 14 w 131"/>
                  <a:gd name="T7" fmla="*/ 8 h 123"/>
                  <a:gd name="T8" fmla="*/ 14 w 131"/>
                  <a:gd name="T9" fmla="*/ 7 h 123"/>
                  <a:gd name="T10" fmla="*/ 13 w 131"/>
                  <a:gd name="T11" fmla="*/ 6 h 123"/>
                  <a:gd name="T12" fmla="*/ 13 w 131"/>
                  <a:gd name="T13" fmla="*/ 6 h 123"/>
                  <a:gd name="T14" fmla="*/ 12 w 131"/>
                  <a:gd name="T15" fmla="*/ 5 h 123"/>
                  <a:gd name="T16" fmla="*/ 11 w 131"/>
                  <a:gd name="T17" fmla="*/ 4 h 123"/>
                  <a:gd name="T18" fmla="*/ 11 w 131"/>
                  <a:gd name="T19" fmla="*/ 3 h 123"/>
                  <a:gd name="T20" fmla="*/ 10 w 131"/>
                  <a:gd name="T21" fmla="*/ 2 h 123"/>
                  <a:gd name="T22" fmla="*/ 9 w 131"/>
                  <a:gd name="T23" fmla="*/ 1 h 123"/>
                  <a:gd name="T24" fmla="*/ 8 w 131"/>
                  <a:gd name="T25" fmla="*/ 1 h 123"/>
                  <a:gd name="T26" fmla="*/ 6 w 131"/>
                  <a:gd name="T27" fmla="*/ 0 h 123"/>
                  <a:gd name="T28" fmla="*/ 5 w 131"/>
                  <a:gd name="T29" fmla="*/ 0 h 123"/>
                  <a:gd name="T30" fmla="*/ 4 w 131"/>
                  <a:gd name="T31" fmla="*/ 0 h 123"/>
                  <a:gd name="T32" fmla="*/ 4 w 131"/>
                  <a:gd name="T33" fmla="*/ 0 h 123"/>
                  <a:gd name="T34" fmla="*/ 3 w 131"/>
                  <a:gd name="T35" fmla="*/ 0 h 123"/>
                  <a:gd name="T36" fmla="*/ 2 w 131"/>
                  <a:gd name="T37" fmla="*/ 1 h 123"/>
                  <a:gd name="T38" fmla="*/ 2 w 131"/>
                  <a:gd name="T39" fmla="*/ 1 h 123"/>
                  <a:gd name="T40" fmla="*/ 1 w 131"/>
                  <a:gd name="T41" fmla="*/ 2 h 123"/>
                  <a:gd name="T42" fmla="*/ 0 w 131"/>
                  <a:gd name="T43" fmla="*/ 3 h 123"/>
                  <a:gd name="T44" fmla="*/ 0 w 131"/>
                  <a:gd name="T45" fmla="*/ 4 h 123"/>
                  <a:gd name="T46" fmla="*/ 0 w 131"/>
                  <a:gd name="T47" fmla="*/ 4 h 123"/>
                  <a:gd name="T48" fmla="*/ 2 w 131"/>
                  <a:gd name="T49" fmla="*/ 5 h 123"/>
                  <a:gd name="T50" fmla="*/ 3 w 131"/>
                  <a:gd name="T51" fmla="*/ 5 h 123"/>
                  <a:gd name="T52" fmla="*/ 4 w 131"/>
                  <a:gd name="T53" fmla="*/ 6 h 123"/>
                  <a:gd name="T54" fmla="*/ 6 w 131"/>
                  <a:gd name="T55" fmla="*/ 7 h 123"/>
                  <a:gd name="T56" fmla="*/ 7 w 131"/>
                  <a:gd name="T57" fmla="*/ 8 h 123"/>
                  <a:gd name="T58" fmla="*/ 8 w 131"/>
                  <a:gd name="T59" fmla="*/ 9 h 123"/>
                  <a:gd name="T60" fmla="*/ 9 w 131"/>
                  <a:gd name="T61" fmla="*/ 11 h 123"/>
                  <a:gd name="T62" fmla="*/ 10 w 131"/>
                  <a:gd name="T63" fmla="*/ 12 h 123"/>
                  <a:gd name="T64" fmla="*/ 10 w 131"/>
                  <a:gd name="T65" fmla="*/ 13 h 123"/>
                  <a:gd name="T66" fmla="*/ 10 w 131"/>
                  <a:gd name="T67" fmla="*/ 14 h 123"/>
                  <a:gd name="T68" fmla="*/ 11 w 131"/>
                  <a:gd name="T69" fmla="*/ 14 h 123"/>
                  <a:gd name="T70" fmla="*/ 12 w 131"/>
                  <a:gd name="T71" fmla="*/ 13 h 123"/>
                  <a:gd name="T72" fmla="*/ 12 w 131"/>
                  <a:gd name="T73" fmla="*/ 13 h 1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1" h="123">
                    <a:moveTo>
                      <a:pt x="109" y="115"/>
                    </a:moveTo>
                    <a:lnTo>
                      <a:pt x="123" y="98"/>
                    </a:lnTo>
                    <a:lnTo>
                      <a:pt x="131" y="85"/>
                    </a:lnTo>
                    <a:lnTo>
                      <a:pt x="129" y="74"/>
                    </a:lnTo>
                    <a:lnTo>
                      <a:pt x="123" y="63"/>
                    </a:lnTo>
                    <a:lnTo>
                      <a:pt x="119" y="57"/>
                    </a:lnTo>
                    <a:lnTo>
                      <a:pt x="114" y="50"/>
                    </a:lnTo>
                    <a:lnTo>
                      <a:pt x="109" y="43"/>
                    </a:lnTo>
                    <a:lnTo>
                      <a:pt x="102" y="34"/>
                    </a:lnTo>
                    <a:lnTo>
                      <a:pt x="95" y="27"/>
                    </a:lnTo>
                    <a:lnTo>
                      <a:pt x="86" y="20"/>
                    </a:lnTo>
                    <a:lnTo>
                      <a:pt x="78" y="13"/>
                    </a:lnTo>
                    <a:lnTo>
                      <a:pt x="67" y="8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6" y="3"/>
                    </a:lnTo>
                    <a:lnTo>
                      <a:pt x="20" y="7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1" y="26"/>
                    </a:lnTo>
                    <a:lnTo>
                      <a:pt x="0" y="34"/>
                    </a:lnTo>
                    <a:lnTo>
                      <a:pt x="4" y="40"/>
                    </a:lnTo>
                    <a:lnTo>
                      <a:pt x="18" y="45"/>
                    </a:lnTo>
                    <a:lnTo>
                      <a:pt x="27" y="49"/>
                    </a:lnTo>
                    <a:lnTo>
                      <a:pt x="38" y="55"/>
                    </a:lnTo>
                    <a:lnTo>
                      <a:pt x="50" y="63"/>
                    </a:lnTo>
                    <a:lnTo>
                      <a:pt x="62" y="74"/>
                    </a:lnTo>
                    <a:lnTo>
                      <a:pt x="73" y="85"/>
                    </a:lnTo>
                    <a:lnTo>
                      <a:pt x="81" y="97"/>
                    </a:lnTo>
                    <a:lnTo>
                      <a:pt x="87" y="109"/>
                    </a:lnTo>
                    <a:lnTo>
                      <a:pt x="90" y="120"/>
                    </a:lnTo>
                    <a:lnTo>
                      <a:pt x="92" y="123"/>
                    </a:lnTo>
                    <a:lnTo>
                      <a:pt x="97" y="123"/>
                    </a:lnTo>
                    <a:lnTo>
                      <a:pt x="103" y="121"/>
                    </a:lnTo>
                    <a:lnTo>
                      <a:pt x="109" y="115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2" name="Freeform 131"/>
              <p:cNvSpPr>
                <a:spLocks/>
              </p:cNvSpPr>
              <p:nvPr/>
            </p:nvSpPr>
            <p:spPr bwMode="auto">
              <a:xfrm>
                <a:off x="1840" y="2635"/>
                <a:ext cx="10" cy="20"/>
              </a:xfrm>
              <a:custGeom>
                <a:avLst/>
                <a:gdLst>
                  <a:gd name="T0" fmla="*/ 2 w 30"/>
                  <a:gd name="T1" fmla="*/ 1 h 59"/>
                  <a:gd name="T2" fmla="*/ 2 w 30"/>
                  <a:gd name="T3" fmla="*/ 1 h 59"/>
                  <a:gd name="T4" fmla="*/ 2 w 30"/>
                  <a:gd name="T5" fmla="*/ 2 h 59"/>
                  <a:gd name="T6" fmla="*/ 2 w 30"/>
                  <a:gd name="T7" fmla="*/ 3 h 59"/>
                  <a:gd name="T8" fmla="*/ 2 w 30"/>
                  <a:gd name="T9" fmla="*/ 4 h 59"/>
                  <a:gd name="T10" fmla="*/ 0 w 30"/>
                  <a:gd name="T11" fmla="*/ 6 h 59"/>
                  <a:gd name="T12" fmla="*/ 1 w 30"/>
                  <a:gd name="T13" fmla="*/ 7 h 59"/>
                  <a:gd name="T14" fmla="*/ 3 w 30"/>
                  <a:gd name="T15" fmla="*/ 5 h 59"/>
                  <a:gd name="T16" fmla="*/ 3 w 30"/>
                  <a:gd name="T17" fmla="*/ 3 h 59"/>
                  <a:gd name="T18" fmla="*/ 3 w 30"/>
                  <a:gd name="T19" fmla="*/ 2 h 59"/>
                  <a:gd name="T20" fmla="*/ 2 w 30"/>
                  <a:gd name="T21" fmla="*/ 0 h 59"/>
                  <a:gd name="T22" fmla="*/ 2 w 30"/>
                  <a:gd name="T23" fmla="*/ 0 h 59"/>
                  <a:gd name="T24" fmla="*/ 2 w 30"/>
                  <a:gd name="T25" fmla="*/ 1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59">
                    <a:moveTo>
                      <a:pt x="15" y="6"/>
                    </a:moveTo>
                    <a:lnTo>
                      <a:pt x="15" y="8"/>
                    </a:lnTo>
                    <a:lnTo>
                      <a:pt x="20" y="16"/>
                    </a:lnTo>
                    <a:lnTo>
                      <a:pt x="21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8" y="59"/>
                    </a:lnTo>
                    <a:lnTo>
                      <a:pt x="23" y="41"/>
                    </a:lnTo>
                    <a:lnTo>
                      <a:pt x="30" y="27"/>
                    </a:lnTo>
                    <a:lnTo>
                      <a:pt x="29" y="14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3" name="Freeform 132"/>
              <p:cNvSpPr>
                <a:spLocks/>
              </p:cNvSpPr>
              <p:nvPr/>
            </p:nvSpPr>
            <p:spPr bwMode="auto">
              <a:xfrm>
                <a:off x="1827" y="2617"/>
                <a:ext cx="20" cy="20"/>
              </a:xfrm>
              <a:custGeom>
                <a:avLst/>
                <a:gdLst>
                  <a:gd name="T0" fmla="*/ 0 w 61"/>
                  <a:gd name="T1" fmla="*/ 1 h 62"/>
                  <a:gd name="T2" fmla="*/ 0 w 61"/>
                  <a:gd name="T3" fmla="*/ 1 h 62"/>
                  <a:gd name="T4" fmla="*/ 1 w 61"/>
                  <a:gd name="T5" fmla="*/ 2 h 62"/>
                  <a:gd name="T6" fmla="*/ 2 w 61"/>
                  <a:gd name="T7" fmla="*/ 2 h 62"/>
                  <a:gd name="T8" fmla="*/ 3 w 61"/>
                  <a:gd name="T9" fmla="*/ 3 h 62"/>
                  <a:gd name="T10" fmla="*/ 3 w 61"/>
                  <a:gd name="T11" fmla="*/ 4 h 62"/>
                  <a:gd name="T12" fmla="*/ 4 w 61"/>
                  <a:gd name="T13" fmla="*/ 5 h 62"/>
                  <a:gd name="T14" fmla="*/ 5 w 61"/>
                  <a:gd name="T15" fmla="*/ 5 h 62"/>
                  <a:gd name="T16" fmla="*/ 5 w 61"/>
                  <a:gd name="T17" fmla="*/ 6 h 62"/>
                  <a:gd name="T18" fmla="*/ 6 w 61"/>
                  <a:gd name="T19" fmla="*/ 6 h 62"/>
                  <a:gd name="T20" fmla="*/ 7 w 61"/>
                  <a:gd name="T21" fmla="*/ 6 h 62"/>
                  <a:gd name="T22" fmla="*/ 6 w 61"/>
                  <a:gd name="T23" fmla="*/ 5 h 62"/>
                  <a:gd name="T24" fmla="*/ 6 w 61"/>
                  <a:gd name="T25" fmla="*/ 5 h 62"/>
                  <a:gd name="T26" fmla="*/ 5 w 61"/>
                  <a:gd name="T27" fmla="*/ 4 h 62"/>
                  <a:gd name="T28" fmla="*/ 4 w 61"/>
                  <a:gd name="T29" fmla="*/ 3 h 62"/>
                  <a:gd name="T30" fmla="*/ 3 w 61"/>
                  <a:gd name="T31" fmla="*/ 2 h 62"/>
                  <a:gd name="T32" fmla="*/ 3 w 61"/>
                  <a:gd name="T33" fmla="*/ 1 h 62"/>
                  <a:gd name="T34" fmla="*/ 2 w 61"/>
                  <a:gd name="T35" fmla="*/ 1 h 62"/>
                  <a:gd name="T36" fmla="*/ 0 w 61"/>
                  <a:gd name="T37" fmla="*/ 0 h 62"/>
                  <a:gd name="T38" fmla="*/ 0 w 61"/>
                  <a:gd name="T39" fmla="*/ 0 h 62"/>
                  <a:gd name="T40" fmla="*/ 0 w 61"/>
                  <a:gd name="T41" fmla="*/ 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1" h="62">
                    <a:moveTo>
                      <a:pt x="0" y="10"/>
                    </a:moveTo>
                    <a:lnTo>
                      <a:pt x="0" y="10"/>
                    </a:lnTo>
                    <a:lnTo>
                      <a:pt x="9" y="14"/>
                    </a:lnTo>
                    <a:lnTo>
                      <a:pt x="17" y="20"/>
                    </a:lnTo>
                    <a:lnTo>
                      <a:pt x="25" y="28"/>
                    </a:lnTo>
                    <a:lnTo>
                      <a:pt x="32" y="35"/>
                    </a:lnTo>
                    <a:lnTo>
                      <a:pt x="39" y="43"/>
                    </a:lnTo>
                    <a:lnTo>
                      <a:pt x="43" y="49"/>
                    </a:lnTo>
                    <a:lnTo>
                      <a:pt x="48" y="56"/>
                    </a:lnTo>
                    <a:lnTo>
                      <a:pt x="54" y="62"/>
                    </a:lnTo>
                    <a:lnTo>
                      <a:pt x="61" y="58"/>
                    </a:lnTo>
                    <a:lnTo>
                      <a:pt x="57" y="52"/>
                    </a:lnTo>
                    <a:lnTo>
                      <a:pt x="53" y="44"/>
                    </a:lnTo>
                    <a:lnTo>
                      <a:pt x="47" y="36"/>
                    </a:lnTo>
                    <a:lnTo>
                      <a:pt x="39" y="28"/>
                    </a:lnTo>
                    <a:lnTo>
                      <a:pt x="32" y="20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4" name="Freeform 133"/>
              <p:cNvSpPr>
                <a:spLocks/>
              </p:cNvSpPr>
              <p:nvPr/>
            </p:nvSpPr>
            <p:spPr bwMode="auto">
              <a:xfrm>
                <a:off x="1807" y="2614"/>
                <a:ext cx="21" cy="8"/>
              </a:xfrm>
              <a:custGeom>
                <a:avLst/>
                <a:gdLst>
                  <a:gd name="T0" fmla="*/ 1 w 62"/>
                  <a:gd name="T1" fmla="*/ 2 h 26"/>
                  <a:gd name="T2" fmla="*/ 1 w 62"/>
                  <a:gd name="T3" fmla="*/ 2 h 26"/>
                  <a:gd name="T4" fmla="*/ 1 w 62"/>
                  <a:gd name="T5" fmla="*/ 2 h 26"/>
                  <a:gd name="T6" fmla="*/ 2 w 62"/>
                  <a:gd name="T7" fmla="*/ 2 h 26"/>
                  <a:gd name="T8" fmla="*/ 2 w 62"/>
                  <a:gd name="T9" fmla="*/ 1 h 26"/>
                  <a:gd name="T10" fmla="*/ 3 w 62"/>
                  <a:gd name="T11" fmla="*/ 1 h 26"/>
                  <a:gd name="T12" fmla="*/ 4 w 62"/>
                  <a:gd name="T13" fmla="*/ 1 h 26"/>
                  <a:gd name="T14" fmla="*/ 5 w 62"/>
                  <a:gd name="T15" fmla="*/ 1 h 26"/>
                  <a:gd name="T16" fmla="*/ 6 w 62"/>
                  <a:gd name="T17" fmla="*/ 2 h 26"/>
                  <a:gd name="T18" fmla="*/ 7 w 62"/>
                  <a:gd name="T19" fmla="*/ 2 h 26"/>
                  <a:gd name="T20" fmla="*/ 7 w 62"/>
                  <a:gd name="T21" fmla="*/ 1 h 26"/>
                  <a:gd name="T22" fmla="*/ 6 w 62"/>
                  <a:gd name="T23" fmla="*/ 1 h 26"/>
                  <a:gd name="T24" fmla="*/ 5 w 62"/>
                  <a:gd name="T25" fmla="*/ 0 h 26"/>
                  <a:gd name="T26" fmla="*/ 4 w 62"/>
                  <a:gd name="T27" fmla="*/ 0 h 26"/>
                  <a:gd name="T28" fmla="*/ 3 w 62"/>
                  <a:gd name="T29" fmla="*/ 0 h 26"/>
                  <a:gd name="T30" fmla="*/ 2 w 62"/>
                  <a:gd name="T31" fmla="*/ 0 h 26"/>
                  <a:gd name="T32" fmla="*/ 1 w 62"/>
                  <a:gd name="T33" fmla="*/ 1 h 26"/>
                  <a:gd name="T34" fmla="*/ 1 w 62"/>
                  <a:gd name="T35" fmla="*/ 1 h 26"/>
                  <a:gd name="T36" fmla="*/ 0 w 62"/>
                  <a:gd name="T37" fmla="*/ 2 h 26"/>
                  <a:gd name="T38" fmla="*/ 0 w 62"/>
                  <a:gd name="T39" fmla="*/ 2 h 26"/>
                  <a:gd name="T40" fmla="*/ 1 w 62"/>
                  <a:gd name="T41" fmla="*/ 2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13" y="21"/>
                    </a:lnTo>
                    <a:lnTo>
                      <a:pt x="18" y="16"/>
                    </a:lnTo>
                    <a:lnTo>
                      <a:pt x="21" y="14"/>
                    </a:lnTo>
                    <a:lnTo>
                      <a:pt x="27" y="13"/>
                    </a:lnTo>
                    <a:lnTo>
                      <a:pt x="34" y="13"/>
                    </a:lnTo>
                    <a:lnTo>
                      <a:pt x="40" y="13"/>
                    </a:lnTo>
                    <a:lnTo>
                      <a:pt x="50" y="15"/>
                    </a:lnTo>
                    <a:lnTo>
                      <a:pt x="60" y="19"/>
                    </a:lnTo>
                    <a:lnTo>
                      <a:pt x="62" y="9"/>
                    </a:lnTo>
                    <a:lnTo>
                      <a:pt x="52" y="5"/>
                    </a:lnTo>
                    <a:lnTo>
                      <a:pt x="43" y="3"/>
                    </a:lnTo>
                    <a:lnTo>
                      <a:pt x="34" y="0"/>
                    </a:lnTo>
                    <a:lnTo>
                      <a:pt x="27" y="3"/>
                    </a:lnTo>
                    <a:lnTo>
                      <a:pt x="19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5" name="Freeform 134"/>
              <p:cNvSpPr>
                <a:spLocks/>
              </p:cNvSpPr>
              <p:nvPr/>
            </p:nvSpPr>
            <p:spPr bwMode="auto">
              <a:xfrm>
                <a:off x="1803" y="2620"/>
                <a:ext cx="8" cy="12"/>
              </a:xfrm>
              <a:custGeom>
                <a:avLst/>
                <a:gdLst>
                  <a:gd name="T0" fmla="*/ 3 w 24"/>
                  <a:gd name="T1" fmla="*/ 3 h 37"/>
                  <a:gd name="T2" fmla="*/ 3 w 24"/>
                  <a:gd name="T3" fmla="*/ 3 h 37"/>
                  <a:gd name="T4" fmla="*/ 1 w 24"/>
                  <a:gd name="T5" fmla="*/ 2 h 37"/>
                  <a:gd name="T6" fmla="*/ 1 w 24"/>
                  <a:gd name="T7" fmla="*/ 2 h 37"/>
                  <a:gd name="T8" fmla="*/ 1 w 24"/>
                  <a:gd name="T9" fmla="*/ 2 h 37"/>
                  <a:gd name="T10" fmla="*/ 2 w 24"/>
                  <a:gd name="T11" fmla="*/ 1 h 37"/>
                  <a:gd name="T12" fmla="*/ 1 w 24"/>
                  <a:gd name="T13" fmla="*/ 0 h 37"/>
                  <a:gd name="T14" fmla="*/ 0 w 24"/>
                  <a:gd name="T15" fmla="*/ 1 h 37"/>
                  <a:gd name="T16" fmla="*/ 0 w 24"/>
                  <a:gd name="T17" fmla="*/ 2 h 37"/>
                  <a:gd name="T18" fmla="*/ 1 w 24"/>
                  <a:gd name="T19" fmla="*/ 3 h 37"/>
                  <a:gd name="T20" fmla="*/ 2 w 24"/>
                  <a:gd name="T21" fmla="*/ 4 h 37"/>
                  <a:gd name="T22" fmla="*/ 2 w 24"/>
                  <a:gd name="T23" fmla="*/ 4 h 37"/>
                  <a:gd name="T24" fmla="*/ 3 w 24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7">
                    <a:moveTo>
                      <a:pt x="24" y="27"/>
                    </a:moveTo>
                    <a:lnTo>
                      <a:pt x="24" y="27"/>
                    </a:lnTo>
                    <a:lnTo>
                      <a:pt x="12" y="22"/>
                    </a:lnTo>
                    <a:lnTo>
                      <a:pt x="9" y="20"/>
                    </a:lnTo>
                    <a:lnTo>
                      <a:pt x="11" y="15"/>
                    </a:lnTo>
                    <a:lnTo>
                      <a:pt x="18" y="7"/>
                    </a:lnTo>
                    <a:lnTo>
                      <a:pt x="11" y="0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7" y="32"/>
                    </a:lnTo>
                    <a:lnTo>
                      <a:pt x="21" y="37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6" name="Freeform 135"/>
              <p:cNvSpPr>
                <a:spLocks/>
              </p:cNvSpPr>
              <p:nvPr/>
            </p:nvSpPr>
            <p:spPr bwMode="auto">
              <a:xfrm>
                <a:off x="1810" y="2629"/>
                <a:ext cx="27" cy="27"/>
              </a:xfrm>
              <a:custGeom>
                <a:avLst/>
                <a:gdLst>
                  <a:gd name="T0" fmla="*/ 9 w 79"/>
                  <a:gd name="T1" fmla="*/ 9 h 80"/>
                  <a:gd name="T2" fmla="*/ 9 w 79"/>
                  <a:gd name="T3" fmla="*/ 9 h 80"/>
                  <a:gd name="T4" fmla="*/ 9 w 79"/>
                  <a:gd name="T5" fmla="*/ 8 h 80"/>
                  <a:gd name="T6" fmla="*/ 8 w 79"/>
                  <a:gd name="T7" fmla="*/ 6 h 80"/>
                  <a:gd name="T8" fmla="*/ 7 w 79"/>
                  <a:gd name="T9" fmla="*/ 5 h 80"/>
                  <a:gd name="T10" fmla="*/ 6 w 79"/>
                  <a:gd name="T11" fmla="*/ 3 h 80"/>
                  <a:gd name="T12" fmla="*/ 4 w 79"/>
                  <a:gd name="T13" fmla="*/ 2 h 80"/>
                  <a:gd name="T14" fmla="*/ 3 w 79"/>
                  <a:gd name="T15" fmla="*/ 1 h 80"/>
                  <a:gd name="T16" fmla="*/ 2 w 79"/>
                  <a:gd name="T17" fmla="*/ 0 h 80"/>
                  <a:gd name="T18" fmla="*/ 0 w 79"/>
                  <a:gd name="T19" fmla="*/ 0 h 80"/>
                  <a:gd name="T20" fmla="*/ 0 w 79"/>
                  <a:gd name="T21" fmla="*/ 1 h 80"/>
                  <a:gd name="T22" fmla="*/ 1 w 79"/>
                  <a:gd name="T23" fmla="*/ 1 h 80"/>
                  <a:gd name="T24" fmla="*/ 2 w 79"/>
                  <a:gd name="T25" fmla="*/ 2 h 80"/>
                  <a:gd name="T26" fmla="*/ 3 w 79"/>
                  <a:gd name="T27" fmla="*/ 3 h 80"/>
                  <a:gd name="T28" fmla="*/ 5 w 79"/>
                  <a:gd name="T29" fmla="*/ 4 h 80"/>
                  <a:gd name="T30" fmla="*/ 6 w 79"/>
                  <a:gd name="T31" fmla="*/ 5 h 80"/>
                  <a:gd name="T32" fmla="*/ 7 w 79"/>
                  <a:gd name="T33" fmla="*/ 7 h 80"/>
                  <a:gd name="T34" fmla="*/ 8 w 79"/>
                  <a:gd name="T35" fmla="*/ 8 h 80"/>
                  <a:gd name="T36" fmla="*/ 8 w 79"/>
                  <a:gd name="T37" fmla="*/ 9 h 80"/>
                  <a:gd name="T38" fmla="*/ 8 w 79"/>
                  <a:gd name="T39" fmla="*/ 9 h 80"/>
                  <a:gd name="T40" fmla="*/ 9 w 79"/>
                  <a:gd name="T41" fmla="*/ 9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80">
                    <a:moveTo>
                      <a:pt x="79" y="80"/>
                    </a:moveTo>
                    <a:lnTo>
                      <a:pt x="79" y="80"/>
                    </a:lnTo>
                    <a:lnTo>
                      <a:pt x="76" y="68"/>
                    </a:lnTo>
                    <a:lnTo>
                      <a:pt x="70" y="54"/>
                    </a:lnTo>
                    <a:lnTo>
                      <a:pt x="60" y="41"/>
                    </a:lnTo>
                    <a:lnTo>
                      <a:pt x="50" y="30"/>
                    </a:lnTo>
                    <a:lnTo>
                      <a:pt x="38" y="19"/>
                    </a:lnTo>
                    <a:lnTo>
                      <a:pt x="24" y="10"/>
                    </a:lnTo>
                    <a:lnTo>
                      <a:pt x="14" y="4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9" y="13"/>
                    </a:lnTo>
                    <a:lnTo>
                      <a:pt x="20" y="19"/>
                    </a:lnTo>
                    <a:lnTo>
                      <a:pt x="30" y="27"/>
                    </a:lnTo>
                    <a:lnTo>
                      <a:pt x="42" y="37"/>
                    </a:lnTo>
                    <a:lnTo>
                      <a:pt x="53" y="48"/>
                    </a:lnTo>
                    <a:lnTo>
                      <a:pt x="60" y="59"/>
                    </a:lnTo>
                    <a:lnTo>
                      <a:pt x="67" y="70"/>
                    </a:lnTo>
                    <a:lnTo>
                      <a:pt x="69" y="80"/>
                    </a:lnTo>
                    <a:lnTo>
                      <a:pt x="79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7" name="Freeform 136"/>
              <p:cNvSpPr>
                <a:spLocks/>
              </p:cNvSpPr>
              <p:nvPr/>
            </p:nvSpPr>
            <p:spPr bwMode="auto">
              <a:xfrm>
                <a:off x="1833" y="2653"/>
                <a:ext cx="10" cy="5"/>
              </a:xfrm>
              <a:custGeom>
                <a:avLst/>
                <a:gdLst>
                  <a:gd name="T0" fmla="*/ 3 w 28"/>
                  <a:gd name="T1" fmla="*/ 0 h 17"/>
                  <a:gd name="T2" fmla="*/ 3 w 28"/>
                  <a:gd name="T3" fmla="*/ 0 h 17"/>
                  <a:gd name="T4" fmla="*/ 2 w 28"/>
                  <a:gd name="T5" fmla="*/ 0 h 17"/>
                  <a:gd name="T6" fmla="*/ 1 w 28"/>
                  <a:gd name="T7" fmla="*/ 1 h 17"/>
                  <a:gd name="T8" fmla="*/ 1 w 28"/>
                  <a:gd name="T9" fmla="*/ 1 h 17"/>
                  <a:gd name="T10" fmla="*/ 1 w 28"/>
                  <a:gd name="T11" fmla="*/ 1 h 17"/>
                  <a:gd name="T12" fmla="*/ 0 w 28"/>
                  <a:gd name="T13" fmla="*/ 1 h 17"/>
                  <a:gd name="T14" fmla="*/ 1 w 28"/>
                  <a:gd name="T15" fmla="*/ 1 h 17"/>
                  <a:gd name="T16" fmla="*/ 2 w 28"/>
                  <a:gd name="T17" fmla="*/ 1 h 17"/>
                  <a:gd name="T18" fmla="*/ 3 w 28"/>
                  <a:gd name="T19" fmla="*/ 1 h 17"/>
                  <a:gd name="T20" fmla="*/ 4 w 28"/>
                  <a:gd name="T21" fmla="*/ 1 h 17"/>
                  <a:gd name="T22" fmla="*/ 4 w 28"/>
                  <a:gd name="T23" fmla="*/ 1 h 17"/>
                  <a:gd name="T24" fmla="*/ 3 w 28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7">
                    <a:moveTo>
                      <a:pt x="20" y="0"/>
                    </a:moveTo>
                    <a:lnTo>
                      <a:pt x="20" y="0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13" y="17"/>
                    </a:lnTo>
                    <a:lnTo>
                      <a:pt x="20" y="15"/>
                    </a:lnTo>
                    <a:lnTo>
                      <a:pt x="28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8" name="Freeform 137"/>
              <p:cNvSpPr>
                <a:spLocks/>
              </p:cNvSpPr>
              <p:nvPr/>
            </p:nvSpPr>
            <p:spPr bwMode="auto">
              <a:xfrm>
                <a:off x="1827" y="2599"/>
                <a:ext cx="39" cy="44"/>
              </a:xfrm>
              <a:custGeom>
                <a:avLst/>
                <a:gdLst>
                  <a:gd name="T0" fmla="*/ 10 w 115"/>
                  <a:gd name="T1" fmla="*/ 14 h 134"/>
                  <a:gd name="T2" fmla="*/ 12 w 115"/>
                  <a:gd name="T3" fmla="*/ 13 h 134"/>
                  <a:gd name="T4" fmla="*/ 13 w 115"/>
                  <a:gd name="T5" fmla="*/ 11 h 134"/>
                  <a:gd name="T6" fmla="*/ 13 w 115"/>
                  <a:gd name="T7" fmla="*/ 10 h 134"/>
                  <a:gd name="T8" fmla="*/ 13 w 115"/>
                  <a:gd name="T9" fmla="*/ 9 h 134"/>
                  <a:gd name="T10" fmla="*/ 13 w 115"/>
                  <a:gd name="T11" fmla="*/ 8 h 134"/>
                  <a:gd name="T12" fmla="*/ 12 w 115"/>
                  <a:gd name="T13" fmla="*/ 7 h 134"/>
                  <a:gd name="T14" fmla="*/ 12 w 115"/>
                  <a:gd name="T15" fmla="*/ 7 h 134"/>
                  <a:gd name="T16" fmla="*/ 12 w 115"/>
                  <a:gd name="T17" fmla="*/ 5 h 134"/>
                  <a:gd name="T18" fmla="*/ 11 w 115"/>
                  <a:gd name="T19" fmla="*/ 4 h 134"/>
                  <a:gd name="T20" fmla="*/ 10 w 115"/>
                  <a:gd name="T21" fmla="*/ 4 h 134"/>
                  <a:gd name="T22" fmla="*/ 9 w 115"/>
                  <a:gd name="T23" fmla="*/ 3 h 134"/>
                  <a:gd name="T24" fmla="*/ 8 w 115"/>
                  <a:gd name="T25" fmla="*/ 2 h 134"/>
                  <a:gd name="T26" fmla="*/ 7 w 115"/>
                  <a:gd name="T27" fmla="*/ 1 h 134"/>
                  <a:gd name="T28" fmla="*/ 6 w 115"/>
                  <a:gd name="T29" fmla="*/ 1 h 134"/>
                  <a:gd name="T30" fmla="*/ 5 w 115"/>
                  <a:gd name="T31" fmla="*/ 0 h 134"/>
                  <a:gd name="T32" fmla="*/ 5 w 115"/>
                  <a:gd name="T33" fmla="*/ 0 h 134"/>
                  <a:gd name="T34" fmla="*/ 4 w 115"/>
                  <a:gd name="T35" fmla="*/ 0 h 134"/>
                  <a:gd name="T36" fmla="*/ 3 w 115"/>
                  <a:gd name="T37" fmla="*/ 0 h 134"/>
                  <a:gd name="T38" fmla="*/ 2 w 115"/>
                  <a:gd name="T39" fmla="*/ 0 h 134"/>
                  <a:gd name="T40" fmla="*/ 2 w 115"/>
                  <a:gd name="T41" fmla="*/ 1 h 134"/>
                  <a:gd name="T42" fmla="*/ 0 w 115"/>
                  <a:gd name="T43" fmla="*/ 2 h 134"/>
                  <a:gd name="T44" fmla="*/ 0 w 115"/>
                  <a:gd name="T45" fmla="*/ 3 h 134"/>
                  <a:gd name="T46" fmla="*/ 0 w 115"/>
                  <a:gd name="T47" fmla="*/ 3 h 134"/>
                  <a:gd name="T48" fmla="*/ 2 w 115"/>
                  <a:gd name="T49" fmla="*/ 4 h 134"/>
                  <a:gd name="T50" fmla="*/ 3 w 115"/>
                  <a:gd name="T51" fmla="*/ 5 h 134"/>
                  <a:gd name="T52" fmla="*/ 4 w 115"/>
                  <a:gd name="T53" fmla="*/ 6 h 134"/>
                  <a:gd name="T54" fmla="*/ 5 w 115"/>
                  <a:gd name="T55" fmla="*/ 7 h 134"/>
                  <a:gd name="T56" fmla="*/ 6 w 115"/>
                  <a:gd name="T57" fmla="*/ 8 h 134"/>
                  <a:gd name="T58" fmla="*/ 7 w 115"/>
                  <a:gd name="T59" fmla="*/ 10 h 134"/>
                  <a:gd name="T60" fmla="*/ 7 w 115"/>
                  <a:gd name="T61" fmla="*/ 11 h 134"/>
                  <a:gd name="T62" fmla="*/ 7 w 115"/>
                  <a:gd name="T63" fmla="*/ 13 h 134"/>
                  <a:gd name="T64" fmla="*/ 7 w 115"/>
                  <a:gd name="T65" fmla="*/ 14 h 134"/>
                  <a:gd name="T66" fmla="*/ 7 w 115"/>
                  <a:gd name="T67" fmla="*/ 14 h 134"/>
                  <a:gd name="T68" fmla="*/ 8 w 115"/>
                  <a:gd name="T69" fmla="*/ 14 h 134"/>
                  <a:gd name="T70" fmla="*/ 9 w 115"/>
                  <a:gd name="T71" fmla="*/ 14 h 134"/>
                  <a:gd name="T72" fmla="*/ 10 w 115"/>
                  <a:gd name="T73" fmla="*/ 14 h 1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5" h="134">
                    <a:moveTo>
                      <a:pt x="85" y="130"/>
                    </a:moveTo>
                    <a:lnTo>
                      <a:pt x="103" y="118"/>
                    </a:lnTo>
                    <a:lnTo>
                      <a:pt x="113" y="106"/>
                    </a:lnTo>
                    <a:lnTo>
                      <a:pt x="115" y="95"/>
                    </a:lnTo>
                    <a:lnTo>
                      <a:pt x="113" y="83"/>
                    </a:lnTo>
                    <a:lnTo>
                      <a:pt x="110" y="77"/>
                    </a:lnTo>
                    <a:lnTo>
                      <a:pt x="107" y="68"/>
                    </a:lnTo>
                    <a:lnTo>
                      <a:pt x="103" y="60"/>
                    </a:lnTo>
                    <a:lnTo>
                      <a:pt x="100" y="50"/>
                    </a:lnTo>
                    <a:lnTo>
                      <a:pt x="94" y="41"/>
                    </a:lnTo>
                    <a:lnTo>
                      <a:pt x="88" y="32"/>
                    </a:lnTo>
                    <a:lnTo>
                      <a:pt x="80" y="23"/>
                    </a:lnTo>
                    <a:lnTo>
                      <a:pt x="72" y="15"/>
                    </a:lnTo>
                    <a:lnTo>
                      <a:pt x="64" y="9"/>
                    </a:lnTo>
                    <a:lnTo>
                      <a:pt x="55" y="5"/>
                    </a:lnTo>
                    <a:lnTo>
                      <a:pt x="48" y="2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4" y="7"/>
                    </a:lnTo>
                    <a:lnTo>
                      <a:pt x="3" y="14"/>
                    </a:lnTo>
                    <a:lnTo>
                      <a:pt x="0" y="23"/>
                    </a:lnTo>
                    <a:lnTo>
                      <a:pt x="3" y="30"/>
                    </a:lnTo>
                    <a:lnTo>
                      <a:pt x="14" y="38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1" y="64"/>
                    </a:lnTo>
                    <a:lnTo>
                      <a:pt x="50" y="77"/>
                    </a:lnTo>
                    <a:lnTo>
                      <a:pt x="58" y="90"/>
                    </a:lnTo>
                    <a:lnTo>
                      <a:pt x="62" y="104"/>
                    </a:lnTo>
                    <a:lnTo>
                      <a:pt x="66" y="118"/>
                    </a:lnTo>
                    <a:lnTo>
                      <a:pt x="65" y="130"/>
                    </a:lnTo>
                    <a:lnTo>
                      <a:pt x="66" y="134"/>
                    </a:lnTo>
                    <a:lnTo>
                      <a:pt x="71" y="134"/>
                    </a:lnTo>
                    <a:lnTo>
                      <a:pt x="78" y="133"/>
                    </a:lnTo>
                    <a:lnTo>
                      <a:pt x="85" y="130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99" name="Freeform 138"/>
              <p:cNvSpPr>
                <a:spLocks/>
              </p:cNvSpPr>
              <p:nvPr/>
            </p:nvSpPr>
            <p:spPr bwMode="auto">
              <a:xfrm>
                <a:off x="1855" y="2625"/>
                <a:ext cx="13" cy="18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2 h 54"/>
                  <a:gd name="T6" fmla="*/ 3 w 38"/>
                  <a:gd name="T7" fmla="*/ 3 h 54"/>
                  <a:gd name="T8" fmla="*/ 2 w 38"/>
                  <a:gd name="T9" fmla="*/ 4 h 54"/>
                  <a:gd name="T10" fmla="*/ 0 w 38"/>
                  <a:gd name="T11" fmla="*/ 5 h 54"/>
                  <a:gd name="T12" fmla="*/ 1 w 38"/>
                  <a:gd name="T13" fmla="*/ 6 h 54"/>
                  <a:gd name="T14" fmla="*/ 3 w 38"/>
                  <a:gd name="T15" fmla="*/ 5 h 54"/>
                  <a:gd name="T16" fmla="*/ 4 w 38"/>
                  <a:gd name="T17" fmla="*/ 3 h 54"/>
                  <a:gd name="T18" fmla="*/ 4 w 38"/>
                  <a:gd name="T19" fmla="*/ 2 h 54"/>
                  <a:gd name="T20" fmla="*/ 4 w 38"/>
                  <a:gd name="T21" fmla="*/ 0 h 54"/>
                  <a:gd name="T22" fmla="*/ 4 w 38"/>
                  <a:gd name="T23" fmla="*/ 0 h 54"/>
                  <a:gd name="T24" fmla="*/ 3 w 38"/>
                  <a:gd name="T25" fmla="*/ 1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" h="54">
                    <a:moveTo>
                      <a:pt x="25" y="5"/>
                    </a:moveTo>
                    <a:lnTo>
                      <a:pt x="25" y="5"/>
                    </a:lnTo>
                    <a:lnTo>
                      <a:pt x="26" y="15"/>
                    </a:lnTo>
                    <a:lnTo>
                      <a:pt x="25" y="23"/>
                    </a:lnTo>
                    <a:lnTo>
                      <a:pt x="17" y="34"/>
                    </a:lnTo>
                    <a:lnTo>
                      <a:pt x="0" y="45"/>
                    </a:lnTo>
                    <a:lnTo>
                      <a:pt x="5" y="54"/>
                    </a:lnTo>
                    <a:lnTo>
                      <a:pt x="24" y="41"/>
                    </a:lnTo>
                    <a:lnTo>
                      <a:pt x="35" y="28"/>
                    </a:lnTo>
                    <a:lnTo>
                      <a:pt x="38" y="15"/>
                    </a:lnTo>
                    <a:lnTo>
                      <a:pt x="35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0" name="Freeform 139"/>
              <p:cNvSpPr>
                <a:spLocks/>
              </p:cNvSpPr>
              <p:nvPr/>
            </p:nvSpPr>
            <p:spPr bwMode="auto">
              <a:xfrm>
                <a:off x="1850" y="2603"/>
                <a:ext cx="17" cy="24"/>
              </a:xfrm>
              <a:custGeom>
                <a:avLst/>
                <a:gdLst>
                  <a:gd name="T0" fmla="*/ 0 w 50"/>
                  <a:gd name="T1" fmla="*/ 1 h 73"/>
                  <a:gd name="T2" fmla="*/ 0 w 50"/>
                  <a:gd name="T3" fmla="*/ 1 h 73"/>
                  <a:gd name="T4" fmla="*/ 1 w 50"/>
                  <a:gd name="T5" fmla="*/ 2 h 73"/>
                  <a:gd name="T6" fmla="*/ 2 w 50"/>
                  <a:gd name="T7" fmla="*/ 3 h 73"/>
                  <a:gd name="T8" fmla="*/ 2 w 50"/>
                  <a:gd name="T9" fmla="*/ 3 h 73"/>
                  <a:gd name="T10" fmla="*/ 3 w 50"/>
                  <a:gd name="T11" fmla="*/ 4 h 73"/>
                  <a:gd name="T12" fmla="*/ 3 w 50"/>
                  <a:gd name="T13" fmla="*/ 5 h 73"/>
                  <a:gd name="T14" fmla="*/ 4 w 50"/>
                  <a:gd name="T15" fmla="*/ 6 h 73"/>
                  <a:gd name="T16" fmla="*/ 4 w 50"/>
                  <a:gd name="T17" fmla="*/ 7 h 73"/>
                  <a:gd name="T18" fmla="*/ 5 w 50"/>
                  <a:gd name="T19" fmla="*/ 8 h 73"/>
                  <a:gd name="T20" fmla="*/ 6 w 50"/>
                  <a:gd name="T21" fmla="*/ 7 h 73"/>
                  <a:gd name="T22" fmla="*/ 5 w 50"/>
                  <a:gd name="T23" fmla="*/ 7 h 73"/>
                  <a:gd name="T24" fmla="*/ 5 w 50"/>
                  <a:gd name="T25" fmla="*/ 6 h 73"/>
                  <a:gd name="T26" fmla="*/ 5 w 50"/>
                  <a:gd name="T27" fmla="*/ 5 h 73"/>
                  <a:gd name="T28" fmla="*/ 4 w 50"/>
                  <a:gd name="T29" fmla="*/ 4 h 73"/>
                  <a:gd name="T30" fmla="*/ 3 w 50"/>
                  <a:gd name="T31" fmla="*/ 3 h 73"/>
                  <a:gd name="T32" fmla="*/ 3 w 50"/>
                  <a:gd name="T33" fmla="*/ 2 h 73"/>
                  <a:gd name="T34" fmla="*/ 2 w 50"/>
                  <a:gd name="T35" fmla="*/ 1 h 73"/>
                  <a:gd name="T36" fmla="*/ 1 w 50"/>
                  <a:gd name="T37" fmla="*/ 0 h 73"/>
                  <a:gd name="T38" fmla="*/ 1 w 50"/>
                  <a:gd name="T39" fmla="*/ 0 h 73"/>
                  <a:gd name="T40" fmla="*/ 0 w 50"/>
                  <a:gd name="T41" fmla="*/ 1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73">
                    <a:moveTo>
                      <a:pt x="0" y="7"/>
                    </a:moveTo>
                    <a:lnTo>
                      <a:pt x="0" y="7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1" y="31"/>
                    </a:lnTo>
                    <a:lnTo>
                      <a:pt x="27" y="41"/>
                    </a:lnTo>
                    <a:lnTo>
                      <a:pt x="30" y="49"/>
                    </a:lnTo>
                    <a:lnTo>
                      <a:pt x="34" y="58"/>
                    </a:lnTo>
                    <a:lnTo>
                      <a:pt x="38" y="66"/>
                    </a:lnTo>
                    <a:lnTo>
                      <a:pt x="40" y="73"/>
                    </a:lnTo>
                    <a:lnTo>
                      <a:pt x="50" y="68"/>
                    </a:lnTo>
                    <a:lnTo>
                      <a:pt x="47" y="64"/>
                    </a:lnTo>
                    <a:lnTo>
                      <a:pt x="44" y="55"/>
                    </a:lnTo>
                    <a:lnTo>
                      <a:pt x="40" y="47"/>
                    </a:lnTo>
                    <a:lnTo>
                      <a:pt x="36" y="36"/>
                    </a:lnTo>
                    <a:lnTo>
                      <a:pt x="30" y="26"/>
                    </a:lnTo>
                    <a:lnTo>
                      <a:pt x="24" y="18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1" name="Freeform 140"/>
              <p:cNvSpPr>
                <a:spLocks/>
              </p:cNvSpPr>
              <p:nvPr/>
            </p:nvSpPr>
            <p:spPr bwMode="auto">
              <a:xfrm>
                <a:off x="1831" y="2597"/>
                <a:ext cx="22" cy="8"/>
              </a:xfrm>
              <a:custGeom>
                <a:avLst/>
                <a:gdLst>
                  <a:gd name="T0" fmla="*/ 1 w 64"/>
                  <a:gd name="T1" fmla="*/ 2 h 24"/>
                  <a:gd name="T2" fmla="*/ 1 w 64"/>
                  <a:gd name="T3" fmla="*/ 2 h 24"/>
                  <a:gd name="T4" fmla="*/ 1 w 64"/>
                  <a:gd name="T5" fmla="*/ 1 h 24"/>
                  <a:gd name="T6" fmla="*/ 2 w 64"/>
                  <a:gd name="T7" fmla="*/ 1 h 24"/>
                  <a:gd name="T8" fmla="*/ 3 w 64"/>
                  <a:gd name="T9" fmla="*/ 1 h 24"/>
                  <a:gd name="T10" fmla="*/ 3 w 64"/>
                  <a:gd name="T11" fmla="*/ 1 h 24"/>
                  <a:gd name="T12" fmla="*/ 4 w 64"/>
                  <a:gd name="T13" fmla="*/ 1 h 24"/>
                  <a:gd name="T14" fmla="*/ 5 w 64"/>
                  <a:gd name="T15" fmla="*/ 2 h 24"/>
                  <a:gd name="T16" fmla="*/ 6 w 64"/>
                  <a:gd name="T17" fmla="*/ 2 h 24"/>
                  <a:gd name="T18" fmla="*/ 7 w 64"/>
                  <a:gd name="T19" fmla="*/ 3 h 24"/>
                  <a:gd name="T20" fmla="*/ 8 w 64"/>
                  <a:gd name="T21" fmla="*/ 2 h 24"/>
                  <a:gd name="T22" fmla="*/ 7 w 64"/>
                  <a:gd name="T23" fmla="*/ 1 h 24"/>
                  <a:gd name="T24" fmla="*/ 6 w 64"/>
                  <a:gd name="T25" fmla="*/ 1 h 24"/>
                  <a:gd name="T26" fmla="*/ 4 w 64"/>
                  <a:gd name="T27" fmla="*/ 0 h 24"/>
                  <a:gd name="T28" fmla="*/ 3 w 64"/>
                  <a:gd name="T29" fmla="*/ 0 h 24"/>
                  <a:gd name="T30" fmla="*/ 3 w 64"/>
                  <a:gd name="T31" fmla="*/ 0 h 24"/>
                  <a:gd name="T32" fmla="*/ 2 w 64"/>
                  <a:gd name="T33" fmla="*/ 0 h 24"/>
                  <a:gd name="T34" fmla="*/ 1 w 64"/>
                  <a:gd name="T35" fmla="*/ 0 h 24"/>
                  <a:gd name="T36" fmla="*/ 0 w 64"/>
                  <a:gd name="T37" fmla="*/ 1 h 24"/>
                  <a:gd name="T38" fmla="*/ 0 w 64"/>
                  <a:gd name="T39" fmla="*/ 1 h 24"/>
                  <a:gd name="T40" fmla="*/ 1 w 64"/>
                  <a:gd name="T41" fmla="*/ 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4" h="24">
                    <a:moveTo>
                      <a:pt x="5" y="17"/>
                    </a:moveTo>
                    <a:lnTo>
                      <a:pt x="5" y="17"/>
                    </a:lnTo>
                    <a:lnTo>
                      <a:pt x="12" y="13"/>
                    </a:lnTo>
                    <a:lnTo>
                      <a:pt x="17" y="11"/>
                    </a:lnTo>
                    <a:lnTo>
                      <a:pt x="23" y="10"/>
                    </a:lnTo>
                    <a:lnTo>
                      <a:pt x="29" y="10"/>
                    </a:lnTo>
                    <a:lnTo>
                      <a:pt x="35" y="12"/>
                    </a:lnTo>
                    <a:lnTo>
                      <a:pt x="41" y="14"/>
                    </a:lnTo>
                    <a:lnTo>
                      <a:pt x="49" y="19"/>
                    </a:lnTo>
                    <a:lnTo>
                      <a:pt x="56" y="24"/>
                    </a:lnTo>
                    <a:lnTo>
                      <a:pt x="64" y="17"/>
                    </a:lnTo>
                    <a:lnTo>
                      <a:pt x="54" y="10"/>
                    </a:lnTo>
                    <a:lnTo>
                      <a:pt x="46" y="5"/>
                    </a:lnTo>
                    <a:lnTo>
                      <a:pt x="37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0" y="7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2" name="Freeform 141"/>
              <p:cNvSpPr>
                <a:spLocks/>
              </p:cNvSpPr>
              <p:nvPr/>
            </p:nvSpPr>
            <p:spPr bwMode="auto">
              <a:xfrm>
                <a:off x="1825" y="2599"/>
                <a:ext cx="8" cy="14"/>
              </a:xfrm>
              <a:custGeom>
                <a:avLst/>
                <a:gdLst>
                  <a:gd name="T0" fmla="*/ 3 w 23"/>
                  <a:gd name="T1" fmla="*/ 4 h 41"/>
                  <a:gd name="T2" fmla="*/ 3 w 23"/>
                  <a:gd name="T3" fmla="*/ 4 h 41"/>
                  <a:gd name="T4" fmla="*/ 2 w 23"/>
                  <a:gd name="T5" fmla="*/ 3 h 41"/>
                  <a:gd name="T6" fmla="*/ 1 w 23"/>
                  <a:gd name="T7" fmla="*/ 2 h 41"/>
                  <a:gd name="T8" fmla="*/ 2 w 23"/>
                  <a:gd name="T9" fmla="*/ 2 h 41"/>
                  <a:gd name="T10" fmla="*/ 3 w 23"/>
                  <a:gd name="T11" fmla="*/ 1 h 41"/>
                  <a:gd name="T12" fmla="*/ 2 w 23"/>
                  <a:gd name="T13" fmla="*/ 0 h 41"/>
                  <a:gd name="T14" fmla="*/ 1 w 23"/>
                  <a:gd name="T15" fmla="*/ 1 h 41"/>
                  <a:gd name="T16" fmla="*/ 0 w 23"/>
                  <a:gd name="T17" fmla="*/ 2 h 41"/>
                  <a:gd name="T18" fmla="*/ 1 w 23"/>
                  <a:gd name="T19" fmla="*/ 4 h 41"/>
                  <a:gd name="T20" fmla="*/ 2 w 23"/>
                  <a:gd name="T21" fmla="*/ 5 h 41"/>
                  <a:gd name="T22" fmla="*/ 2 w 23"/>
                  <a:gd name="T23" fmla="*/ 5 h 41"/>
                  <a:gd name="T24" fmla="*/ 3 w 23"/>
                  <a:gd name="T25" fmla="*/ 4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41">
                    <a:moveTo>
                      <a:pt x="23" y="31"/>
                    </a:moveTo>
                    <a:lnTo>
                      <a:pt x="23" y="31"/>
                    </a:lnTo>
                    <a:lnTo>
                      <a:pt x="13" y="24"/>
                    </a:lnTo>
                    <a:lnTo>
                      <a:pt x="12" y="21"/>
                    </a:lnTo>
                    <a:lnTo>
                      <a:pt x="13" y="16"/>
                    </a:lnTo>
                    <a:lnTo>
                      <a:pt x="23" y="10"/>
                    </a:lnTo>
                    <a:lnTo>
                      <a:pt x="18" y="0"/>
                    </a:lnTo>
                    <a:lnTo>
                      <a:pt x="6" y="9"/>
                    </a:lnTo>
                    <a:lnTo>
                      <a:pt x="0" y="21"/>
                    </a:lnTo>
                    <a:lnTo>
                      <a:pt x="6" y="31"/>
                    </a:lnTo>
                    <a:lnTo>
                      <a:pt x="18" y="4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3" name="Freeform 142"/>
              <p:cNvSpPr>
                <a:spLocks/>
              </p:cNvSpPr>
              <p:nvPr/>
            </p:nvSpPr>
            <p:spPr bwMode="auto">
              <a:xfrm>
                <a:off x="1831" y="2610"/>
                <a:ext cx="20" cy="32"/>
              </a:xfrm>
              <a:custGeom>
                <a:avLst/>
                <a:gdLst>
                  <a:gd name="T0" fmla="*/ 7 w 59"/>
                  <a:gd name="T1" fmla="*/ 10 h 98"/>
                  <a:gd name="T2" fmla="*/ 7 w 59"/>
                  <a:gd name="T3" fmla="*/ 10 h 98"/>
                  <a:gd name="T4" fmla="*/ 7 w 59"/>
                  <a:gd name="T5" fmla="*/ 9 h 98"/>
                  <a:gd name="T6" fmla="*/ 6 w 59"/>
                  <a:gd name="T7" fmla="*/ 8 h 98"/>
                  <a:gd name="T8" fmla="*/ 6 w 59"/>
                  <a:gd name="T9" fmla="*/ 6 h 98"/>
                  <a:gd name="T10" fmla="*/ 5 w 59"/>
                  <a:gd name="T11" fmla="*/ 4 h 98"/>
                  <a:gd name="T12" fmla="*/ 4 w 59"/>
                  <a:gd name="T13" fmla="*/ 3 h 98"/>
                  <a:gd name="T14" fmla="*/ 3 w 59"/>
                  <a:gd name="T15" fmla="*/ 2 h 98"/>
                  <a:gd name="T16" fmla="*/ 2 w 59"/>
                  <a:gd name="T17" fmla="*/ 1 h 98"/>
                  <a:gd name="T18" fmla="*/ 1 w 59"/>
                  <a:gd name="T19" fmla="*/ 0 h 98"/>
                  <a:gd name="T20" fmla="*/ 0 w 59"/>
                  <a:gd name="T21" fmla="*/ 1 h 98"/>
                  <a:gd name="T22" fmla="*/ 1 w 59"/>
                  <a:gd name="T23" fmla="*/ 2 h 98"/>
                  <a:gd name="T24" fmla="*/ 2 w 59"/>
                  <a:gd name="T25" fmla="*/ 3 h 98"/>
                  <a:gd name="T26" fmla="*/ 3 w 59"/>
                  <a:gd name="T27" fmla="*/ 4 h 98"/>
                  <a:gd name="T28" fmla="*/ 4 w 59"/>
                  <a:gd name="T29" fmla="*/ 5 h 98"/>
                  <a:gd name="T30" fmla="*/ 5 w 59"/>
                  <a:gd name="T31" fmla="*/ 6 h 98"/>
                  <a:gd name="T32" fmla="*/ 5 w 59"/>
                  <a:gd name="T33" fmla="*/ 8 h 98"/>
                  <a:gd name="T34" fmla="*/ 6 w 59"/>
                  <a:gd name="T35" fmla="*/ 9 h 98"/>
                  <a:gd name="T36" fmla="*/ 5 w 59"/>
                  <a:gd name="T37" fmla="*/ 10 h 98"/>
                  <a:gd name="T38" fmla="*/ 5 w 59"/>
                  <a:gd name="T39" fmla="*/ 10 h 98"/>
                  <a:gd name="T40" fmla="*/ 7 w 59"/>
                  <a:gd name="T41" fmla="*/ 1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98">
                    <a:moveTo>
                      <a:pt x="58" y="97"/>
                    </a:moveTo>
                    <a:lnTo>
                      <a:pt x="58" y="98"/>
                    </a:lnTo>
                    <a:lnTo>
                      <a:pt x="59" y="85"/>
                    </a:lnTo>
                    <a:lnTo>
                      <a:pt x="55" y="70"/>
                    </a:lnTo>
                    <a:lnTo>
                      <a:pt x="50" y="56"/>
                    </a:lnTo>
                    <a:lnTo>
                      <a:pt x="43" y="41"/>
                    </a:lnTo>
                    <a:lnTo>
                      <a:pt x="32" y="28"/>
                    </a:lnTo>
                    <a:lnTo>
                      <a:pt x="24" y="16"/>
                    </a:lnTo>
                    <a:lnTo>
                      <a:pt x="14" y="8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7" y="15"/>
                    </a:lnTo>
                    <a:lnTo>
                      <a:pt x="17" y="23"/>
                    </a:lnTo>
                    <a:lnTo>
                      <a:pt x="25" y="33"/>
                    </a:lnTo>
                    <a:lnTo>
                      <a:pt x="34" y="46"/>
                    </a:lnTo>
                    <a:lnTo>
                      <a:pt x="41" y="58"/>
                    </a:lnTo>
                    <a:lnTo>
                      <a:pt x="46" y="73"/>
                    </a:lnTo>
                    <a:lnTo>
                      <a:pt x="49" y="85"/>
                    </a:lnTo>
                    <a:lnTo>
                      <a:pt x="48" y="95"/>
                    </a:lnTo>
                    <a:lnTo>
                      <a:pt x="48" y="97"/>
                    </a:lnTo>
                    <a:lnTo>
                      <a:pt x="58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4" name="Freeform 143"/>
              <p:cNvSpPr>
                <a:spLocks/>
              </p:cNvSpPr>
              <p:nvPr/>
            </p:nvSpPr>
            <p:spPr bwMode="auto">
              <a:xfrm>
                <a:off x="1847" y="2640"/>
                <a:ext cx="10" cy="5"/>
              </a:xfrm>
              <a:custGeom>
                <a:avLst/>
                <a:gdLst>
                  <a:gd name="T0" fmla="*/ 3 w 28"/>
                  <a:gd name="T1" fmla="*/ 0 h 14"/>
                  <a:gd name="T2" fmla="*/ 3 w 28"/>
                  <a:gd name="T3" fmla="*/ 0 h 14"/>
                  <a:gd name="T4" fmla="*/ 2 w 28"/>
                  <a:gd name="T5" fmla="*/ 0 h 14"/>
                  <a:gd name="T6" fmla="*/ 1 w 28"/>
                  <a:gd name="T7" fmla="*/ 1 h 14"/>
                  <a:gd name="T8" fmla="*/ 1 w 28"/>
                  <a:gd name="T9" fmla="*/ 1 h 14"/>
                  <a:gd name="T10" fmla="*/ 1 w 28"/>
                  <a:gd name="T11" fmla="*/ 1 h 14"/>
                  <a:gd name="T12" fmla="*/ 0 w 28"/>
                  <a:gd name="T13" fmla="*/ 1 h 14"/>
                  <a:gd name="T14" fmla="*/ 0 w 28"/>
                  <a:gd name="T15" fmla="*/ 2 h 14"/>
                  <a:gd name="T16" fmla="*/ 1 w 28"/>
                  <a:gd name="T17" fmla="*/ 2 h 14"/>
                  <a:gd name="T18" fmla="*/ 3 w 28"/>
                  <a:gd name="T19" fmla="*/ 2 h 14"/>
                  <a:gd name="T20" fmla="*/ 4 w 28"/>
                  <a:gd name="T21" fmla="*/ 1 h 14"/>
                  <a:gd name="T22" fmla="*/ 4 w 28"/>
                  <a:gd name="T23" fmla="*/ 1 h 14"/>
                  <a:gd name="T24" fmla="*/ 3 w 28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4">
                    <a:moveTo>
                      <a:pt x="23" y="0"/>
                    </a:moveTo>
                    <a:lnTo>
                      <a:pt x="23" y="0"/>
                    </a:lnTo>
                    <a:lnTo>
                      <a:pt x="17" y="3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2" y="13"/>
                    </a:lnTo>
                    <a:lnTo>
                      <a:pt x="11" y="14"/>
                    </a:lnTo>
                    <a:lnTo>
                      <a:pt x="19" y="13"/>
                    </a:lnTo>
                    <a:lnTo>
                      <a:pt x="28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5" name="Freeform 144"/>
              <p:cNvSpPr>
                <a:spLocks/>
              </p:cNvSpPr>
              <p:nvPr/>
            </p:nvSpPr>
            <p:spPr bwMode="auto">
              <a:xfrm>
                <a:off x="1854" y="2587"/>
                <a:ext cx="31" cy="47"/>
              </a:xfrm>
              <a:custGeom>
                <a:avLst/>
                <a:gdLst>
                  <a:gd name="T0" fmla="*/ 6 w 95"/>
                  <a:gd name="T1" fmla="*/ 15 h 140"/>
                  <a:gd name="T2" fmla="*/ 7 w 95"/>
                  <a:gd name="T3" fmla="*/ 15 h 140"/>
                  <a:gd name="T4" fmla="*/ 8 w 95"/>
                  <a:gd name="T5" fmla="*/ 15 h 140"/>
                  <a:gd name="T6" fmla="*/ 9 w 95"/>
                  <a:gd name="T7" fmla="*/ 14 h 140"/>
                  <a:gd name="T8" fmla="*/ 9 w 95"/>
                  <a:gd name="T9" fmla="*/ 14 h 140"/>
                  <a:gd name="T10" fmla="*/ 10 w 95"/>
                  <a:gd name="T11" fmla="*/ 13 h 140"/>
                  <a:gd name="T12" fmla="*/ 10 w 95"/>
                  <a:gd name="T13" fmla="*/ 13 h 140"/>
                  <a:gd name="T14" fmla="*/ 10 w 95"/>
                  <a:gd name="T15" fmla="*/ 12 h 140"/>
                  <a:gd name="T16" fmla="*/ 10 w 95"/>
                  <a:gd name="T17" fmla="*/ 11 h 140"/>
                  <a:gd name="T18" fmla="*/ 10 w 95"/>
                  <a:gd name="T19" fmla="*/ 9 h 140"/>
                  <a:gd name="T20" fmla="*/ 9 w 95"/>
                  <a:gd name="T21" fmla="*/ 7 h 140"/>
                  <a:gd name="T22" fmla="*/ 9 w 95"/>
                  <a:gd name="T23" fmla="*/ 5 h 140"/>
                  <a:gd name="T24" fmla="*/ 8 w 95"/>
                  <a:gd name="T25" fmla="*/ 3 h 140"/>
                  <a:gd name="T26" fmla="*/ 7 w 95"/>
                  <a:gd name="T27" fmla="*/ 2 h 140"/>
                  <a:gd name="T28" fmla="*/ 7 w 95"/>
                  <a:gd name="T29" fmla="*/ 1 h 140"/>
                  <a:gd name="T30" fmla="*/ 6 w 95"/>
                  <a:gd name="T31" fmla="*/ 1 h 140"/>
                  <a:gd name="T32" fmla="*/ 5 w 95"/>
                  <a:gd name="T33" fmla="*/ 0 h 140"/>
                  <a:gd name="T34" fmla="*/ 4 w 95"/>
                  <a:gd name="T35" fmla="*/ 0 h 140"/>
                  <a:gd name="T36" fmla="*/ 4 w 95"/>
                  <a:gd name="T37" fmla="*/ 0 h 140"/>
                  <a:gd name="T38" fmla="*/ 3 w 95"/>
                  <a:gd name="T39" fmla="*/ 0 h 140"/>
                  <a:gd name="T40" fmla="*/ 2 w 95"/>
                  <a:gd name="T41" fmla="*/ 0 h 140"/>
                  <a:gd name="T42" fmla="*/ 1 w 95"/>
                  <a:gd name="T43" fmla="*/ 1 h 140"/>
                  <a:gd name="T44" fmla="*/ 0 w 95"/>
                  <a:gd name="T45" fmla="*/ 1 h 140"/>
                  <a:gd name="T46" fmla="*/ 0 w 95"/>
                  <a:gd name="T47" fmla="*/ 2 h 140"/>
                  <a:gd name="T48" fmla="*/ 1 w 95"/>
                  <a:gd name="T49" fmla="*/ 3 h 140"/>
                  <a:gd name="T50" fmla="*/ 2 w 95"/>
                  <a:gd name="T51" fmla="*/ 4 h 140"/>
                  <a:gd name="T52" fmla="*/ 3 w 95"/>
                  <a:gd name="T53" fmla="*/ 6 h 140"/>
                  <a:gd name="T54" fmla="*/ 3 w 95"/>
                  <a:gd name="T55" fmla="*/ 7 h 140"/>
                  <a:gd name="T56" fmla="*/ 4 w 95"/>
                  <a:gd name="T57" fmla="*/ 9 h 140"/>
                  <a:gd name="T58" fmla="*/ 4 w 95"/>
                  <a:gd name="T59" fmla="*/ 11 h 140"/>
                  <a:gd name="T60" fmla="*/ 4 w 95"/>
                  <a:gd name="T61" fmla="*/ 12 h 140"/>
                  <a:gd name="T62" fmla="*/ 4 w 95"/>
                  <a:gd name="T63" fmla="*/ 14 h 140"/>
                  <a:gd name="T64" fmla="*/ 4 w 95"/>
                  <a:gd name="T65" fmla="*/ 15 h 140"/>
                  <a:gd name="T66" fmla="*/ 4 w 95"/>
                  <a:gd name="T67" fmla="*/ 15 h 140"/>
                  <a:gd name="T68" fmla="*/ 4 w 95"/>
                  <a:gd name="T69" fmla="*/ 16 h 140"/>
                  <a:gd name="T70" fmla="*/ 5 w 95"/>
                  <a:gd name="T71" fmla="*/ 16 h 140"/>
                  <a:gd name="T72" fmla="*/ 6 w 95"/>
                  <a:gd name="T73" fmla="*/ 15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5" h="140">
                    <a:moveTo>
                      <a:pt x="56" y="138"/>
                    </a:moveTo>
                    <a:lnTo>
                      <a:pt x="68" y="135"/>
                    </a:lnTo>
                    <a:lnTo>
                      <a:pt x="76" y="131"/>
                    </a:lnTo>
                    <a:lnTo>
                      <a:pt x="83" y="128"/>
                    </a:lnTo>
                    <a:lnTo>
                      <a:pt x="89" y="123"/>
                    </a:lnTo>
                    <a:lnTo>
                      <a:pt x="93" y="118"/>
                    </a:lnTo>
                    <a:lnTo>
                      <a:pt x="95" y="112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3" y="84"/>
                    </a:lnTo>
                    <a:lnTo>
                      <a:pt x="90" y="65"/>
                    </a:lnTo>
                    <a:lnTo>
                      <a:pt x="84" y="45"/>
                    </a:lnTo>
                    <a:lnTo>
                      <a:pt x="74" y="24"/>
                    </a:lnTo>
                    <a:lnTo>
                      <a:pt x="66" y="16"/>
                    </a:lnTo>
                    <a:lnTo>
                      <a:pt x="60" y="10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3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3" y="21"/>
                    </a:lnTo>
                    <a:lnTo>
                      <a:pt x="11" y="31"/>
                    </a:lnTo>
                    <a:lnTo>
                      <a:pt x="17" y="40"/>
                    </a:lnTo>
                    <a:lnTo>
                      <a:pt x="24" y="51"/>
                    </a:lnTo>
                    <a:lnTo>
                      <a:pt x="30" y="64"/>
                    </a:lnTo>
                    <a:lnTo>
                      <a:pt x="35" y="78"/>
                    </a:lnTo>
                    <a:lnTo>
                      <a:pt x="39" y="94"/>
                    </a:lnTo>
                    <a:lnTo>
                      <a:pt x="41" y="108"/>
                    </a:lnTo>
                    <a:lnTo>
                      <a:pt x="40" y="122"/>
                    </a:lnTo>
                    <a:lnTo>
                      <a:pt x="36" y="132"/>
                    </a:lnTo>
                    <a:lnTo>
                      <a:pt x="36" y="137"/>
                    </a:lnTo>
                    <a:lnTo>
                      <a:pt x="41" y="140"/>
                    </a:lnTo>
                    <a:lnTo>
                      <a:pt x="47" y="140"/>
                    </a:lnTo>
                    <a:lnTo>
                      <a:pt x="56" y="138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6" name="Freeform 145"/>
              <p:cNvSpPr>
                <a:spLocks/>
              </p:cNvSpPr>
              <p:nvPr/>
            </p:nvSpPr>
            <p:spPr bwMode="auto">
              <a:xfrm>
                <a:off x="1872" y="2620"/>
                <a:ext cx="15" cy="15"/>
              </a:xfrm>
              <a:custGeom>
                <a:avLst/>
                <a:gdLst>
                  <a:gd name="T0" fmla="*/ 4 w 47"/>
                  <a:gd name="T1" fmla="*/ 0 h 44"/>
                  <a:gd name="T2" fmla="*/ 4 w 47"/>
                  <a:gd name="T3" fmla="*/ 0 h 44"/>
                  <a:gd name="T4" fmla="*/ 4 w 47"/>
                  <a:gd name="T5" fmla="*/ 1 h 44"/>
                  <a:gd name="T6" fmla="*/ 4 w 47"/>
                  <a:gd name="T7" fmla="*/ 1 h 44"/>
                  <a:gd name="T8" fmla="*/ 4 w 47"/>
                  <a:gd name="T9" fmla="*/ 2 h 44"/>
                  <a:gd name="T10" fmla="*/ 3 w 47"/>
                  <a:gd name="T11" fmla="*/ 2 h 44"/>
                  <a:gd name="T12" fmla="*/ 3 w 47"/>
                  <a:gd name="T13" fmla="*/ 3 h 44"/>
                  <a:gd name="T14" fmla="*/ 2 w 47"/>
                  <a:gd name="T15" fmla="*/ 3 h 44"/>
                  <a:gd name="T16" fmla="*/ 1 w 47"/>
                  <a:gd name="T17" fmla="*/ 4 h 44"/>
                  <a:gd name="T18" fmla="*/ 0 w 47"/>
                  <a:gd name="T19" fmla="*/ 4 h 44"/>
                  <a:gd name="T20" fmla="*/ 0 w 47"/>
                  <a:gd name="T21" fmla="*/ 5 h 44"/>
                  <a:gd name="T22" fmla="*/ 2 w 47"/>
                  <a:gd name="T23" fmla="*/ 5 h 44"/>
                  <a:gd name="T24" fmla="*/ 3 w 47"/>
                  <a:gd name="T25" fmla="*/ 4 h 44"/>
                  <a:gd name="T26" fmla="*/ 3 w 47"/>
                  <a:gd name="T27" fmla="*/ 4 h 44"/>
                  <a:gd name="T28" fmla="*/ 4 w 47"/>
                  <a:gd name="T29" fmla="*/ 3 h 44"/>
                  <a:gd name="T30" fmla="*/ 4 w 47"/>
                  <a:gd name="T31" fmla="*/ 2 h 44"/>
                  <a:gd name="T32" fmla="*/ 5 w 47"/>
                  <a:gd name="T33" fmla="*/ 1 h 44"/>
                  <a:gd name="T34" fmla="*/ 5 w 47"/>
                  <a:gd name="T35" fmla="*/ 1 h 44"/>
                  <a:gd name="T36" fmla="*/ 5 w 47"/>
                  <a:gd name="T37" fmla="*/ 0 h 44"/>
                  <a:gd name="T38" fmla="*/ 5 w 47"/>
                  <a:gd name="T39" fmla="*/ 0 h 44"/>
                  <a:gd name="T40" fmla="*/ 4 w 47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7" h="44">
                    <a:moveTo>
                      <a:pt x="36" y="2"/>
                    </a:moveTo>
                    <a:lnTo>
                      <a:pt x="36" y="1"/>
                    </a:lnTo>
                    <a:lnTo>
                      <a:pt x="35" y="7"/>
                    </a:lnTo>
                    <a:lnTo>
                      <a:pt x="36" y="13"/>
                    </a:lnTo>
                    <a:lnTo>
                      <a:pt x="34" y="17"/>
                    </a:lnTo>
                    <a:lnTo>
                      <a:pt x="32" y="20"/>
                    </a:lnTo>
                    <a:lnTo>
                      <a:pt x="27" y="24"/>
                    </a:lnTo>
                    <a:lnTo>
                      <a:pt x="20" y="27"/>
                    </a:lnTo>
                    <a:lnTo>
                      <a:pt x="12" y="31"/>
                    </a:lnTo>
                    <a:lnTo>
                      <a:pt x="0" y="35"/>
                    </a:lnTo>
                    <a:lnTo>
                      <a:pt x="3" y="44"/>
                    </a:lnTo>
                    <a:lnTo>
                      <a:pt x="15" y="41"/>
                    </a:lnTo>
                    <a:lnTo>
                      <a:pt x="24" y="37"/>
                    </a:lnTo>
                    <a:lnTo>
                      <a:pt x="32" y="33"/>
                    </a:lnTo>
                    <a:lnTo>
                      <a:pt x="39" y="27"/>
                    </a:lnTo>
                    <a:lnTo>
                      <a:pt x="44" y="21"/>
                    </a:lnTo>
                    <a:lnTo>
                      <a:pt x="46" y="13"/>
                    </a:lnTo>
                    <a:lnTo>
                      <a:pt x="47" y="7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7" name="Freeform 146"/>
              <p:cNvSpPr>
                <a:spLocks/>
              </p:cNvSpPr>
              <p:nvPr/>
            </p:nvSpPr>
            <p:spPr bwMode="auto">
              <a:xfrm>
                <a:off x="1877" y="2595"/>
                <a:ext cx="10" cy="26"/>
              </a:xfrm>
              <a:custGeom>
                <a:avLst/>
                <a:gdLst>
                  <a:gd name="T0" fmla="*/ 0 w 31"/>
                  <a:gd name="T1" fmla="*/ 1 h 79"/>
                  <a:gd name="T2" fmla="*/ 0 w 31"/>
                  <a:gd name="T3" fmla="*/ 1 h 79"/>
                  <a:gd name="T4" fmla="*/ 1 w 31"/>
                  <a:gd name="T5" fmla="*/ 3 h 79"/>
                  <a:gd name="T6" fmla="*/ 2 w 31"/>
                  <a:gd name="T7" fmla="*/ 5 h 79"/>
                  <a:gd name="T8" fmla="*/ 2 w 31"/>
                  <a:gd name="T9" fmla="*/ 7 h 79"/>
                  <a:gd name="T10" fmla="*/ 2 w 31"/>
                  <a:gd name="T11" fmla="*/ 9 h 79"/>
                  <a:gd name="T12" fmla="*/ 3 w 31"/>
                  <a:gd name="T13" fmla="*/ 8 h 79"/>
                  <a:gd name="T14" fmla="*/ 3 w 31"/>
                  <a:gd name="T15" fmla="*/ 7 h 79"/>
                  <a:gd name="T16" fmla="*/ 3 w 31"/>
                  <a:gd name="T17" fmla="*/ 5 h 79"/>
                  <a:gd name="T18" fmla="*/ 2 w 31"/>
                  <a:gd name="T19" fmla="*/ 2 h 79"/>
                  <a:gd name="T20" fmla="*/ 1 w 31"/>
                  <a:gd name="T21" fmla="*/ 0 h 79"/>
                  <a:gd name="T22" fmla="*/ 1 w 31"/>
                  <a:gd name="T23" fmla="*/ 0 h 79"/>
                  <a:gd name="T24" fmla="*/ 0 w 31"/>
                  <a:gd name="T25" fmla="*/ 1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79">
                    <a:moveTo>
                      <a:pt x="1" y="5"/>
                    </a:moveTo>
                    <a:lnTo>
                      <a:pt x="0" y="5"/>
                    </a:lnTo>
                    <a:lnTo>
                      <a:pt x="11" y="24"/>
                    </a:lnTo>
                    <a:lnTo>
                      <a:pt x="17" y="44"/>
                    </a:lnTo>
                    <a:lnTo>
                      <a:pt x="19" y="62"/>
                    </a:lnTo>
                    <a:lnTo>
                      <a:pt x="21" y="79"/>
                    </a:lnTo>
                    <a:lnTo>
                      <a:pt x="31" y="77"/>
                    </a:lnTo>
                    <a:lnTo>
                      <a:pt x="29" y="62"/>
                    </a:lnTo>
                    <a:lnTo>
                      <a:pt x="26" y="42"/>
                    </a:lnTo>
                    <a:lnTo>
                      <a:pt x="20" y="2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8" name="Freeform 147"/>
              <p:cNvSpPr>
                <a:spLocks/>
              </p:cNvSpPr>
              <p:nvPr/>
            </p:nvSpPr>
            <p:spPr bwMode="auto">
              <a:xfrm>
                <a:off x="1859" y="2586"/>
                <a:ext cx="20" cy="10"/>
              </a:xfrm>
              <a:custGeom>
                <a:avLst/>
                <a:gdLst>
                  <a:gd name="T0" fmla="*/ 0 w 60"/>
                  <a:gd name="T1" fmla="*/ 1 h 32"/>
                  <a:gd name="T2" fmla="*/ 0 w 60"/>
                  <a:gd name="T3" fmla="*/ 1 h 32"/>
                  <a:gd name="T4" fmla="*/ 1 w 60"/>
                  <a:gd name="T5" fmla="*/ 1 h 32"/>
                  <a:gd name="T6" fmla="*/ 2 w 60"/>
                  <a:gd name="T7" fmla="*/ 1 h 32"/>
                  <a:gd name="T8" fmla="*/ 3 w 60"/>
                  <a:gd name="T9" fmla="*/ 1 h 32"/>
                  <a:gd name="T10" fmla="*/ 3 w 60"/>
                  <a:gd name="T11" fmla="*/ 1 h 32"/>
                  <a:gd name="T12" fmla="*/ 4 w 60"/>
                  <a:gd name="T13" fmla="*/ 2 h 32"/>
                  <a:gd name="T14" fmla="*/ 4 w 60"/>
                  <a:gd name="T15" fmla="*/ 2 h 32"/>
                  <a:gd name="T16" fmla="*/ 5 w 60"/>
                  <a:gd name="T17" fmla="*/ 3 h 32"/>
                  <a:gd name="T18" fmla="*/ 6 w 60"/>
                  <a:gd name="T19" fmla="*/ 3 h 32"/>
                  <a:gd name="T20" fmla="*/ 7 w 60"/>
                  <a:gd name="T21" fmla="*/ 3 h 32"/>
                  <a:gd name="T22" fmla="*/ 6 w 60"/>
                  <a:gd name="T23" fmla="*/ 2 h 32"/>
                  <a:gd name="T24" fmla="*/ 5 w 60"/>
                  <a:gd name="T25" fmla="*/ 1 h 32"/>
                  <a:gd name="T26" fmla="*/ 4 w 60"/>
                  <a:gd name="T27" fmla="*/ 1 h 32"/>
                  <a:gd name="T28" fmla="*/ 3 w 60"/>
                  <a:gd name="T29" fmla="*/ 0 h 32"/>
                  <a:gd name="T30" fmla="*/ 3 w 60"/>
                  <a:gd name="T31" fmla="*/ 0 h 32"/>
                  <a:gd name="T32" fmla="*/ 2 w 60"/>
                  <a:gd name="T33" fmla="*/ 0 h 32"/>
                  <a:gd name="T34" fmla="*/ 1 w 60"/>
                  <a:gd name="T35" fmla="*/ 0 h 32"/>
                  <a:gd name="T36" fmla="*/ 0 w 60"/>
                  <a:gd name="T37" fmla="*/ 0 h 32"/>
                  <a:gd name="T38" fmla="*/ 0 w 60"/>
                  <a:gd name="T39" fmla="*/ 0 h 32"/>
                  <a:gd name="T40" fmla="*/ 0 w 60"/>
                  <a:gd name="T41" fmla="*/ 1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32">
                    <a:moveTo>
                      <a:pt x="2" y="12"/>
                    </a:moveTo>
                    <a:lnTo>
                      <a:pt x="2" y="12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3" y="10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40" y="18"/>
                    </a:lnTo>
                    <a:lnTo>
                      <a:pt x="46" y="24"/>
                    </a:lnTo>
                    <a:lnTo>
                      <a:pt x="53" y="32"/>
                    </a:lnTo>
                    <a:lnTo>
                      <a:pt x="60" y="27"/>
                    </a:lnTo>
                    <a:lnTo>
                      <a:pt x="53" y="17"/>
                    </a:lnTo>
                    <a:lnTo>
                      <a:pt x="47" y="11"/>
                    </a:lnTo>
                    <a:lnTo>
                      <a:pt x="39" y="5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0" y="3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09" name="Freeform 148"/>
              <p:cNvSpPr>
                <a:spLocks/>
              </p:cNvSpPr>
              <p:nvPr/>
            </p:nvSpPr>
            <p:spPr bwMode="auto">
              <a:xfrm>
                <a:off x="1852" y="2587"/>
                <a:ext cx="8" cy="12"/>
              </a:xfrm>
              <a:custGeom>
                <a:avLst/>
                <a:gdLst>
                  <a:gd name="T0" fmla="*/ 2 w 24"/>
                  <a:gd name="T1" fmla="*/ 3 h 37"/>
                  <a:gd name="T2" fmla="*/ 2 w 24"/>
                  <a:gd name="T3" fmla="*/ 3 h 37"/>
                  <a:gd name="T4" fmla="*/ 1 w 24"/>
                  <a:gd name="T5" fmla="*/ 2 h 37"/>
                  <a:gd name="T6" fmla="*/ 1 w 24"/>
                  <a:gd name="T7" fmla="*/ 2 h 37"/>
                  <a:gd name="T8" fmla="*/ 2 w 24"/>
                  <a:gd name="T9" fmla="*/ 1 h 37"/>
                  <a:gd name="T10" fmla="*/ 3 w 24"/>
                  <a:gd name="T11" fmla="*/ 1 h 37"/>
                  <a:gd name="T12" fmla="*/ 2 w 24"/>
                  <a:gd name="T13" fmla="*/ 0 h 37"/>
                  <a:gd name="T14" fmla="*/ 1 w 24"/>
                  <a:gd name="T15" fmla="*/ 0 h 37"/>
                  <a:gd name="T16" fmla="*/ 0 w 24"/>
                  <a:gd name="T17" fmla="*/ 1 h 37"/>
                  <a:gd name="T18" fmla="*/ 0 w 24"/>
                  <a:gd name="T19" fmla="*/ 3 h 37"/>
                  <a:gd name="T20" fmla="*/ 1 w 24"/>
                  <a:gd name="T21" fmla="*/ 4 h 37"/>
                  <a:gd name="T22" fmla="*/ 1 w 24"/>
                  <a:gd name="T23" fmla="*/ 4 h 37"/>
                  <a:gd name="T24" fmla="*/ 2 w 24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7">
                    <a:moveTo>
                      <a:pt x="20" y="30"/>
                    </a:moveTo>
                    <a:lnTo>
                      <a:pt x="20" y="30"/>
                    </a:lnTo>
                    <a:lnTo>
                      <a:pt x="12" y="20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24" y="9"/>
                    </a:lnTo>
                    <a:lnTo>
                      <a:pt x="22" y="0"/>
                    </a:lnTo>
                    <a:lnTo>
                      <a:pt x="9" y="3"/>
                    </a:lnTo>
                    <a:lnTo>
                      <a:pt x="0" y="13"/>
                    </a:lnTo>
                    <a:lnTo>
                      <a:pt x="3" y="25"/>
                    </a:lnTo>
                    <a:lnTo>
                      <a:pt x="12" y="37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0" name="Freeform 149"/>
              <p:cNvSpPr>
                <a:spLocks/>
              </p:cNvSpPr>
              <p:nvPr/>
            </p:nvSpPr>
            <p:spPr bwMode="auto">
              <a:xfrm>
                <a:off x="1856" y="2597"/>
                <a:ext cx="13" cy="35"/>
              </a:xfrm>
              <a:custGeom>
                <a:avLst/>
                <a:gdLst>
                  <a:gd name="T0" fmla="*/ 4 w 40"/>
                  <a:gd name="T1" fmla="*/ 11 h 107"/>
                  <a:gd name="T2" fmla="*/ 4 w 40"/>
                  <a:gd name="T3" fmla="*/ 11 h 107"/>
                  <a:gd name="T4" fmla="*/ 4 w 40"/>
                  <a:gd name="T5" fmla="*/ 10 h 107"/>
                  <a:gd name="T6" fmla="*/ 4 w 40"/>
                  <a:gd name="T7" fmla="*/ 9 h 107"/>
                  <a:gd name="T8" fmla="*/ 4 w 40"/>
                  <a:gd name="T9" fmla="*/ 7 h 107"/>
                  <a:gd name="T10" fmla="*/ 4 w 40"/>
                  <a:gd name="T11" fmla="*/ 5 h 107"/>
                  <a:gd name="T12" fmla="*/ 3 w 40"/>
                  <a:gd name="T13" fmla="*/ 4 h 107"/>
                  <a:gd name="T14" fmla="*/ 2 w 40"/>
                  <a:gd name="T15" fmla="*/ 2 h 107"/>
                  <a:gd name="T16" fmla="*/ 2 w 40"/>
                  <a:gd name="T17" fmla="*/ 1 h 107"/>
                  <a:gd name="T18" fmla="*/ 1 w 40"/>
                  <a:gd name="T19" fmla="*/ 0 h 107"/>
                  <a:gd name="T20" fmla="*/ 0 w 40"/>
                  <a:gd name="T21" fmla="*/ 1 h 107"/>
                  <a:gd name="T22" fmla="*/ 1 w 40"/>
                  <a:gd name="T23" fmla="*/ 2 h 107"/>
                  <a:gd name="T24" fmla="*/ 1 w 40"/>
                  <a:gd name="T25" fmla="*/ 3 h 107"/>
                  <a:gd name="T26" fmla="*/ 2 w 40"/>
                  <a:gd name="T27" fmla="*/ 4 h 107"/>
                  <a:gd name="T28" fmla="*/ 2 w 40"/>
                  <a:gd name="T29" fmla="*/ 6 h 107"/>
                  <a:gd name="T30" fmla="*/ 3 w 40"/>
                  <a:gd name="T31" fmla="*/ 7 h 107"/>
                  <a:gd name="T32" fmla="*/ 3 w 40"/>
                  <a:gd name="T33" fmla="*/ 9 h 107"/>
                  <a:gd name="T34" fmla="*/ 3 w 40"/>
                  <a:gd name="T35" fmla="*/ 10 h 107"/>
                  <a:gd name="T36" fmla="*/ 3 w 40"/>
                  <a:gd name="T37" fmla="*/ 11 h 107"/>
                  <a:gd name="T38" fmla="*/ 3 w 40"/>
                  <a:gd name="T39" fmla="*/ 11 h 107"/>
                  <a:gd name="T40" fmla="*/ 4 w 40"/>
                  <a:gd name="T41" fmla="*/ 11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107">
                    <a:moveTo>
                      <a:pt x="34" y="106"/>
                    </a:moveTo>
                    <a:lnTo>
                      <a:pt x="34" y="107"/>
                    </a:lnTo>
                    <a:lnTo>
                      <a:pt x="38" y="94"/>
                    </a:lnTo>
                    <a:lnTo>
                      <a:pt x="40" y="80"/>
                    </a:lnTo>
                    <a:lnTo>
                      <a:pt x="36" y="66"/>
                    </a:lnTo>
                    <a:lnTo>
                      <a:pt x="33" y="49"/>
                    </a:lnTo>
                    <a:lnTo>
                      <a:pt x="28" y="35"/>
                    </a:lnTo>
                    <a:lnTo>
                      <a:pt x="22" y="20"/>
                    </a:lnTo>
                    <a:lnTo>
                      <a:pt x="15" y="9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12" y="25"/>
                    </a:lnTo>
                    <a:lnTo>
                      <a:pt x="18" y="37"/>
                    </a:lnTo>
                    <a:lnTo>
                      <a:pt x="23" y="51"/>
                    </a:lnTo>
                    <a:lnTo>
                      <a:pt x="27" y="66"/>
                    </a:lnTo>
                    <a:lnTo>
                      <a:pt x="28" y="80"/>
                    </a:lnTo>
                    <a:lnTo>
                      <a:pt x="28" y="94"/>
                    </a:lnTo>
                    <a:lnTo>
                      <a:pt x="24" y="102"/>
                    </a:lnTo>
                    <a:lnTo>
                      <a:pt x="24" y="103"/>
                    </a:lnTo>
                    <a:lnTo>
                      <a:pt x="34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1" name="Freeform 150"/>
              <p:cNvSpPr>
                <a:spLocks/>
              </p:cNvSpPr>
              <p:nvPr/>
            </p:nvSpPr>
            <p:spPr bwMode="auto">
              <a:xfrm>
                <a:off x="1864" y="2631"/>
                <a:ext cx="9" cy="4"/>
              </a:xfrm>
              <a:custGeom>
                <a:avLst/>
                <a:gdLst>
                  <a:gd name="T0" fmla="*/ 3 w 26"/>
                  <a:gd name="T1" fmla="*/ 0 h 13"/>
                  <a:gd name="T2" fmla="*/ 3 w 26"/>
                  <a:gd name="T3" fmla="*/ 0 h 13"/>
                  <a:gd name="T4" fmla="*/ 2 w 26"/>
                  <a:gd name="T5" fmla="*/ 0 h 13"/>
                  <a:gd name="T6" fmla="*/ 1 w 26"/>
                  <a:gd name="T7" fmla="*/ 0 h 13"/>
                  <a:gd name="T8" fmla="*/ 1 w 26"/>
                  <a:gd name="T9" fmla="*/ 0 h 13"/>
                  <a:gd name="T10" fmla="*/ 1 w 26"/>
                  <a:gd name="T11" fmla="*/ 0 h 13"/>
                  <a:gd name="T12" fmla="*/ 0 w 26"/>
                  <a:gd name="T13" fmla="*/ 0 h 13"/>
                  <a:gd name="T14" fmla="*/ 0 w 26"/>
                  <a:gd name="T15" fmla="*/ 1 h 13"/>
                  <a:gd name="T16" fmla="*/ 1 w 26"/>
                  <a:gd name="T17" fmla="*/ 1 h 13"/>
                  <a:gd name="T18" fmla="*/ 2 w 26"/>
                  <a:gd name="T19" fmla="*/ 1 h 13"/>
                  <a:gd name="T20" fmla="*/ 3 w 26"/>
                  <a:gd name="T21" fmla="*/ 1 h 13"/>
                  <a:gd name="T22" fmla="*/ 3 w 26"/>
                  <a:gd name="T23" fmla="*/ 1 h 13"/>
                  <a:gd name="T24" fmla="*/ 3 w 26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3">
                    <a:moveTo>
                      <a:pt x="23" y="3"/>
                    </a:moveTo>
                    <a:lnTo>
                      <a:pt x="23" y="3"/>
                    </a:lnTo>
                    <a:lnTo>
                      <a:pt x="16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6" y="12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2" name="Freeform 151"/>
              <p:cNvSpPr>
                <a:spLocks/>
              </p:cNvSpPr>
              <p:nvPr/>
            </p:nvSpPr>
            <p:spPr bwMode="auto">
              <a:xfrm>
                <a:off x="1883" y="2583"/>
                <a:ext cx="25" cy="47"/>
              </a:xfrm>
              <a:custGeom>
                <a:avLst/>
                <a:gdLst>
                  <a:gd name="T0" fmla="*/ 2 w 74"/>
                  <a:gd name="T1" fmla="*/ 16 h 142"/>
                  <a:gd name="T2" fmla="*/ 4 w 74"/>
                  <a:gd name="T3" fmla="*/ 16 h 142"/>
                  <a:gd name="T4" fmla="*/ 5 w 74"/>
                  <a:gd name="T5" fmla="*/ 16 h 142"/>
                  <a:gd name="T6" fmla="*/ 6 w 74"/>
                  <a:gd name="T7" fmla="*/ 15 h 142"/>
                  <a:gd name="T8" fmla="*/ 7 w 74"/>
                  <a:gd name="T9" fmla="*/ 15 h 142"/>
                  <a:gd name="T10" fmla="*/ 7 w 74"/>
                  <a:gd name="T11" fmla="*/ 14 h 142"/>
                  <a:gd name="T12" fmla="*/ 7 w 74"/>
                  <a:gd name="T13" fmla="*/ 14 h 142"/>
                  <a:gd name="T14" fmla="*/ 8 w 74"/>
                  <a:gd name="T15" fmla="*/ 13 h 142"/>
                  <a:gd name="T16" fmla="*/ 8 w 74"/>
                  <a:gd name="T17" fmla="*/ 13 h 142"/>
                  <a:gd name="T18" fmla="*/ 8 w 74"/>
                  <a:gd name="T19" fmla="*/ 11 h 142"/>
                  <a:gd name="T20" fmla="*/ 8 w 74"/>
                  <a:gd name="T21" fmla="*/ 9 h 142"/>
                  <a:gd name="T22" fmla="*/ 8 w 74"/>
                  <a:gd name="T23" fmla="*/ 6 h 142"/>
                  <a:gd name="T24" fmla="*/ 8 w 74"/>
                  <a:gd name="T25" fmla="*/ 4 h 142"/>
                  <a:gd name="T26" fmla="*/ 7 w 74"/>
                  <a:gd name="T27" fmla="*/ 3 h 142"/>
                  <a:gd name="T28" fmla="*/ 7 w 74"/>
                  <a:gd name="T29" fmla="*/ 2 h 142"/>
                  <a:gd name="T30" fmla="*/ 6 w 74"/>
                  <a:gd name="T31" fmla="*/ 1 h 142"/>
                  <a:gd name="T32" fmla="*/ 5 w 74"/>
                  <a:gd name="T33" fmla="*/ 1 h 142"/>
                  <a:gd name="T34" fmla="*/ 5 w 74"/>
                  <a:gd name="T35" fmla="*/ 0 h 142"/>
                  <a:gd name="T36" fmla="*/ 4 w 74"/>
                  <a:gd name="T37" fmla="*/ 0 h 142"/>
                  <a:gd name="T38" fmla="*/ 3 w 74"/>
                  <a:gd name="T39" fmla="*/ 0 h 142"/>
                  <a:gd name="T40" fmla="*/ 2 w 74"/>
                  <a:gd name="T41" fmla="*/ 0 h 142"/>
                  <a:gd name="T42" fmla="*/ 1 w 74"/>
                  <a:gd name="T43" fmla="*/ 0 h 142"/>
                  <a:gd name="T44" fmla="*/ 0 w 74"/>
                  <a:gd name="T45" fmla="*/ 1 h 142"/>
                  <a:gd name="T46" fmla="*/ 0 w 74"/>
                  <a:gd name="T47" fmla="*/ 1 h 142"/>
                  <a:gd name="T48" fmla="*/ 1 w 74"/>
                  <a:gd name="T49" fmla="*/ 3 h 142"/>
                  <a:gd name="T50" fmla="*/ 1 w 74"/>
                  <a:gd name="T51" fmla="*/ 5 h 142"/>
                  <a:gd name="T52" fmla="*/ 2 w 74"/>
                  <a:gd name="T53" fmla="*/ 9 h 142"/>
                  <a:gd name="T54" fmla="*/ 2 w 74"/>
                  <a:gd name="T55" fmla="*/ 12 h 142"/>
                  <a:gd name="T56" fmla="*/ 1 w 74"/>
                  <a:gd name="T57" fmla="*/ 14 h 142"/>
                  <a:gd name="T58" fmla="*/ 0 w 74"/>
                  <a:gd name="T59" fmla="*/ 15 h 142"/>
                  <a:gd name="T60" fmla="*/ 1 w 74"/>
                  <a:gd name="T61" fmla="*/ 15 h 142"/>
                  <a:gd name="T62" fmla="*/ 1 w 74"/>
                  <a:gd name="T63" fmla="*/ 16 h 142"/>
                  <a:gd name="T64" fmla="*/ 2 w 74"/>
                  <a:gd name="T65" fmla="*/ 1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142">
                    <a:moveTo>
                      <a:pt x="22" y="142"/>
                    </a:moveTo>
                    <a:lnTo>
                      <a:pt x="34" y="142"/>
                    </a:lnTo>
                    <a:lnTo>
                      <a:pt x="43" y="141"/>
                    </a:lnTo>
                    <a:lnTo>
                      <a:pt x="52" y="138"/>
                    </a:lnTo>
                    <a:lnTo>
                      <a:pt x="58" y="135"/>
                    </a:lnTo>
                    <a:lnTo>
                      <a:pt x="63" y="131"/>
                    </a:lnTo>
                    <a:lnTo>
                      <a:pt x="66" y="126"/>
                    </a:lnTo>
                    <a:lnTo>
                      <a:pt x="69" y="120"/>
                    </a:lnTo>
                    <a:lnTo>
                      <a:pt x="70" y="114"/>
                    </a:lnTo>
                    <a:lnTo>
                      <a:pt x="72" y="98"/>
                    </a:lnTo>
                    <a:lnTo>
                      <a:pt x="74" y="79"/>
                    </a:lnTo>
                    <a:lnTo>
                      <a:pt x="74" y="58"/>
                    </a:lnTo>
                    <a:lnTo>
                      <a:pt x="69" y="36"/>
                    </a:lnTo>
                    <a:lnTo>
                      <a:pt x="64" y="26"/>
                    </a:lnTo>
                    <a:lnTo>
                      <a:pt x="59" y="18"/>
                    </a:lnTo>
                    <a:lnTo>
                      <a:pt x="54" y="12"/>
                    </a:lnTo>
                    <a:lnTo>
                      <a:pt x="48" y="7"/>
                    </a:lnTo>
                    <a:lnTo>
                      <a:pt x="42" y="3"/>
                    </a:lnTo>
                    <a:lnTo>
                      <a:pt x="35" y="1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9" y="1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6" y="26"/>
                    </a:lnTo>
                    <a:lnTo>
                      <a:pt x="13" y="48"/>
                    </a:lnTo>
                    <a:lnTo>
                      <a:pt x="18" y="78"/>
                    </a:lnTo>
                    <a:lnTo>
                      <a:pt x="16" y="108"/>
                    </a:lnTo>
                    <a:lnTo>
                      <a:pt x="5" y="131"/>
                    </a:lnTo>
                    <a:lnTo>
                      <a:pt x="4" y="135"/>
                    </a:lnTo>
                    <a:lnTo>
                      <a:pt x="7" y="138"/>
                    </a:lnTo>
                    <a:lnTo>
                      <a:pt x="13" y="141"/>
                    </a:lnTo>
                    <a:lnTo>
                      <a:pt x="22" y="142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3" name="Freeform 152"/>
              <p:cNvSpPr>
                <a:spLocks/>
              </p:cNvSpPr>
              <p:nvPr/>
            </p:nvSpPr>
            <p:spPr bwMode="auto">
              <a:xfrm>
                <a:off x="1891" y="2621"/>
                <a:ext cx="17" cy="11"/>
              </a:xfrm>
              <a:custGeom>
                <a:avLst/>
                <a:gdLst>
                  <a:gd name="T0" fmla="*/ 4 w 53"/>
                  <a:gd name="T1" fmla="*/ 0 h 34"/>
                  <a:gd name="T2" fmla="*/ 4 w 53"/>
                  <a:gd name="T3" fmla="*/ 0 h 34"/>
                  <a:gd name="T4" fmla="*/ 4 w 53"/>
                  <a:gd name="T5" fmla="*/ 1 h 34"/>
                  <a:gd name="T6" fmla="*/ 4 w 53"/>
                  <a:gd name="T7" fmla="*/ 1 h 34"/>
                  <a:gd name="T8" fmla="*/ 4 w 53"/>
                  <a:gd name="T9" fmla="*/ 1 h 34"/>
                  <a:gd name="T10" fmla="*/ 4 w 53"/>
                  <a:gd name="T11" fmla="*/ 2 h 34"/>
                  <a:gd name="T12" fmla="*/ 3 w 53"/>
                  <a:gd name="T13" fmla="*/ 2 h 34"/>
                  <a:gd name="T14" fmla="*/ 2 w 53"/>
                  <a:gd name="T15" fmla="*/ 2 h 34"/>
                  <a:gd name="T16" fmla="*/ 1 w 53"/>
                  <a:gd name="T17" fmla="*/ 2 h 34"/>
                  <a:gd name="T18" fmla="*/ 0 w 53"/>
                  <a:gd name="T19" fmla="*/ 2 h 34"/>
                  <a:gd name="T20" fmla="*/ 0 w 53"/>
                  <a:gd name="T21" fmla="*/ 4 h 34"/>
                  <a:gd name="T22" fmla="*/ 1 w 53"/>
                  <a:gd name="T23" fmla="*/ 4 h 34"/>
                  <a:gd name="T24" fmla="*/ 2 w 53"/>
                  <a:gd name="T25" fmla="*/ 3 h 34"/>
                  <a:gd name="T26" fmla="*/ 3 w 53"/>
                  <a:gd name="T27" fmla="*/ 3 h 34"/>
                  <a:gd name="T28" fmla="*/ 4 w 53"/>
                  <a:gd name="T29" fmla="*/ 3 h 34"/>
                  <a:gd name="T30" fmla="*/ 4 w 53"/>
                  <a:gd name="T31" fmla="*/ 2 h 34"/>
                  <a:gd name="T32" fmla="*/ 5 w 53"/>
                  <a:gd name="T33" fmla="*/ 2 h 34"/>
                  <a:gd name="T34" fmla="*/ 5 w 53"/>
                  <a:gd name="T35" fmla="*/ 1 h 34"/>
                  <a:gd name="T36" fmla="*/ 5 w 53"/>
                  <a:gd name="T37" fmla="*/ 0 h 34"/>
                  <a:gd name="T38" fmla="*/ 5 w 53"/>
                  <a:gd name="T39" fmla="*/ 0 h 34"/>
                  <a:gd name="T40" fmla="*/ 4 w 53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3" h="34">
                    <a:moveTo>
                      <a:pt x="43" y="0"/>
                    </a:moveTo>
                    <a:lnTo>
                      <a:pt x="43" y="0"/>
                    </a:lnTo>
                    <a:lnTo>
                      <a:pt x="42" y="5"/>
                    </a:lnTo>
                    <a:lnTo>
                      <a:pt x="39" y="10"/>
                    </a:lnTo>
                    <a:lnTo>
                      <a:pt x="37" y="13"/>
                    </a:lnTo>
                    <a:lnTo>
                      <a:pt x="33" y="16"/>
                    </a:lnTo>
                    <a:lnTo>
                      <a:pt x="29" y="19"/>
                    </a:lnTo>
                    <a:lnTo>
                      <a:pt x="21" y="22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2" y="34"/>
                    </a:lnTo>
                    <a:lnTo>
                      <a:pt x="21" y="31"/>
                    </a:lnTo>
                    <a:lnTo>
                      <a:pt x="31" y="29"/>
                    </a:lnTo>
                    <a:lnTo>
                      <a:pt x="38" y="25"/>
                    </a:lnTo>
                    <a:lnTo>
                      <a:pt x="44" y="21"/>
                    </a:lnTo>
                    <a:lnTo>
                      <a:pt x="49" y="15"/>
                    </a:lnTo>
                    <a:lnTo>
                      <a:pt x="52" y="7"/>
                    </a:lnTo>
                    <a:lnTo>
                      <a:pt x="5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4" name="Freeform 153"/>
              <p:cNvSpPr>
                <a:spLocks/>
              </p:cNvSpPr>
              <p:nvPr/>
            </p:nvSpPr>
            <p:spPr bwMode="auto">
              <a:xfrm>
                <a:off x="1905" y="2595"/>
                <a:ext cx="5" cy="26"/>
              </a:xfrm>
              <a:custGeom>
                <a:avLst/>
                <a:gdLst>
                  <a:gd name="T0" fmla="*/ 0 w 16"/>
                  <a:gd name="T1" fmla="*/ 0 h 79"/>
                  <a:gd name="T2" fmla="*/ 0 w 16"/>
                  <a:gd name="T3" fmla="*/ 0 h 79"/>
                  <a:gd name="T4" fmla="*/ 1 w 16"/>
                  <a:gd name="T5" fmla="*/ 3 h 79"/>
                  <a:gd name="T6" fmla="*/ 0 w 16"/>
                  <a:gd name="T7" fmla="*/ 5 h 79"/>
                  <a:gd name="T8" fmla="*/ 0 w 16"/>
                  <a:gd name="T9" fmla="*/ 7 h 79"/>
                  <a:gd name="T10" fmla="*/ 0 w 16"/>
                  <a:gd name="T11" fmla="*/ 9 h 79"/>
                  <a:gd name="T12" fmla="*/ 1 w 16"/>
                  <a:gd name="T13" fmla="*/ 9 h 79"/>
                  <a:gd name="T14" fmla="*/ 1 w 16"/>
                  <a:gd name="T15" fmla="*/ 7 h 79"/>
                  <a:gd name="T16" fmla="*/ 2 w 16"/>
                  <a:gd name="T17" fmla="*/ 5 h 79"/>
                  <a:gd name="T18" fmla="*/ 1 w 16"/>
                  <a:gd name="T19" fmla="*/ 3 h 79"/>
                  <a:gd name="T20" fmla="*/ 1 w 16"/>
                  <a:gd name="T21" fmla="*/ 0 h 79"/>
                  <a:gd name="T22" fmla="*/ 1 w 16"/>
                  <a:gd name="T23" fmla="*/ 0 h 79"/>
                  <a:gd name="T24" fmla="*/ 0 w 16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79">
                    <a:moveTo>
                      <a:pt x="0" y="2"/>
                    </a:moveTo>
                    <a:lnTo>
                      <a:pt x="0" y="2"/>
                    </a:lnTo>
                    <a:lnTo>
                      <a:pt x="5" y="23"/>
                    </a:lnTo>
                    <a:lnTo>
                      <a:pt x="3" y="44"/>
                    </a:lnTo>
                    <a:lnTo>
                      <a:pt x="3" y="63"/>
                    </a:lnTo>
                    <a:lnTo>
                      <a:pt x="1" y="79"/>
                    </a:lnTo>
                    <a:lnTo>
                      <a:pt x="11" y="79"/>
                    </a:lnTo>
                    <a:lnTo>
                      <a:pt x="13" y="63"/>
                    </a:lnTo>
                    <a:lnTo>
                      <a:pt x="16" y="44"/>
                    </a:lnTo>
                    <a:lnTo>
                      <a:pt x="14" y="23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5" name="Freeform 154"/>
              <p:cNvSpPr>
                <a:spLocks/>
              </p:cNvSpPr>
              <p:nvPr/>
            </p:nvSpPr>
            <p:spPr bwMode="auto">
              <a:xfrm>
                <a:off x="1890" y="2581"/>
                <a:ext cx="18" cy="14"/>
              </a:xfrm>
              <a:custGeom>
                <a:avLst/>
                <a:gdLst>
                  <a:gd name="T0" fmla="*/ 0 w 53"/>
                  <a:gd name="T1" fmla="*/ 1 h 43"/>
                  <a:gd name="T2" fmla="*/ 0 w 53"/>
                  <a:gd name="T3" fmla="*/ 1 h 43"/>
                  <a:gd name="T4" fmla="*/ 1 w 53"/>
                  <a:gd name="T5" fmla="*/ 1 h 43"/>
                  <a:gd name="T6" fmla="*/ 1 w 53"/>
                  <a:gd name="T7" fmla="*/ 1 h 43"/>
                  <a:gd name="T8" fmla="*/ 2 w 53"/>
                  <a:gd name="T9" fmla="*/ 2 h 43"/>
                  <a:gd name="T10" fmla="*/ 3 w 53"/>
                  <a:gd name="T11" fmla="*/ 2 h 43"/>
                  <a:gd name="T12" fmla="*/ 3 w 53"/>
                  <a:gd name="T13" fmla="*/ 2 h 43"/>
                  <a:gd name="T14" fmla="*/ 4 w 53"/>
                  <a:gd name="T15" fmla="*/ 3 h 43"/>
                  <a:gd name="T16" fmla="*/ 4 w 53"/>
                  <a:gd name="T17" fmla="*/ 4 h 43"/>
                  <a:gd name="T18" fmla="*/ 5 w 53"/>
                  <a:gd name="T19" fmla="*/ 5 h 43"/>
                  <a:gd name="T20" fmla="*/ 6 w 53"/>
                  <a:gd name="T21" fmla="*/ 4 h 43"/>
                  <a:gd name="T22" fmla="*/ 5 w 53"/>
                  <a:gd name="T23" fmla="*/ 3 h 43"/>
                  <a:gd name="T24" fmla="*/ 5 w 53"/>
                  <a:gd name="T25" fmla="*/ 2 h 43"/>
                  <a:gd name="T26" fmla="*/ 4 w 53"/>
                  <a:gd name="T27" fmla="*/ 2 h 43"/>
                  <a:gd name="T28" fmla="*/ 3 w 53"/>
                  <a:gd name="T29" fmla="*/ 1 h 43"/>
                  <a:gd name="T30" fmla="*/ 3 w 53"/>
                  <a:gd name="T31" fmla="*/ 1 h 43"/>
                  <a:gd name="T32" fmla="*/ 2 w 53"/>
                  <a:gd name="T33" fmla="*/ 0 h 43"/>
                  <a:gd name="T34" fmla="*/ 1 w 53"/>
                  <a:gd name="T35" fmla="*/ 0 h 43"/>
                  <a:gd name="T36" fmla="*/ 0 w 53"/>
                  <a:gd name="T37" fmla="*/ 0 h 43"/>
                  <a:gd name="T38" fmla="*/ 0 w 53"/>
                  <a:gd name="T39" fmla="*/ 0 h 43"/>
                  <a:gd name="T40" fmla="*/ 0 w 53"/>
                  <a:gd name="T41" fmla="*/ 1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3" h="43">
                    <a:moveTo>
                      <a:pt x="0" y="12"/>
                    </a:moveTo>
                    <a:lnTo>
                      <a:pt x="0" y="12"/>
                    </a:lnTo>
                    <a:lnTo>
                      <a:pt x="7" y="11"/>
                    </a:lnTo>
                    <a:lnTo>
                      <a:pt x="13" y="12"/>
                    </a:lnTo>
                    <a:lnTo>
                      <a:pt x="19" y="14"/>
                    </a:lnTo>
                    <a:lnTo>
                      <a:pt x="25" y="18"/>
                    </a:lnTo>
                    <a:lnTo>
                      <a:pt x="30" y="22"/>
                    </a:lnTo>
                    <a:lnTo>
                      <a:pt x="33" y="26"/>
                    </a:lnTo>
                    <a:lnTo>
                      <a:pt x="38" y="35"/>
                    </a:lnTo>
                    <a:lnTo>
                      <a:pt x="43" y="43"/>
                    </a:lnTo>
                    <a:lnTo>
                      <a:pt x="53" y="41"/>
                    </a:lnTo>
                    <a:lnTo>
                      <a:pt x="48" y="30"/>
                    </a:lnTo>
                    <a:lnTo>
                      <a:pt x="43" y="22"/>
                    </a:lnTo>
                    <a:lnTo>
                      <a:pt x="37" y="14"/>
                    </a:lnTo>
                    <a:lnTo>
                      <a:pt x="30" y="8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6" name="Freeform 155"/>
              <p:cNvSpPr>
                <a:spLocks/>
              </p:cNvSpPr>
              <p:nvPr/>
            </p:nvSpPr>
            <p:spPr bwMode="auto">
              <a:xfrm>
                <a:off x="1882" y="2581"/>
                <a:ext cx="8" cy="12"/>
              </a:xfrm>
              <a:custGeom>
                <a:avLst/>
                <a:gdLst>
                  <a:gd name="T0" fmla="*/ 2 w 26"/>
                  <a:gd name="T1" fmla="*/ 3 h 35"/>
                  <a:gd name="T2" fmla="*/ 2 w 26"/>
                  <a:gd name="T3" fmla="*/ 3 h 35"/>
                  <a:gd name="T4" fmla="*/ 1 w 26"/>
                  <a:gd name="T5" fmla="*/ 2 h 35"/>
                  <a:gd name="T6" fmla="*/ 1 w 26"/>
                  <a:gd name="T7" fmla="*/ 2 h 35"/>
                  <a:gd name="T8" fmla="*/ 2 w 26"/>
                  <a:gd name="T9" fmla="*/ 1 h 35"/>
                  <a:gd name="T10" fmla="*/ 2 w 26"/>
                  <a:gd name="T11" fmla="*/ 1 h 35"/>
                  <a:gd name="T12" fmla="*/ 2 w 26"/>
                  <a:gd name="T13" fmla="*/ 0 h 35"/>
                  <a:gd name="T14" fmla="*/ 1 w 26"/>
                  <a:gd name="T15" fmla="*/ 0 h 35"/>
                  <a:gd name="T16" fmla="*/ 0 w 26"/>
                  <a:gd name="T17" fmla="*/ 1 h 35"/>
                  <a:gd name="T18" fmla="*/ 0 w 26"/>
                  <a:gd name="T19" fmla="*/ 2 h 35"/>
                  <a:gd name="T20" fmla="*/ 1 w 26"/>
                  <a:gd name="T21" fmla="*/ 4 h 35"/>
                  <a:gd name="T22" fmla="*/ 1 w 26"/>
                  <a:gd name="T23" fmla="*/ 4 h 35"/>
                  <a:gd name="T24" fmla="*/ 2 w 26"/>
                  <a:gd name="T25" fmla="*/ 3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5">
                    <a:moveTo>
                      <a:pt x="16" y="30"/>
                    </a:moveTo>
                    <a:lnTo>
                      <a:pt x="16" y="30"/>
                    </a:lnTo>
                    <a:lnTo>
                      <a:pt x="10" y="18"/>
                    </a:lnTo>
                    <a:lnTo>
                      <a:pt x="11" y="14"/>
                    </a:lnTo>
                    <a:lnTo>
                      <a:pt x="15" y="12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2"/>
                    </a:lnTo>
                    <a:lnTo>
                      <a:pt x="2" y="9"/>
                    </a:lnTo>
                    <a:lnTo>
                      <a:pt x="0" y="20"/>
                    </a:lnTo>
                    <a:lnTo>
                      <a:pt x="6" y="3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7" name="Freeform 156"/>
              <p:cNvSpPr>
                <a:spLocks/>
              </p:cNvSpPr>
              <p:nvPr/>
            </p:nvSpPr>
            <p:spPr bwMode="auto">
              <a:xfrm>
                <a:off x="1884" y="2591"/>
                <a:ext cx="7" cy="37"/>
              </a:xfrm>
              <a:custGeom>
                <a:avLst/>
                <a:gdLst>
                  <a:gd name="T0" fmla="*/ 1 w 22"/>
                  <a:gd name="T1" fmla="*/ 12 h 111"/>
                  <a:gd name="T2" fmla="*/ 1 w 22"/>
                  <a:gd name="T3" fmla="*/ 12 h 111"/>
                  <a:gd name="T4" fmla="*/ 2 w 22"/>
                  <a:gd name="T5" fmla="*/ 9 h 111"/>
                  <a:gd name="T6" fmla="*/ 2 w 22"/>
                  <a:gd name="T7" fmla="*/ 6 h 111"/>
                  <a:gd name="T8" fmla="*/ 2 w 22"/>
                  <a:gd name="T9" fmla="*/ 3 h 111"/>
                  <a:gd name="T10" fmla="*/ 1 w 22"/>
                  <a:gd name="T11" fmla="*/ 0 h 111"/>
                  <a:gd name="T12" fmla="*/ 0 w 22"/>
                  <a:gd name="T13" fmla="*/ 1 h 111"/>
                  <a:gd name="T14" fmla="*/ 1 w 22"/>
                  <a:gd name="T15" fmla="*/ 3 h 111"/>
                  <a:gd name="T16" fmla="*/ 1 w 22"/>
                  <a:gd name="T17" fmla="*/ 6 h 111"/>
                  <a:gd name="T18" fmla="*/ 1 w 22"/>
                  <a:gd name="T19" fmla="*/ 9 h 111"/>
                  <a:gd name="T20" fmla="*/ 0 w 22"/>
                  <a:gd name="T21" fmla="*/ 11 h 111"/>
                  <a:gd name="T22" fmla="*/ 0 w 22"/>
                  <a:gd name="T23" fmla="*/ 11 h 111"/>
                  <a:gd name="T24" fmla="*/ 1 w 22"/>
                  <a:gd name="T25" fmla="*/ 12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111">
                    <a:moveTo>
                      <a:pt x="8" y="111"/>
                    </a:moveTo>
                    <a:lnTo>
                      <a:pt x="8" y="111"/>
                    </a:lnTo>
                    <a:lnTo>
                      <a:pt x="20" y="85"/>
                    </a:lnTo>
                    <a:lnTo>
                      <a:pt x="22" y="54"/>
                    </a:lnTo>
                    <a:lnTo>
                      <a:pt x="17" y="23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8" y="25"/>
                    </a:lnTo>
                    <a:lnTo>
                      <a:pt x="12" y="54"/>
                    </a:lnTo>
                    <a:lnTo>
                      <a:pt x="10" y="83"/>
                    </a:lnTo>
                    <a:lnTo>
                      <a:pt x="0" y="103"/>
                    </a:lnTo>
                    <a:lnTo>
                      <a:pt x="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8" name="Freeform 157"/>
              <p:cNvSpPr>
                <a:spLocks/>
              </p:cNvSpPr>
              <p:nvPr/>
            </p:nvSpPr>
            <p:spPr bwMode="auto">
              <a:xfrm>
                <a:off x="1883" y="2625"/>
                <a:ext cx="8" cy="7"/>
              </a:xfrm>
              <a:custGeom>
                <a:avLst/>
                <a:gdLst>
                  <a:gd name="T0" fmla="*/ 3 w 23"/>
                  <a:gd name="T1" fmla="*/ 1 h 21"/>
                  <a:gd name="T2" fmla="*/ 3 w 23"/>
                  <a:gd name="T3" fmla="*/ 1 h 21"/>
                  <a:gd name="T4" fmla="*/ 2 w 23"/>
                  <a:gd name="T5" fmla="*/ 1 h 21"/>
                  <a:gd name="T6" fmla="*/ 1 w 23"/>
                  <a:gd name="T7" fmla="*/ 1 h 21"/>
                  <a:gd name="T8" fmla="*/ 1 w 23"/>
                  <a:gd name="T9" fmla="*/ 1 h 21"/>
                  <a:gd name="T10" fmla="*/ 1 w 23"/>
                  <a:gd name="T11" fmla="*/ 1 h 21"/>
                  <a:gd name="T12" fmla="*/ 0 w 23"/>
                  <a:gd name="T13" fmla="*/ 0 h 21"/>
                  <a:gd name="T14" fmla="*/ 0 w 23"/>
                  <a:gd name="T15" fmla="*/ 1 h 21"/>
                  <a:gd name="T16" fmla="*/ 1 w 23"/>
                  <a:gd name="T17" fmla="*/ 2 h 21"/>
                  <a:gd name="T18" fmla="*/ 2 w 23"/>
                  <a:gd name="T19" fmla="*/ 2 h 21"/>
                  <a:gd name="T20" fmla="*/ 3 w 23"/>
                  <a:gd name="T21" fmla="*/ 2 h 21"/>
                  <a:gd name="T22" fmla="*/ 3 w 23"/>
                  <a:gd name="T23" fmla="*/ 2 h 21"/>
                  <a:gd name="T24" fmla="*/ 3 w 23"/>
                  <a:gd name="T25" fmla="*/ 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1">
                    <a:moveTo>
                      <a:pt x="23" y="9"/>
                    </a:moveTo>
                    <a:lnTo>
                      <a:pt x="23" y="10"/>
                    </a:lnTo>
                    <a:lnTo>
                      <a:pt x="16" y="9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6" y="16"/>
                    </a:lnTo>
                    <a:lnTo>
                      <a:pt x="1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19" name="Freeform 158"/>
              <p:cNvSpPr>
                <a:spLocks/>
              </p:cNvSpPr>
              <p:nvPr/>
            </p:nvSpPr>
            <p:spPr bwMode="auto">
              <a:xfrm>
                <a:off x="1904" y="2585"/>
                <a:ext cx="29" cy="47"/>
              </a:xfrm>
              <a:custGeom>
                <a:avLst/>
                <a:gdLst>
                  <a:gd name="T0" fmla="*/ 2 w 88"/>
                  <a:gd name="T1" fmla="*/ 15 h 143"/>
                  <a:gd name="T2" fmla="*/ 3 w 88"/>
                  <a:gd name="T3" fmla="*/ 15 h 143"/>
                  <a:gd name="T4" fmla="*/ 4 w 88"/>
                  <a:gd name="T5" fmla="*/ 15 h 143"/>
                  <a:gd name="T6" fmla="*/ 5 w 88"/>
                  <a:gd name="T7" fmla="*/ 15 h 143"/>
                  <a:gd name="T8" fmla="*/ 6 w 88"/>
                  <a:gd name="T9" fmla="*/ 15 h 143"/>
                  <a:gd name="T10" fmla="*/ 6 w 88"/>
                  <a:gd name="T11" fmla="*/ 15 h 143"/>
                  <a:gd name="T12" fmla="*/ 7 w 88"/>
                  <a:gd name="T13" fmla="*/ 15 h 143"/>
                  <a:gd name="T14" fmla="*/ 7 w 88"/>
                  <a:gd name="T15" fmla="*/ 14 h 143"/>
                  <a:gd name="T16" fmla="*/ 8 w 88"/>
                  <a:gd name="T17" fmla="*/ 13 h 143"/>
                  <a:gd name="T18" fmla="*/ 8 w 88"/>
                  <a:gd name="T19" fmla="*/ 12 h 143"/>
                  <a:gd name="T20" fmla="*/ 9 w 88"/>
                  <a:gd name="T21" fmla="*/ 10 h 143"/>
                  <a:gd name="T22" fmla="*/ 10 w 88"/>
                  <a:gd name="T23" fmla="*/ 8 h 143"/>
                  <a:gd name="T24" fmla="*/ 10 w 88"/>
                  <a:gd name="T25" fmla="*/ 5 h 143"/>
                  <a:gd name="T26" fmla="*/ 10 w 88"/>
                  <a:gd name="T27" fmla="*/ 4 h 143"/>
                  <a:gd name="T28" fmla="*/ 9 w 88"/>
                  <a:gd name="T29" fmla="*/ 3 h 143"/>
                  <a:gd name="T30" fmla="*/ 9 w 88"/>
                  <a:gd name="T31" fmla="*/ 2 h 143"/>
                  <a:gd name="T32" fmla="*/ 8 w 88"/>
                  <a:gd name="T33" fmla="*/ 2 h 143"/>
                  <a:gd name="T34" fmla="*/ 8 w 88"/>
                  <a:gd name="T35" fmla="*/ 1 h 143"/>
                  <a:gd name="T36" fmla="*/ 7 w 88"/>
                  <a:gd name="T37" fmla="*/ 1 h 143"/>
                  <a:gd name="T38" fmla="*/ 6 w 88"/>
                  <a:gd name="T39" fmla="*/ 0 h 143"/>
                  <a:gd name="T40" fmla="*/ 6 w 88"/>
                  <a:gd name="T41" fmla="*/ 0 h 143"/>
                  <a:gd name="T42" fmla="*/ 4 w 88"/>
                  <a:gd name="T43" fmla="*/ 0 h 143"/>
                  <a:gd name="T44" fmla="*/ 4 w 88"/>
                  <a:gd name="T45" fmla="*/ 0 h 143"/>
                  <a:gd name="T46" fmla="*/ 3 w 88"/>
                  <a:gd name="T47" fmla="*/ 1 h 143"/>
                  <a:gd name="T48" fmla="*/ 3 w 88"/>
                  <a:gd name="T49" fmla="*/ 3 h 143"/>
                  <a:gd name="T50" fmla="*/ 4 w 88"/>
                  <a:gd name="T51" fmla="*/ 5 h 143"/>
                  <a:gd name="T52" fmla="*/ 3 w 88"/>
                  <a:gd name="T53" fmla="*/ 8 h 143"/>
                  <a:gd name="T54" fmla="*/ 2 w 88"/>
                  <a:gd name="T55" fmla="*/ 11 h 143"/>
                  <a:gd name="T56" fmla="*/ 0 w 88"/>
                  <a:gd name="T57" fmla="*/ 13 h 143"/>
                  <a:gd name="T58" fmla="*/ 0 w 88"/>
                  <a:gd name="T59" fmla="*/ 14 h 143"/>
                  <a:gd name="T60" fmla="*/ 0 w 88"/>
                  <a:gd name="T61" fmla="*/ 14 h 143"/>
                  <a:gd name="T62" fmla="*/ 1 w 88"/>
                  <a:gd name="T63" fmla="*/ 15 h 143"/>
                  <a:gd name="T64" fmla="*/ 2 w 88"/>
                  <a:gd name="T65" fmla="*/ 15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" h="143">
                    <a:moveTo>
                      <a:pt x="16" y="138"/>
                    </a:moveTo>
                    <a:lnTo>
                      <a:pt x="28" y="140"/>
                    </a:lnTo>
                    <a:lnTo>
                      <a:pt x="38" y="143"/>
                    </a:lnTo>
                    <a:lnTo>
                      <a:pt x="46" y="143"/>
                    </a:lnTo>
                    <a:lnTo>
                      <a:pt x="53" y="142"/>
                    </a:lnTo>
                    <a:lnTo>
                      <a:pt x="58" y="139"/>
                    </a:lnTo>
                    <a:lnTo>
                      <a:pt x="63" y="136"/>
                    </a:lnTo>
                    <a:lnTo>
                      <a:pt x="67" y="131"/>
                    </a:lnTo>
                    <a:lnTo>
                      <a:pt x="69" y="125"/>
                    </a:lnTo>
                    <a:lnTo>
                      <a:pt x="75" y="110"/>
                    </a:lnTo>
                    <a:lnTo>
                      <a:pt x="82" y="92"/>
                    </a:lnTo>
                    <a:lnTo>
                      <a:pt x="87" y="71"/>
                    </a:lnTo>
                    <a:lnTo>
                      <a:pt x="88" y="49"/>
                    </a:lnTo>
                    <a:lnTo>
                      <a:pt x="87" y="38"/>
                    </a:lnTo>
                    <a:lnTo>
                      <a:pt x="83" y="29"/>
                    </a:lnTo>
                    <a:lnTo>
                      <a:pt x="81" y="21"/>
                    </a:lnTo>
                    <a:lnTo>
                      <a:pt x="76" y="15"/>
                    </a:lnTo>
                    <a:lnTo>
                      <a:pt x="71" y="11"/>
                    </a:lnTo>
                    <a:lnTo>
                      <a:pt x="65" y="7"/>
                    </a:lnTo>
                    <a:lnTo>
                      <a:pt x="59" y="4"/>
                    </a:lnTo>
                    <a:lnTo>
                      <a:pt x="52" y="2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8" y="9"/>
                    </a:lnTo>
                    <a:lnTo>
                      <a:pt x="31" y="24"/>
                    </a:lnTo>
                    <a:lnTo>
                      <a:pt x="33" y="47"/>
                    </a:lnTo>
                    <a:lnTo>
                      <a:pt x="28" y="77"/>
                    </a:lnTo>
                    <a:lnTo>
                      <a:pt x="19" y="104"/>
                    </a:lnTo>
                    <a:lnTo>
                      <a:pt x="3" y="124"/>
                    </a:lnTo>
                    <a:lnTo>
                      <a:pt x="0" y="127"/>
                    </a:lnTo>
                    <a:lnTo>
                      <a:pt x="3" y="132"/>
                    </a:lnTo>
                    <a:lnTo>
                      <a:pt x="9" y="136"/>
                    </a:lnTo>
                    <a:lnTo>
                      <a:pt x="16" y="138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0" name="Freeform 159"/>
              <p:cNvSpPr>
                <a:spLocks/>
              </p:cNvSpPr>
              <p:nvPr/>
            </p:nvSpPr>
            <p:spPr bwMode="auto">
              <a:xfrm>
                <a:off x="1909" y="2626"/>
                <a:ext cx="19" cy="8"/>
              </a:xfrm>
              <a:custGeom>
                <a:avLst/>
                <a:gdLst>
                  <a:gd name="T0" fmla="*/ 5 w 59"/>
                  <a:gd name="T1" fmla="*/ 0 h 24"/>
                  <a:gd name="T2" fmla="*/ 5 w 59"/>
                  <a:gd name="T3" fmla="*/ 0 h 24"/>
                  <a:gd name="T4" fmla="*/ 5 w 59"/>
                  <a:gd name="T5" fmla="*/ 0 h 24"/>
                  <a:gd name="T6" fmla="*/ 5 w 59"/>
                  <a:gd name="T7" fmla="*/ 1 h 24"/>
                  <a:gd name="T8" fmla="*/ 4 w 59"/>
                  <a:gd name="T9" fmla="*/ 1 h 24"/>
                  <a:gd name="T10" fmla="*/ 4 w 59"/>
                  <a:gd name="T11" fmla="*/ 1 h 24"/>
                  <a:gd name="T12" fmla="*/ 3 w 59"/>
                  <a:gd name="T13" fmla="*/ 2 h 24"/>
                  <a:gd name="T14" fmla="*/ 2 w 59"/>
                  <a:gd name="T15" fmla="*/ 2 h 24"/>
                  <a:gd name="T16" fmla="*/ 2 w 59"/>
                  <a:gd name="T17" fmla="*/ 1 h 24"/>
                  <a:gd name="T18" fmla="*/ 0 w 59"/>
                  <a:gd name="T19" fmla="*/ 1 h 24"/>
                  <a:gd name="T20" fmla="*/ 0 w 59"/>
                  <a:gd name="T21" fmla="*/ 2 h 24"/>
                  <a:gd name="T22" fmla="*/ 1 w 59"/>
                  <a:gd name="T23" fmla="*/ 2 h 24"/>
                  <a:gd name="T24" fmla="*/ 2 w 59"/>
                  <a:gd name="T25" fmla="*/ 3 h 24"/>
                  <a:gd name="T26" fmla="*/ 3 w 59"/>
                  <a:gd name="T27" fmla="*/ 3 h 24"/>
                  <a:gd name="T28" fmla="*/ 4 w 59"/>
                  <a:gd name="T29" fmla="*/ 2 h 24"/>
                  <a:gd name="T30" fmla="*/ 5 w 59"/>
                  <a:gd name="T31" fmla="*/ 2 h 24"/>
                  <a:gd name="T32" fmla="*/ 5 w 59"/>
                  <a:gd name="T33" fmla="*/ 2 h 24"/>
                  <a:gd name="T34" fmla="*/ 6 w 59"/>
                  <a:gd name="T35" fmla="*/ 1 h 24"/>
                  <a:gd name="T36" fmla="*/ 6 w 59"/>
                  <a:gd name="T37" fmla="*/ 0 h 24"/>
                  <a:gd name="T38" fmla="*/ 6 w 59"/>
                  <a:gd name="T39" fmla="*/ 0 h 24"/>
                  <a:gd name="T40" fmla="*/ 5 w 59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24">
                    <a:moveTo>
                      <a:pt x="49" y="0"/>
                    </a:moveTo>
                    <a:lnTo>
                      <a:pt x="49" y="0"/>
                    </a:lnTo>
                    <a:lnTo>
                      <a:pt x="47" y="4"/>
                    </a:lnTo>
                    <a:lnTo>
                      <a:pt x="44" y="8"/>
                    </a:lnTo>
                    <a:lnTo>
                      <a:pt x="41" y="10"/>
                    </a:lnTo>
                    <a:lnTo>
                      <a:pt x="37" y="13"/>
                    </a:lnTo>
                    <a:lnTo>
                      <a:pt x="31" y="14"/>
                    </a:lnTo>
                    <a:lnTo>
                      <a:pt x="23" y="14"/>
                    </a:lnTo>
                    <a:lnTo>
                      <a:pt x="14" y="12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12" y="21"/>
                    </a:lnTo>
                    <a:lnTo>
                      <a:pt x="23" y="24"/>
                    </a:lnTo>
                    <a:lnTo>
                      <a:pt x="31" y="24"/>
                    </a:lnTo>
                    <a:lnTo>
                      <a:pt x="40" y="22"/>
                    </a:lnTo>
                    <a:lnTo>
                      <a:pt x="46" y="20"/>
                    </a:lnTo>
                    <a:lnTo>
                      <a:pt x="52" y="15"/>
                    </a:lnTo>
                    <a:lnTo>
                      <a:pt x="56" y="9"/>
                    </a:lnTo>
                    <a:lnTo>
                      <a:pt x="59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1" name="Freeform 160"/>
              <p:cNvSpPr>
                <a:spLocks/>
              </p:cNvSpPr>
              <p:nvPr/>
            </p:nvSpPr>
            <p:spPr bwMode="auto">
              <a:xfrm>
                <a:off x="1925" y="2601"/>
                <a:ext cx="10" cy="26"/>
              </a:xfrm>
              <a:custGeom>
                <a:avLst/>
                <a:gdLst>
                  <a:gd name="T0" fmla="*/ 2 w 29"/>
                  <a:gd name="T1" fmla="*/ 0 h 77"/>
                  <a:gd name="T2" fmla="*/ 2 w 29"/>
                  <a:gd name="T3" fmla="*/ 0 h 77"/>
                  <a:gd name="T4" fmla="*/ 2 w 29"/>
                  <a:gd name="T5" fmla="*/ 2 h 77"/>
                  <a:gd name="T6" fmla="*/ 1 w 29"/>
                  <a:gd name="T7" fmla="*/ 5 h 77"/>
                  <a:gd name="T8" fmla="*/ 1 w 29"/>
                  <a:gd name="T9" fmla="*/ 7 h 77"/>
                  <a:gd name="T10" fmla="*/ 0 w 29"/>
                  <a:gd name="T11" fmla="*/ 8 h 77"/>
                  <a:gd name="T12" fmla="*/ 1 w 29"/>
                  <a:gd name="T13" fmla="*/ 9 h 77"/>
                  <a:gd name="T14" fmla="*/ 2 w 29"/>
                  <a:gd name="T15" fmla="*/ 7 h 77"/>
                  <a:gd name="T16" fmla="*/ 3 w 29"/>
                  <a:gd name="T17" fmla="*/ 5 h 77"/>
                  <a:gd name="T18" fmla="*/ 3 w 29"/>
                  <a:gd name="T19" fmla="*/ 2 h 77"/>
                  <a:gd name="T20" fmla="*/ 3 w 29"/>
                  <a:gd name="T21" fmla="*/ 0 h 77"/>
                  <a:gd name="T22" fmla="*/ 3 w 29"/>
                  <a:gd name="T23" fmla="*/ 0 h 77"/>
                  <a:gd name="T24" fmla="*/ 2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19" y="0"/>
                    </a:moveTo>
                    <a:lnTo>
                      <a:pt x="19" y="0"/>
                    </a:lnTo>
                    <a:lnTo>
                      <a:pt x="18" y="22"/>
                    </a:lnTo>
                    <a:lnTo>
                      <a:pt x="13" y="42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10" y="77"/>
                    </a:lnTo>
                    <a:lnTo>
                      <a:pt x="16" y="63"/>
                    </a:lnTo>
                    <a:lnTo>
                      <a:pt x="23" y="44"/>
                    </a:lnTo>
                    <a:lnTo>
                      <a:pt x="28" y="22"/>
                    </a:lnTo>
                    <a:lnTo>
                      <a:pt x="2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2" name="Freeform 161"/>
              <p:cNvSpPr>
                <a:spLocks/>
              </p:cNvSpPr>
              <p:nvPr/>
            </p:nvSpPr>
            <p:spPr bwMode="auto">
              <a:xfrm>
                <a:off x="1921" y="2584"/>
                <a:ext cx="14" cy="17"/>
              </a:xfrm>
              <a:custGeom>
                <a:avLst/>
                <a:gdLst>
                  <a:gd name="T0" fmla="*/ 0 w 42"/>
                  <a:gd name="T1" fmla="*/ 1 h 52"/>
                  <a:gd name="T2" fmla="*/ 0 w 42"/>
                  <a:gd name="T3" fmla="*/ 1 h 52"/>
                  <a:gd name="T4" fmla="*/ 1 w 42"/>
                  <a:gd name="T5" fmla="*/ 1 h 52"/>
                  <a:gd name="T6" fmla="*/ 1 w 42"/>
                  <a:gd name="T7" fmla="*/ 2 h 52"/>
                  <a:gd name="T8" fmla="*/ 2 w 42"/>
                  <a:gd name="T9" fmla="*/ 2 h 52"/>
                  <a:gd name="T10" fmla="*/ 2 w 42"/>
                  <a:gd name="T11" fmla="*/ 2 h 52"/>
                  <a:gd name="T12" fmla="*/ 3 w 42"/>
                  <a:gd name="T13" fmla="*/ 3 h 52"/>
                  <a:gd name="T14" fmla="*/ 3 w 42"/>
                  <a:gd name="T15" fmla="*/ 4 h 52"/>
                  <a:gd name="T16" fmla="*/ 3 w 42"/>
                  <a:gd name="T17" fmla="*/ 5 h 52"/>
                  <a:gd name="T18" fmla="*/ 4 w 42"/>
                  <a:gd name="T19" fmla="*/ 6 h 52"/>
                  <a:gd name="T20" fmla="*/ 5 w 42"/>
                  <a:gd name="T21" fmla="*/ 6 h 52"/>
                  <a:gd name="T22" fmla="*/ 5 w 42"/>
                  <a:gd name="T23" fmla="*/ 4 h 52"/>
                  <a:gd name="T24" fmla="*/ 4 w 42"/>
                  <a:gd name="T25" fmla="*/ 3 h 52"/>
                  <a:gd name="T26" fmla="*/ 4 w 42"/>
                  <a:gd name="T27" fmla="*/ 2 h 52"/>
                  <a:gd name="T28" fmla="*/ 3 w 42"/>
                  <a:gd name="T29" fmla="*/ 2 h 52"/>
                  <a:gd name="T30" fmla="*/ 3 w 42"/>
                  <a:gd name="T31" fmla="*/ 1 h 52"/>
                  <a:gd name="T32" fmla="*/ 2 w 42"/>
                  <a:gd name="T33" fmla="*/ 1 h 52"/>
                  <a:gd name="T34" fmla="*/ 1 w 42"/>
                  <a:gd name="T35" fmla="*/ 0 h 52"/>
                  <a:gd name="T36" fmla="*/ 0 w 42"/>
                  <a:gd name="T37" fmla="*/ 0 h 52"/>
                  <a:gd name="T38" fmla="*/ 0 w 42"/>
                  <a:gd name="T39" fmla="*/ 0 h 52"/>
                  <a:gd name="T40" fmla="*/ 0 w 42"/>
                  <a:gd name="T41" fmla="*/ 1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52">
                    <a:moveTo>
                      <a:pt x="0" y="10"/>
                    </a:moveTo>
                    <a:lnTo>
                      <a:pt x="0" y="10"/>
                    </a:lnTo>
                    <a:lnTo>
                      <a:pt x="7" y="12"/>
                    </a:lnTo>
                    <a:lnTo>
                      <a:pt x="12" y="15"/>
                    </a:lnTo>
                    <a:lnTo>
                      <a:pt x="17" y="17"/>
                    </a:lnTo>
                    <a:lnTo>
                      <a:pt x="22" y="22"/>
                    </a:lnTo>
                    <a:lnTo>
                      <a:pt x="25" y="27"/>
                    </a:lnTo>
                    <a:lnTo>
                      <a:pt x="28" y="33"/>
                    </a:lnTo>
                    <a:lnTo>
                      <a:pt x="31" y="42"/>
                    </a:lnTo>
                    <a:lnTo>
                      <a:pt x="32" y="52"/>
                    </a:lnTo>
                    <a:lnTo>
                      <a:pt x="42" y="52"/>
                    </a:lnTo>
                    <a:lnTo>
                      <a:pt x="41" y="40"/>
                    </a:lnTo>
                    <a:lnTo>
                      <a:pt x="37" y="30"/>
                    </a:lnTo>
                    <a:lnTo>
                      <a:pt x="35" y="22"/>
                    </a:lnTo>
                    <a:lnTo>
                      <a:pt x="29" y="15"/>
                    </a:lnTo>
                    <a:lnTo>
                      <a:pt x="24" y="10"/>
                    </a:lnTo>
                    <a:lnTo>
                      <a:pt x="17" y="5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3" name="Freeform 162"/>
              <p:cNvSpPr>
                <a:spLocks/>
              </p:cNvSpPr>
              <p:nvPr/>
            </p:nvSpPr>
            <p:spPr bwMode="auto">
              <a:xfrm>
                <a:off x="1911" y="2583"/>
                <a:ext cx="10" cy="10"/>
              </a:xfrm>
              <a:custGeom>
                <a:avLst/>
                <a:gdLst>
                  <a:gd name="T0" fmla="*/ 1 w 31"/>
                  <a:gd name="T1" fmla="*/ 3 h 31"/>
                  <a:gd name="T2" fmla="*/ 1 w 31"/>
                  <a:gd name="T3" fmla="*/ 3 h 31"/>
                  <a:gd name="T4" fmla="*/ 1 w 31"/>
                  <a:gd name="T5" fmla="*/ 2 h 31"/>
                  <a:gd name="T6" fmla="*/ 1 w 31"/>
                  <a:gd name="T7" fmla="*/ 1 h 31"/>
                  <a:gd name="T8" fmla="*/ 2 w 31"/>
                  <a:gd name="T9" fmla="*/ 1 h 31"/>
                  <a:gd name="T10" fmla="*/ 3 w 31"/>
                  <a:gd name="T11" fmla="*/ 1 h 31"/>
                  <a:gd name="T12" fmla="*/ 3 w 31"/>
                  <a:gd name="T13" fmla="*/ 0 h 31"/>
                  <a:gd name="T14" fmla="*/ 2 w 31"/>
                  <a:gd name="T15" fmla="*/ 0 h 31"/>
                  <a:gd name="T16" fmla="*/ 1 w 31"/>
                  <a:gd name="T17" fmla="*/ 0 h 31"/>
                  <a:gd name="T18" fmla="*/ 0 w 31"/>
                  <a:gd name="T19" fmla="*/ 2 h 31"/>
                  <a:gd name="T20" fmla="*/ 0 w 31"/>
                  <a:gd name="T21" fmla="*/ 3 h 31"/>
                  <a:gd name="T22" fmla="*/ 0 w 31"/>
                  <a:gd name="T23" fmla="*/ 3 h 31"/>
                  <a:gd name="T24" fmla="*/ 1 w 31"/>
                  <a:gd name="T25" fmla="*/ 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31">
                    <a:moveTo>
                      <a:pt x="13" y="29"/>
                    </a:moveTo>
                    <a:lnTo>
                      <a:pt x="13" y="29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29" y="13"/>
                    </a:lnTo>
                    <a:lnTo>
                      <a:pt x="31" y="3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15"/>
                    </a:lnTo>
                    <a:lnTo>
                      <a:pt x="4" y="31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4" name="Freeform 163"/>
              <p:cNvSpPr>
                <a:spLocks/>
              </p:cNvSpPr>
              <p:nvPr/>
            </p:nvSpPr>
            <p:spPr bwMode="auto">
              <a:xfrm>
                <a:off x="1904" y="2592"/>
                <a:ext cx="12" cy="35"/>
              </a:xfrm>
              <a:custGeom>
                <a:avLst/>
                <a:gdLst>
                  <a:gd name="T0" fmla="*/ 1 w 38"/>
                  <a:gd name="T1" fmla="*/ 12 h 105"/>
                  <a:gd name="T2" fmla="*/ 1 w 38"/>
                  <a:gd name="T3" fmla="*/ 12 h 105"/>
                  <a:gd name="T4" fmla="*/ 2 w 38"/>
                  <a:gd name="T5" fmla="*/ 9 h 105"/>
                  <a:gd name="T6" fmla="*/ 3 w 38"/>
                  <a:gd name="T7" fmla="*/ 6 h 105"/>
                  <a:gd name="T8" fmla="*/ 4 w 38"/>
                  <a:gd name="T9" fmla="*/ 3 h 105"/>
                  <a:gd name="T10" fmla="*/ 3 w 38"/>
                  <a:gd name="T11" fmla="*/ 0 h 105"/>
                  <a:gd name="T12" fmla="*/ 3 w 38"/>
                  <a:gd name="T13" fmla="*/ 0 h 105"/>
                  <a:gd name="T14" fmla="*/ 3 w 38"/>
                  <a:gd name="T15" fmla="*/ 3 h 105"/>
                  <a:gd name="T16" fmla="*/ 2 w 38"/>
                  <a:gd name="T17" fmla="*/ 6 h 105"/>
                  <a:gd name="T18" fmla="*/ 1 w 38"/>
                  <a:gd name="T19" fmla="*/ 9 h 105"/>
                  <a:gd name="T20" fmla="*/ 0 w 38"/>
                  <a:gd name="T21" fmla="*/ 11 h 105"/>
                  <a:gd name="T22" fmla="*/ 0 w 38"/>
                  <a:gd name="T23" fmla="*/ 11 h 105"/>
                  <a:gd name="T24" fmla="*/ 1 w 38"/>
                  <a:gd name="T25" fmla="*/ 12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" h="105">
                    <a:moveTo>
                      <a:pt x="5" y="105"/>
                    </a:moveTo>
                    <a:lnTo>
                      <a:pt x="5" y="105"/>
                    </a:lnTo>
                    <a:lnTo>
                      <a:pt x="23" y="84"/>
                    </a:lnTo>
                    <a:lnTo>
                      <a:pt x="33" y="55"/>
                    </a:lnTo>
                    <a:lnTo>
                      <a:pt x="38" y="24"/>
                    </a:lnTo>
                    <a:lnTo>
                      <a:pt x="35" y="0"/>
                    </a:lnTo>
                    <a:lnTo>
                      <a:pt x="26" y="2"/>
                    </a:lnTo>
                    <a:lnTo>
                      <a:pt x="28" y="24"/>
                    </a:lnTo>
                    <a:lnTo>
                      <a:pt x="23" y="52"/>
                    </a:lnTo>
                    <a:lnTo>
                      <a:pt x="14" y="79"/>
                    </a:lnTo>
                    <a:lnTo>
                      <a:pt x="0" y="96"/>
                    </a:lnTo>
                    <a:lnTo>
                      <a:pt x="5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5" name="Freeform 164"/>
              <p:cNvSpPr>
                <a:spLocks/>
              </p:cNvSpPr>
              <p:nvPr/>
            </p:nvSpPr>
            <p:spPr bwMode="auto">
              <a:xfrm>
                <a:off x="1902" y="2624"/>
                <a:ext cx="7" cy="8"/>
              </a:xfrm>
              <a:custGeom>
                <a:avLst/>
                <a:gdLst>
                  <a:gd name="T0" fmla="*/ 2 w 23"/>
                  <a:gd name="T1" fmla="*/ 2 h 24"/>
                  <a:gd name="T2" fmla="*/ 2 w 23"/>
                  <a:gd name="T3" fmla="*/ 2 h 24"/>
                  <a:gd name="T4" fmla="*/ 2 w 23"/>
                  <a:gd name="T5" fmla="*/ 1 h 24"/>
                  <a:gd name="T6" fmla="*/ 1 w 23"/>
                  <a:gd name="T7" fmla="*/ 1 h 24"/>
                  <a:gd name="T8" fmla="*/ 1 w 23"/>
                  <a:gd name="T9" fmla="*/ 1 h 24"/>
                  <a:gd name="T10" fmla="*/ 1 w 23"/>
                  <a:gd name="T11" fmla="*/ 1 h 24"/>
                  <a:gd name="T12" fmla="*/ 1 w 23"/>
                  <a:gd name="T13" fmla="*/ 0 h 24"/>
                  <a:gd name="T14" fmla="*/ 0 w 23"/>
                  <a:gd name="T15" fmla="*/ 1 h 24"/>
                  <a:gd name="T16" fmla="*/ 1 w 23"/>
                  <a:gd name="T17" fmla="*/ 2 h 24"/>
                  <a:gd name="T18" fmla="*/ 1 w 23"/>
                  <a:gd name="T19" fmla="*/ 2 h 24"/>
                  <a:gd name="T20" fmla="*/ 2 w 23"/>
                  <a:gd name="T21" fmla="*/ 3 h 24"/>
                  <a:gd name="T22" fmla="*/ 2 w 23"/>
                  <a:gd name="T23" fmla="*/ 3 h 24"/>
                  <a:gd name="T24" fmla="*/ 2 w 23"/>
                  <a:gd name="T25" fmla="*/ 2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14"/>
                    </a:moveTo>
                    <a:lnTo>
                      <a:pt x="23" y="14"/>
                    </a:lnTo>
                    <a:lnTo>
                      <a:pt x="17" y="12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5" y="17"/>
                    </a:lnTo>
                    <a:lnTo>
                      <a:pt x="12" y="21"/>
                    </a:lnTo>
                    <a:lnTo>
                      <a:pt x="21" y="24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6" name="Freeform 165"/>
              <p:cNvSpPr>
                <a:spLocks/>
              </p:cNvSpPr>
              <p:nvPr/>
            </p:nvSpPr>
            <p:spPr bwMode="auto">
              <a:xfrm>
                <a:off x="1925" y="2589"/>
                <a:ext cx="29" cy="47"/>
              </a:xfrm>
              <a:custGeom>
                <a:avLst/>
                <a:gdLst>
                  <a:gd name="T0" fmla="*/ 2 w 88"/>
                  <a:gd name="T1" fmla="*/ 15 h 142"/>
                  <a:gd name="T2" fmla="*/ 3 w 88"/>
                  <a:gd name="T3" fmla="*/ 15 h 142"/>
                  <a:gd name="T4" fmla="*/ 4 w 88"/>
                  <a:gd name="T5" fmla="*/ 16 h 142"/>
                  <a:gd name="T6" fmla="*/ 5 w 88"/>
                  <a:gd name="T7" fmla="*/ 16 h 142"/>
                  <a:gd name="T8" fmla="*/ 6 w 88"/>
                  <a:gd name="T9" fmla="*/ 15 h 142"/>
                  <a:gd name="T10" fmla="*/ 6 w 88"/>
                  <a:gd name="T11" fmla="*/ 15 h 142"/>
                  <a:gd name="T12" fmla="*/ 7 w 88"/>
                  <a:gd name="T13" fmla="*/ 15 h 142"/>
                  <a:gd name="T14" fmla="*/ 7 w 88"/>
                  <a:gd name="T15" fmla="*/ 14 h 142"/>
                  <a:gd name="T16" fmla="*/ 8 w 88"/>
                  <a:gd name="T17" fmla="*/ 14 h 142"/>
                  <a:gd name="T18" fmla="*/ 8 w 88"/>
                  <a:gd name="T19" fmla="*/ 12 h 142"/>
                  <a:gd name="T20" fmla="*/ 9 w 88"/>
                  <a:gd name="T21" fmla="*/ 10 h 142"/>
                  <a:gd name="T22" fmla="*/ 10 w 88"/>
                  <a:gd name="T23" fmla="*/ 8 h 142"/>
                  <a:gd name="T24" fmla="*/ 10 w 88"/>
                  <a:gd name="T25" fmla="*/ 5 h 142"/>
                  <a:gd name="T26" fmla="*/ 10 w 88"/>
                  <a:gd name="T27" fmla="*/ 4 h 142"/>
                  <a:gd name="T28" fmla="*/ 9 w 88"/>
                  <a:gd name="T29" fmla="*/ 3 h 142"/>
                  <a:gd name="T30" fmla="*/ 9 w 88"/>
                  <a:gd name="T31" fmla="*/ 2 h 142"/>
                  <a:gd name="T32" fmla="*/ 8 w 88"/>
                  <a:gd name="T33" fmla="*/ 2 h 142"/>
                  <a:gd name="T34" fmla="*/ 8 w 88"/>
                  <a:gd name="T35" fmla="*/ 1 h 142"/>
                  <a:gd name="T36" fmla="*/ 7 w 88"/>
                  <a:gd name="T37" fmla="*/ 1 h 142"/>
                  <a:gd name="T38" fmla="*/ 6 w 88"/>
                  <a:gd name="T39" fmla="*/ 1 h 142"/>
                  <a:gd name="T40" fmla="*/ 6 w 88"/>
                  <a:gd name="T41" fmla="*/ 0 h 142"/>
                  <a:gd name="T42" fmla="*/ 4 w 88"/>
                  <a:gd name="T43" fmla="*/ 0 h 142"/>
                  <a:gd name="T44" fmla="*/ 4 w 88"/>
                  <a:gd name="T45" fmla="*/ 0 h 142"/>
                  <a:gd name="T46" fmla="*/ 3 w 88"/>
                  <a:gd name="T47" fmla="*/ 1 h 142"/>
                  <a:gd name="T48" fmla="*/ 3 w 88"/>
                  <a:gd name="T49" fmla="*/ 3 h 142"/>
                  <a:gd name="T50" fmla="*/ 4 w 88"/>
                  <a:gd name="T51" fmla="*/ 5 h 142"/>
                  <a:gd name="T52" fmla="*/ 3 w 88"/>
                  <a:gd name="T53" fmla="*/ 8 h 142"/>
                  <a:gd name="T54" fmla="*/ 2 w 88"/>
                  <a:gd name="T55" fmla="*/ 11 h 142"/>
                  <a:gd name="T56" fmla="*/ 0 w 88"/>
                  <a:gd name="T57" fmla="*/ 14 h 142"/>
                  <a:gd name="T58" fmla="*/ 0 w 88"/>
                  <a:gd name="T59" fmla="*/ 14 h 142"/>
                  <a:gd name="T60" fmla="*/ 0 w 88"/>
                  <a:gd name="T61" fmla="*/ 15 h 142"/>
                  <a:gd name="T62" fmla="*/ 1 w 88"/>
                  <a:gd name="T63" fmla="*/ 15 h 142"/>
                  <a:gd name="T64" fmla="*/ 2 w 88"/>
                  <a:gd name="T65" fmla="*/ 15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" h="142">
                    <a:moveTo>
                      <a:pt x="16" y="138"/>
                    </a:moveTo>
                    <a:lnTo>
                      <a:pt x="28" y="140"/>
                    </a:lnTo>
                    <a:lnTo>
                      <a:pt x="37" y="142"/>
                    </a:lnTo>
                    <a:lnTo>
                      <a:pt x="46" y="142"/>
                    </a:lnTo>
                    <a:lnTo>
                      <a:pt x="53" y="140"/>
                    </a:lnTo>
                    <a:lnTo>
                      <a:pt x="58" y="138"/>
                    </a:lnTo>
                    <a:lnTo>
                      <a:pt x="63" y="134"/>
                    </a:lnTo>
                    <a:lnTo>
                      <a:pt x="66" y="131"/>
                    </a:lnTo>
                    <a:lnTo>
                      <a:pt x="69" y="125"/>
                    </a:lnTo>
                    <a:lnTo>
                      <a:pt x="75" y="110"/>
                    </a:lnTo>
                    <a:lnTo>
                      <a:pt x="82" y="92"/>
                    </a:lnTo>
                    <a:lnTo>
                      <a:pt x="88" y="71"/>
                    </a:lnTo>
                    <a:lnTo>
                      <a:pt x="88" y="49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1" y="21"/>
                    </a:lnTo>
                    <a:lnTo>
                      <a:pt x="77" y="15"/>
                    </a:lnTo>
                    <a:lnTo>
                      <a:pt x="71" y="11"/>
                    </a:lnTo>
                    <a:lnTo>
                      <a:pt x="66" y="7"/>
                    </a:lnTo>
                    <a:lnTo>
                      <a:pt x="59" y="5"/>
                    </a:lnTo>
                    <a:lnTo>
                      <a:pt x="52" y="2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9" y="9"/>
                    </a:lnTo>
                    <a:lnTo>
                      <a:pt x="31" y="24"/>
                    </a:lnTo>
                    <a:lnTo>
                      <a:pt x="32" y="47"/>
                    </a:lnTo>
                    <a:lnTo>
                      <a:pt x="29" y="77"/>
                    </a:lnTo>
                    <a:lnTo>
                      <a:pt x="18" y="104"/>
                    </a:lnTo>
                    <a:lnTo>
                      <a:pt x="2" y="124"/>
                    </a:lnTo>
                    <a:lnTo>
                      <a:pt x="0" y="127"/>
                    </a:lnTo>
                    <a:lnTo>
                      <a:pt x="2" y="132"/>
                    </a:lnTo>
                    <a:lnTo>
                      <a:pt x="8" y="136"/>
                    </a:lnTo>
                    <a:lnTo>
                      <a:pt x="16" y="138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7" name="Freeform 166"/>
              <p:cNvSpPr>
                <a:spLocks/>
              </p:cNvSpPr>
              <p:nvPr/>
            </p:nvSpPr>
            <p:spPr bwMode="auto">
              <a:xfrm>
                <a:off x="1929" y="2630"/>
                <a:ext cx="20" cy="7"/>
              </a:xfrm>
              <a:custGeom>
                <a:avLst/>
                <a:gdLst>
                  <a:gd name="T0" fmla="*/ 6 w 59"/>
                  <a:gd name="T1" fmla="*/ 0 h 22"/>
                  <a:gd name="T2" fmla="*/ 6 w 59"/>
                  <a:gd name="T3" fmla="*/ 0 h 22"/>
                  <a:gd name="T4" fmla="*/ 5 w 59"/>
                  <a:gd name="T5" fmla="*/ 0 h 22"/>
                  <a:gd name="T6" fmla="*/ 5 w 59"/>
                  <a:gd name="T7" fmla="*/ 1 h 22"/>
                  <a:gd name="T8" fmla="*/ 5 w 59"/>
                  <a:gd name="T9" fmla="*/ 1 h 22"/>
                  <a:gd name="T10" fmla="*/ 4 w 59"/>
                  <a:gd name="T11" fmla="*/ 1 h 22"/>
                  <a:gd name="T12" fmla="*/ 4 w 59"/>
                  <a:gd name="T13" fmla="*/ 1 h 22"/>
                  <a:gd name="T14" fmla="*/ 3 w 59"/>
                  <a:gd name="T15" fmla="*/ 1 h 22"/>
                  <a:gd name="T16" fmla="*/ 2 w 59"/>
                  <a:gd name="T17" fmla="*/ 1 h 22"/>
                  <a:gd name="T18" fmla="*/ 0 w 59"/>
                  <a:gd name="T19" fmla="*/ 1 h 22"/>
                  <a:gd name="T20" fmla="*/ 0 w 59"/>
                  <a:gd name="T21" fmla="*/ 2 h 22"/>
                  <a:gd name="T22" fmla="*/ 2 w 59"/>
                  <a:gd name="T23" fmla="*/ 2 h 22"/>
                  <a:gd name="T24" fmla="*/ 3 w 59"/>
                  <a:gd name="T25" fmla="*/ 2 h 22"/>
                  <a:gd name="T26" fmla="*/ 4 w 59"/>
                  <a:gd name="T27" fmla="*/ 2 h 22"/>
                  <a:gd name="T28" fmla="*/ 5 w 59"/>
                  <a:gd name="T29" fmla="*/ 2 h 22"/>
                  <a:gd name="T30" fmla="*/ 5 w 59"/>
                  <a:gd name="T31" fmla="*/ 2 h 22"/>
                  <a:gd name="T32" fmla="*/ 6 w 59"/>
                  <a:gd name="T33" fmla="*/ 1 h 22"/>
                  <a:gd name="T34" fmla="*/ 6 w 59"/>
                  <a:gd name="T35" fmla="*/ 1 h 22"/>
                  <a:gd name="T36" fmla="*/ 7 w 59"/>
                  <a:gd name="T37" fmla="*/ 0 h 22"/>
                  <a:gd name="T38" fmla="*/ 7 w 59"/>
                  <a:gd name="T39" fmla="*/ 0 h 22"/>
                  <a:gd name="T40" fmla="*/ 6 w 59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22">
                    <a:moveTo>
                      <a:pt x="50" y="0"/>
                    </a:moveTo>
                    <a:lnTo>
                      <a:pt x="50" y="0"/>
                    </a:lnTo>
                    <a:lnTo>
                      <a:pt x="47" y="4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38" y="12"/>
                    </a:lnTo>
                    <a:lnTo>
                      <a:pt x="32" y="13"/>
                    </a:lnTo>
                    <a:lnTo>
                      <a:pt x="23" y="13"/>
                    </a:lnTo>
                    <a:lnTo>
                      <a:pt x="14" y="12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14" y="21"/>
                    </a:lnTo>
                    <a:lnTo>
                      <a:pt x="23" y="22"/>
                    </a:lnTo>
                    <a:lnTo>
                      <a:pt x="32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52" y="14"/>
                    </a:lnTo>
                    <a:lnTo>
                      <a:pt x="57" y="9"/>
                    </a:lnTo>
                    <a:lnTo>
                      <a:pt x="59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8" name="Freeform 167"/>
              <p:cNvSpPr>
                <a:spLocks/>
              </p:cNvSpPr>
              <p:nvPr/>
            </p:nvSpPr>
            <p:spPr bwMode="auto">
              <a:xfrm>
                <a:off x="1946" y="2605"/>
                <a:ext cx="10" cy="26"/>
              </a:xfrm>
              <a:custGeom>
                <a:avLst/>
                <a:gdLst>
                  <a:gd name="T0" fmla="*/ 2 w 29"/>
                  <a:gd name="T1" fmla="*/ 0 h 77"/>
                  <a:gd name="T2" fmla="*/ 2 w 29"/>
                  <a:gd name="T3" fmla="*/ 0 h 77"/>
                  <a:gd name="T4" fmla="*/ 2 w 29"/>
                  <a:gd name="T5" fmla="*/ 2 h 77"/>
                  <a:gd name="T6" fmla="*/ 1 w 29"/>
                  <a:gd name="T7" fmla="*/ 5 h 77"/>
                  <a:gd name="T8" fmla="*/ 1 w 29"/>
                  <a:gd name="T9" fmla="*/ 7 h 77"/>
                  <a:gd name="T10" fmla="*/ 0 w 29"/>
                  <a:gd name="T11" fmla="*/ 8 h 77"/>
                  <a:gd name="T12" fmla="*/ 1 w 29"/>
                  <a:gd name="T13" fmla="*/ 9 h 77"/>
                  <a:gd name="T14" fmla="*/ 2 w 29"/>
                  <a:gd name="T15" fmla="*/ 7 h 77"/>
                  <a:gd name="T16" fmla="*/ 3 w 29"/>
                  <a:gd name="T17" fmla="*/ 5 h 77"/>
                  <a:gd name="T18" fmla="*/ 3 w 29"/>
                  <a:gd name="T19" fmla="*/ 2 h 77"/>
                  <a:gd name="T20" fmla="*/ 3 w 29"/>
                  <a:gd name="T21" fmla="*/ 0 h 77"/>
                  <a:gd name="T22" fmla="*/ 3 w 29"/>
                  <a:gd name="T23" fmla="*/ 0 h 77"/>
                  <a:gd name="T24" fmla="*/ 2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19" y="0"/>
                    </a:moveTo>
                    <a:lnTo>
                      <a:pt x="19" y="0"/>
                    </a:lnTo>
                    <a:lnTo>
                      <a:pt x="19" y="22"/>
                    </a:lnTo>
                    <a:lnTo>
                      <a:pt x="13" y="42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9" y="77"/>
                    </a:lnTo>
                    <a:lnTo>
                      <a:pt x="15" y="63"/>
                    </a:lnTo>
                    <a:lnTo>
                      <a:pt x="23" y="45"/>
                    </a:lnTo>
                    <a:lnTo>
                      <a:pt x="29" y="22"/>
                    </a:lnTo>
                    <a:lnTo>
                      <a:pt x="2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29" name="Freeform 168"/>
              <p:cNvSpPr>
                <a:spLocks/>
              </p:cNvSpPr>
              <p:nvPr/>
            </p:nvSpPr>
            <p:spPr bwMode="auto">
              <a:xfrm>
                <a:off x="1941" y="2588"/>
                <a:ext cx="15" cy="17"/>
              </a:xfrm>
              <a:custGeom>
                <a:avLst/>
                <a:gdLst>
                  <a:gd name="T0" fmla="*/ 0 w 43"/>
                  <a:gd name="T1" fmla="*/ 1 h 52"/>
                  <a:gd name="T2" fmla="*/ 0 w 43"/>
                  <a:gd name="T3" fmla="*/ 1 h 52"/>
                  <a:gd name="T4" fmla="*/ 1 w 43"/>
                  <a:gd name="T5" fmla="*/ 1 h 52"/>
                  <a:gd name="T6" fmla="*/ 2 w 43"/>
                  <a:gd name="T7" fmla="*/ 2 h 52"/>
                  <a:gd name="T8" fmla="*/ 2 w 43"/>
                  <a:gd name="T9" fmla="*/ 2 h 52"/>
                  <a:gd name="T10" fmla="*/ 3 w 43"/>
                  <a:gd name="T11" fmla="*/ 2 h 52"/>
                  <a:gd name="T12" fmla="*/ 3 w 43"/>
                  <a:gd name="T13" fmla="*/ 3 h 52"/>
                  <a:gd name="T14" fmla="*/ 3 w 43"/>
                  <a:gd name="T15" fmla="*/ 4 h 52"/>
                  <a:gd name="T16" fmla="*/ 4 w 43"/>
                  <a:gd name="T17" fmla="*/ 4 h 52"/>
                  <a:gd name="T18" fmla="*/ 4 w 43"/>
                  <a:gd name="T19" fmla="*/ 6 h 52"/>
                  <a:gd name="T20" fmla="*/ 5 w 43"/>
                  <a:gd name="T21" fmla="*/ 6 h 52"/>
                  <a:gd name="T22" fmla="*/ 5 w 43"/>
                  <a:gd name="T23" fmla="*/ 4 h 52"/>
                  <a:gd name="T24" fmla="*/ 5 w 43"/>
                  <a:gd name="T25" fmla="*/ 3 h 52"/>
                  <a:gd name="T26" fmla="*/ 4 w 43"/>
                  <a:gd name="T27" fmla="*/ 2 h 52"/>
                  <a:gd name="T28" fmla="*/ 4 w 43"/>
                  <a:gd name="T29" fmla="*/ 2 h 52"/>
                  <a:gd name="T30" fmla="*/ 3 w 43"/>
                  <a:gd name="T31" fmla="*/ 1 h 52"/>
                  <a:gd name="T32" fmla="*/ 2 w 43"/>
                  <a:gd name="T33" fmla="*/ 1 h 52"/>
                  <a:gd name="T34" fmla="*/ 1 w 43"/>
                  <a:gd name="T35" fmla="*/ 0 h 52"/>
                  <a:gd name="T36" fmla="*/ 0 w 43"/>
                  <a:gd name="T37" fmla="*/ 0 h 52"/>
                  <a:gd name="T38" fmla="*/ 0 w 43"/>
                  <a:gd name="T39" fmla="*/ 0 h 52"/>
                  <a:gd name="T40" fmla="*/ 0 w 43"/>
                  <a:gd name="T41" fmla="*/ 1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0" y="10"/>
                    </a:moveTo>
                    <a:lnTo>
                      <a:pt x="0" y="10"/>
                    </a:lnTo>
                    <a:lnTo>
                      <a:pt x="8" y="12"/>
                    </a:lnTo>
                    <a:lnTo>
                      <a:pt x="14" y="15"/>
                    </a:lnTo>
                    <a:lnTo>
                      <a:pt x="17" y="17"/>
                    </a:lnTo>
                    <a:lnTo>
                      <a:pt x="23" y="22"/>
                    </a:lnTo>
                    <a:lnTo>
                      <a:pt x="26" y="27"/>
                    </a:lnTo>
                    <a:lnTo>
                      <a:pt x="29" y="33"/>
                    </a:lnTo>
                    <a:lnTo>
                      <a:pt x="32" y="41"/>
                    </a:lnTo>
                    <a:lnTo>
                      <a:pt x="33" y="52"/>
                    </a:lnTo>
                    <a:lnTo>
                      <a:pt x="43" y="52"/>
                    </a:lnTo>
                    <a:lnTo>
                      <a:pt x="41" y="41"/>
                    </a:lnTo>
                    <a:lnTo>
                      <a:pt x="39" y="30"/>
                    </a:lnTo>
                    <a:lnTo>
                      <a:pt x="35" y="22"/>
                    </a:lnTo>
                    <a:lnTo>
                      <a:pt x="31" y="15"/>
                    </a:lnTo>
                    <a:lnTo>
                      <a:pt x="25" y="10"/>
                    </a:lnTo>
                    <a:lnTo>
                      <a:pt x="19" y="5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0" name="Freeform 169"/>
              <p:cNvSpPr>
                <a:spLocks/>
              </p:cNvSpPr>
              <p:nvPr/>
            </p:nvSpPr>
            <p:spPr bwMode="auto">
              <a:xfrm>
                <a:off x="1932" y="2587"/>
                <a:ext cx="10" cy="10"/>
              </a:xfrm>
              <a:custGeom>
                <a:avLst/>
                <a:gdLst>
                  <a:gd name="T0" fmla="*/ 1 w 30"/>
                  <a:gd name="T1" fmla="*/ 3 h 31"/>
                  <a:gd name="T2" fmla="*/ 1 w 30"/>
                  <a:gd name="T3" fmla="*/ 3 h 31"/>
                  <a:gd name="T4" fmla="*/ 1 w 30"/>
                  <a:gd name="T5" fmla="*/ 2 h 31"/>
                  <a:gd name="T6" fmla="*/ 1 w 30"/>
                  <a:gd name="T7" fmla="*/ 1 h 31"/>
                  <a:gd name="T8" fmla="*/ 2 w 30"/>
                  <a:gd name="T9" fmla="*/ 1 h 31"/>
                  <a:gd name="T10" fmla="*/ 3 w 30"/>
                  <a:gd name="T11" fmla="*/ 1 h 31"/>
                  <a:gd name="T12" fmla="*/ 3 w 30"/>
                  <a:gd name="T13" fmla="*/ 0 h 31"/>
                  <a:gd name="T14" fmla="*/ 2 w 30"/>
                  <a:gd name="T15" fmla="*/ 0 h 31"/>
                  <a:gd name="T16" fmla="*/ 1 w 30"/>
                  <a:gd name="T17" fmla="*/ 1 h 31"/>
                  <a:gd name="T18" fmla="*/ 0 w 30"/>
                  <a:gd name="T19" fmla="*/ 2 h 31"/>
                  <a:gd name="T20" fmla="*/ 0 w 30"/>
                  <a:gd name="T21" fmla="*/ 3 h 31"/>
                  <a:gd name="T22" fmla="*/ 0 w 30"/>
                  <a:gd name="T23" fmla="*/ 3 h 31"/>
                  <a:gd name="T24" fmla="*/ 1 w 30"/>
                  <a:gd name="T25" fmla="*/ 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1">
                    <a:moveTo>
                      <a:pt x="13" y="29"/>
                    </a:moveTo>
                    <a:lnTo>
                      <a:pt x="13" y="29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27" y="13"/>
                    </a:lnTo>
                    <a:lnTo>
                      <a:pt x="30" y="3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5"/>
                    </a:lnTo>
                    <a:lnTo>
                      <a:pt x="3" y="31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1" name="Freeform 170"/>
              <p:cNvSpPr>
                <a:spLocks/>
              </p:cNvSpPr>
              <p:nvPr/>
            </p:nvSpPr>
            <p:spPr bwMode="auto">
              <a:xfrm>
                <a:off x="1925" y="2596"/>
                <a:ext cx="12" cy="35"/>
              </a:xfrm>
              <a:custGeom>
                <a:avLst/>
                <a:gdLst>
                  <a:gd name="T0" fmla="*/ 1 w 37"/>
                  <a:gd name="T1" fmla="*/ 12 h 105"/>
                  <a:gd name="T2" fmla="*/ 1 w 37"/>
                  <a:gd name="T3" fmla="*/ 12 h 105"/>
                  <a:gd name="T4" fmla="*/ 2 w 37"/>
                  <a:gd name="T5" fmla="*/ 9 h 105"/>
                  <a:gd name="T6" fmla="*/ 4 w 37"/>
                  <a:gd name="T7" fmla="*/ 6 h 105"/>
                  <a:gd name="T8" fmla="*/ 4 w 37"/>
                  <a:gd name="T9" fmla="*/ 3 h 105"/>
                  <a:gd name="T10" fmla="*/ 4 w 37"/>
                  <a:gd name="T11" fmla="*/ 0 h 105"/>
                  <a:gd name="T12" fmla="*/ 3 w 37"/>
                  <a:gd name="T13" fmla="*/ 0 h 105"/>
                  <a:gd name="T14" fmla="*/ 3 w 37"/>
                  <a:gd name="T15" fmla="*/ 3 h 105"/>
                  <a:gd name="T16" fmla="*/ 3 w 37"/>
                  <a:gd name="T17" fmla="*/ 6 h 105"/>
                  <a:gd name="T18" fmla="*/ 1 w 37"/>
                  <a:gd name="T19" fmla="*/ 9 h 105"/>
                  <a:gd name="T20" fmla="*/ 0 w 37"/>
                  <a:gd name="T21" fmla="*/ 11 h 105"/>
                  <a:gd name="T22" fmla="*/ 0 w 37"/>
                  <a:gd name="T23" fmla="*/ 11 h 105"/>
                  <a:gd name="T24" fmla="*/ 1 w 37"/>
                  <a:gd name="T25" fmla="*/ 12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05">
                    <a:moveTo>
                      <a:pt x="5" y="105"/>
                    </a:moveTo>
                    <a:lnTo>
                      <a:pt x="5" y="105"/>
                    </a:lnTo>
                    <a:lnTo>
                      <a:pt x="23" y="84"/>
                    </a:lnTo>
                    <a:lnTo>
                      <a:pt x="34" y="55"/>
                    </a:lnTo>
                    <a:lnTo>
                      <a:pt x="37" y="24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28" y="24"/>
                    </a:lnTo>
                    <a:lnTo>
                      <a:pt x="24" y="52"/>
                    </a:lnTo>
                    <a:lnTo>
                      <a:pt x="13" y="79"/>
                    </a:lnTo>
                    <a:lnTo>
                      <a:pt x="0" y="96"/>
                    </a:lnTo>
                    <a:lnTo>
                      <a:pt x="5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2" name="Freeform 171"/>
              <p:cNvSpPr>
                <a:spLocks/>
              </p:cNvSpPr>
              <p:nvPr/>
            </p:nvSpPr>
            <p:spPr bwMode="auto">
              <a:xfrm>
                <a:off x="1923" y="2628"/>
                <a:ext cx="7" cy="8"/>
              </a:xfrm>
              <a:custGeom>
                <a:avLst/>
                <a:gdLst>
                  <a:gd name="T0" fmla="*/ 2 w 23"/>
                  <a:gd name="T1" fmla="*/ 2 h 24"/>
                  <a:gd name="T2" fmla="*/ 2 w 23"/>
                  <a:gd name="T3" fmla="*/ 2 h 24"/>
                  <a:gd name="T4" fmla="*/ 2 w 23"/>
                  <a:gd name="T5" fmla="*/ 1 h 24"/>
                  <a:gd name="T6" fmla="*/ 1 w 23"/>
                  <a:gd name="T7" fmla="*/ 1 h 24"/>
                  <a:gd name="T8" fmla="*/ 1 w 23"/>
                  <a:gd name="T9" fmla="*/ 1 h 24"/>
                  <a:gd name="T10" fmla="*/ 1 w 23"/>
                  <a:gd name="T11" fmla="*/ 1 h 24"/>
                  <a:gd name="T12" fmla="*/ 1 w 23"/>
                  <a:gd name="T13" fmla="*/ 0 h 24"/>
                  <a:gd name="T14" fmla="*/ 0 w 23"/>
                  <a:gd name="T15" fmla="*/ 1 h 24"/>
                  <a:gd name="T16" fmla="*/ 1 w 23"/>
                  <a:gd name="T17" fmla="*/ 2 h 24"/>
                  <a:gd name="T18" fmla="*/ 1 w 23"/>
                  <a:gd name="T19" fmla="*/ 2 h 24"/>
                  <a:gd name="T20" fmla="*/ 2 w 23"/>
                  <a:gd name="T21" fmla="*/ 3 h 24"/>
                  <a:gd name="T22" fmla="*/ 2 w 23"/>
                  <a:gd name="T23" fmla="*/ 3 h 24"/>
                  <a:gd name="T24" fmla="*/ 2 w 23"/>
                  <a:gd name="T25" fmla="*/ 2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14"/>
                    </a:moveTo>
                    <a:lnTo>
                      <a:pt x="23" y="14"/>
                    </a:lnTo>
                    <a:lnTo>
                      <a:pt x="17" y="12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5" y="17"/>
                    </a:lnTo>
                    <a:lnTo>
                      <a:pt x="12" y="21"/>
                    </a:lnTo>
                    <a:lnTo>
                      <a:pt x="20" y="24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3" name="Freeform 172"/>
              <p:cNvSpPr>
                <a:spLocks/>
              </p:cNvSpPr>
              <p:nvPr/>
            </p:nvSpPr>
            <p:spPr bwMode="auto">
              <a:xfrm>
                <a:off x="1946" y="2594"/>
                <a:ext cx="29" cy="47"/>
              </a:xfrm>
              <a:custGeom>
                <a:avLst/>
                <a:gdLst>
                  <a:gd name="T0" fmla="*/ 2 w 88"/>
                  <a:gd name="T1" fmla="*/ 15 h 143"/>
                  <a:gd name="T2" fmla="*/ 3 w 88"/>
                  <a:gd name="T3" fmla="*/ 15 h 143"/>
                  <a:gd name="T4" fmla="*/ 4 w 88"/>
                  <a:gd name="T5" fmla="*/ 15 h 143"/>
                  <a:gd name="T6" fmla="*/ 5 w 88"/>
                  <a:gd name="T7" fmla="*/ 15 h 143"/>
                  <a:gd name="T8" fmla="*/ 6 w 88"/>
                  <a:gd name="T9" fmla="*/ 15 h 143"/>
                  <a:gd name="T10" fmla="*/ 6 w 88"/>
                  <a:gd name="T11" fmla="*/ 15 h 143"/>
                  <a:gd name="T12" fmla="*/ 7 w 88"/>
                  <a:gd name="T13" fmla="*/ 15 h 143"/>
                  <a:gd name="T14" fmla="*/ 7 w 88"/>
                  <a:gd name="T15" fmla="*/ 14 h 143"/>
                  <a:gd name="T16" fmla="*/ 8 w 88"/>
                  <a:gd name="T17" fmla="*/ 13 h 143"/>
                  <a:gd name="T18" fmla="*/ 8 w 88"/>
                  <a:gd name="T19" fmla="*/ 12 h 143"/>
                  <a:gd name="T20" fmla="*/ 9 w 88"/>
                  <a:gd name="T21" fmla="*/ 10 h 143"/>
                  <a:gd name="T22" fmla="*/ 10 w 88"/>
                  <a:gd name="T23" fmla="*/ 8 h 143"/>
                  <a:gd name="T24" fmla="*/ 10 w 88"/>
                  <a:gd name="T25" fmla="*/ 5 h 143"/>
                  <a:gd name="T26" fmla="*/ 10 w 88"/>
                  <a:gd name="T27" fmla="*/ 4 h 143"/>
                  <a:gd name="T28" fmla="*/ 9 w 88"/>
                  <a:gd name="T29" fmla="*/ 3 h 143"/>
                  <a:gd name="T30" fmla="*/ 9 w 88"/>
                  <a:gd name="T31" fmla="*/ 2 h 143"/>
                  <a:gd name="T32" fmla="*/ 8 w 88"/>
                  <a:gd name="T33" fmla="*/ 2 h 143"/>
                  <a:gd name="T34" fmla="*/ 8 w 88"/>
                  <a:gd name="T35" fmla="*/ 1 h 143"/>
                  <a:gd name="T36" fmla="*/ 7 w 88"/>
                  <a:gd name="T37" fmla="*/ 1 h 143"/>
                  <a:gd name="T38" fmla="*/ 6 w 88"/>
                  <a:gd name="T39" fmla="*/ 1 h 143"/>
                  <a:gd name="T40" fmla="*/ 6 w 88"/>
                  <a:gd name="T41" fmla="*/ 0 h 143"/>
                  <a:gd name="T42" fmla="*/ 4 w 88"/>
                  <a:gd name="T43" fmla="*/ 0 h 143"/>
                  <a:gd name="T44" fmla="*/ 4 w 88"/>
                  <a:gd name="T45" fmla="*/ 0 h 143"/>
                  <a:gd name="T46" fmla="*/ 3 w 88"/>
                  <a:gd name="T47" fmla="*/ 1 h 143"/>
                  <a:gd name="T48" fmla="*/ 3 w 88"/>
                  <a:gd name="T49" fmla="*/ 3 h 143"/>
                  <a:gd name="T50" fmla="*/ 4 w 88"/>
                  <a:gd name="T51" fmla="*/ 5 h 143"/>
                  <a:gd name="T52" fmla="*/ 3 w 88"/>
                  <a:gd name="T53" fmla="*/ 8 h 143"/>
                  <a:gd name="T54" fmla="*/ 2 w 88"/>
                  <a:gd name="T55" fmla="*/ 12 h 143"/>
                  <a:gd name="T56" fmla="*/ 0 w 88"/>
                  <a:gd name="T57" fmla="*/ 13 h 143"/>
                  <a:gd name="T58" fmla="*/ 0 w 88"/>
                  <a:gd name="T59" fmla="*/ 14 h 143"/>
                  <a:gd name="T60" fmla="*/ 0 w 88"/>
                  <a:gd name="T61" fmla="*/ 14 h 143"/>
                  <a:gd name="T62" fmla="*/ 1 w 88"/>
                  <a:gd name="T63" fmla="*/ 15 h 143"/>
                  <a:gd name="T64" fmla="*/ 2 w 88"/>
                  <a:gd name="T65" fmla="*/ 15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" h="143">
                    <a:moveTo>
                      <a:pt x="15" y="139"/>
                    </a:moveTo>
                    <a:lnTo>
                      <a:pt x="27" y="141"/>
                    </a:lnTo>
                    <a:lnTo>
                      <a:pt x="37" y="143"/>
                    </a:lnTo>
                    <a:lnTo>
                      <a:pt x="45" y="143"/>
                    </a:lnTo>
                    <a:lnTo>
                      <a:pt x="52" y="142"/>
                    </a:lnTo>
                    <a:lnTo>
                      <a:pt x="58" y="140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9" y="125"/>
                    </a:lnTo>
                    <a:lnTo>
                      <a:pt x="75" y="111"/>
                    </a:lnTo>
                    <a:lnTo>
                      <a:pt x="82" y="93"/>
                    </a:lnTo>
                    <a:lnTo>
                      <a:pt x="87" y="73"/>
                    </a:lnTo>
                    <a:lnTo>
                      <a:pt x="88" y="50"/>
                    </a:lnTo>
                    <a:lnTo>
                      <a:pt x="87" y="39"/>
                    </a:lnTo>
                    <a:lnTo>
                      <a:pt x="84" y="29"/>
                    </a:lnTo>
                    <a:lnTo>
                      <a:pt x="80" y="22"/>
                    </a:lnTo>
                    <a:lnTo>
                      <a:pt x="76" y="16"/>
                    </a:lnTo>
                    <a:lnTo>
                      <a:pt x="70" y="11"/>
                    </a:lnTo>
                    <a:lnTo>
                      <a:pt x="66" y="8"/>
                    </a:lnTo>
                    <a:lnTo>
                      <a:pt x="58" y="5"/>
                    </a:lnTo>
                    <a:lnTo>
                      <a:pt x="51" y="3"/>
                    </a:lnTo>
                    <a:lnTo>
                      <a:pt x="39" y="0"/>
                    </a:lnTo>
                    <a:lnTo>
                      <a:pt x="32" y="3"/>
                    </a:lnTo>
                    <a:lnTo>
                      <a:pt x="28" y="10"/>
                    </a:lnTo>
                    <a:lnTo>
                      <a:pt x="31" y="24"/>
                    </a:lnTo>
                    <a:lnTo>
                      <a:pt x="32" y="47"/>
                    </a:lnTo>
                    <a:lnTo>
                      <a:pt x="28" y="77"/>
                    </a:lnTo>
                    <a:lnTo>
                      <a:pt x="18" y="106"/>
                    </a:lnTo>
                    <a:lnTo>
                      <a:pt x="2" y="125"/>
                    </a:lnTo>
                    <a:lnTo>
                      <a:pt x="0" y="129"/>
                    </a:lnTo>
                    <a:lnTo>
                      <a:pt x="2" y="133"/>
                    </a:lnTo>
                    <a:lnTo>
                      <a:pt x="8" y="13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4" name="Freeform 173"/>
              <p:cNvSpPr>
                <a:spLocks/>
              </p:cNvSpPr>
              <p:nvPr/>
            </p:nvSpPr>
            <p:spPr bwMode="auto">
              <a:xfrm>
                <a:off x="1950" y="2635"/>
                <a:ext cx="20" cy="8"/>
              </a:xfrm>
              <a:custGeom>
                <a:avLst/>
                <a:gdLst>
                  <a:gd name="T0" fmla="*/ 6 w 60"/>
                  <a:gd name="T1" fmla="*/ 0 h 24"/>
                  <a:gd name="T2" fmla="*/ 6 w 60"/>
                  <a:gd name="T3" fmla="*/ 0 h 24"/>
                  <a:gd name="T4" fmla="*/ 5 w 60"/>
                  <a:gd name="T5" fmla="*/ 1 h 24"/>
                  <a:gd name="T6" fmla="*/ 5 w 60"/>
                  <a:gd name="T7" fmla="*/ 1 h 24"/>
                  <a:gd name="T8" fmla="*/ 5 w 60"/>
                  <a:gd name="T9" fmla="*/ 1 h 24"/>
                  <a:gd name="T10" fmla="*/ 4 w 60"/>
                  <a:gd name="T11" fmla="*/ 1 h 24"/>
                  <a:gd name="T12" fmla="*/ 3 w 60"/>
                  <a:gd name="T13" fmla="*/ 2 h 24"/>
                  <a:gd name="T14" fmla="*/ 3 w 60"/>
                  <a:gd name="T15" fmla="*/ 2 h 24"/>
                  <a:gd name="T16" fmla="*/ 2 w 60"/>
                  <a:gd name="T17" fmla="*/ 1 h 24"/>
                  <a:gd name="T18" fmla="*/ 0 w 60"/>
                  <a:gd name="T19" fmla="*/ 1 h 24"/>
                  <a:gd name="T20" fmla="*/ 0 w 60"/>
                  <a:gd name="T21" fmla="*/ 2 h 24"/>
                  <a:gd name="T22" fmla="*/ 1 w 60"/>
                  <a:gd name="T23" fmla="*/ 2 h 24"/>
                  <a:gd name="T24" fmla="*/ 3 w 60"/>
                  <a:gd name="T25" fmla="*/ 3 h 24"/>
                  <a:gd name="T26" fmla="*/ 3 w 60"/>
                  <a:gd name="T27" fmla="*/ 3 h 24"/>
                  <a:gd name="T28" fmla="*/ 4 w 60"/>
                  <a:gd name="T29" fmla="*/ 3 h 24"/>
                  <a:gd name="T30" fmla="*/ 5 w 60"/>
                  <a:gd name="T31" fmla="*/ 2 h 24"/>
                  <a:gd name="T32" fmla="*/ 6 w 60"/>
                  <a:gd name="T33" fmla="*/ 2 h 24"/>
                  <a:gd name="T34" fmla="*/ 6 w 60"/>
                  <a:gd name="T35" fmla="*/ 1 h 24"/>
                  <a:gd name="T36" fmla="*/ 7 w 60"/>
                  <a:gd name="T37" fmla="*/ 0 h 24"/>
                  <a:gd name="T38" fmla="*/ 7 w 60"/>
                  <a:gd name="T39" fmla="*/ 0 h 24"/>
                  <a:gd name="T40" fmla="*/ 6 w 60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24">
                    <a:moveTo>
                      <a:pt x="50" y="0"/>
                    </a:moveTo>
                    <a:lnTo>
                      <a:pt x="50" y="0"/>
                    </a:lnTo>
                    <a:lnTo>
                      <a:pt x="47" y="5"/>
                    </a:lnTo>
                    <a:lnTo>
                      <a:pt x="44" y="9"/>
                    </a:lnTo>
                    <a:lnTo>
                      <a:pt x="42" y="11"/>
                    </a:lnTo>
                    <a:lnTo>
                      <a:pt x="37" y="13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4" y="12"/>
                    </a:lnTo>
                    <a:lnTo>
                      <a:pt x="2" y="10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23" y="24"/>
                    </a:lnTo>
                    <a:lnTo>
                      <a:pt x="31" y="24"/>
                    </a:lnTo>
                    <a:lnTo>
                      <a:pt x="40" y="23"/>
                    </a:lnTo>
                    <a:lnTo>
                      <a:pt x="47" y="21"/>
                    </a:lnTo>
                    <a:lnTo>
                      <a:pt x="52" y="16"/>
                    </a:lnTo>
                    <a:lnTo>
                      <a:pt x="56" y="10"/>
                    </a:lnTo>
                    <a:lnTo>
                      <a:pt x="60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5" name="Freeform 174"/>
              <p:cNvSpPr>
                <a:spLocks/>
              </p:cNvSpPr>
              <p:nvPr/>
            </p:nvSpPr>
            <p:spPr bwMode="auto">
              <a:xfrm>
                <a:off x="1967" y="2610"/>
                <a:ext cx="10" cy="26"/>
              </a:xfrm>
              <a:custGeom>
                <a:avLst/>
                <a:gdLst>
                  <a:gd name="T0" fmla="*/ 2 w 29"/>
                  <a:gd name="T1" fmla="*/ 0 h 77"/>
                  <a:gd name="T2" fmla="*/ 2 w 29"/>
                  <a:gd name="T3" fmla="*/ 0 h 77"/>
                  <a:gd name="T4" fmla="*/ 2 w 29"/>
                  <a:gd name="T5" fmla="*/ 3 h 77"/>
                  <a:gd name="T6" fmla="*/ 2 w 29"/>
                  <a:gd name="T7" fmla="*/ 5 h 77"/>
                  <a:gd name="T8" fmla="*/ 1 w 29"/>
                  <a:gd name="T9" fmla="*/ 7 h 77"/>
                  <a:gd name="T10" fmla="*/ 0 w 29"/>
                  <a:gd name="T11" fmla="*/ 8 h 77"/>
                  <a:gd name="T12" fmla="*/ 1 w 29"/>
                  <a:gd name="T13" fmla="*/ 9 h 77"/>
                  <a:gd name="T14" fmla="*/ 2 w 29"/>
                  <a:gd name="T15" fmla="*/ 7 h 77"/>
                  <a:gd name="T16" fmla="*/ 3 w 29"/>
                  <a:gd name="T17" fmla="*/ 5 h 77"/>
                  <a:gd name="T18" fmla="*/ 3 w 29"/>
                  <a:gd name="T19" fmla="*/ 3 h 77"/>
                  <a:gd name="T20" fmla="*/ 3 w 29"/>
                  <a:gd name="T21" fmla="*/ 0 h 77"/>
                  <a:gd name="T22" fmla="*/ 3 w 29"/>
                  <a:gd name="T23" fmla="*/ 0 h 77"/>
                  <a:gd name="T24" fmla="*/ 2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0" y="0"/>
                    </a:moveTo>
                    <a:lnTo>
                      <a:pt x="20" y="0"/>
                    </a:lnTo>
                    <a:lnTo>
                      <a:pt x="18" y="23"/>
                    </a:lnTo>
                    <a:lnTo>
                      <a:pt x="14" y="42"/>
                    </a:lnTo>
                    <a:lnTo>
                      <a:pt x="6" y="60"/>
                    </a:lnTo>
                    <a:lnTo>
                      <a:pt x="0" y="74"/>
                    </a:lnTo>
                    <a:lnTo>
                      <a:pt x="10" y="77"/>
                    </a:lnTo>
                    <a:lnTo>
                      <a:pt x="16" y="62"/>
                    </a:lnTo>
                    <a:lnTo>
                      <a:pt x="23" y="44"/>
                    </a:lnTo>
                    <a:lnTo>
                      <a:pt x="28" y="23"/>
                    </a:lnTo>
                    <a:lnTo>
                      <a:pt x="2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6" name="Freeform 175"/>
              <p:cNvSpPr>
                <a:spLocks/>
              </p:cNvSpPr>
              <p:nvPr/>
            </p:nvSpPr>
            <p:spPr bwMode="auto">
              <a:xfrm>
                <a:off x="1962" y="2593"/>
                <a:ext cx="15" cy="17"/>
              </a:xfrm>
              <a:custGeom>
                <a:avLst/>
                <a:gdLst>
                  <a:gd name="T0" fmla="*/ 0 w 43"/>
                  <a:gd name="T1" fmla="*/ 1 h 52"/>
                  <a:gd name="T2" fmla="*/ 0 w 43"/>
                  <a:gd name="T3" fmla="*/ 1 h 52"/>
                  <a:gd name="T4" fmla="*/ 1 w 43"/>
                  <a:gd name="T5" fmla="*/ 1 h 52"/>
                  <a:gd name="T6" fmla="*/ 2 w 43"/>
                  <a:gd name="T7" fmla="*/ 2 h 52"/>
                  <a:gd name="T8" fmla="*/ 2 w 43"/>
                  <a:gd name="T9" fmla="*/ 2 h 52"/>
                  <a:gd name="T10" fmla="*/ 3 w 43"/>
                  <a:gd name="T11" fmla="*/ 2 h 52"/>
                  <a:gd name="T12" fmla="*/ 3 w 43"/>
                  <a:gd name="T13" fmla="*/ 3 h 52"/>
                  <a:gd name="T14" fmla="*/ 3 w 43"/>
                  <a:gd name="T15" fmla="*/ 3 h 52"/>
                  <a:gd name="T16" fmla="*/ 4 w 43"/>
                  <a:gd name="T17" fmla="*/ 5 h 52"/>
                  <a:gd name="T18" fmla="*/ 4 w 43"/>
                  <a:gd name="T19" fmla="*/ 6 h 52"/>
                  <a:gd name="T20" fmla="*/ 5 w 43"/>
                  <a:gd name="T21" fmla="*/ 6 h 52"/>
                  <a:gd name="T22" fmla="*/ 5 w 43"/>
                  <a:gd name="T23" fmla="*/ 4 h 52"/>
                  <a:gd name="T24" fmla="*/ 5 w 43"/>
                  <a:gd name="T25" fmla="*/ 3 h 52"/>
                  <a:gd name="T26" fmla="*/ 4 w 43"/>
                  <a:gd name="T27" fmla="*/ 2 h 52"/>
                  <a:gd name="T28" fmla="*/ 3 w 43"/>
                  <a:gd name="T29" fmla="*/ 2 h 52"/>
                  <a:gd name="T30" fmla="*/ 3 w 43"/>
                  <a:gd name="T31" fmla="*/ 1 h 52"/>
                  <a:gd name="T32" fmla="*/ 2 w 43"/>
                  <a:gd name="T33" fmla="*/ 1 h 52"/>
                  <a:gd name="T34" fmla="*/ 1 w 43"/>
                  <a:gd name="T35" fmla="*/ 0 h 52"/>
                  <a:gd name="T36" fmla="*/ 0 w 43"/>
                  <a:gd name="T37" fmla="*/ 0 h 52"/>
                  <a:gd name="T38" fmla="*/ 0 w 43"/>
                  <a:gd name="T39" fmla="*/ 0 h 52"/>
                  <a:gd name="T40" fmla="*/ 0 w 43"/>
                  <a:gd name="T41" fmla="*/ 1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0" y="10"/>
                    </a:moveTo>
                    <a:lnTo>
                      <a:pt x="0" y="10"/>
                    </a:lnTo>
                    <a:lnTo>
                      <a:pt x="7" y="12"/>
                    </a:lnTo>
                    <a:lnTo>
                      <a:pt x="13" y="14"/>
                    </a:lnTo>
                    <a:lnTo>
                      <a:pt x="17" y="17"/>
                    </a:lnTo>
                    <a:lnTo>
                      <a:pt x="23" y="22"/>
                    </a:lnTo>
                    <a:lnTo>
                      <a:pt x="25" y="26"/>
                    </a:lnTo>
                    <a:lnTo>
                      <a:pt x="29" y="32"/>
                    </a:lnTo>
                    <a:lnTo>
                      <a:pt x="32" y="42"/>
                    </a:lnTo>
                    <a:lnTo>
                      <a:pt x="34" y="52"/>
                    </a:lnTo>
                    <a:lnTo>
                      <a:pt x="43" y="52"/>
                    </a:lnTo>
                    <a:lnTo>
                      <a:pt x="42" y="40"/>
                    </a:lnTo>
                    <a:lnTo>
                      <a:pt x="38" y="30"/>
                    </a:lnTo>
                    <a:lnTo>
                      <a:pt x="35" y="22"/>
                    </a:lnTo>
                    <a:lnTo>
                      <a:pt x="30" y="14"/>
                    </a:lnTo>
                    <a:lnTo>
                      <a:pt x="24" y="10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7" name="Freeform 176"/>
              <p:cNvSpPr>
                <a:spLocks/>
              </p:cNvSpPr>
              <p:nvPr/>
            </p:nvSpPr>
            <p:spPr bwMode="auto">
              <a:xfrm>
                <a:off x="1953" y="2592"/>
                <a:ext cx="10" cy="10"/>
              </a:xfrm>
              <a:custGeom>
                <a:avLst/>
                <a:gdLst>
                  <a:gd name="T0" fmla="*/ 2 w 30"/>
                  <a:gd name="T1" fmla="*/ 3 h 32"/>
                  <a:gd name="T2" fmla="*/ 2 w 30"/>
                  <a:gd name="T3" fmla="*/ 3 h 32"/>
                  <a:gd name="T4" fmla="*/ 1 w 30"/>
                  <a:gd name="T5" fmla="*/ 2 h 32"/>
                  <a:gd name="T6" fmla="*/ 2 w 30"/>
                  <a:gd name="T7" fmla="*/ 1 h 32"/>
                  <a:gd name="T8" fmla="*/ 2 w 30"/>
                  <a:gd name="T9" fmla="*/ 1 h 32"/>
                  <a:gd name="T10" fmla="*/ 3 w 30"/>
                  <a:gd name="T11" fmla="*/ 1 h 32"/>
                  <a:gd name="T12" fmla="*/ 3 w 30"/>
                  <a:gd name="T13" fmla="*/ 0 h 32"/>
                  <a:gd name="T14" fmla="*/ 2 w 30"/>
                  <a:gd name="T15" fmla="*/ 0 h 32"/>
                  <a:gd name="T16" fmla="*/ 1 w 30"/>
                  <a:gd name="T17" fmla="*/ 1 h 32"/>
                  <a:gd name="T18" fmla="*/ 0 w 30"/>
                  <a:gd name="T19" fmla="*/ 2 h 32"/>
                  <a:gd name="T20" fmla="*/ 0 w 30"/>
                  <a:gd name="T21" fmla="*/ 3 h 32"/>
                  <a:gd name="T22" fmla="*/ 0 w 30"/>
                  <a:gd name="T23" fmla="*/ 3 h 32"/>
                  <a:gd name="T24" fmla="*/ 2 w 30"/>
                  <a:gd name="T25" fmla="*/ 3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2">
                    <a:moveTo>
                      <a:pt x="14" y="29"/>
                    </a:moveTo>
                    <a:lnTo>
                      <a:pt x="14" y="29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8" y="14"/>
                    </a:lnTo>
                    <a:lnTo>
                      <a:pt x="30" y="4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6"/>
                    </a:lnTo>
                    <a:lnTo>
                      <a:pt x="4" y="3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8" name="Freeform 177"/>
              <p:cNvSpPr>
                <a:spLocks/>
              </p:cNvSpPr>
              <p:nvPr/>
            </p:nvSpPr>
            <p:spPr bwMode="auto">
              <a:xfrm>
                <a:off x="1946" y="2601"/>
                <a:ext cx="12" cy="36"/>
              </a:xfrm>
              <a:custGeom>
                <a:avLst/>
                <a:gdLst>
                  <a:gd name="T0" fmla="*/ 0 w 37"/>
                  <a:gd name="T1" fmla="*/ 12 h 107"/>
                  <a:gd name="T2" fmla="*/ 0 w 37"/>
                  <a:gd name="T3" fmla="*/ 12 h 107"/>
                  <a:gd name="T4" fmla="*/ 2 w 37"/>
                  <a:gd name="T5" fmla="*/ 10 h 107"/>
                  <a:gd name="T6" fmla="*/ 4 w 37"/>
                  <a:gd name="T7" fmla="*/ 6 h 107"/>
                  <a:gd name="T8" fmla="*/ 4 w 37"/>
                  <a:gd name="T9" fmla="*/ 3 h 107"/>
                  <a:gd name="T10" fmla="*/ 4 w 37"/>
                  <a:gd name="T11" fmla="*/ 0 h 107"/>
                  <a:gd name="T12" fmla="*/ 3 w 37"/>
                  <a:gd name="T13" fmla="*/ 0 h 107"/>
                  <a:gd name="T14" fmla="*/ 3 w 37"/>
                  <a:gd name="T15" fmla="*/ 3 h 107"/>
                  <a:gd name="T16" fmla="*/ 3 w 37"/>
                  <a:gd name="T17" fmla="*/ 6 h 107"/>
                  <a:gd name="T18" fmla="*/ 1 w 37"/>
                  <a:gd name="T19" fmla="*/ 9 h 107"/>
                  <a:gd name="T20" fmla="*/ 0 w 37"/>
                  <a:gd name="T21" fmla="*/ 11 h 107"/>
                  <a:gd name="T22" fmla="*/ 0 w 37"/>
                  <a:gd name="T23" fmla="*/ 11 h 107"/>
                  <a:gd name="T24" fmla="*/ 0 w 37"/>
                  <a:gd name="T25" fmla="*/ 1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07">
                    <a:moveTo>
                      <a:pt x="4" y="107"/>
                    </a:moveTo>
                    <a:lnTo>
                      <a:pt x="4" y="107"/>
                    </a:lnTo>
                    <a:lnTo>
                      <a:pt x="22" y="86"/>
                    </a:lnTo>
                    <a:lnTo>
                      <a:pt x="33" y="56"/>
                    </a:lnTo>
                    <a:lnTo>
                      <a:pt x="37" y="24"/>
                    </a:lnTo>
                    <a:lnTo>
                      <a:pt x="36" y="0"/>
                    </a:lnTo>
                    <a:lnTo>
                      <a:pt x="26" y="3"/>
                    </a:lnTo>
                    <a:lnTo>
                      <a:pt x="27" y="24"/>
                    </a:lnTo>
                    <a:lnTo>
                      <a:pt x="24" y="53"/>
                    </a:lnTo>
                    <a:lnTo>
                      <a:pt x="13" y="81"/>
                    </a:lnTo>
                    <a:lnTo>
                      <a:pt x="0" y="98"/>
                    </a:lnTo>
                    <a:lnTo>
                      <a:pt x="4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39" name="Freeform 178"/>
              <p:cNvSpPr>
                <a:spLocks/>
              </p:cNvSpPr>
              <p:nvPr/>
            </p:nvSpPr>
            <p:spPr bwMode="auto">
              <a:xfrm>
                <a:off x="1943" y="2634"/>
                <a:ext cx="8" cy="7"/>
              </a:xfrm>
              <a:custGeom>
                <a:avLst/>
                <a:gdLst>
                  <a:gd name="T0" fmla="*/ 3 w 23"/>
                  <a:gd name="T1" fmla="*/ 1 h 22"/>
                  <a:gd name="T2" fmla="*/ 3 w 23"/>
                  <a:gd name="T3" fmla="*/ 1 h 22"/>
                  <a:gd name="T4" fmla="*/ 2 w 23"/>
                  <a:gd name="T5" fmla="*/ 1 h 22"/>
                  <a:gd name="T6" fmla="*/ 2 w 23"/>
                  <a:gd name="T7" fmla="*/ 1 h 22"/>
                  <a:gd name="T8" fmla="*/ 2 w 23"/>
                  <a:gd name="T9" fmla="*/ 1 h 22"/>
                  <a:gd name="T10" fmla="*/ 1 w 23"/>
                  <a:gd name="T11" fmla="*/ 1 h 22"/>
                  <a:gd name="T12" fmla="*/ 1 w 23"/>
                  <a:gd name="T13" fmla="*/ 0 h 22"/>
                  <a:gd name="T14" fmla="*/ 0 w 23"/>
                  <a:gd name="T15" fmla="*/ 1 h 22"/>
                  <a:gd name="T16" fmla="*/ 1 w 23"/>
                  <a:gd name="T17" fmla="*/ 2 h 22"/>
                  <a:gd name="T18" fmla="*/ 2 w 23"/>
                  <a:gd name="T19" fmla="*/ 2 h 22"/>
                  <a:gd name="T20" fmla="*/ 2 w 23"/>
                  <a:gd name="T21" fmla="*/ 2 h 22"/>
                  <a:gd name="T22" fmla="*/ 2 w 23"/>
                  <a:gd name="T23" fmla="*/ 2 h 22"/>
                  <a:gd name="T24" fmla="*/ 3 w 23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2">
                    <a:moveTo>
                      <a:pt x="23" y="13"/>
                    </a:moveTo>
                    <a:lnTo>
                      <a:pt x="23" y="13"/>
                    </a:lnTo>
                    <a:lnTo>
                      <a:pt x="17" y="10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5" y="15"/>
                    </a:lnTo>
                    <a:lnTo>
                      <a:pt x="13" y="20"/>
                    </a:lnTo>
                    <a:lnTo>
                      <a:pt x="21" y="22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0" name="Freeform 179"/>
              <p:cNvSpPr>
                <a:spLocks/>
              </p:cNvSpPr>
              <p:nvPr/>
            </p:nvSpPr>
            <p:spPr bwMode="auto">
              <a:xfrm>
                <a:off x="1966" y="2599"/>
                <a:ext cx="29" cy="48"/>
              </a:xfrm>
              <a:custGeom>
                <a:avLst/>
                <a:gdLst>
                  <a:gd name="T0" fmla="*/ 2 w 88"/>
                  <a:gd name="T1" fmla="*/ 15 h 143"/>
                  <a:gd name="T2" fmla="*/ 3 w 88"/>
                  <a:gd name="T3" fmla="*/ 16 h 143"/>
                  <a:gd name="T4" fmla="*/ 4 w 88"/>
                  <a:gd name="T5" fmla="*/ 16 h 143"/>
                  <a:gd name="T6" fmla="*/ 5 w 88"/>
                  <a:gd name="T7" fmla="*/ 16 h 143"/>
                  <a:gd name="T8" fmla="*/ 6 w 88"/>
                  <a:gd name="T9" fmla="*/ 16 h 143"/>
                  <a:gd name="T10" fmla="*/ 6 w 88"/>
                  <a:gd name="T11" fmla="*/ 16 h 143"/>
                  <a:gd name="T12" fmla="*/ 7 w 88"/>
                  <a:gd name="T13" fmla="*/ 15 h 143"/>
                  <a:gd name="T14" fmla="*/ 7 w 88"/>
                  <a:gd name="T15" fmla="*/ 15 h 143"/>
                  <a:gd name="T16" fmla="*/ 7 w 88"/>
                  <a:gd name="T17" fmla="*/ 14 h 143"/>
                  <a:gd name="T18" fmla="*/ 8 w 88"/>
                  <a:gd name="T19" fmla="*/ 12 h 143"/>
                  <a:gd name="T20" fmla="*/ 9 w 88"/>
                  <a:gd name="T21" fmla="*/ 10 h 143"/>
                  <a:gd name="T22" fmla="*/ 9 w 88"/>
                  <a:gd name="T23" fmla="*/ 8 h 143"/>
                  <a:gd name="T24" fmla="*/ 10 w 88"/>
                  <a:gd name="T25" fmla="*/ 5 h 143"/>
                  <a:gd name="T26" fmla="*/ 9 w 88"/>
                  <a:gd name="T27" fmla="*/ 4 h 143"/>
                  <a:gd name="T28" fmla="*/ 9 w 88"/>
                  <a:gd name="T29" fmla="*/ 3 h 143"/>
                  <a:gd name="T30" fmla="*/ 9 w 88"/>
                  <a:gd name="T31" fmla="*/ 2 h 143"/>
                  <a:gd name="T32" fmla="*/ 8 w 88"/>
                  <a:gd name="T33" fmla="*/ 2 h 143"/>
                  <a:gd name="T34" fmla="*/ 8 w 88"/>
                  <a:gd name="T35" fmla="*/ 1 h 143"/>
                  <a:gd name="T36" fmla="*/ 7 w 88"/>
                  <a:gd name="T37" fmla="*/ 1 h 143"/>
                  <a:gd name="T38" fmla="*/ 6 w 88"/>
                  <a:gd name="T39" fmla="*/ 1 h 143"/>
                  <a:gd name="T40" fmla="*/ 6 w 88"/>
                  <a:gd name="T41" fmla="*/ 0 h 143"/>
                  <a:gd name="T42" fmla="*/ 4 w 88"/>
                  <a:gd name="T43" fmla="*/ 0 h 143"/>
                  <a:gd name="T44" fmla="*/ 3 w 88"/>
                  <a:gd name="T45" fmla="*/ 0 h 143"/>
                  <a:gd name="T46" fmla="*/ 3 w 88"/>
                  <a:gd name="T47" fmla="*/ 1 h 143"/>
                  <a:gd name="T48" fmla="*/ 3 w 88"/>
                  <a:gd name="T49" fmla="*/ 3 h 143"/>
                  <a:gd name="T50" fmla="*/ 4 w 88"/>
                  <a:gd name="T51" fmla="*/ 5 h 143"/>
                  <a:gd name="T52" fmla="*/ 3 w 88"/>
                  <a:gd name="T53" fmla="*/ 9 h 143"/>
                  <a:gd name="T54" fmla="*/ 2 w 88"/>
                  <a:gd name="T55" fmla="*/ 12 h 143"/>
                  <a:gd name="T56" fmla="*/ 0 w 88"/>
                  <a:gd name="T57" fmla="*/ 14 h 143"/>
                  <a:gd name="T58" fmla="*/ 0 w 88"/>
                  <a:gd name="T59" fmla="*/ 14 h 143"/>
                  <a:gd name="T60" fmla="*/ 0 w 88"/>
                  <a:gd name="T61" fmla="*/ 15 h 143"/>
                  <a:gd name="T62" fmla="*/ 1 w 88"/>
                  <a:gd name="T63" fmla="*/ 15 h 143"/>
                  <a:gd name="T64" fmla="*/ 2 w 88"/>
                  <a:gd name="T65" fmla="*/ 15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" h="143">
                    <a:moveTo>
                      <a:pt x="15" y="138"/>
                    </a:moveTo>
                    <a:lnTo>
                      <a:pt x="26" y="141"/>
                    </a:lnTo>
                    <a:lnTo>
                      <a:pt x="37" y="143"/>
                    </a:lnTo>
                    <a:lnTo>
                      <a:pt x="44" y="143"/>
                    </a:lnTo>
                    <a:lnTo>
                      <a:pt x="52" y="142"/>
                    </a:lnTo>
                    <a:lnTo>
                      <a:pt x="58" y="140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8" y="125"/>
                    </a:lnTo>
                    <a:lnTo>
                      <a:pt x="74" y="111"/>
                    </a:lnTo>
                    <a:lnTo>
                      <a:pt x="82" y="93"/>
                    </a:lnTo>
                    <a:lnTo>
                      <a:pt x="86" y="72"/>
                    </a:lnTo>
                    <a:lnTo>
                      <a:pt x="88" y="49"/>
                    </a:lnTo>
                    <a:lnTo>
                      <a:pt x="86" y="38"/>
                    </a:lnTo>
                    <a:lnTo>
                      <a:pt x="83" y="29"/>
                    </a:lnTo>
                    <a:lnTo>
                      <a:pt x="80" y="22"/>
                    </a:lnTo>
                    <a:lnTo>
                      <a:pt x="76" y="16"/>
                    </a:lnTo>
                    <a:lnTo>
                      <a:pt x="71" y="11"/>
                    </a:lnTo>
                    <a:lnTo>
                      <a:pt x="65" y="7"/>
                    </a:lnTo>
                    <a:lnTo>
                      <a:pt x="59" y="5"/>
                    </a:lnTo>
                    <a:lnTo>
                      <a:pt x="52" y="2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7" y="10"/>
                    </a:lnTo>
                    <a:lnTo>
                      <a:pt x="30" y="24"/>
                    </a:lnTo>
                    <a:lnTo>
                      <a:pt x="32" y="47"/>
                    </a:lnTo>
                    <a:lnTo>
                      <a:pt x="27" y="77"/>
                    </a:lnTo>
                    <a:lnTo>
                      <a:pt x="18" y="105"/>
                    </a:lnTo>
                    <a:lnTo>
                      <a:pt x="2" y="124"/>
                    </a:lnTo>
                    <a:lnTo>
                      <a:pt x="0" y="127"/>
                    </a:lnTo>
                    <a:lnTo>
                      <a:pt x="2" y="132"/>
                    </a:lnTo>
                    <a:lnTo>
                      <a:pt x="8" y="136"/>
                    </a:lnTo>
                    <a:lnTo>
                      <a:pt x="15" y="138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1" name="Freeform 180"/>
              <p:cNvSpPr>
                <a:spLocks/>
              </p:cNvSpPr>
              <p:nvPr/>
            </p:nvSpPr>
            <p:spPr bwMode="auto">
              <a:xfrm>
                <a:off x="1971" y="2640"/>
                <a:ext cx="19" cy="8"/>
              </a:xfrm>
              <a:custGeom>
                <a:avLst/>
                <a:gdLst>
                  <a:gd name="T0" fmla="*/ 5 w 59"/>
                  <a:gd name="T1" fmla="*/ 0 h 24"/>
                  <a:gd name="T2" fmla="*/ 5 w 59"/>
                  <a:gd name="T3" fmla="*/ 0 h 24"/>
                  <a:gd name="T4" fmla="*/ 5 w 59"/>
                  <a:gd name="T5" fmla="*/ 1 h 24"/>
                  <a:gd name="T6" fmla="*/ 5 w 59"/>
                  <a:gd name="T7" fmla="*/ 1 h 24"/>
                  <a:gd name="T8" fmla="*/ 4 w 59"/>
                  <a:gd name="T9" fmla="*/ 1 h 24"/>
                  <a:gd name="T10" fmla="*/ 4 w 59"/>
                  <a:gd name="T11" fmla="*/ 1 h 24"/>
                  <a:gd name="T12" fmla="*/ 3 w 59"/>
                  <a:gd name="T13" fmla="*/ 2 h 24"/>
                  <a:gd name="T14" fmla="*/ 2 w 59"/>
                  <a:gd name="T15" fmla="*/ 2 h 24"/>
                  <a:gd name="T16" fmla="*/ 1 w 59"/>
                  <a:gd name="T17" fmla="*/ 1 h 24"/>
                  <a:gd name="T18" fmla="*/ 0 w 59"/>
                  <a:gd name="T19" fmla="*/ 1 h 24"/>
                  <a:gd name="T20" fmla="*/ 0 w 59"/>
                  <a:gd name="T21" fmla="*/ 2 h 24"/>
                  <a:gd name="T22" fmla="*/ 1 w 59"/>
                  <a:gd name="T23" fmla="*/ 2 h 24"/>
                  <a:gd name="T24" fmla="*/ 2 w 59"/>
                  <a:gd name="T25" fmla="*/ 3 h 24"/>
                  <a:gd name="T26" fmla="*/ 3 w 59"/>
                  <a:gd name="T27" fmla="*/ 3 h 24"/>
                  <a:gd name="T28" fmla="*/ 4 w 59"/>
                  <a:gd name="T29" fmla="*/ 3 h 24"/>
                  <a:gd name="T30" fmla="*/ 5 w 59"/>
                  <a:gd name="T31" fmla="*/ 2 h 24"/>
                  <a:gd name="T32" fmla="*/ 5 w 59"/>
                  <a:gd name="T33" fmla="*/ 2 h 24"/>
                  <a:gd name="T34" fmla="*/ 6 w 59"/>
                  <a:gd name="T35" fmla="*/ 1 h 24"/>
                  <a:gd name="T36" fmla="*/ 6 w 59"/>
                  <a:gd name="T37" fmla="*/ 0 h 24"/>
                  <a:gd name="T38" fmla="*/ 6 w 59"/>
                  <a:gd name="T39" fmla="*/ 0 h 24"/>
                  <a:gd name="T40" fmla="*/ 5 w 59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24">
                    <a:moveTo>
                      <a:pt x="50" y="0"/>
                    </a:moveTo>
                    <a:lnTo>
                      <a:pt x="50" y="0"/>
                    </a:lnTo>
                    <a:lnTo>
                      <a:pt x="47" y="5"/>
                    </a:lnTo>
                    <a:lnTo>
                      <a:pt x="45" y="8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0" y="14"/>
                    </a:lnTo>
                    <a:lnTo>
                      <a:pt x="23" y="14"/>
                    </a:lnTo>
                    <a:lnTo>
                      <a:pt x="13" y="12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11" y="22"/>
                    </a:lnTo>
                    <a:lnTo>
                      <a:pt x="23" y="24"/>
                    </a:lnTo>
                    <a:lnTo>
                      <a:pt x="30" y="24"/>
                    </a:lnTo>
                    <a:lnTo>
                      <a:pt x="39" y="23"/>
                    </a:lnTo>
                    <a:lnTo>
                      <a:pt x="46" y="20"/>
                    </a:lnTo>
                    <a:lnTo>
                      <a:pt x="52" y="16"/>
                    </a:lnTo>
                    <a:lnTo>
                      <a:pt x="57" y="9"/>
                    </a:lnTo>
                    <a:lnTo>
                      <a:pt x="59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2" name="Freeform 181"/>
              <p:cNvSpPr>
                <a:spLocks/>
              </p:cNvSpPr>
              <p:nvPr/>
            </p:nvSpPr>
            <p:spPr bwMode="auto">
              <a:xfrm>
                <a:off x="1987" y="2615"/>
                <a:ext cx="10" cy="26"/>
              </a:xfrm>
              <a:custGeom>
                <a:avLst/>
                <a:gdLst>
                  <a:gd name="T0" fmla="*/ 3 w 28"/>
                  <a:gd name="T1" fmla="*/ 0 h 77"/>
                  <a:gd name="T2" fmla="*/ 3 w 28"/>
                  <a:gd name="T3" fmla="*/ 0 h 77"/>
                  <a:gd name="T4" fmla="*/ 2 w 28"/>
                  <a:gd name="T5" fmla="*/ 3 h 77"/>
                  <a:gd name="T6" fmla="*/ 2 w 28"/>
                  <a:gd name="T7" fmla="*/ 5 h 77"/>
                  <a:gd name="T8" fmla="*/ 1 w 28"/>
                  <a:gd name="T9" fmla="*/ 7 h 77"/>
                  <a:gd name="T10" fmla="*/ 0 w 28"/>
                  <a:gd name="T11" fmla="*/ 8 h 77"/>
                  <a:gd name="T12" fmla="*/ 1 w 28"/>
                  <a:gd name="T13" fmla="*/ 9 h 77"/>
                  <a:gd name="T14" fmla="*/ 2 w 28"/>
                  <a:gd name="T15" fmla="*/ 7 h 77"/>
                  <a:gd name="T16" fmla="*/ 3 w 28"/>
                  <a:gd name="T17" fmla="*/ 5 h 77"/>
                  <a:gd name="T18" fmla="*/ 4 w 28"/>
                  <a:gd name="T19" fmla="*/ 3 h 77"/>
                  <a:gd name="T20" fmla="*/ 4 w 28"/>
                  <a:gd name="T21" fmla="*/ 0 h 77"/>
                  <a:gd name="T22" fmla="*/ 4 w 28"/>
                  <a:gd name="T23" fmla="*/ 0 h 77"/>
                  <a:gd name="T24" fmla="*/ 3 w 2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7">
                    <a:moveTo>
                      <a:pt x="19" y="0"/>
                    </a:moveTo>
                    <a:lnTo>
                      <a:pt x="19" y="0"/>
                    </a:lnTo>
                    <a:lnTo>
                      <a:pt x="18" y="23"/>
                    </a:lnTo>
                    <a:lnTo>
                      <a:pt x="13" y="42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9" y="77"/>
                    </a:lnTo>
                    <a:lnTo>
                      <a:pt x="15" y="63"/>
                    </a:lnTo>
                    <a:lnTo>
                      <a:pt x="22" y="45"/>
                    </a:lnTo>
                    <a:lnTo>
                      <a:pt x="27" y="23"/>
                    </a:lnTo>
                    <a:lnTo>
                      <a:pt x="2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3" name="Freeform 182"/>
              <p:cNvSpPr>
                <a:spLocks/>
              </p:cNvSpPr>
              <p:nvPr/>
            </p:nvSpPr>
            <p:spPr bwMode="auto">
              <a:xfrm>
                <a:off x="1983" y="2598"/>
                <a:ext cx="14" cy="17"/>
              </a:xfrm>
              <a:custGeom>
                <a:avLst/>
                <a:gdLst>
                  <a:gd name="T0" fmla="*/ 0 w 42"/>
                  <a:gd name="T1" fmla="*/ 1 h 51"/>
                  <a:gd name="T2" fmla="*/ 0 w 42"/>
                  <a:gd name="T3" fmla="*/ 1 h 51"/>
                  <a:gd name="T4" fmla="*/ 1 w 42"/>
                  <a:gd name="T5" fmla="*/ 1 h 51"/>
                  <a:gd name="T6" fmla="*/ 1 w 42"/>
                  <a:gd name="T7" fmla="*/ 2 h 51"/>
                  <a:gd name="T8" fmla="*/ 2 w 42"/>
                  <a:gd name="T9" fmla="*/ 2 h 51"/>
                  <a:gd name="T10" fmla="*/ 2 w 42"/>
                  <a:gd name="T11" fmla="*/ 2 h 51"/>
                  <a:gd name="T12" fmla="*/ 3 w 42"/>
                  <a:gd name="T13" fmla="*/ 3 h 51"/>
                  <a:gd name="T14" fmla="*/ 3 w 42"/>
                  <a:gd name="T15" fmla="*/ 4 h 51"/>
                  <a:gd name="T16" fmla="*/ 4 w 42"/>
                  <a:gd name="T17" fmla="*/ 5 h 51"/>
                  <a:gd name="T18" fmla="*/ 4 w 42"/>
                  <a:gd name="T19" fmla="*/ 6 h 51"/>
                  <a:gd name="T20" fmla="*/ 5 w 42"/>
                  <a:gd name="T21" fmla="*/ 6 h 51"/>
                  <a:gd name="T22" fmla="*/ 5 w 42"/>
                  <a:gd name="T23" fmla="*/ 4 h 51"/>
                  <a:gd name="T24" fmla="*/ 4 w 42"/>
                  <a:gd name="T25" fmla="*/ 3 h 51"/>
                  <a:gd name="T26" fmla="*/ 4 w 42"/>
                  <a:gd name="T27" fmla="*/ 2 h 51"/>
                  <a:gd name="T28" fmla="*/ 3 w 42"/>
                  <a:gd name="T29" fmla="*/ 2 h 51"/>
                  <a:gd name="T30" fmla="*/ 3 w 42"/>
                  <a:gd name="T31" fmla="*/ 1 h 51"/>
                  <a:gd name="T32" fmla="*/ 2 w 42"/>
                  <a:gd name="T33" fmla="*/ 0 h 51"/>
                  <a:gd name="T34" fmla="*/ 1 w 42"/>
                  <a:gd name="T35" fmla="*/ 0 h 51"/>
                  <a:gd name="T36" fmla="*/ 0 w 42"/>
                  <a:gd name="T37" fmla="*/ 0 h 51"/>
                  <a:gd name="T38" fmla="*/ 0 w 42"/>
                  <a:gd name="T39" fmla="*/ 0 h 51"/>
                  <a:gd name="T40" fmla="*/ 0 w 42"/>
                  <a:gd name="T41" fmla="*/ 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51">
                    <a:moveTo>
                      <a:pt x="0" y="9"/>
                    </a:moveTo>
                    <a:lnTo>
                      <a:pt x="0" y="9"/>
                    </a:lnTo>
                    <a:lnTo>
                      <a:pt x="8" y="12"/>
                    </a:lnTo>
                    <a:lnTo>
                      <a:pt x="12" y="14"/>
                    </a:lnTo>
                    <a:lnTo>
                      <a:pt x="17" y="16"/>
                    </a:lnTo>
                    <a:lnTo>
                      <a:pt x="22" y="21"/>
                    </a:lnTo>
                    <a:lnTo>
                      <a:pt x="26" y="26"/>
                    </a:lnTo>
                    <a:lnTo>
                      <a:pt x="28" y="32"/>
                    </a:lnTo>
                    <a:lnTo>
                      <a:pt x="32" y="42"/>
                    </a:lnTo>
                    <a:lnTo>
                      <a:pt x="33" y="51"/>
                    </a:lnTo>
                    <a:lnTo>
                      <a:pt x="42" y="51"/>
                    </a:lnTo>
                    <a:lnTo>
                      <a:pt x="41" y="39"/>
                    </a:lnTo>
                    <a:lnTo>
                      <a:pt x="38" y="30"/>
                    </a:lnTo>
                    <a:lnTo>
                      <a:pt x="35" y="21"/>
                    </a:lnTo>
                    <a:lnTo>
                      <a:pt x="29" y="14"/>
                    </a:lnTo>
                    <a:lnTo>
                      <a:pt x="24" y="9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4" name="Freeform 183"/>
              <p:cNvSpPr>
                <a:spLocks/>
              </p:cNvSpPr>
              <p:nvPr/>
            </p:nvSpPr>
            <p:spPr bwMode="auto">
              <a:xfrm>
                <a:off x="1973" y="2597"/>
                <a:ext cx="11" cy="10"/>
              </a:xfrm>
              <a:custGeom>
                <a:avLst/>
                <a:gdLst>
                  <a:gd name="T0" fmla="*/ 2 w 32"/>
                  <a:gd name="T1" fmla="*/ 3 h 31"/>
                  <a:gd name="T2" fmla="*/ 2 w 32"/>
                  <a:gd name="T3" fmla="*/ 3 h 31"/>
                  <a:gd name="T4" fmla="*/ 1 w 32"/>
                  <a:gd name="T5" fmla="*/ 2 h 31"/>
                  <a:gd name="T6" fmla="*/ 2 w 32"/>
                  <a:gd name="T7" fmla="*/ 1 h 31"/>
                  <a:gd name="T8" fmla="*/ 2 w 32"/>
                  <a:gd name="T9" fmla="*/ 1 h 31"/>
                  <a:gd name="T10" fmla="*/ 3 w 32"/>
                  <a:gd name="T11" fmla="*/ 1 h 31"/>
                  <a:gd name="T12" fmla="*/ 4 w 32"/>
                  <a:gd name="T13" fmla="*/ 0 h 31"/>
                  <a:gd name="T14" fmla="*/ 2 w 32"/>
                  <a:gd name="T15" fmla="*/ 0 h 31"/>
                  <a:gd name="T16" fmla="*/ 1 w 32"/>
                  <a:gd name="T17" fmla="*/ 1 h 31"/>
                  <a:gd name="T18" fmla="*/ 0 w 32"/>
                  <a:gd name="T19" fmla="*/ 2 h 31"/>
                  <a:gd name="T20" fmla="*/ 0 w 32"/>
                  <a:gd name="T21" fmla="*/ 3 h 31"/>
                  <a:gd name="T22" fmla="*/ 0 w 32"/>
                  <a:gd name="T23" fmla="*/ 3 h 31"/>
                  <a:gd name="T24" fmla="*/ 2 w 32"/>
                  <a:gd name="T25" fmla="*/ 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31">
                    <a:moveTo>
                      <a:pt x="14" y="29"/>
                    </a:moveTo>
                    <a:lnTo>
                      <a:pt x="14" y="29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9" y="13"/>
                    </a:lnTo>
                    <a:lnTo>
                      <a:pt x="32" y="4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6"/>
                    </a:lnTo>
                    <a:lnTo>
                      <a:pt x="4" y="31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5" name="Freeform 184"/>
              <p:cNvSpPr>
                <a:spLocks/>
              </p:cNvSpPr>
              <p:nvPr/>
            </p:nvSpPr>
            <p:spPr bwMode="auto">
              <a:xfrm>
                <a:off x="1966" y="2607"/>
                <a:ext cx="12" cy="35"/>
              </a:xfrm>
              <a:custGeom>
                <a:avLst/>
                <a:gdLst>
                  <a:gd name="T0" fmla="*/ 1 w 37"/>
                  <a:gd name="T1" fmla="*/ 12 h 106"/>
                  <a:gd name="T2" fmla="*/ 1 w 37"/>
                  <a:gd name="T3" fmla="*/ 12 h 106"/>
                  <a:gd name="T4" fmla="*/ 2 w 37"/>
                  <a:gd name="T5" fmla="*/ 9 h 106"/>
                  <a:gd name="T6" fmla="*/ 3 w 37"/>
                  <a:gd name="T7" fmla="*/ 6 h 106"/>
                  <a:gd name="T8" fmla="*/ 4 w 37"/>
                  <a:gd name="T9" fmla="*/ 3 h 106"/>
                  <a:gd name="T10" fmla="*/ 4 w 37"/>
                  <a:gd name="T11" fmla="*/ 0 h 106"/>
                  <a:gd name="T12" fmla="*/ 3 w 37"/>
                  <a:gd name="T13" fmla="*/ 0 h 106"/>
                  <a:gd name="T14" fmla="*/ 3 w 37"/>
                  <a:gd name="T15" fmla="*/ 3 h 106"/>
                  <a:gd name="T16" fmla="*/ 2 w 37"/>
                  <a:gd name="T17" fmla="*/ 6 h 106"/>
                  <a:gd name="T18" fmla="*/ 1 w 37"/>
                  <a:gd name="T19" fmla="*/ 9 h 106"/>
                  <a:gd name="T20" fmla="*/ 0 w 37"/>
                  <a:gd name="T21" fmla="*/ 11 h 106"/>
                  <a:gd name="T22" fmla="*/ 0 w 37"/>
                  <a:gd name="T23" fmla="*/ 11 h 106"/>
                  <a:gd name="T24" fmla="*/ 1 w 37"/>
                  <a:gd name="T25" fmla="*/ 12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06">
                    <a:moveTo>
                      <a:pt x="5" y="106"/>
                    </a:moveTo>
                    <a:lnTo>
                      <a:pt x="5" y="106"/>
                    </a:lnTo>
                    <a:lnTo>
                      <a:pt x="23" y="84"/>
                    </a:lnTo>
                    <a:lnTo>
                      <a:pt x="32" y="55"/>
                    </a:lnTo>
                    <a:lnTo>
                      <a:pt x="37" y="24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27" y="24"/>
                    </a:lnTo>
                    <a:lnTo>
                      <a:pt x="23" y="53"/>
                    </a:lnTo>
                    <a:lnTo>
                      <a:pt x="13" y="79"/>
                    </a:lnTo>
                    <a:lnTo>
                      <a:pt x="0" y="96"/>
                    </a:lnTo>
                    <a:lnTo>
                      <a:pt x="5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6" name="Freeform 185"/>
              <p:cNvSpPr>
                <a:spLocks/>
              </p:cNvSpPr>
              <p:nvPr/>
            </p:nvSpPr>
            <p:spPr bwMode="auto">
              <a:xfrm>
                <a:off x="1964" y="2639"/>
                <a:ext cx="8" cy="8"/>
              </a:xfrm>
              <a:custGeom>
                <a:avLst/>
                <a:gdLst>
                  <a:gd name="T0" fmla="*/ 3 w 23"/>
                  <a:gd name="T1" fmla="*/ 2 h 24"/>
                  <a:gd name="T2" fmla="*/ 3 w 23"/>
                  <a:gd name="T3" fmla="*/ 2 h 24"/>
                  <a:gd name="T4" fmla="*/ 2 w 23"/>
                  <a:gd name="T5" fmla="*/ 1 h 24"/>
                  <a:gd name="T6" fmla="*/ 1 w 23"/>
                  <a:gd name="T7" fmla="*/ 1 h 24"/>
                  <a:gd name="T8" fmla="*/ 1 w 23"/>
                  <a:gd name="T9" fmla="*/ 1 h 24"/>
                  <a:gd name="T10" fmla="*/ 1 w 23"/>
                  <a:gd name="T11" fmla="*/ 1 h 24"/>
                  <a:gd name="T12" fmla="*/ 1 w 23"/>
                  <a:gd name="T13" fmla="*/ 0 h 24"/>
                  <a:gd name="T14" fmla="*/ 0 w 23"/>
                  <a:gd name="T15" fmla="*/ 1 h 24"/>
                  <a:gd name="T16" fmla="*/ 1 w 23"/>
                  <a:gd name="T17" fmla="*/ 2 h 24"/>
                  <a:gd name="T18" fmla="*/ 1 w 23"/>
                  <a:gd name="T19" fmla="*/ 2 h 24"/>
                  <a:gd name="T20" fmla="*/ 2 w 23"/>
                  <a:gd name="T21" fmla="*/ 3 h 24"/>
                  <a:gd name="T22" fmla="*/ 2 w 23"/>
                  <a:gd name="T23" fmla="*/ 3 h 24"/>
                  <a:gd name="T24" fmla="*/ 3 w 23"/>
                  <a:gd name="T25" fmla="*/ 2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14"/>
                    </a:moveTo>
                    <a:lnTo>
                      <a:pt x="23" y="14"/>
                    </a:lnTo>
                    <a:lnTo>
                      <a:pt x="17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5" y="17"/>
                    </a:lnTo>
                    <a:lnTo>
                      <a:pt x="12" y="22"/>
                    </a:lnTo>
                    <a:lnTo>
                      <a:pt x="20" y="24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7" name="Freeform 186"/>
              <p:cNvSpPr>
                <a:spLocks/>
              </p:cNvSpPr>
              <p:nvPr/>
            </p:nvSpPr>
            <p:spPr bwMode="auto">
              <a:xfrm>
                <a:off x="1986" y="2603"/>
                <a:ext cx="30" cy="48"/>
              </a:xfrm>
              <a:custGeom>
                <a:avLst/>
                <a:gdLst>
                  <a:gd name="T0" fmla="*/ 2 w 89"/>
                  <a:gd name="T1" fmla="*/ 16 h 143"/>
                  <a:gd name="T2" fmla="*/ 3 w 89"/>
                  <a:gd name="T3" fmla="*/ 16 h 143"/>
                  <a:gd name="T4" fmla="*/ 4 w 89"/>
                  <a:gd name="T5" fmla="*/ 16 h 143"/>
                  <a:gd name="T6" fmla="*/ 5 w 89"/>
                  <a:gd name="T7" fmla="*/ 16 h 143"/>
                  <a:gd name="T8" fmla="*/ 6 w 89"/>
                  <a:gd name="T9" fmla="*/ 16 h 143"/>
                  <a:gd name="T10" fmla="*/ 7 w 89"/>
                  <a:gd name="T11" fmla="*/ 16 h 143"/>
                  <a:gd name="T12" fmla="*/ 7 w 89"/>
                  <a:gd name="T13" fmla="*/ 15 h 143"/>
                  <a:gd name="T14" fmla="*/ 8 w 89"/>
                  <a:gd name="T15" fmla="*/ 15 h 143"/>
                  <a:gd name="T16" fmla="*/ 8 w 89"/>
                  <a:gd name="T17" fmla="*/ 14 h 143"/>
                  <a:gd name="T18" fmla="*/ 9 w 89"/>
                  <a:gd name="T19" fmla="*/ 12 h 143"/>
                  <a:gd name="T20" fmla="*/ 9 w 89"/>
                  <a:gd name="T21" fmla="*/ 10 h 143"/>
                  <a:gd name="T22" fmla="*/ 10 w 89"/>
                  <a:gd name="T23" fmla="*/ 8 h 143"/>
                  <a:gd name="T24" fmla="*/ 10 w 89"/>
                  <a:gd name="T25" fmla="*/ 6 h 143"/>
                  <a:gd name="T26" fmla="*/ 10 w 89"/>
                  <a:gd name="T27" fmla="*/ 4 h 143"/>
                  <a:gd name="T28" fmla="*/ 9 w 89"/>
                  <a:gd name="T29" fmla="*/ 3 h 143"/>
                  <a:gd name="T30" fmla="*/ 9 w 89"/>
                  <a:gd name="T31" fmla="*/ 3 h 143"/>
                  <a:gd name="T32" fmla="*/ 9 w 89"/>
                  <a:gd name="T33" fmla="*/ 2 h 143"/>
                  <a:gd name="T34" fmla="*/ 8 w 89"/>
                  <a:gd name="T35" fmla="*/ 1 h 143"/>
                  <a:gd name="T36" fmla="*/ 7 w 89"/>
                  <a:gd name="T37" fmla="*/ 1 h 143"/>
                  <a:gd name="T38" fmla="*/ 7 w 89"/>
                  <a:gd name="T39" fmla="*/ 1 h 143"/>
                  <a:gd name="T40" fmla="*/ 6 w 89"/>
                  <a:gd name="T41" fmla="*/ 0 h 143"/>
                  <a:gd name="T42" fmla="*/ 4 w 89"/>
                  <a:gd name="T43" fmla="*/ 0 h 143"/>
                  <a:gd name="T44" fmla="*/ 4 w 89"/>
                  <a:gd name="T45" fmla="*/ 0 h 143"/>
                  <a:gd name="T46" fmla="*/ 3 w 89"/>
                  <a:gd name="T47" fmla="*/ 1 h 143"/>
                  <a:gd name="T48" fmla="*/ 3 w 89"/>
                  <a:gd name="T49" fmla="*/ 3 h 143"/>
                  <a:gd name="T50" fmla="*/ 4 w 89"/>
                  <a:gd name="T51" fmla="*/ 5 h 143"/>
                  <a:gd name="T52" fmla="*/ 3 w 89"/>
                  <a:gd name="T53" fmla="*/ 9 h 143"/>
                  <a:gd name="T54" fmla="*/ 2 w 89"/>
                  <a:gd name="T55" fmla="*/ 12 h 143"/>
                  <a:gd name="T56" fmla="*/ 0 w 89"/>
                  <a:gd name="T57" fmla="*/ 14 h 143"/>
                  <a:gd name="T58" fmla="*/ 0 w 89"/>
                  <a:gd name="T59" fmla="*/ 14 h 143"/>
                  <a:gd name="T60" fmla="*/ 0 w 89"/>
                  <a:gd name="T61" fmla="*/ 15 h 143"/>
                  <a:gd name="T62" fmla="*/ 1 w 89"/>
                  <a:gd name="T63" fmla="*/ 15 h 143"/>
                  <a:gd name="T64" fmla="*/ 2 w 89"/>
                  <a:gd name="T65" fmla="*/ 16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9" h="143">
                    <a:moveTo>
                      <a:pt x="16" y="140"/>
                    </a:moveTo>
                    <a:lnTo>
                      <a:pt x="28" y="142"/>
                    </a:lnTo>
                    <a:lnTo>
                      <a:pt x="37" y="143"/>
                    </a:lnTo>
                    <a:lnTo>
                      <a:pt x="46" y="143"/>
                    </a:lnTo>
                    <a:lnTo>
                      <a:pt x="53" y="142"/>
                    </a:lnTo>
                    <a:lnTo>
                      <a:pt x="59" y="140"/>
                    </a:lnTo>
                    <a:lnTo>
                      <a:pt x="64" y="136"/>
                    </a:lnTo>
                    <a:lnTo>
                      <a:pt x="67" y="131"/>
                    </a:lnTo>
                    <a:lnTo>
                      <a:pt x="70" y="125"/>
                    </a:lnTo>
                    <a:lnTo>
                      <a:pt x="76" y="111"/>
                    </a:lnTo>
                    <a:lnTo>
                      <a:pt x="83" y="93"/>
                    </a:lnTo>
                    <a:lnTo>
                      <a:pt x="88" y="72"/>
                    </a:lnTo>
                    <a:lnTo>
                      <a:pt x="89" y="50"/>
                    </a:lnTo>
                    <a:lnTo>
                      <a:pt x="88" y="39"/>
                    </a:lnTo>
                    <a:lnTo>
                      <a:pt x="84" y="30"/>
                    </a:lnTo>
                    <a:lnTo>
                      <a:pt x="80" y="23"/>
                    </a:lnTo>
                    <a:lnTo>
                      <a:pt x="77" y="17"/>
                    </a:lnTo>
                    <a:lnTo>
                      <a:pt x="71" y="12"/>
                    </a:lnTo>
                    <a:lnTo>
                      <a:pt x="66" y="9"/>
                    </a:lnTo>
                    <a:lnTo>
                      <a:pt x="59" y="5"/>
                    </a:lnTo>
                    <a:lnTo>
                      <a:pt x="52" y="3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29" y="10"/>
                    </a:lnTo>
                    <a:lnTo>
                      <a:pt x="31" y="24"/>
                    </a:lnTo>
                    <a:lnTo>
                      <a:pt x="32" y="47"/>
                    </a:lnTo>
                    <a:lnTo>
                      <a:pt x="29" y="77"/>
                    </a:lnTo>
                    <a:lnTo>
                      <a:pt x="18" y="106"/>
                    </a:lnTo>
                    <a:lnTo>
                      <a:pt x="2" y="125"/>
                    </a:lnTo>
                    <a:lnTo>
                      <a:pt x="0" y="129"/>
                    </a:lnTo>
                    <a:lnTo>
                      <a:pt x="2" y="133"/>
                    </a:lnTo>
                    <a:lnTo>
                      <a:pt x="8" y="136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8" name="Freeform 187"/>
              <p:cNvSpPr>
                <a:spLocks/>
              </p:cNvSpPr>
              <p:nvPr/>
            </p:nvSpPr>
            <p:spPr bwMode="auto">
              <a:xfrm>
                <a:off x="1991" y="2645"/>
                <a:ext cx="20" cy="8"/>
              </a:xfrm>
              <a:custGeom>
                <a:avLst/>
                <a:gdLst>
                  <a:gd name="T0" fmla="*/ 6 w 60"/>
                  <a:gd name="T1" fmla="*/ 0 h 24"/>
                  <a:gd name="T2" fmla="*/ 6 w 60"/>
                  <a:gd name="T3" fmla="*/ 0 h 24"/>
                  <a:gd name="T4" fmla="*/ 5 w 60"/>
                  <a:gd name="T5" fmla="*/ 1 h 24"/>
                  <a:gd name="T6" fmla="*/ 5 w 60"/>
                  <a:gd name="T7" fmla="*/ 1 h 24"/>
                  <a:gd name="T8" fmla="*/ 5 w 60"/>
                  <a:gd name="T9" fmla="*/ 1 h 24"/>
                  <a:gd name="T10" fmla="*/ 4 w 60"/>
                  <a:gd name="T11" fmla="*/ 1 h 24"/>
                  <a:gd name="T12" fmla="*/ 4 w 60"/>
                  <a:gd name="T13" fmla="*/ 2 h 24"/>
                  <a:gd name="T14" fmla="*/ 3 w 60"/>
                  <a:gd name="T15" fmla="*/ 2 h 24"/>
                  <a:gd name="T16" fmla="*/ 2 w 60"/>
                  <a:gd name="T17" fmla="*/ 1 h 24"/>
                  <a:gd name="T18" fmla="*/ 0 w 60"/>
                  <a:gd name="T19" fmla="*/ 1 h 24"/>
                  <a:gd name="T20" fmla="*/ 0 w 60"/>
                  <a:gd name="T21" fmla="*/ 2 h 24"/>
                  <a:gd name="T22" fmla="*/ 2 w 60"/>
                  <a:gd name="T23" fmla="*/ 3 h 24"/>
                  <a:gd name="T24" fmla="*/ 3 w 60"/>
                  <a:gd name="T25" fmla="*/ 3 h 24"/>
                  <a:gd name="T26" fmla="*/ 4 w 60"/>
                  <a:gd name="T27" fmla="*/ 3 h 24"/>
                  <a:gd name="T28" fmla="*/ 4 w 60"/>
                  <a:gd name="T29" fmla="*/ 3 h 24"/>
                  <a:gd name="T30" fmla="*/ 5 w 60"/>
                  <a:gd name="T31" fmla="*/ 2 h 24"/>
                  <a:gd name="T32" fmla="*/ 6 w 60"/>
                  <a:gd name="T33" fmla="*/ 2 h 24"/>
                  <a:gd name="T34" fmla="*/ 6 w 60"/>
                  <a:gd name="T35" fmla="*/ 1 h 24"/>
                  <a:gd name="T36" fmla="*/ 7 w 60"/>
                  <a:gd name="T37" fmla="*/ 0 h 24"/>
                  <a:gd name="T38" fmla="*/ 7 w 60"/>
                  <a:gd name="T39" fmla="*/ 0 h 24"/>
                  <a:gd name="T40" fmla="*/ 6 w 60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24">
                    <a:moveTo>
                      <a:pt x="51" y="0"/>
                    </a:moveTo>
                    <a:lnTo>
                      <a:pt x="51" y="0"/>
                    </a:lnTo>
                    <a:lnTo>
                      <a:pt x="48" y="5"/>
                    </a:lnTo>
                    <a:lnTo>
                      <a:pt x="46" y="9"/>
                    </a:lnTo>
                    <a:lnTo>
                      <a:pt x="42" y="11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3" y="15"/>
                    </a:lnTo>
                    <a:lnTo>
                      <a:pt x="14" y="13"/>
                    </a:lnTo>
                    <a:lnTo>
                      <a:pt x="3" y="11"/>
                    </a:lnTo>
                    <a:lnTo>
                      <a:pt x="0" y="21"/>
                    </a:lnTo>
                    <a:lnTo>
                      <a:pt x="14" y="23"/>
                    </a:lnTo>
                    <a:lnTo>
                      <a:pt x="23" y="24"/>
                    </a:lnTo>
                    <a:lnTo>
                      <a:pt x="32" y="24"/>
                    </a:lnTo>
                    <a:lnTo>
                      <a:pt x="40" y="23"/>
                    </a:lnTo>
                    <a:lnTo>
                      <a:pt x="47" y="21"/>
                    </a:lnTo>
                    <a:lnTo>
                      <a:pt x="53" y="16"/>
                    </a:lnTo>
                    <a:lnTo>
                      <a:pt x="58" y="10"/>
                    </a:lnTo>
                    <a:lnTo>
                      <a:pt x="60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49" name="Freeform 188"/>
              <p:cNvSpPr>
                <a:spLocks/>
              </p:cNvSpPr>
              <p:nvPr/>
            </p:nvSpPr>
            <p:spPr bwMode="auto">
              <a:xfrm>
                <a:off x="2008" y="2620"/>
                <a:ext cx="9" cy="26"/>
              </a:xfrm>
              <a:custGeom>
                <a:avLst/>
                <a:gdLst>
                  <a:gd name="T0" fmla="*/ 2 w 29"/>
                  <a:gd name="T1" fmla="*/ 0 h 77"/>
                  <a:gd name="T2" fmla="*/ 2 w 29"/>
                  <a:gd name="T3" fmla="*/ 0 h 77"/>
                  <a:gd name="T4" fmla="*/ 2 w 29"/>
                  <a:gd name="T5" fmla="*/ 2 h 77"/>
                  <a:gd name="T6" fmla="*/ 1 w 29"/>
                  <a:gd name="T7" fmla="*/ 5 h 77"/>
                  <a:gd name="T8" fmla="*/ 1 w 29"/>
                  <a:gd name="T9" fmla="*/ 7 h 77"/>
                  <a:gd name="T10" fmla="*/ 0 w 29"/>
                  <a:gd name="T11" fmla="*/ 8 h 77"/>
                  <a:gd name="T12" fmla="*/ 1 w 29"/>
                  <a:gd name="T13" fmla="*/ 9 h 77"/>
                  <a:gd name="T14" fmla="*/ 2 w 29"/>
                  <a:gd name="T15" fmla="*/ 7 h 77"/>
                  <a:gd name="T16" fmla="*/ 2 w 29"/>
                  <a:gd name="T17" fmla="*/ 5 h 77"/>
                  <a:gd name="T18" fmla="*/ 2 w 29"/>
                  <a:gd name="T19" fmla="*/ 2 h 77"/>
                  <a:gd name="T20" fmla="*/ 3 w 29"/>
                  <a:gd name="T21" fmla="*/ 0 h 77"/>
                  <a:gd name="T22" fmla="*/ 3 w 29"/>
                  <a:gd name="T23" fmla="*/ 0 h 77"/>
                  <a:gd name="T24" fmla="*/ 2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19" y="0"/>
                    </a:moveTo>
                    <a:lnTo>
                      <a:pt x="19" y="0"/>
                    </a:lnTo>
                    <a:lnTo>
                      <a:pt x="18" y="22"/>
                    </a:lnTo>
                    <a:lnTo>
                      <a:pt x="13" y="42"/>
                    </a:lnTo>
                    <a:lnTo>
                      <a:pt x="6" y="60"/>
                    </a:lnTo>
                    <a:lnTo>
                      <a:pt x="0" y="74"/>
                    </a:lnTo>
                    <a:lnTo>
                      <a:pt x="9" y="77"/>
                    </a:lnTo>
                    <a:lnTo>
                      <a:pt x="15" y="62"/>
                    </a:lnTo>
                    <a:lnTo>
                      <a:pt x="23" y="44"/>
                    </a:lnTo>
                    <a:lnTo>
                      <a:pt x="27" y="22"/>
                    </a:lnTo>
                    <a:lnTo>
                      <a:pt x="2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0" name="Freeform 189"/>
              <p:cNvSpPr>
                <a:spLocks/>
              </p:cNvSpPr>
              <p:nvPr/>
            </p:nvSpPr>
            <p:spPr bwMode="auto">
              <a:xfrm>
                <a:off x="2003" y="2603"/>
                <a:ext cx="14" cy="17"/>
              </a:xfrm>
              <a:custGeom>
                <a:avLst/>
                <a:gdLst>
                  <a:gd name="T0" fmla="*/ 0 w 44"/>
                  <a:gd name="T1" fmla="*/ 1 h 52"/>
                  <a:gd name="T2" fmla="*/ 0 w 44"/>
                  <a:gd name="T3" fmla="*/ 1 h 52"/>
                  <a:gd name="T4" fmla="*/ 1 w 44"/>
                  <a:gd name="T5" fmla="*/ 1 h 52"/>
                  <a:gd name="T6" fmla="*/ 1 w 44"/>
                  <a:gd name="T7" fmla="*/ 2 h 52"/>
                  <a:gd name="T8" fmla="*/ 2 w 44"/>
                  <a:gd name="T9" fmla="*/ 2 h 52"/>
                  <a:gd name="T10" fmla="*/ 2 w 44"/>
                  <a:gd name="T11" fmla="*/ 3 h 52"/>
                  <a:gd name="T12" fmla="*/ 3 w 44"/>
                  <a:gd name="T13" fmla="*/ 3 h 52"/>
                  <a:gd name="T14" fmla="*/ 3 w 44"/>
                  <a:gd name="T15" fmla="*/ 4 h 52"/>
                  <a:gd name="T16" fmla="*/ 4 w 44"/>
                  <a:gd name="T17" fmla="*/ 5 h 52"/>
                  <a:gd name="T18" fmla="*/ 4 w 44"/>
                  <a:gd name="T19" fmla="*/ 6 h 52"/>
                  <a:gd name="T20" fmla="*/ 4 w 44"/>
                  <a:gd name="T21" fmla="*/ 6 h 52"/>
                  <a:gd name="T22" fmla="*/ 4 w 44"/>
                  <a:gd name="T23" fmla="*/ 4 h 52"/>
                  <a:gd name="T24" fmla="*/ 4 w 44"/>
                  <a:gd name="T25" fmla="*/ 3 h 52"/>
                  <a:gd name="T26" fmla="*/ 4 w 44"/>
                  <a:gd name="T27" fmla="*/ 3 h 52"/>
                  <a:gd name="T28" fmla="*/ 3 w 44"/>
                  <a:gd name="T29" fmla="*/ 2 h 52"/>
                  <a:gd name="T30" fmla="*/ 3 w 44"/>
                  <a:gd name="T31" fmla="*/ 1 h 52"/>
                  <a:gd name="T32" fmla="*/ 2 w 44"/>
                  <a:gd name="T33" fmla="*/ 1 h 52"/>
                  <a:gd name="T34" fmla="*/ 1 w 44"/>
                  <a:gd name="T35" fmla="*/ 0 h 52"/>
                  <a:gd name="T36" fmla="*/ 0 w 44"/>
                  <a:gd name="T37" fmla="*/ 0 h 52"/>
                  <a:gd name="T38" fmla="*/ 0 w 44"/>
                  <a:gd name="T39" fmla="*/ 0 h 52"/>
                  <a:gd name="T40" fmla="*/ 0 w 44"/>
                  <a:gd name="T41" fmla="*/ 1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52">
                    <a:moveTo>
                      <a:pt x="0" y="9"/>
                    </a:moveTo>
                    <a:lnTo>
                      <a:pt x="0" y="9"/>
                    </a:lnTo>
                    <a:lnTo>
                      <a:pt x="8" y="12"/>
                    </a:lnTo>
                    <a:lnTo>
                      <a:pt x="14" y="15"/>
                    </a:lnTo>
                    <a:lnTo>
                      <a:pt x="17" y="18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9" y="35"/>
                    </a:lnTo>
                    <a:lnTo>
                      <a:pt x="33" y="42"/>
                    </a:lnTo>
                    <a:lnTo>
                      <a:pt x="34" y="52"/>
                    </a:lnTo>
                    <a:lnTo>
                      <a:pt x="44" y="52"/>
                    </a:lnTo>
                    <a:lnTo>
                      <a:pt x="42" y="39"/>
                    </a:lnTo>
                    <a:lnTo>
                      <a:pt x="39" y="30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4" y="11"/>
                    </a:lnTo>
                    <a:lnTo>
                      <a:pt x="18" y="6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1" name="Freeform 190"/>
              <p:cNvSpPr>
                <a:spLocks/>
              </p:cNvSpPr>
              <p:nvPr/>
            </p:nvSpPr>
            <p:spPr bwMode="auto">
              <a:xfrm>
                <a:off x="1994" y="2601"/>
                <a:ext cx="10" cy="11"/>
              </a:xfrm>
              <a:custGeom>
                <a:avLst/>
                <a:gdLst>
                  <a:gd name="T0" fmla="*/ 1 w 30"/>
                  <a:gd name="T1" fmla="*/ 4 h 31"/>
                  <a:gd name="T2" fmla="*/ 1 w 30"/>
                  <a:gd name="T3" fmla="*/ 4 h 31"/>
                  <a:gd name="T4" fmla="*/ 1 w 30"/>
                  <a:gd name="T5" fmla="*/ 2 h 31"/>
                  <a:gd name="T6" fmla="*/ 1 w 30"/>
                  <a:gd name="T7" fmla="*/ 1 h 31"/>
                  <a:gd name="T8" fmla="*/ 2 w 30"/>
                  <a:gd name="T9" fmla="*/ 1 h 31"/>
                  <a:gd name="T10" fmla="*/ 3 w 30"/>
                  <a:gd name="T11" fmla="*/ 2 h 31"/>
                  <a:gd name="T12" fmla="*/ 3 w 30"/>
                  <a:gd name="T13" fmla="*/ 0 h 31"/>
                  <a:gd name="T14" fmla="*/ 2 w 30"/>
                  <a:gd name="T15" fmla="*/ 0 h 31"/>
                  <a:gd name="T16" fmla="*/ 1 w 30"/>
                  <a:gd name="T17" fmla="*/ 1 h 31"/>
                  <a:gd name="T18" fmla="*/ 0 w 30"/>
                  <a:gd name="T19" fmla="*/ 2 h 31"/>
                  <a:gd name="T20" fmla="*/ 0 w 30"/>
                  <a:gd name="T21" fmla="*/ 4 h 31"/>
                  <a:gd name="T22" fmla="*/ 0 w 30"/>
                  <a:gd name="T23" fmla="*/ 4 h 31"/>
                  <a:gd name="T24" fmla="*/ 1 w 30"/>
                  <a:gd name="T25" fmla="*/ 4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1">
                    <a:moveTo>
                      <a:pt x="13" y="29"/>
                    </a:moveTo>
                    <a:lnTo>
                      <a:pt x="13" y="29"/>
                    </a:lnTo>
                    <a:lnTo>
                      <a:pt x="12" y="16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27" y="13"/>
                    </a:lnTo>
                    <a:lnTo>
                      <a:pt x="30" y="4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6"/>
                    </a:lnTo>
                    <a:lnTo>
                      <a:pt x="3" y="31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2" name="Freeform 191"/>
              <p:cNvSpPr>
                <a:spLocks/>
              </p:cNvSpPr>
              <p:nvPr/>
            </p:nvSpPr>
            <p:spPr bwMode="auto">
              <a:xfrm>
                <a:off x="1986" y="2611"/>
                <a:ext cx="12" cy="36"/>
              </a:xfrm>
              <a:custGeom>
                <a:avLst/>
                <a:gdLst>
                  <a:gd name="T0" fmla="*/ 1 w 37"/>
                  <a:gd name="T1" fmla="*/ 12 h 107"/>
                  <a:gd name="T2" fmla="*/ 1 w 37"/>
                  <a:gd name="T3" fmla="*/ 12 h 107"/>
                  <a:gd name="T4" fmla="*/ 2 w 37"/>
                  <a:gd name="T5" fmla="*/ 10 h 107"/>
                  <a:gd name="T6" fmla="*/ 4 w 37"/>
                  <a:gd name="T7" fmla="*/ 6 h 107"/>
                  <a:gd name="T8" fmla="*/ 4 w 37"/>
                  <a:gd name="T9" fmla="*/ 3 h 107"/>
                  <a:gd name="T10" fmla="*/ 4 w 37"/>
                  <a:gd name="T11" fmla="*/ 0 h 107"/>
                  <a:gd name="T12" fmla="*/ 3 w 37"/>
                  <a:gd name="T13" fmla="*/ 0 h 107"/>
                  <a:gd name="T14" fmla="*/ 3 w 37"/>
                  <a:gd name="T15" fmla="*/ 3 h 107"/>
                  <a:gd name="T16" fmla="*/ 3 w 37"/>
                  <a:gd name="T17" fmla="*/ 6 h 107"/>
                  <a:gd name="T18" fmla="*/ 1 w 37"/>
                  <a:gd name="T19" fmla="*/ 9 h 107"/>
                  <a:gd name="T20" fmla="*/ 0 w 37"/>
                  <a:gd name="T21" fmla="*/ 11 h 107"/>
                  <a:gd name="T22" fmla="*/ 0 w 37"/>
                  <a:gd name="T23" fmla="*/ 11 h 107"/>
                  <a:gd name="T24" fmla="*/ 1 w 37"/>
                  <a:gd name="T25" fmla="*/ 1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07">
                    <a:moveTo>
                      <a:pt x="5" y="107"/>
                    </a:moveTo>
                    <a:lnTo>
                      <a:pt x="5" y="107"/>
                    </a:lnTo>
                    <a:lnTo>
                      <a:pt x="23" y="85"/>
                    </a:lnTo>
                    <a:lnTo>
                      <a:pt x="34" y="55"/>
                    </a:lnTo>
                    <a:lnTo>
                      <a:pt x="37" y="24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28" y="24"/>
                    </a:lnTo>
                    <a:lnTo>
                      <a:pt x="24" y="53"/>
                    </a:lnTo>
                    <a:lnTo>
                      <a:pt x="13" y="81"/>
                    </a:lnTo>
                    <a:lnTo>
                      <a:pt x="0" y="97"/>
                    </a:lnTo>
                    <a:lnTo>
                      <a:pt x="5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3" name="Freeform 192"/>
              <p:cNvSpPr>
                <a:spLocks/>
              </p:cNvSpPr>
              <p:nvPr/>
            </p:nvSpPr>
            <p:spPr bwMode="auto">
              <a:xfrm>
                <a:off x="1984" y="2643"/>
                <a:ext cx="8" cy="9"/>
              </a:xfrm>
              <a:custGeom>
                <a:avLst/>
                <a:gdLst>
                  <a:gd name="T0" fmla="*/ 3 w 23"/>
                  <a:gd name="T1" fmla="*/ 2 h 25"/>
                  <a:gd name="T2" fmla="*/ 3 w 23"/>
                  <a:gd name="T3" fmla="*/ 2 h 25"/>
                  <a:gd name="T4" fmla="*/ 2 w 23"/>
                  <a:gd name="T5" fmla="*/ 1 h 25"/>
                  <a:gd name="T6" fmla="*/ 1 w 23"/>
                  <a:gd name="T7" fmla="*/ 1 h 25"/>
                  <a:gd name="T8" fmla="*/ 1 w 23"/>
                  <a:gd name="T9" fmla="*/ 1 h 25"/>
                  <a:gd name="T10" fmla="*/ 1 w 23"/>
                  <a:gd name="T11" fmla="*/ 1 h 25"/>
                  <a:gd name="T12" fmla="*/ 1 w 23"/>
                  <a:gd name="T13" fmla="*/ 0 h 25"/>
                  <a:gd name="T14" fmla="*/ 0 w 23"/>
                  <a:gd name="T15" fmla="*/ 1 h 25"/>
                  <a:gd name="T16" fmla="*/ 1 w 23"/>
                  <a:gd name="T17" fmla="*/ 2 h 25"/>
                  <a:gd name="T18" fmla="*/ 1 w 23"/>
                  <a:gd name="T19" fmla="*/ 3 h 25"/>
                  <a:gd name="T20" fmla="*/ 2 w 23"/>
                  <a:gd name="T21" fmla="*/ 3 h 25"/>
                  <a:gd name="T22" fmla="*/ 2 w 23"/>
                  <a:gd name="T23" fmla="*/ 3 h 25"/>
                  <a:gd name="T24" fmla="*/ 3 w 23"/>
                  <a:gd name="T25" fmla="*/ 2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5">
                    <a:moveTo>
                      <a:pt x="23" y="15"/>
                    </a:moveTo>
                    <a:lnTo>
                      <a:pt x="23" y="15"/>
                    </a:lnTo>
                    <a:lnTo>
                      <a:pt x="17" y="11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5" y="16"/>
                    </a:lnTo>
                    <a:lnTo>
                      <a:pt x="12" y="21"/>
                    </a:lnTo>
                    <a:lnTo>
                      <a:pt x="20" y="25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4" name="Freeform 193"/>
              <p:cNvSpPr>
                <a:spLocks/>
              </p:cNvSpPr>
              <p:nvPr/>
            </p:nvSpPr>
            <p:spPr bwMode="auto">
              <a:xfrm>
                <a:off x="2006" y="2608"/>
                <a:ext cx="30" cy="48"/>
              </a:xfrm>
              <a:custGeom>
                <a:avLst/>
                <a:gdLst>
                  <a:gd name="T0" fmla="*/ 2 w 88"/>
                  <a:gd name="T1" fmla="*/ 16 h 142"/>
                  <a:gd name="T2" fmla="*/ 3 w 88"/>
                  <a:gd name="T3" fmla="*/ 16 h 142"/>
                  <a:gd name="T4" fmla="*/ 4 w 88"/>
                  <a:gd name="T5" fmla="*/ 16 h 142"/>
                  <a:gd name="T6" fmla="*/ 5 w 88"/>
                  <a:gd name="T7" fmla="*/ 16 h 142"/>
                  <a:gd name="T8" fmla="*/ 6 w 88"/>
                  <a:gd name="T9" fmla="*/ 16 h 142"/>
                  <a:gd name="T10" fmla="*/ 7 w 88"/>
                  <a:gd name="T11" fmla="*/ 16 h 142"/>
                  <a:gd name="T12" fmla="*/ 7 w 88"/>
                  <a:gd name="T13" fmla="*/ 15 h 142"/>
                  <a:gd name="T14" fmla="*/ 8 w 88"/>
                  <a:gd name="T15" fmla="*/ 15 h 142"/>
                  <a:gd name="T16" fmla="*/ 8 w 88"/>
                  <a:gd name="T17" fmla="*/ 14 h 142"/>
                  <a:gd name="T18" fmla="*/ 9 w 88"/>
                  <a:gd name="T19" fmla="*/ 13 h 142"/>
                  <a:gd name="T20" fmla="*/ 10 w 88"/>
                  <a:gd name="T21" fmla="*/ 10 h 142"/>
                  <a:gd name="T22" fmla="*/ 10 w 88"/>
                  <a:gd name="T23" fmla="*/ 8 h 142"/>
                  <a:gd name="T24" fmla="*/ 10 w 88"/>
                  <a:gd name="T25" fmla="*/ 5 h 142"/>
                  <a:gd name="T26" fmla="*/ 10 w 88"/>
                  <a:gd name="T27" fmla="*/ 4 h 142"/>
                  <a:gd name="T28" fmla="*/ 10 w 88"/>
                  <a:gd name="T29" fmla="*/ 3 h 142"/>
                  <a:gd name="T30" fmla="*/ 10 w 88"/>
                  <a:gd name="T31" fmla="*/ 2 h 142"/>
                  <a:gd name="T32" fmla="*/ 9 w 88"/>
                  <a:gd name="T33" fmla="*/ 2 h 142"/>
                  <a:gd name="T34" fmla="*/ 8 w 88"/>
                  <a:gd name="T35" fmla="*/ 1 h 142"/>
                  <a:gd name="T36" fmla="*/ 8 w 88"/>
                  <a:gd name="T37" fmla="*/ 1 h 142"/>
                  <a:gd name="T38" fmla="*/ 7 w 88"/>
                  <a:gd name="T39" fmla="*/ 0 h 142"/>
                  <a:gd name="T40" fmla="*/ 6 w 88"/>
                  <a:gd name="T41" fmla="*/ 0 h 142"/>
                  <a:gd name="T42" fmla="*/ 4 w 88"/>
                  <a:gd name="T43" fmla="*/ 0 h 142"/>
                  <a:gd name="T44" fmla="*/ 4 w 88"/>
                  <a:gd name="T45" fmla="*/ 0 h 142"/>
                  <a:gd name="T46" fmla="*/ 3 w 88"/>
                  <a:gd name="T47" fmla="*/ 1 h 142"/>
                  <a:gd name="T48" fmla="*/ 4 w 88"/>
                  <a:gd name="T49" fmla="*/ 2 h 142"/>
                  <a:gd name="T50" fmla="*/ 4 w 88"/>
                  <a:gd name="T51" fmla="*/ 5 h 142"/>
                  <a:gd name="T52" fmla="*/ 3 w 88"/>
                  <a:gd name="T53" fmla="*/ 8 h 142"/>
                  <a:gd name="T54" fmla="*/ 2 w 88"/>
                  <a:gd name="T55" fmla="*/ 12 h 142"/>
                  <a:gd name="T56" fmla="*/ 0 w 88"/>
                  <a:gd name="T57" fmla="*/ 14 h 142"/>
                  <a:gd name="T58" fmla="*/ 0 w 88"/>
                  <a:gd name="T59" fmla="*/ 15 h 142"/>
                  <a:gd name="T60" fmla="*/ 0 w 88"/>
                  <a:gd name="T61" fmla="*/ 15 h 142"/>
                  <a:gd name="T62" fmla="*/ 1 w 88"/>
                  <a:gd name="T63" fmla="*/ 16 h 142"/>
                  <a:gd name="T64" fmla="*/ 2 w 88"/>
                  <a:gd name="T65" fmla="*/ 1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" h="142">
                    <a:moveTo>
                      <a:pt x="16" y="138"/>
                    </a:moveTo>
                    <a:lnTo>
                      <a:pt x="28" y="140"/>
                    </a:lnTo>
                    <a:lnTo>
                      <a:pt x="38" y="142"/>
                    </a:lnTo>
                    <a:lnTo>
                      <a:pt x="46" y="142"/>
                    </a:lnTo>
                    <a:lnTo>
                      <a:pt x="53" y="140"/>
                    </a:lnTo>
                    <a:lnTo>
                      <a:pt x="58" y="138"/>
                    </a:lnTo>
                    <a:lnTo>
                      <a:pt x="63" y="134"/>
                    </a:lnTo>
                    <a:lnTo>
                      <a:pt x="66" y="131"/>
                    </a:lnTo>
                    <a:lnTo>
                      <a:pt x="69" y="125"/>
                    </a:lnTo>
                    <a:lnTo>
                      <a:pt x="75" y="110"/>
                    </a:lnTo>
                    <a:lnTo>
                      <a:pt x="82" y="91"/>
                    </a:lnTo>
                    <a:lnTo>
                      <a:pt x="87" y="71"/>
                    </a:lnTo>
                    <a:lnTo>
                      <a:pt x="88" y="48"/>
                    </a:lnTo>
                    <a:lnTo>
                      <a:pt x="87" y="37"/>
                    </a:lnTo>
                    <a:lnTo>
                      <a:pt x="83" y="29"/>
                    </a:lnTo>
                    <a:lnTo>
                      <a:pt x="81" y="21"/>
                    </a:lnTo>
                    <a:lnTo>
                      <a:pt x="76" y="15"/>
                    </a:lnTo>
                    <a:lnTo>
                      <a:pt x="71" y="10"/>
                    </a:lnTo>
                    <a:lnTo>
                      <a:pt x="65" y="7"/>
                    </a:lnTo>
                    <a:lnTo>
                      <a:pt x="59" y="3"/>
                    </a:lnTo>
                    <a:lnTo>
                      <a:pt x="52" y="1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29" y="9"/>
                    </a:lnTo>
                    <a:lnTo>
                      <a:pt x="31" y="22"/>
                    </a:lnTo>
                    <a:lnTo>
                      <a:pt x="33" y="45"/>
                    </a:lnTo>
                    <a:lnTo>
                      <a:pt x="29" y="75"/>
                    </a:lnTo>
                    <a:lnTo>
                      <a:pt x="18" y="104"/>
                    </a:lnTo>
                    <a:lnTo>
                      <a:pt x="3" y="124"/>
                    </a:lnTo>
                    <a:lnTo>
                      <a:pt x="0" y="127"/>
                    </a:lnTo>
                    <a:lnTo>
                      <a:pt x="3" y="132"/>
                    </a:lnTo>
                    <a:lnTo>
                      <a:pt x="9" y="136"/>
                    </a:lnTo>
                    <a:lnTo>
                      <a:pt x="16" y="138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5" name="Freeform 194"/>
              <p:cNvSpPr>
                <a:spLocks/>
              </p:cNvSpPr>
              <p:nvPr/>
            </p:nvSpPr>
            <p:spPr bwMode="auto">
              <a:xfrm>
                <a:off x="2011" y="2650"/>
                <a:ext cx="20" cy="7"/>
              </a:xfrm>
              <a:custGeom>
                <a:avLst/>
                <a:gdLst>
                  <a:gd name="T0" fmla="*/ 6 w 59"/>
                  <a:gd name="T1" fmla="*/ 0 h 22"/>
                  <a:gd name="T2" fmla="*/ 6 w 59"/>
                  <a:gd name="T3" fmla="*/ 0 h 22"/>
                  <a:gd name="T4" fmla="*/ 5 w 59"/>
                  <a:gd name="T5" fmla="*/ 0 h 22"/>
                  <a:gd name="T6" fmla="*/ 5 w 59"/>
                  <a:gd name="T7" fmla="*/ 1 h 22"/>
                  <a:gd name="T8" fmla="*/ 5 w 59"/>
                  <a:gd name="T9" fmla="*/ 1 h 22"/>
                  <a:gd name="T10" fmla="*/ 4 w 59"/>
                  <a:gd name="T11" fmla="*/ 1 h 22"/>
                  <a:gd name="T12" fmla="*/ 4 w 59"/>
                  <a:gd name="T13" fmla="*/ 1 h 22"/>
                  <a:gd name="T14" fmla="*/ 3 w 59"/>
                  <a:gd name="T15" fmla="*/ 1 h 22"/>
                  <a:gd name="T16" fmla="*/ 1 w 59"/>
                  <a:gd name="T17" fmla="*/ 1 h 22"/>
                  <a:gd name="T18" fmla="*/ 0 w 59"/>
                  <a:gd name="T19" fmla="*/ 1 h 22"/>
                  <a:gd name="T20" fmla="*/ 0 w 59"/>
                  <a:gd name="T21" fmla="*/ 2 h 22"/>
                  <a:gd name="T22" fmla="*/ 1 w 59"/>
                  <a:gd name="T23" fmla="*/ 2 h 22"/>
                  <a:gd name="T24" fmla="*/ 3 w 59"/>
                  <a:gd name="T25" fmla="*/ 2 h 22"/>
                  <a:gd name="T26" fmla="*/ 4 w 59"/>
                  <a:gd name="T27" fmla="*/ 2 h 22"/>
                  <a:gd name="T28" fmla="*/ 4 w 59"/>
                  <a:gd name="T29" fmla="*/ 2 h 22"/>
                  <a:gd name="T30" fmla="*/ 5 w 59"/>
                  <a:gd name="T31" fmla="*/ 2 h 22"/>
                  <a:gd name="T32" fmla="*/ 6 w 59"/>
                  <a:gd name="T33" fmla="*/ 1 h 22"/>
                  <a:gd name="T34" fmla="*/ 6 w 59"/>
                  <a:gd name="T35" fmla="*/ 1 h 22"/>
                  <a:gd name="T36" fmla="*/ 7 w 59"/>
                  <a:gd name="T37" fmla="*/ 0 h 22"/>
                  <a:gd name="T38" fmla="*/ 7 w 59"/>
                  <a:gd name="T39" fmla="*/ 0 h 22"/>
                  <a:gd name="T40" fmla="*/ 6 w 59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22">
                    <a:moveTo>
                      <a:pt x="49" y="0"/>
                    </a:moveTo>
                    <a:lnTo>
                      <a:pt x="49" y="0"/>
                    </a:lnTo>
                    <a:lnTo>
                      <a:pt x="47" y="4"/>
                    </a:lnTo>
                    <a:lnTo>
                      <a:pt x="44" y="7"/>
                    </a:lnTo>
                    <a:lnTo>
                      <a:pt x="41" y="9"/>
                    </a:lnTo>
                    <a:lnTo>
                      <a:pt x="37" y="12"/>
                    </a:lnTo>
                    <a:lnTo>
                      <a:pt x="31" y="13"/>
                    </a:lnTo>
                    <a:lnTo>
                      <a:pt x="23" y="13"/>
                    </a:lnTo>
                    <a:lnTo>
                      <a:pt x="13" y="12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13" y="21"/>
                    </a:lnTo>
                    <a:lnTo>
                      <a:pt x="23" y="22"/>
                    </a:lnTo>
                    <a:lnTo>
                      <a:pt x="31" y="22"/>
                    </a:lnTo>
                    <a:lnTo>
                      <a:pt x="39" y="21"/>
                    </a:lnTo>
                    <a:lnTo>
                      <a:pt x="45" y="19"/>
                    </a:lnTo>
                    <a:lnTo>
                      <a:pt x="51" y="14"/>
                    </a:lnTo>
                    <a:lnTo>
                      <a:pt x="56" y="9"/>
                    </a:lnTo>
                    <a:lnTo>
                      <a:pt x="59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6" name="Freeform 195"/>
              <p:cNvSpPr>
                <a:spLocks/>
              </p:cNvSpPr>
              <p:nvPr/>
            </p:nvSpPr>
            <p:spPr bwMode="auto">
              <a:xfrm>
                <a:off x="2028" y="2624"/>
                <a:ext cx="9" cy="26"/>
              </a:xfrm>
              <a:custGeom>
                <a:avLst/>
                <a:gdLst>
                  <a:gd name="T0" fmla="*/ 2 w 29"/>
                  <a:gd name="T1" fmla="*/ 0 h 78"/>
                  <a:gd name="T2" fmla="*/ 2 w 29"/>
                  <a:gd name="T3" fmla="*/ 0 h 78"/>
                  <a:gd name="T4" fmla="*/ 2 w 29"/>
                  <a:gd name="T5" fmla="*/ 3 h 78"/>
                  <a:gd name="T6" fmla="*/ 1 w 29"/>
                  <a:gd name="T7" fmla="*/ 5 h 78"/>
                  <a:gd name="T8" fmla="*/ 1 w 29"/>
                  <a:gd name="T9" fmla="*/ 7 h 78"/>
                  <a:gd name="T10" fmla="*/ 0 w 29"/>
                  <a:gd name="T11" fmla="*/ 8 h 78"/>
                  <a:gd name="T12" fmla="*/ 1 w 29"/>
                  <a:gd name="T13" fmla="*/ 9 h 78"/>
                  <a:gd name="T14" fmla="*/ 2 w 29"/>
                  <a:gd name="T15" fmla="*/ 7 h 78"/>
                  <a:gd name="T16" fmla="*/ 2 w 29"/>
                  <a:gd name="T17" fmla="*/ 5 h 78"/>
                  <a:gd name="T18" fmla="*/ 3 w 29"/>
                  <a:gd name="T19" fmla="*/ 3 h 78"/>
                  <a:gd name="T20" fmla="*/ 3 w 29"/>
                  <a:gd name="T21" fmla="*/ 0 h 78"/>
                  <a:gd name="T22" fmla="*/ 3 w 29"/>
                  <a:gd name="T23" fmla="*/ 0 h 78"/>
                  <a:gd name="T24" fmla="*/ 2 w 29"/>
                  <a:gd name="T25" fmla="*/ 0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8">
                    <a:moveTo>
                      <a:pt x="19" y="0"/>
                    </a:moveTo>
                    <a:lnTo>
                      <a:pt x="19" y="0"/>
                    </a:lnTo>
                    <a:lnTo>
                      <a:pt x="18" y="23"/>
                    </a:lnTo>
                    <a:lnTo>
                      <a:pt x="13" y="42"/>
                    </a:lnTo>
                    <a:lnTo>
                      <a:pt x="6" y="61"/>
                    </a:lnTo>
                    <a:lnTo>
                      <a:pt x="0" y="76"/>
                    </a:lnTo>
                    <a:lnTo>
                      <a:pt x="10" y="78"/>
                    </a:lnTo>
                    <a:lnTo>
                      <a:pt x="16" y="64"/>
                    </a:lnTo>
                    <a:lnTo>
                      <a:pt x="23" y="44"/>
                    </a:lnTo>
                    <a:lnTo>
                      <a:pt x="28" y="23"/>
                    </a:lnTo>
                    <a:lnTo>
                      <a:pt x="2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7" name="Freeform 196"/>
              <p:cNvSpPr>
                <a:spLocks/>
              </p:cNvSpPr>
              <p:nvPr/>
            </p:nvSpPr>
            <p:spPr bwMode="auto">
              <a:xfrm>
                <a:off x="2023" y="2607"/>
                <a:ext cx="14" cy="17"/>
              </a:xfrm>
              <a:custGeom>
                <a:avLst/>
                <a:gdLst>
                  <a:gd name="T0" fmla="*/ 0 w 42"/>
                  <a:gd name="T1" fmla="*/ 1 h 52"/>
                  <a:gd name="T2" fmla="*/ 0 w 42"/>
                  <a:gd name="T3" fmla="*/ 1 h 52"/>
                  <a:gd name="T4" fmla="*/ 1 w 42"/>
                  <a:gd name="T5" fmla="*/ 1 h 52"/>
                  <a:gd name="T6" fmla="*/ 1 w 42"/>
                  <a:gd name="T7" fmla="*/ 2 h 52"/>
                  <a:gd name="T8" fmla="*/ 2 w 42"/>
                  <a:gd name="T9" fmla="*/ 2 h 52"/>
                  <a:gd name="T10" fmla="*/ 2 w 42"/>
                  <a:gd name="T11" fmla="*/ 3 h 52"/>
                  <a:gd name="T12" fmla="*/ 3 w 42"/>
                  <a:gd name="T13" fmla="*/ 3 h 52"/>
                  <a:gd name="T14" fmla="*/ 3 w 42"/>
                  <a:gd name="T15" fmla="*/ 4 h 52"/>
                  <a:gd name="T16" fmla="*/ 3 w 42"/>
                  <a:gd name="T17" fmla="*/ 5 h 52"/>
                  <a:gd name="T18" fmla="*/ 4 w 42"/>
                  <a:gd name="T19" fmla="*/ 6 h 52"/>
                  <a:gd name="T20" fmla="*/ 5 w 42"/>
                  <a:gd name="T21" fmla="*/ 6 h 52"/>
                  <a:gd name="T22" fmla="*/ 5 w 42"/>
                  <a:gd name="T23" fmla="*/ 4 h 52"/>
                  <a:gd name="T24" fmla="*/ 4 w 42"/>
                  <a:gd name="T25" fmla="*/ 3 h 52"/>
                  <a:gd name="T26" fmla="*/ 4 w 42"/>
                  <a:gd name="T27" fmla="*/ 3 h 52"/>
                  <a:gd name="T28" fmla="*/ 3 w 42"/>
                  <a:gd name="T29" fmla="*/ 2 h 52"/>
                  <a:gd name="T30" fmla="*/ 3 w 42"/>
                  <a:gd name="T31" fmla="*/ 1 h 52"/>
                  <a:gd name="T32" fmla="*/ 2 w 42"/>
                  <a:gd name="T33" fmla="*/ 1 h 52"/>
                  <a:gd name="T34" fmla="*/ 1 w 42"/>
                  <a:gd name="T35" fmla="*/ 0 h 52"/>
                  <a:gd name="T36" fmla="*/ 0 w 42"/>
                  <a:gd name="T37" fmla="*/ 0 h 52"/>
                  <a:gd name="T38" fmla="*/ 0 w 42"/>
                  <a:gd name="T39" fmla="*/ 0 h 52"/>
                  <a:gd name="T40" fmla="*/ 0 w 42"/>
                  <a:gd name="T41" fmla="*/ 1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52">
                    <a:moveTo>
                      <a:pt x="0" y="10"/>
                    </a:moveTo>
                    <a:lnTo>
                      <a:pt x="0" y="10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7" y="18"/>
                    </a:lnTo>
                    <a:lnTo>
                      <a:pt x="21" y="23"/>
                    </a:lnTo>
                    <a:lnTo>
                      <a:pt x="25" y="28"/>
                    </a:lnTo>
                    <a:lnTo>
                      <a:pt x="27" y="34"/>
                    </a:lnTo>
                    <a:lnTo>
                      <a:pt x="31" y="42"/>
                    </a:lnTo>
                    <a:lnTo>
                      <a:pt x="32" y="52"/>
                    </a:lnTo>
                    <a:lnTo>
                      <a:pt x="42" y="52"/>
                    </a:lnTo>
                    <a:lnTo>
                      <a:pt x="41" y="40"/>
                    </a:lnTo>
                    <a:lnTo>
                      <a:pt x="37" y="31"/>
                    </a:lnTo>
                    <a:lnTo>
                      <a:pt x="35" y="23"/>
                    </a:lnTo>
                    <a:lnTo>
                      <a:pt x="29" y="16"/>
                    </a:lnTo>
                    <a:lnTo>
                      <a:pt x="24" y="11"/>
                    </a:lnTo>
                    <a:lnTo>
                      <a:pt x="17" y="6"/>
                    </a:lnTo>
                    <a:lnTo>
                      <a:pt x="11" y="2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8" name="Freeform 197"/>
              <p:cNvSpPr>
                <a:spLocks/>
              </p:cNvSpPr>
              <p:nvPr/>
            </p:nvSpPr>
            <p:spPr bwMode="auto">
              <a:xfrm>
                <a:off x="2014" y="2606"/>
                <a:ext cx="10" cy="10"/>
              </a:xfrm>
              <a:custGeom>
                <a:avLst/>
                <a:gdLst>
                  <a:gd name="T0" fmla="*/ 1 w 30"/>
                  <a:gd name="T1" fmla="*/ 3 h 30"/>
                  <a:gd name="T2" fmla="*/ 1 w 30"/>
                  <a:gd name="T3" fmla="*/ 3 h 30"/>
                  <a:gd name="T4" fmla="*/ 1 w 30"/>
                  <a:gd name="T5" fmla="*/ 2 h 30"/>
                  <a:gd name="T6" fmla="*/ 1 w 30"/>
                  <a:gd name="T7" fmla="*/ 1 h 30"/>
                  <a:gd name="T8" fmla="*/ 2 w 30"/>
                  <a:gd name="T9" fmla="*/ 1 h 30"/>
                  <a:gd name="T10" fmla="*/ 3 w 30"/>
                  <a:gd name="T11" fmla="*/ 1 h 30"/>
                  <a:gd name="T12" fmla="*/ 3 w 30"/>
                  <a:gd name="T13" fmla="*/ 0 h 30"/>
                  <a:gd name="T14" fmla="*/ 2 w 30"/>
                  <a:gd name="T15" fmla="*/ 0 h 30"/>
                  <a:gd name="T16" fmla="*/ 1 w 30"/>
                  <a:gd name="T17" fmla="*/ 0 h 30"/>
                  <a:gd name="T18" fmla="*/ 0 w 30"/>
                  <a:gd name="T19" fmla="*/ 2 h 30"/>
                  <a:gd name="T20" fmla="*/ 0 w 30"/>
                  <a:gd name="T21" fmla="*/ 3 h 30"/>
                  <a:gd name="T22" fmla="*/ 0 w 30"/>
                  <a:gd name="T23" fmla="*/ 3 h 30"/>
                  <a:gd name="T24" fmla="*/ 1 w 30"/>
                  <a:gd name="T25" fmla="*/ 3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0">
                    <a:moveTo>
                      <a:pt x="13" y="27"/>
                    </a:moveTo>
                    <a:lnTo>
                      <a:pt x="13" y="2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28" y="12"/>
                    </a:lnTo>
                    <a:lnTo>
                      <a:pt x="30" y="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30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59" name="Freeform 198"/>
              <p:cNvSpPr>
                <a:spLocks/>
              </p:cNvSpPr>
              <p:nvPr/>
            </p:nvSpPr>
            <p:spPr bwMode="auto">
              <a:xfrm>
                <a:off x="2006" y="2615"/>
                <a:ext cx="13" cy="36"/>
              </a:xfrm>
              <a:custGeom>
                <a:avLst/>
                <a:gdLst>
                  <a:gd name="T0" fmla="*/ 1 w 38"/>
                  <a:gd name="T1" fmla="*/ 12 h 107"/>
                  <a:gd name="T2" fmla="*/ 1 w 38"/>
                  <a:gd name="T3" fmla="*/ 12 h 107"/>
                  <a:gd name="T4" fmla="*/ 3 w 38"/>
                  <a:gd name="T5" fmla="*/ 10 h 107"/>
                  <a:gd name="T6" fmla="*/ 4 w 38"/>
                  <a:gd name="T7" fmla="*/ 6 h 107"/>
                  <a:gd name="T8" fmla="*/ 4 w 38"/>
                  <a:gd name="T9" fmla="*/ 3 h 107"/>
                  <a:gd name="T10" fmla="*/ 4 w 38"/>
                  <a:gd name="T11" fmla="*/ 0 h 107"/>
                  <a:gd name="T12" fmla="*/ 3 w 38"/>
                  <a:gd name="T13" fmla="*/ 0 h 107"/>
                  <a:gd name="T14" fmla="*/ 3 w 38"/>
                  <a:gd name="T15" fmla="*/ 3 h 107"/>
                  <a:gd name="T16" fmla="*/ 3 w 38"/>
                  <a:gd name="T17" fmla="*/ 6 h 107"/>
                  <a:gd name="T18" fmla="*/ 1 w 38"/>
                  <a:gd name="T19" fmla="*/ 9 h 107"/>
                  <a:gd name="T20" fmla="*/ 0 w 38"/>
                  <a:gd name="T21" fmla="*/ 11 h 107"/>
                  <a:gd name="T22" fmla="*/ 0 w 38"/>
                  <a:gd name="T23" fmla="*/ 11 h 107"/>
                  <a:gd name="T24" fmla="*/ 1 w 38"/>
                  <a:gd name="T25" fmla="*/ 1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" h="107">
                    <a:moveTo>
                      <a:pt x="5" y="107"/>
                    </a:moveTo>
                    <a:lnTo>
                      <a:pt x="5" y="107"/>
                    </a:lnTo>
                    <a:lnTo>
                      <a:pt x="23" y="86"/>
                    </a:lnTo>
                    <a:lnTo>
                      <a:pt x="34" y="56"/>
                    </a:lnTo>
                    <a:lnTo>
                      <a:pt x="38" y="24"/>
                    </a:lnTo>
                    <a:lnTo>
                      <a:pt x="36" y="0"/>
                    </a:lnTo>
                    <a:lnTo>
                      <a:pt x="27" y="3"/>
                    </a:lnTo>
                    <a:lnTo>
                      <a:pt x="28" y="24"/>
                    </a:lnTo>
                    <a:lnTo>
                      <a:pt x="24" y="53"/>
                    </a:lnTo>
                    <a:lnTo>
                      <a:pt x="13" y="81"/>
                    </a:lnTo>
                    <a:lnTo>
                      <a:pt x="0" y="98"/>
                    </a:lnTo>
                    <a:lnTo>
                      <a:pt x="5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60" name="Freeform 199"/>
              <p:cNvSpPr>
                <a:spLocks/>
              </p:cNvSpPr>
              <p:nvPr/>
            </p:nvSpPr>
            <p:spPr bwMode="auto">
              <a:xfrm>
                <a:off x="2004" y="2648"/>
                <a:ext cx="8" cy="8"/>
              </a:xfrm>
              <a:custGeom>
                <a:avLst/>
                <a:gdLst>
                  <a:gd name="T0" fmla="*/ 3 w 23"/>
                  <a:gd name="T1" fmla="*/ 2 h 24"/>
                  <a:gd name="T2" fmla="*/ 3 w 23"/>
                  <a:gd name="T3" fmla="*/ 2 h 24"/>
                  <a:gd name="T4" fmla="*/ 2 w 23"/>
                  <a:gd name="T5" fmla="*/ 1 h 24"/>
                  <a:gd name="T6" fmla="*/ 1 w 23"/>
                  <a:gd name="T7" fmla="*/ 1 h 24"/>
                  <a:gd name="T8" fmla="*/ 1 w 23"/>
                  <a:gd name="T9" fmla="*/ 1 h 24"/>
                  <a:gd name="T10" fmla="*/ 1 w 23"/>
                  <a:gd name="T11" fmla="*/ 1 h 24"/>
                  <a:gd name="T12" fmla="*/ 1 w 23"/>
                  <a:gd name="T13" fmla="*/ 0 h 24"/>
                  <a:gd name="T14" fmla="*/ 0 w 23"/>
                  <a:gd name="T15" fmla="*/ 1 h 24"/>
                  <a:gd name="T16" fmla="*/ 1 w 23"/>
                  <a:gd name="T17" fmla="*/ 2 h 24"/>
                  <a:gd name="T18" fmla="*/ 1 w 23"/>
                  <a:gd name="T19" fmla="*/ 2 h 24"/>
                  <a:gd name="T20" fmla="*/ 2 w 23"/>
                  <a:gd name="T21" fmla="*/ 3 h 24"/>
                  <a:gd name="T22" fmla="*/ 2 w 23"/>
                  <a:gd name="T23" fmla="*/ 3 h 24"/>
                  <a:gd name="T24" fmla="*/ 3 w 23"/>
                  <a:gd name="T25" fmla="*/ 2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14"/>
                    </a:moveTo>
                    <a:lnTo>
                      <a:pt x="23" y="14"/>
                    </a:lnTo>
                    <a:lnTo>
                      <a:pt x="17" y="12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5" y="17"/>
                    </a:lnTo>
                    <a:lnTo>
                      <a:pt x="12" y="21"/>
                    </a:lnTo>
                    <a:lnTo>
                      <a:pt x="21" y="24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61" name="Freeform 200"/>
              <p:cNvSpPr>
                <a:spLocks/>
              </p:cNvSpPr>
              <p:nvPr/>
            </p:nvSpPr>
            <p:spPr bwMode="auto">
              <a:xfrm>
                <a:off x="2027" y="2613"/>
                <a:ext cx="29" cy="47"/>
              </a:xfrm>
              <a:custGeom>
                <a:avLst/>
                <a:gdLst>
                  <a:gd name="T0" fmla="*/ 2 w 87"/>
                  <a:gd name="T1" fmla="*/ 15 h 143"/>
                  <a:gd name="T2" fmla="*/ 3 w 87"/>
                  <a:gd name="T3" fmla="*/ 15 h 143"/>
                  <a:gd name="T4" fmla="*/ 4 w 87"/>
                  <a:gd name="T5" fmla="*/ 15 h 143"/>
                  <a:gd name="T6" fmla="*/ 5 w 87"/>
                  <a:gd name="T7" fmla="*/ 15 h 143"/>
                  <a:gd name="T8" fmla="*/ 6 w 87"/>
                  <a:gd name="T9" fmla="*/ 15 h 143"/>
                  <a:gd name="T10" fmla="*/ 6 w 87"/>
                  <a:gd name="T11" fmla="*/ 15 h 143"/>
                  <a:gd name="T12" fmla="*/ 7 w 87"/>
                  <a:gd name="T13" fmla="*/ 15 h 143"/>
                  <a:gd name="T14" fmla="*/ 7 w 87"/>
                  <a:gd name="T15" fmla="*/ 14 h 143"/>
                  <a:gd name="T16" fmla="*/ 8 w 87"/>
                  <a:gd name="T17" fmla="*/ 13 h 143"/>
                  <a:gd name="T18" fmla="*/ 8 w 87"/>
                  <a:gd name="T19" fmla="*/ 12 h 143"/>
                  <a:gd name="T20" fmla="*/ 9 w 87"/>
                  <a:gd name="T21" fmla="*/ 10 h 143"/>
                  <a:gd name="T22" fmla="*/ 10 w 87"/>
                  <a:gd name="T23" fmla="*/ 8 h 143"/>
                  <a:gd name="T24" fmla="*/ 10 w 87"/>
                  <a:gd name="T25" fmla="*/ 5 h 143"/>
                  <a:gd name="T26" fmla="*/ 10 w 87"/>
                  <a:gd name="T27" fmla="*/ 4 h 143"/>
                  <a:gd name="T28" fmla="*/ 9 w 87"/>
                  <a:gd name="T29" fmla="*/ 3 h 143"/>
                  <a:gd name="T30" fmla="*/ 9 w 87"/>
                  <a:gd name="T31" fmla="*/ 2 h 143"/>
                  <a:gd name="T32" fmla="*/ 8 w 87"/>
                  <a:gd name="T33" fmla="*/ 2 h 143"/>
                  <a:gd name="T34" fmla="*/ 8 w 87"/>
                  <a:gd name="T35" fmla="*/ 1 h 143"/>
                  <a:gd name="T36" fmla="*/ 7 w 87"/>
                  <a:gd name="T37" fmla="*/ 1 h 143"/>
                  <a:gd name="T38" fmla="*/ 6 w 87"/>
                  <a:gd name="T39" fmla="*/ 1 h 143"/>
                  <a:gd name="T40" fmla="*/ 6 w 87"/>
                  <a:gd name="T41" fmla="*/ 0 h 143"/>
                  <a:gd name="T42" fmla="*/ 4 w 87"/>
                  <a:gd name="T43" fmla="*/ 0 h 143"/>
                  <a:gd name="T44" fmla="*/ 3 w 87"/>
                  <a:gd name="T45" fmla="*/ 0 h 143"/>
                  <a:gd name="T46" fmla="*/ 3 w 87"/>
                  <a:gd name="T47" fmla="*/ 1 h 143"/>
                  <a:gd name="T48" fmla="*/ 3 w 87"/>
                  <a:gd name="T49" fmla="*/ 3 h 143"/>
                  <a:gd name="T50" fmla="*/ 3 w 87"/>
                  <a:gd name="T51" fmla="*/ 5 h 143"/>
                  <a:gd name="T52" fmla="*/ 3 w 87"/>
                  <a:gd name="T53" fmla="*/ 8 h 143"/>
                  <a:gd name="T54" fmla="*/ 2 w 87"/>
                  <a:gd name="T55" fmla="*/ 12 h 143"/>
                  <a:gd name="T56" fmla="*/ 0 w 87"/>
                  <a:gd name="T57" fmla="*/ 13 h 143"/>
                  <a:gd name="T58" fmla="*/ 0 w 87"/>
                  <a:gd name="T59" fmla="*/ 14 h 143"/>
                  <a:gd name="T60" fmla="*/ 0 w 87"/>
                  <a:gd name="T61" fmla="*/ 14 h 143"/>
                  <a:gd name="T62" fmla="*/ 1 w 87"/>
                  <a:gd name="T63" fmla="*/ 15 h 143"/>
                  <a:gd name="T64" fmla="*/ 2 w 87"/>
                  <a:gd name="T65" fmla="*/ 15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43">
                    <a:moveTo>
                      <a:pt x="15" y="138"/>
                    </a:moveTo>
                    <a:lnTo>
                      <a:pt x="26" y="141"/>
                    </a:lnTo>
                    <a:lnTo>
                      <a:pt x="37" y="143"/>
                    </a:lnTo>
                    <a:lnTo>
                      <a:pt x="44" y="143"/>
                    </a:lnTo>
                    <a:lnTo>
                      <a:pt x="51" y="142"/>
                    </a:lnTo>
                    <a:lnTo>
                      <a:pt x="57" y="139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8" y="125"/>
                    </a:lnTo>
                    <a:lnTo>
                      <a:pt x="74" y="111"/>
                    </a:lnTo>
                    <a:lnTo>
                      <a:pt x="81" y="92"/>
                    </a:lnTo>
                    <a:lnTo>
                      <a:pt x="86" y="72"/>
                    </a:lnTo>
                    <a:lnTo>
                      <a:pt x="87" y="49"/>
                    </a:lnTo>
                    <a:lnTo>
                      <a:pt x="86" y="38"/>
                    </a:lnTo>
                    <a:lnTo>
                      <a:pt x="82" y="29"/>
                    </a:lnTo>
                    <a:lnTo>
                      <a:pt x="79" y="22"/>
                    </a:lnTo>
                    <a:lnTo>
                      <a:pt x="75" y="16"/>
                    </a:lnTo>
                    <a:lnTo>
                      <a:pt x="70" y="11"/>
                    </a:lnTo>
                    <a:lnTo>
                      <a:pt x="64" y="7"/>
                    </a:lnTo>
                    <a:lnTo>
                      <a:pt x="58" y="5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7" y="9"/>
                    </a:lnTo>
                    <a:lnTo>
                      <a:pt x="30" y="24"/>
                    </a:lnTo>
                    <a:lnTo>
                      <a:pt x="31" y="47"/>
                    </a:lnTo>
                    <a:lnTo>
                      <a:pt x="27" y="77"/>
                    </a:lnTo>
                    <a:lnTo>
                      <a:pt x="18" y="106"/>
                    </a:lnTo>
                    <a:lnTo>
                      <a:pt x="2" y="125"/>
                    </a:lnTo>
                    <a:lnTo>
                      <a:pt x="0" y="129"/>
                    </a:lnTo>
                    <a:lnTo>
                      <a:pt x="2" y="132"/>
                    </a:lnTo>
                    <a:lnTo>
                      <a:pt x="8" y="136"/>
                    </a:lnTo>
                    <a:lnTo>
                      <a:pt x="15" y="138"/>
                    </a:ln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62" name="Freeform 201"/>
              <p:cNvSpPr>
                <a:spLocks/>
              </p:cNvSpPr>
              <p:nvPr/>
            </p:nvSpPr>
            <p:spPr bwMode="auto">
              <a:xfrm>
                <a:off x="2032" y="2654"/>
                <a:ext cx="19" cy="8"/>
              </a:xfrm>
              <a:custGeom>
                <a:avLst/>
                <a:gdLst>
                  <a:gd name="T0" fmla="*/ 5 w 59"/>
                  <a:gd name="T1" fmla="*/ 0 h 24"/>
                  <a:gd name="T2" fmla="*/ 5 w 59"/>
                  <a:gd name="T3" fmla="*/ 0 h 24"/>
                  <a:gd name="T4" fmla="*/ 5 w 59"/>
                  <a:gd name="T5" fmla="*/ 1 h 24"/>
                  <a:gd name="T6" fmla="*/ 5 w 59"/>
                  <a:gd name="T7" fmla="*/ 1 h 24"/>
                  <a:gd name="T8" fmla="*/ 4 w 59"/>
                  <a:gd name="T9" fmla="*/ 1 h 24"/>
                  <a:gd name="T10" fmla="*/ 4 w 59"/>
                  <a:gd name="T11" fmla="*/ 1 h 24"/>
                  <a:gd name="T12" fmla="*/ 3 w 59"/>
                  <a:gd name="T13" fmla="*/ 2 h 24"/>
                  <a:gd name="T14" fmla="*/ 2 w 59"/>
                  <a:gd name="T15" fmla="*/ 2 h 24"/>
                  <a:gd name="T16" fmla="*/ 1 w 59"/>
                  <a:gd name="T17" fmla="*/ 1 h 24"/>
                  <a:gd name="T18" fmla="*/ 0 w 59"/>
                  <a:gd name="T19" fmla="*/ 1 h 24"/>
                  <a:gd name="T20" fmla="*/ 0 w 59"/>
                  <a:gd name="T21" fmla="*/ 2 h 24"/>
                  <a:gd name="T22" fmla="*/ 1 w 59"/>
                  <a:gd name="T23" fmla="*/ 2 h 24"/>
                  <a:gd name="T24" fmla="*/ 2 w 59"/>
                  <a:gd name="T25" fmla="*/ 3 h 24"/>
                  <a:gd name="T26" fmla="*/ 3 w 59"/>
                  <a:gd name="T27" fmla="*/ 3 h 24"/>
                  <a:gd name="T28" fmla="*/ 4 w 59"/>
                  <a:gd name="T29" fmla="*/ 3 h 24"/>
                  <a:gd name="T30" fmla="*/ 5 w 59"/>
                  <a:gd name="T31" fmla="*/ 2 h 24"/>
                  <a:gd name="T32" fmla="*/ 5 w 59"/>
                  <a:gd name="T33" fmla="*/ 2 h 24"/>
                  <a:gd name="T34" fmla="*/ 6 w 59"/>
                  <a:gd name="T35" fmla="*/ 1 h 24"/>
                  <a:gd name="T36" fmla="*/ 6 w 59"/>
                  <a:gd name="T37" fmla="*/ 0 h 24"/>
                  <a:gd name="T38" fmla="*/ 6 w 59"/>
                  <a:gd name="T39" fmla="*/ 0 h 24"/>
                  <a:gd name="T40" fmla="*/ 5 w 59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24">
                    <a:moveTo>
                      <a:pt x="49" y="0"/>
                    </a:moveTo>
                    <a:lnTo>
                      <a:pt x="49" y="0"/>
                    </a:lnTo>
                    <a:lnTo>
                      <a:pt x="47" y="5"/>
                    </a:lnTo>
                    <a:lnTo>
                      <a:pt x="44" y="8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0" y="14"/>
                    </a:lnTo>
                    <a:lnTo>
                      <a:pt x="23" y="14"/>
                    </a:lnTo>
                    <a:lnTo>
                      <a:pt x="13" y="12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11" y="21"/>
                    </a:lnTo>
                    <a:lnTo>
                      <a:pt x="23" y="24"/>
                    </a:lnTo>
                    <a:lnTo>
                      <a:pt x="30" y="24"/>
                    </a:lnTo>
                    <a:lnTo>
                      <a:pt x="38" y="23"/>
                    </a:lnTo>
                    <a:lnTo>
                      <a:pt x="46" y="20"/>
                    </a:lnTo>
                    <a:lnTo>
                      <a:pt x="52" y="15"/>
                    </a:lnTo>
                    <a:lnTo>
                      <a:pt x="56" y="9"/>
                    </a:lnTo>
                    <a:lnTo>
                      <a:pt x="59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63" name="Freeform 202"/>
              <p:cNvSpPr>
                <a:spLocks/>
              </p:cNvSpPr>
              <p:nvPr/>
            </p:nvSpPr>
            <p:spPr bwMode="auto">
              <a:xfrm>
                <a:off x="2048" y="2629"/>
                <a:ext cx="10" cy="26"/>
              </a:xfrm>
              <a:custGeom>
                <a:avLst/>
                <a:gdLst>
                  <a:gd name="T0" fmla="*/ 2 w 29"/>
                  <a:gd name="T1" fmla="*/ 0 h 77"/>
                  <a:gd name="T2" fmla="*/ 2 w 29"/>
                  <a:gd name="T3" fmla="*/ 0 h 77"/>
                  <a:gd name="T4" fmla="*/ 2 w 29"/>
                  <a:gd name="T5" fmla="*/ 3 h 77"/>
                  <a:gd name="T6" fmla="*/ 1 w 29"/>
                  <a:gd name="T7" fmla="*/ 5 h 77"/>
                  <a:gd name="T8" fmla="*/ 1 w 29"/>
                  <a:gd name="T9" fmla="*/ 7 h 77"/>
                  <a:gd name="T10" fmla="*/ 0 w 29"/>
                  <a:gd name="T11" fmla="*/ 8 h 77"/>
                  <a:gd name="T12" fmla="*/ 1 w 29"/>
                  <a:gd name="T13" fmla="*/ 9 h 77"/>
                  <a:gd name="T14" fmla="*/ 2 w 29"/>
                  <a:gd name="T15" fmla="*/ 7 h 77"/>
                  <a:gd name="T16" fmla="*/ 3 w 29"/>
                  <a:gd name="T17" fmla="*/ 5 h 77"/>
                  <a:gd name="T18" fmla="*/ 3 w 29"/>
                  <a:gd name="T19" fmla="*/ 3 h 77"/>
                  <a:gd name="T20" fmla="*/ 3 w 29"/>
                  <a:gd name="T21" fmla="*/ 0 h 77"/>
                  <a:gd name="T22" fmla="*/ 3 w 29"/>
                  <a:gd name="T23" fmla="*/ 0 h 77"/>
                  <a:gd name="T24" fmla="*/ 2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19" y="0"/>
                    </a:moveTo>
                    <a:lnTo>
                      <a:pt x="19" y="0"/>
                    </a:lnTo>
                    <a:lnTo>
                      <a:pt x="18" y="23"/>
                    </a:lnTo>
                    <a:lnTo>
                      <a:pt x="13" y="42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10" y="77"/>
                    </a:lnTo>
                    <a:lnTo>
                      <a:pt x="16" y="63"/>
                    </a:lnTo>
                    <a:lnTo>
                      <a:pt x="23" y="45"/>
                    </a:lnTo>
                    <a:lnTo>
                      <a:pt x="28" y="23"/>
                    </a:lnTo>
                    <a:lnTo>
                      <a:pt x="2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64" name="Freeform 203"/>
              <p:cNvSpPr>
                <a:spLocks/>
              </p:cNvSpPr>
              <p:nvPr/>
            </p:nvSpPr>
            <p:spPr bwMode="auto">
              <a:xfrm>
                <a:off x="2044" y="2612"/>
                <a:ext cx="14" cy="17"/>
              </a:xfrm>
              <a:custGeom>
                <a:avLst/>
                <a:gdLst>
                  <a:gd name="T0" fmla="*/ 0 w 42"/>
                  <a:gd name="T1" fmla="*/ 1 h 52"/>
                  <a:gd name="T2" fmla="*/ 0 w 42"/>
                  <a:gd name="T3" fmla="*/ 1 h 52"/>
                  <a:gd name="T4" fmla="*/ 1 w 42"/>
                  <a:gd name="T5" fmla="*/ 1 h 52"/>
                  <a:gd name="T6" fmla="*/ 1 w 42"/>
                  <a:gd name="T7" fmla="*/ 2 h 52"/>
                  <a:gd name="T8" fmla="*/ 2 w 42"/>
                  <a:gd name="T9" fmla="*/ 2 h 52"/>
                  <a:gd name="T10" fmla="*/ 2 w 42"/>
                  <a:gd name="T11" fmla="*/ 2 h 52"/>
                  <a:gd name="T12" fmla="*/ 3 w 42"/>
                  <a:gd name="T13" fmla="*/ 3 h 52"/>
                  <a:gd name="T14" fmla="*/ 3 w 42"/>
                  <a:gd name="T15" fmla="*/ 4 h 52"/>
                  <a:gd name="T16" fmla="*/ 3 w 42"/>
                  <a:gd name="T17" fmla="*/ 5 h 52"/>
                  <a:gd name="T18" fmla="*/ 4 w 42"/>
                  <a:gd name="T19" fmla="*/ 6 h 52"/>
                  <a:gd name="T20" fmla="*/ 5 w 42"/>
                  <a:gd name="T21" fmla="*/ 6 h 52"/>
                  <a:gd name="T22" fmla="*/ 5 w 42"/>
                  <a:gd name="T23" fmla="*/ 4 h 52"/>
                  <a:gd name="T24" fmla="*/ 4 w 42"/>
                  <a:gd name="T25" fmla="*/ 3 h 52"/>
                  <a:gd name="T26" fmla="*/ 4 w 42"/>
                  <a:gd name="T27" fmla="*/ 2 h 52"/>
                  <a:gd name="T28" fmla="*/ 3 w 42"/>
                  <a:gd name="T29" fmla="*/ 2 h 52"/>
                  <a:gd name="T30" fmla="*/ 3 w 42"/>
                  <a:gd name="T31" fmla="*/ 1 h 52"/>
                  <a:gd name="T32" fmla="*/ 2 w 42"/>
                  <a:gd name="T33" fmla="*/ 1 h 52"/>
                  <a:gd name="T34" fmla="*/ 1 w 42"/>
                  <a:gd name="T35" fmla="*/ 0 h 52"/>
                  <a:gd name="T36" fmla="*/ 0 w 42"/>
                  <a:gd name="T37" fmla="*/ 0 h 52"/>
                  <a:gd name="T38" fmla="*/ 0 w 42"/>
                  <a:gd name="T39" fmla="*/ 0 h 52"/>
                  <a:gd name="T40" fmla="*/ 0 w 42"/>
                  <a:gd name="T41" fmla="*/ 1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52">
                    <a:moveTo>
                      <a:pt x="0" y="10"/>
                    </a:moveTo>
                    <a:lnTo>
                      <a:pt x="0" y="10"/>
                    </a:lnTo>
                    <a:lnTo>
                      <a:pt x="7" y="12"/>
                    </a:lnTo>
                    <a:lnTo>
                      <a:pt x="12" y="15"/>
                    </a:lnTo>
                    <a:lnTo>
                      <a:pt x="17" y="17"/>
                    </a:lnTo>
                    <a:lnTo>
                      <a:pt x="22" y="22"/>
                    </a:lnTo>
                    <a:lnTo>
                      <a:pt x="24" y="27"/>
                    </a:lnTo>
                    <a:lnTo>
                      <a:pt x="28" y="33"/>
                    </a:lnTo>
                    <a:lnTo>
                      <a:pt x="31" y="43"/>
                    </a:lnTo>
                    <a:lnTo>
                      <a:pt x="32" y="52"/>
                    </a:lnTo>
                    <a:lnTo>
                      <a:pt x="42" y="52"/>
                    </a:lnTo>
                    <a:lnTo>
                      <a:pt x="41" y="40"/>
                    </a:lnTo>
                    <a:lnTo>
                      <a:pt x="37" y="31"/>
                    </a:lnTo>
                    <a:lnTo>
                      <a:pt x="34" y="22"/>
                    </a:lnTo>
                    <a:lnTo>
                      <a:pt x="29" y="15"/>
                    </a:lnTo>
                    <a:lnTo>
                      <a:pt x="24" y="10"/>
                    </a:lnTo>
                    <a:lnTo>
                      <a:pt x="17" y="5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299" name="Freeform 204"/>
            <p:cNvSpPr>
              <a:spLocks/>
            </p:cNvSpPr>
            <p:nvPr/>
          </p:nvSpPr>
          <p:spPr bwMode="auto">
            <a:xfrm>
              <a:off x="2034" y="2611"/>
              <a:ext cx="10" cy="10"/>
            </a:xfrm>
            <a:custGeom>
              <a:avLst/>
              <a:gdLst>
                <a:gd name="T0" fmla="*/ 1 w 31"/>
                <a:gd name="T1" fmla="*/ 3 h 31"/>
                <a:gd name="T2" fmla="*/ 1 w 31"/>
                <a:gd name="T3" fmla="*/ 3 h 31"/>
                <a:gd name="T4" fmla="*/ 1 w 31"/>
                <a:gd name="T5" fmla="*/ 2 h 31"/>
                <a:gd name="T6" fmla="*/ 1 w 31"/>
                <a:gd name="T7" fmla="*/ 1 h 31"/>
                <a:gd name="T8" fmla="*/ 2 w 31"/>
                <a:gd name="T9" fmla="*/ 1 h 31"/>
                <a:gd name="T10" fmla="*/ 3 w 31"/>
                <a:gd name="T11" fmla="*/ 1 h 31"/>
                <a:gd name="T12" fmla="*/ 3 w 31"/>
                <a:gd name="T13" fmla="*/ 0 h 31"/>
                <a:gd name="T14" fmla="*/ 2 w 31"/>
                <a:gd name="T15" fmla="*/ 0 h 31"/>
                <a:gd name="T16" fmla="*/ 1 w 31"/>
                <a:gd name="T17" fmla="*/ 1 h 31"/>
                <a:gd name="T18" fmla="*/ 0 w 31"/>
                <a:gd name="T19" fmla="*/ 2 h 31"/>
                <a:gd name="T20" fmla="*/ 0 w 31"/>
                <a:gd name="T21" fmla="*/ 3 h 31"/>
                <a:gd name="T22" fmla="*/ 0 w 31"/>
                <a:gd name="T23" fmla="*/ 3 h 31"/>
                <a:gd name="T24" fmla="*/ 1 w 31"/>
                <a:gd name="T25" fmla="*/ 3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31">
                  <a:moveTo>
                    <a:pt x="13" y="29"/>
                  </a:moveTo>
                  <a:lnTo>
                    <a:pt x="13" y="29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29" y="13"/>
                  </a:lnTo>
                  <a:lnTo>
                    <a:pt x="31" y="3"/>
                  </a:lnTo>
                  <a:lnTo>
                    <a:pt x="17" y="0"/>
                  </a:lnTo>
                  <a:lnTo>
                    <a:pt x="6" y="5"/>
                  </a:lnTo>
                  <a:lnTo>
                    <a:pt x="0" y="15"/>
                  </a:lnTo>
                  <a:lnTo>
                    <a:pt x="4" y="31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0" name="Freeform 205"/>
            <p:cNvSpPr>
              <a:spLocks/>
            </p:cNvSpPr>
            <p:nvPr/>
          </p:nvSpPr>
          <p:spPr bwMode="auto">
            <a:xfrm>
              <a:off x="2027" y="2620"/>
              <a:ext cx="12" cy="36"/>
            </a:xfrm>
            <a:custGeom>
              <a:avLst/>
              <a:gdLst>
                <a:gd name="T0" fmla="*/ 0 w 36"/>
                <a:gd name="T1" fmla="*/ 12 h 107"/>
                <a:gd name="T2" fmla="*/ 0 w 36"/>
                <a:gd name="T3" fmla="*/ 12 h 107"/>
                <a:gd name="T4" fmla="*/ 2 w 36"/>
                <a:gd name="T5" fmla="*/ 10 h 107"/>
                <a:gd name="T6" fmla="*/ 4 w 36"/>
                <a:gd name="T7" fmla="*/ 6 h 107"/>
                <a:gd name="T8" fmla="*/ 4 w 36"/>
                <a:gd name="T9" fmla="*/ 3 h 107"/>
                <a:gd name="T10" fmla="*/ 4 w 36"/>
                <a:gd name="T11" fmla="*/ 0 h 107"/>
                <a:gd name="T12" fmla="*/ 3 w 36"/>
                <a:gd name="T13" fmla="*/ 0 h 107"/>
                <a:gd name="T14" fmla="*/ 3 w 36"/>
                <a:gd name="T15" fmla="*/ 3 h 107"/>
                <a:gd name="T16" fmla="*/ 2 w 36"/>
                <a:gd name="T17" fmla="*/ 6 h 107"/>
                <a:gd name="T18" fmla="*/ 1 w 36"/>
                <a:gd name="T19" fmla="*/ 9 h 107"/>
                <a:gd name="T20" fmla="*/ 0 w 36"/>
                <a:gd name="T21" fmla="*/ 11 h 107"/>
                <a:gd name="T22" fmla="*/ 0 w 36"/>
                <a:gd name="T23" fmla="*/ 11 h 107"/>
                <a:gd name="T24" fmla="*/ 0 w 36"/>
                <a:gd name="T25" fmla="*/ 12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107">
                  <a:moveTo>
                    <a:pt x="4" y="107"/>
                  </a:moveTo>
                  <a:lnTo>
                    <a:pt x="4" y="107"/>
                  </a:lnTo>
                  <a:lnTo>
                    <a:pt x="22" y="85"/>
                  </a:lnTo>
                  <a:lnTo>
                    <a:pt x="32" y="55"/>
                  </a:lnTo>
                  <a:lnTo>
                    <a:pt x="36" y="24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26" y="24"/>
                  </a:lnTo>
                  <a:lnTo>
                    <a:pt x="22" y="53"/>
                  </a:lnTo>
                  <a:lnTo>
                    <a:pt x="13" y="80"/>
                  </a:lnTo>
                  <a:lnTo>
                    <a:pt x="0" y="97"/>
                  </a:lnTo>
                  <a:lnTo>
                    <a:pt x="4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1" name="Freeform 206"/>
            <p:cNvSpPr>
              <a:spLocks/>
            </p:cNvSpPr>
            <p:nvPr/>
          </p:nvSpPr>
          <p:spPr bwMode="auto">
            <a:xfrm>
              <a:off x="2025" y="2653"/>
              <a:ext cx="7" cy="7"/>
            </a:xfrm>
            <a:custGeom>
              <a:avLst/>
              <a:gdLst>
                <a:gd name="T0" fmla="*/ 2 w 22"/>
                <a:gd name="T1" fmla="*/ 1 h 23"/>
                <a:gd name="T2" fmla="*/ 2 w 22"/>
                <a:gd name="T3" fmla="*/ 1 h 23"/>
                <a:gd name="T4" fmla="*/ 2 w 22"/>
                <a:gd name="T5" fmla="*/ 1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0 h 23"/>
                <a:gd name="T14" fmla="*/ 0 w 22"/>
                <a:gd name="T15" fmla="*/ 1 h 23"/>
                <a:gd name="T16" fmla="*/ 0 w 22"/>
                <a:gd name="T17" fmla="*/ 2 h 23"/>
                <a:gd name="T18" fmla="*/ 1 w 22"/>
                <a:gd name="T19" fmla="*/ 2 h 23"/>
                <a:gd name="T20" fmla="*/ 2 w 22"/>
                <a:gd name="T21" fmla="*/ 2 h 23"/>
                <a:gd name="T22" fmla="*/ 2 w 22"/>
                <a:gd name="T23" fmla="*/ 2 h 23"/>
                <a:gd name="T24" fmla="*/ 2 w 22"/>
                <a:gd name="T25" fmla="*/ 1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3">
                  <a:moveTo>
                    <a:pt x="22" y="13"/>
                  </a:moveTo>
                  <a:lnTo>
                    <a:pt x="22" y="13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6" y="0"/>
                  </a:lnTo>
                  <a:lnTo>
                    <a:pt x="0" y="9"/>
                  </a:lnTo>
                  <a:lnTo>
                    <a:pt x="4" y="16"/>
                  </a:lnTo>
                  <a:lnTo>
                    <a:pt x="12" y="21"/>
                  </a:lnTo>
                  <a:lnTo>
                    <a:pt x="20" y="23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2" name="Freeform 207"/>
            <p:cNvSpPr>
              <a:spLocks/>
            </p:cNvSpPr>
            <p:nvPr/>
          </p:nvSpPr>
          <p:spPr bwMode="auto">
            <a:xfrm>
              <a:off x="2093" y="2625"/>
              <a:ext cx="26" cy="47"/>
            </a:xfrm>
            <a:custGeom>
              <a:avLst/>
              <a:gdLst>
                <a:gd name="T0" fmla="*/ 2 w 77"/>
                <a:gd name="T1" fmla="*/ 16 h 142"/>
                <a:gd name="T2" fmla="*/ 3 w 77"/>
                <a:gd name="T3" fmla="*/ 16 h 142"/>
                <a:gd name="T4" fmla="*/ 5 w 77"/>
                <a:gd name="T5" fmla="*/ 16 h 142"/>
                <a:gd name="T6" fmla="*/ 5 w 77"/>
                <a:gd name="T7" fmla="*/ 15 h 142"/>
                <a:gd name="T8" fmla="*/ 6 w 77"/>
                <a:gd name="T9" fmla="*/ 15 h 142"/>
                <a:gd name="T10" fmla="*/ 7 w 77"/>
                <a:gd name="T11" fmla="*/ 15 h 142"/>
                <a:gd name="T12" fmla="*/ 7 w 77"/>
                <a:gd name="T13" fmla="*/ 14 h 142"/>
                <a:gd name="T14" fmla="*/ 7 w 77"/>
                <a:gd name="T15" fmla="*/ 14 h 142"/>
                <a:gd name="T16" fmla="*/ 8 w 77"/>
                <a:gd name="T17" fmla="*/ 13 h 142"/>
                <a:gd name="T18" fmla="*/ 8 w 77"/>
                <a:gd name="T19" fmla="*/ 11 h 142"/>
                <a:gd name="T20" fmla="*/ 8 w 77"/>
                <a:gd name="T21" fmla="*/ 9 h 142"/>
                <a:gd name="T22" fmla="*/ 9 w 77"/>
                <a:gd name="T23" fmla="*/ 7 h 142"/>
                <a:gd name="T24" fmla="*/ 8 w 77"/>
                <a:gd name="T25" fmla="*/ 4 h 142"/>
                <a:gd name="T26" fmla="*/ 8 w 77"/>
                <a:gd name="T27" fmla="*/ 3 h 142"/>
                <a:gd name="T28" fmla="*/ 7 w 77"/>
                <a:gd name="T29" fmla="*/ 2 h 142"/>
                <a:gd name="T30" fmla="*/ 7 w 77"/>
                <a:gd name="T31" fmla="*/ 2 h 142"/>
                <a:gd name="T32" fmla="*/ 6 w 77"/>
                <a:gd name="T33" fmla="*/ 1 h 142"/>
                <a:gd name="T34" fmla="*/ 6 w 77"/>
                <a:gd name="T35" fmla="*/ 1 h 142"/>
                <a:gd name="T36" fmla="*/ 5 w 77"/>
                <a:gd name="T37" fmla="*/ 0 h 142"/>
                <a:gd name="T38" fmla="*/ 4 w 77"/>
                <a:gd name="T39" fmla="*/ 0 h 142"/>
                <a:gd name="T40" fmla="*/ 3 w 77"/>
                <a:gd name="T41" fmla="*/ 0 h 142"/>
                <a:gd name="T42" fmla="*/ 2 w 77"/>
                <a:gd name="T43" fmla="*/ 0 h 142"/>
                <a:gd name="T44" fmla="*/ 1 w 77"/>
                <a:gd name="T45" fmla="*/ 0 h 142"/>
                <a:gd name="T46" fmla="*/ 1 w 77"/>
                <a:gd name="T47" fmla="*/ 1 h 142"/>
                <a:gd name="T48" fmla="*/ 1 w 77"/>
                <a:gd name="T49" fmla="*/ 3 h 142"/>
                <a:gd name="T50" fmla="*/ 2 w 77"/>
                <a:gd name="T51" fmla="*/ 5 h 142"/>
                <a:gd name="T52" fmla="*/ 2 w 77"/>
                <a:gd name="T53" fmla="*/ 8 h 142"/>
                <a:gd name="T54" fmla="*/ 2 w 77"/>
                <a:gd name="T55" fmla="*/ 12 h 142"/>
                <a:gd name="T56" fmla="*/ 0 w 77"/>
                <a:gd name="T57" fmla="*/ 14 h 142"/>
                <a:gd name="T58" fmla="*/ 0 w 77"/>
                <a:gd name="T59" fmla="*/ 15 h 142"/>
                <a:gd name="T60" fmla="*/ 0 w 77"/>
                <a:gd name="T61" fmla="*/ 15 h 142"/>
                <a:gd name="T62" fmla="*/ 1 w 77"/>
                <a:gd name="T63" fmla="*/ 15 h 142"/>
                <a:gd name="T64" fmla="*/ 2 w 77"/>
                <a:gd name="T65" fmla="*/ 16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" h="142">
                  <a:moveTo>
                    <a:pt x="18" y="141"/>
                  </a:moveTo>
                  <a:lnTo>
                    <a:pt x="30" y="142"/>
                  </a:lnTo>
                  <a:lnTo>
                    <a:pt x="40" y="141"/>
                  </a:lnTo>
                  <a:lnTo>
                    <a:pt x="48" y="139"/>
                  </a:lnTo>
                  <a:lnTo>
                    <a:pt x="54" y="137"/>
                  </a:lnTo>
                  <a:lnTo>
                    <a:pt x="60" y="133"/>
                  </a:lnTo>
                  <a:lnTo>
                    <a:pt x="64" y="129"/>
                  </a:lnTo>
                  <a:lnTo>
                    <a:pt x="66" y="124"/>
                  </a:lnTo>
                  <a:lnTo>
                    <a:pt x="67" y="118"/>
                  </a:lnTo>
                  <a:lnTo>
                    <a:pt x="71" y="102"/>
                  </a:lnTo>
                  <a:lnTo>
                    <a:pt x="74" y="84"/>
                  </a:lnTo>
                  <a:lnTo>
                    <a:pt x="77" y="63"/>
                  </a:lnTo>
                  <a:lnTo>
                    <a:pt x="73" y="40"/>
                  </a:lnTo>
                  <a:lnTo>
                    <a:pt x="70" y="29"/>
                  </a:lnTo>
                  <a:lnTo>
                    <a:pt x="66" y="20"/>
                  </a:lnTo>
                  <a:lnTo>
                    <a:pt x="61" y="14"/>
                  </a:lnTo>
                  <a:lnTo>
                    <a:pt x="56" y="8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7" y="11"/>
                  </a:lnTo>
                  <a:lnTo>
                    <a:pt x="12" y="24"/>
                  </a:lnTo>
                  <a:lnTo>
                    <a:pt x="18" y="47"/>
                  </a:lnTo>
                  <a:lnTo>
                    <a:pt x="19" y="77"/>
                  </a:lnTo>
                  <a:lnTo>
                    <a:pt x="14" y="107"/>
                  </a:lnTo>
                  <a:lnTo>
                    <a:pt x="2" y="129"/>
                  </a:lnTo>
                  <a:lnTo>
                    <a:pt x="0" y="133"/>
                  </a:lnTo>
                  <a:lnTo>
                    <a:pt x="4" y="136"/>
                  </a:lnTo>
                  <a:lnTo>
                    <a:pt x="10" y="139"/>
                  </a:lnTo>
                  <a:lnTo>
                    <a:pt x="18" y="141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3" name="Freeform 208"/>
            <p:cNvSpPr>
              <a:spLocks/>
            </p:cNvSpPr>
            <p:nvPr/>
          </p:nvSpPr>
          <p:spPr bwMode="auto">
            <a:xfrm>
              <a:off x="2099" y="2664"/>
              <a:ext cx="18" cy="10"/>
            </a:xfrm>
            <a:custGeom>
              <a:avLst/>
              <a:gdLst>
                <a:gd name="T0" fmla="*/ 5 w 54"/>
                <a:gd name="T1" fmla="*/ 0 h 31"/>
                <a:gd name="T2" fmla="*/ 5 w 54"/>
                <a:gd name="T3" fmla="*/ 0 h 31"/>
                <a:gd name="T4" fmla="*/ 5 w 54"/>
                <a:gd name="T5" fmla="*/ 1 h 31"/>
                <a:gd name="T6" fmla="*/ 5 w 54"/>
                <a:gd name="T7" fmla="*/ 1 h 31"/>
                <a:gd name="T8" fmla="*/ 4 w 54"/>
                <a:gd name="T9" fmla="*/ 1 h 31"/>
                <a:gd name="T10" fmla="*/ 4 w 54"/>
                <a:gd name="T11" fmla="*/ 2 h 31"/>
                <a:gd name="T12" fmla="*/ 3 w 54"/>
                <a:gd name="T13" fmla="*/ 2 h 31"/>
                <a:gd name="T14" fmla="*/ 2 w 54"/>
                <a:gd name="T15" fmla="*/ 2 h 31"/>
                <a:gd name="T16" fmla="*/ 1 w 54"/>
                <a:gd name="T17" fmla="*/ 2 h 31"/>
                <a:gd name="T18" fmla="*/ 0 w 54"/>
                <a:gd name="T19" fmla="*/ 2 h 31"/>
                <a:gd name="T20" fmla="*/ 0 w 54"/>
                <a:gd name="T21" fmla="*/ 3 h 31"/>
                <a:gd name="T22" fmla="*/ 1 w 54"/>
                <a:gd name="T23" fmla="*/ 3 h 31"/>
                <a:gd name="T24" fmla="*/ 2 w 54"/>
                <a:gd name="T25" fmla="*/ 3 h 31"/>
                <a:gd name="T26" fmla="*/ 3 w 54"/>
                <a:gd name="T27" fmla="*/ 3 h 31"/>
                <a:gd name="T28" fmla="*/ 4 w 54"/>
                <a:gd name="T29" fmla="*/ 3 h 31"/>
                <a:gd name="T30" fmla="*/ 5 w 54"/>
                <a:gd name="T31" fmla="*/ 2 h 31"/>
                <a:gd name="T32" fmla="*/ 6 w 54"/>
                <a:gd name="T33" fmla="*/ 2 h 31"/>
                <a:gd name="T34" fmla="*/ 6 w 54"/>
                <a:gd name="T35" fmla="*/ 1 h 31"/>
                <a:gd name="T36" fmla="*/ 6 w 54"/>
                <a:gd name="T37" fmla="*/ 0 h 31"/>
                <a:gd name="T38" fmla="*/ 6 w 54"/>
                <a:gd name="T39" fmla="*/ 0 h 31"/>
                <a:gd name="T40" fmla="*/ 5 w 54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1">
                  <a:moveTo>
                    <a:pt x="44" y="0"/>
                  </a:moveTo>
                  <a:lnTo>
                    <a:pt x="44" y="1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38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2" y="19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2" y="31"/>
                  </a:lnTo>
                  <a:lnTo>
                    <a:pt x="22" y="28"/>
                  </a:lnTo>
                  <a:lnTo>
                    <a:pt x="31" y="27"/>
                  </a:lnTo>
                  <a:lnTo>
                    <a:pt x="38" y="25"/>
                  </a:lnTo>
                  <a:lnTo>
                    <a:pt x="46" y="20"/>
                  </a:lnTo>
                  <a:lnTo>
                    <a:pt x="50" y="14"/>
                  </a:lnTo>
                  <a:lnTo>
                    <a:pt x="53" y="8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Freeform 209"/>
            <p:cNvSpPr>
              <a:spLocks/>
            </p:cNvSpPr>
            <p:nvPr/>
          </p:nvSpPr>
          <p:spPr bwMode="auto">
            <a:xfrm>
              <a:off x="2114" y="2637"/>
              <a:ext cx="7" cy="27"/>
            </a:xfrm>
            <a:custGeom>
              <a:avLst/>
              <a:gdLst>
                <a:gd name="T0" fmla="*/ 1 w 21"/>
                <a:gd name="T1" fmla="*/ 0 h 81"/>
                <a:gd name="T2" fmla="*/ 1 w 21"/>
                <a:gd name="T3" fmla="*/ 0 h 81"/>
                <a:gd name="T4" fmla="*/ 1 w 21"/>
                <a:gd name="T5" fmla="*/ 3 h 81"/>
                <a:gd name="T6" fmla="*/ 1 w 21"/>
                <a:gd name="T7" fmla="*/ 5 h 81"/>
                <a:gd name="T8" fmla="*/ 0 w 21"/>
                <a:gd name="T9" fmla="*/ 7 h 81"/>
                <a:gd name="T10" fmla="*/ 0 w 21"/>
                <a:gd name="T11" fmla="*/ 9 h 81"/>
                <a:gd name="T12" fmla="*/ 1 w 21"/>
                <a:gd name="T13" fmla="*/ 9 h 81"/>
                <a:gd name="T14" fmla="*/ 2 w 21"/>
                <a:gd name="T15" fmla="*/ 7 h 81"/>
                <a:gd name="T16" fmla="*/ 2 w 21"/>
                <a:gd name="T17" fmla="*/ 5 h 81"/>
                <a:gd name="T18" fmla="*/ 2 w 21"/>
                <a:gd name="T19" fmla="*/ 3 h 81"/>
                <a:gd name="T20" fmla="*/ 2 w 21"/>
                <a:gd name="T21" fmla="*/ 0 h 81"/>
                <a:gd name="T22" fmla="*/ 2 w 21"/>
                <a:gd name="T23" fmla="*/ 0 h 81"/>
                <a:gd name="T24" fmla="*/ 1 w 21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81">
                  <a:moveTo>
                    <a:pt x="6" y="3"/>
                  </a:moveTo>
                  <a:lnTo>
                    <a:pt x="6" y="3"/>
                  </a:lnTo>
                  <a:lnTo>
                    <a:pt x="9" y="25"/>
                  </a:lnTo>
                  <a:lnTo>
                    <a:pt x="8" y="46"/>
                  </a:lnTo>
                  <a:lnTo>
                    <a:pt x="4" y="63"/>
                  </a:lnTo>
                  <a:lnTo>
                    <a:pt x="0" y="79"/>
                  </a:lnTo>
                  <a:lnTo>
                    <a:pt x="10" y="81"/>
                  </a:lnTo>
                  <a:lnTo>
                    <a:pt x="14" y="65"/>
                  </a:lnTo>
                  <a:lnTo>
                    <a:pt x="17" y="46"/>
                  </a:lnTo>
                  <a:lnTo>
                    <a:pt x="21" y="25"/>
                  </a:lnTo>
                  <a:lnTo>
                    <a:pt x="16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5" name="Freeform 210"/>
            <p:cNvSpPr>
              <a:spLocks/>
            </p:cNvSpPr>
            <p:nvPr/>
          </p:nvSpPr>
          <p:spPr bwMode="auto">
            <a:xfrm>
              <a:off x="2103" y="2623"/>
              <a:ext cx="16" cy="15"/>
            </a:xfrm>
            <a:custGeom>
              <a:avLst/>
              <a:gdLst>
                <a:gd name="T0" fmla="*/ 0 w 48"/>
                <a:gd name="T1" fmla="*/ 1 h 46"/>
                <a:gd name="T2" fmla="*/ 0 w 48"/>
                <a:gd name="T3" fmla="*/ 1 h 46"/>
                <a:gd name="T4" fmla="*/ 1 w 48"/>
                <a:gd name="T5" fmla="*/ 1 h 46"/>
                <a:gd name="T6" fmla="*/ 1 w 48"/>
                <a:gd name="T7" fmla="*/ 1 h 46"/>
                <a:gd name="T8" fmla="*/ 2 w 48"/>
                <a:gd name="T9" fmla="*/ 2 h 46"/>
                <a:gd name="T10" fmla="*/ 3 w 48"/>
                <a:gd name="T11" fmla="*/ 2 h 46"/>
                <a:gd name="T12" fmla="*/ 3 w 48"/>
                <a:gd name="T13" fmla="*/ 3 h 46"/>
                <a:gd name="T14" fmla="*/ 3 w 48"/>
                <a:gd name="T15" fmla="*/ 3 h 46"/>
                <a:gd name="T16" fmla="*/ 4 w 48"/>
                <a:gd name="T17" fmla="*/ 4 h 46"/>
                <a:gd name="T18" fmla="*/ 4 w 48"/>
                <a:gd name="T19" fmla="*/ 5 h 46"/>
                <a:gd name="T20" fmla="*/ 5 w 48"/>
                <a:gd name="T21" fmla="*/ 5 h 46"/>
                <a:gd name="T22" fmla="*/ 5 w 48"/>
                <a:gd name="T23" fmla="*/ 4 h 46"/>
                <a:gd name="T24" fmla="*/ 5 w 48"/>
                <a:gd name="T25" fmla="*/ 3 h 46"/>
                <a:gd name="T26" fmla="*/ 4 w 48"/>
                <a:gd name="T27" fmla="*/ 2 h 46"/>
                <a:gd name="T28" fmla="*/ 3 w 48"/>
                <a:gd name="T29" fmla="*/ 1 h 46"/>
                <a:gd name="T30" fmla="*/ 3 w 48"/>
                <a:gd name="T31" fmla="*/ 1 h 46"/>
                <a:gd name="T32" fmla="*/ 2 w 48"/>
                <a:gd name="T33" fmla="*/ 0 h 46"/>
                <a:gd name="T34" fmla="*/ 1 w 48"/>
                <a:gd name="T35" fmla="*/ 0 h 46"/>
                <a:gd name="T36" fmla="*/ 0 w 48"/>
                <a:gd name="T37" fmla="*/ 0 h 46"/>
                <a:gd name="T38" fmla="*/ 0 w 48"/>
                <a:gd name="T39" fmla="*/ 0 h 46"/>
                <a:gd name="T40" fmla="*/ 0 w 48"/>
                <a:gd name="T41" fmla="*/ 1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6">
                  <a:moveTo>
                    <a:pt x="0" y="10"/>
                  </a:moveTo>
                  <a:lnTo>
                    <a:pt x="0" y="10"/>
                  </a:lnTo>
                  <a:lnTo>
                    <a:pt x="7" y="11"/>
                  </a:lnTo>
                  <a:lnTo>
                    <a:pt x="13" y="12"/>
                  </a:lnTo>
                  <a:lnTo>
                    <a:pt x="18" y="15"/>
                  </a:lnTo>
                  <a:lnTo>
                    <a:pt x="23" y="17"/>
                  </a:lnTo>
                  <a:lnTo>
                    <a:pt x="28" y="23"/>
                  </a:lnTo>
                  <a:lnTo>
                    <a:pt x="31" y="28"/>
                  </a:lnTo>
                  <a:lnTo>
                    <a:pt x="35" y="35"/>
                  </a:lnTo>
                  <a:lnTo>
                    <a:pt x="38" y="46"/>
                  </a:lnTo>
                  <a:lnTo>
                    <a:pt x="48" y="43"/>
                  </a:lnTo>
                  <a:lnTo>
                    <a:pt x="44" y="33"/>
                  </a:lnTo>
                  <a:lnTo>
                    <a:pt x="41" y="23"/>
                  </a:lnTo>
                  <a:lnTo>
                    <a:pt x="35" y="16"/>
                  </a:lnTo>
                  <a:lnTo>
                    <a:pt x="30" y="10"/>
                  </a:lnTo>
                  <a:lnTo>
                    <a:pt x="23" y="5"/>
                  </a:lnTo>
                  <a:lnTo>
                    <a:pt x="16" y="3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6" name="Freeform 211"/>
            <p:cNvSpPr>
              <a:spLocks/>
            </p:cNvSpPr>
            <p:nvPr/>
          </p:nvSpPr>
          <p:spPr bwMode="auto">
            <a:xfrm>
              <a:off x="2094" y="2623"/>
              <a:ext cx="9" cy="10"/>
            </a:xfrm>
            <a:custGeom>
              <a:avLst/>
              <a:gdLst>
                <a:gd name="T0" fmla="*/ 2 w 28"/>
                <a:gd name="T1" fmla="*/ 3 h 31"/>
                <a:gd name="T2" fmla="*/ 2 w 28"/>
                <a:gd name="T3" fmla="*/ 3 h 31"/>
                <a:gd name="T4" fmla="*/ 1 w 28"/>
                <a:gd name="T5" fmla="*/ 2 h 31"/>
                <a:gd name="T6" fmla="*/ 1 w 28"/>
                <a:gd name="T7" fmla="*/ 1 h 31"/>
                <a:gd name="T8" fmla="*/ 2 w 28"/>
                <a:gd name="T9" fmla="*/ 1 h 31"/>
                <a:gd name="T10" fmla="*/ 3 w 28"/>
                <a:gd name="T11" fmla="*/ 1 h 31"/>
                <a:gd name="T12" fmla="*/ 3 w 28"/>
                <a:gd name="T13" fmla="*/ 0 h 31"/>
                <a:gd name="T14" fmla="*/ 2 w 28"/>
                <a:gd name="T15" fmla="*/ 0 h 31"/>
                <a:gd name="T16" fmla="*/ 0 w 28"/>
                <a:gd name="T17" fmla="*/ 1 h 31"/>
                <a:gd name="T18" fmla="*/ 0 w 28"/>
                <a:gd name="T19" fmla="*/ 2 h 31"/>
                <a:gd name="T20" fmla="*/ 1 w 28"/>
                <a:gd name="T21" fmla="*/ 3 h 31"/>
                <a:gd name="T22" fmla="*/ 1 w 28"/>
                <a:gd name="T23" fmla="*/ 3 h 31"/>
                <a:gd name="T24" fmla="*/ 2 w 28"/>
                <a:gd name="T25" fmla="*/ 3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31">
                  <a:moveTo>
                    <a:pt x="15" y="27"/>
                  </a:moveTo>
                  <a:lnTo>
                    <a:pt x="15" y="27"/>
                  </a:lnTo>
                  <a:lnTo>
                    <a:pt x="10" y="16"/>
                  </a:lnTo>
                  <a:lnTo>
                    <a:pt x="11" y="12"/>
                  </a:lnTo>
                  <a:lnTo>
                    <a:pt x="15" y="1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4" y="5"/>
                  </a:lnTo>
                  <a:lnTo>
                    <a:pt x="0" y="16"/>
                  </a:lnTo>
                  <a:lnTo>
                    <a:pt x="5" y="31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7" name="Freeform 212"/>
            <p:cNvSpPr>
              <a:spLocks/>
            </p:cNvSpPr>
            <p:nvPr/>
          </p:nvSpPr>
          <p:spPr bwMode="auto">
            <a:xfrm>
              <a:off x="2093" y="2632"/>
              <a:ext cx="8" cy="37"/>
            </a:xfrm>
            <a:custGeom>
              <a:avLst/>
              <a:gdLst>
                <a:gd name="T0" fmla="*/ 1 w 25"/>
                <a:gd name="T1" fmla="*/ 12 h 110"/>
                <a:gd name="T2" fmla="*/ 1 w 25"/>
                <a:gd name="T3" fmla="*/ 12 h 110"/>
                <a:gd name="T4" fmla="*/ 2 w 25"/>
                <a:gd name="T5" fmla="*/ 10 h 110"/>
                <a:gd name="T6" fmla="*/ 3 w 25"/>
                <a:gd name="T7" fmla="*/ 6 h 110"/>
                <a:gd name="T8" fmla="*/ 3 w 25"/>
                <a:gd name="T9" fmla="*/ 3 h 110"/>
                <a:gd name="T10" fmla="*/ 2 w 25"/>
                <a:gd name="T11" fmla="*/ 0 h 110"/>
                <a:gd name="T12" fmla="*/ 1 w 25"/>
                <a:gd name="T13" fmla="*/ 0 h 110"/>
                <a:gd name="T14" fmla="*/ 1 w 25"/>
                <a:gd name="T15" fmla="*/ 3 h 110"/>
                <a:gd name="T16" fmla="*/ 2 w 25"/>
                <a:gd name="T17" fmla="*/ 6 h 110"/>
                <a:gd name="T18" fmla="*/ 1 w 25"/>
                <a:gd name="T19" fmla="*/ 9 h 110"/>
                <a:gd name="T20" fmla="*/ 0 w 25"/>
                <a:gd name="T21" fmla="*/ 12 h 110"/>
                <a:gd name="T22" fmla="*/ 0 w 25"/>
                <a:gd name="T23" fmla="*/ 12 h 110"/>
                <a:gd name="T24" fmla="*/ 1 w 25"/>
                <a:gd name="T25" fmla="*/ 12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10">
                  <a:moveTo>
                    <a:pt x="7" y="110"/>
                  </a:moveTo>
                  <a:lnTo>
                    <a:pt x="7" y="110"/>
                  </a:lnTo>
                  <a:lnTo>
                    <a:pt x="20" y="86"/>
                  </a:lnTo>
                  <a:lnTo>
                    <a:pt x="25" y="55"/>
                  </a:lnTo>
                  <a:lnTo>
                    <a:pt x="24" y="25"/>
                  </a:lnTo>
                  <a:lnTo>
                    <a:pt x="18" y="0"/>
                  </a:lnTo>
                  <a:lnTo>
                    <a:pt x="8" y="4"/>
                  </a:lnTo>
                  <a:lnTo>
                    <a:pt x="14" y="25"/>
                  </a:lnTo>
                  <a:lnTo>
                    <a:pt x="15" y="55"/>
                  </a:lnTo>
                  <a:lnTo>
                    <a:pt x="11" y="84"/>
                  </a:lnTo>
                  <a:lnTo>
                    <a:pt x="0" y="103"/>
                  </a:lnTo>
                  <a:lnTo>
                    <a:pt x="7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8" name="Freeform 213"/>
            <p:cNvSpPr>
              <a:spLocks/>
            </p:cNvSpPr>
            <p:nvPr/>
          </p:nvSpPr>
          <p:spPr bwMode="auto">
            <a:xfrm>
              <a:off x="2091" y="2666"/>
              <a:ext cx="8" cy="7"/>
            </a:xfrm>
            <a:custGeom>
              <a:avLst/>
              <a:gdLst>
                <a:gd name="T0" fmla="*/ 3 w 23"/>
                <a:gd name="T1" fmla="*/ 1 h 20"/>
                <a:gd name="T2" fmla="*/ 3 w 23"/>
                <a:gd name="T3" fmla="*/ 1 h 20"/>
                <a:gd name="T4" fmla="*/ 2 w 23"/>
                <a:gd name="T5" fmla="*/ 1 h 20"/>
                <a:gd name="T6" fmla="*/ 1 w 23"/>
                <a:gd name="T7" fmla="*/ 1 h 20"/>
                <a:gd name="T8" fmla="*/ 1 w 23"/>
                <a:gd name="T9" fmla="*/ 1 h 20"/>
                <a:gd name="T10" fmla="*/ 1 w 23"/>
                <a:gd name="T11" fmla="*/ 1 h 20"/>
                <a:gd name="T12" fmla="*/ 0 w 23"/>
                <a:gd name="T13" fmla="*/ 0 h 20"/>
                <a:gd name="T14" fmla="*/ 0 w 23"/>
                <a:gd name="T15" fmla="*/ 1 h 20"/>
                <a:gd name="T16" fmla="*/ 1 w 23"/>
                <a:gd name="T17" fmla="*/ 2 h 20"/>
                <a:gd name="T18" fmla="*/ 2 w 23"/>
                <a:gd name="T19" fmla="*/ 2 h 20"/>
                <a:gd name="T20" fmla="*/ 3 w 23"/>
                <a:gd name="T21" fmla="*/ 2 h 20"/>
                <a:gd name="T22" fmla="*/ 3 w 23"/>
                <a:gd name="T23" fmla="*/ 2 h 20"/>
                <a:gd name="T24" fmla="*/ 3 w 23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0">
                  <a:moveTo>
                    <a:pt x="23" y="11"/>
                  </a:moveTo>
                  <a:lnTo>
                    <a:pt x="23" y="11"/>
                  </a:lnTo>
                  <a:lnTo>
                    <a:pt x="16" y="1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4" y="0"/>
                  </a:lnTo>
                  <a:lnTo>
                    <a:pt x="0" y="8"/>
                  </a:lnTo>
                  <a:lnTo>
                    <a:pt x="6" y="16"/>
                  </a:lnTo>
                  <a:lnTo>
                    <a:pt x="13" y="19"/>
                  </a:lnTo>
                  <a:lnTo>
                    <a:pt x="23" y="2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9" name="Freeform 214"/>
            <p:cNvSpPr>
              <a:spLocks/>
            </p:cNvSpPr>
            <p:nvPr/>
          </p:nvSpPr>
          <p:spPr bwMode="auto">
            <a:xfrm>
              <a:off x="2047" y="2618"/>
              <a:ext cx="29" cy="48"/>
            </a:xfrm>
            <a:custGeom>
              <a:avLst/>
              <a:gdLst>
                <a:gd name="T0" fmla="*/ 2 w 86"/>
                <a:gd name="T1" fmla="*/ 15 h 143"/>
                <a:gd name="T2" fmla="*/ 3 w 86"/>
                <a:gd name="T3" fmla="*/ 16 h 143"/>
                <a:gd name="T4" fmla="*/ 4 w 86"/>
                <a:gd name="T5" fmla="*/ 16 h 143"/>
                <a:gd name="T6" fmla="*/ 5 w 86"/>
                <a:gd name="T7" fmla="*/ 16 h 143"/>
                <a:gd name="T8" fmla="*/ 6 w 86"/>
                <a:gd name="T9" fmla="*/ 16 h 143"/>
                <a:gd name="T10" fmla="*/ 6 w 86"/>
                <a:gd name="T11" fmla="*/ 16 h 143"/>
                <a:gd name="T12" fmla="*/ 7 w 86"/>
                <a:gd name="T13" fmla="*/ 15 h 143"/>
                <a:gd name="T14" fmla="*/ 7 w 86"/>
                <a:gd name="T15" fmla="*/ 15 h 143"/>
                <a:gd name="T16" fmla="*/ 8 w 86"/>
                <a:gd name="T17" fmla="*/ 14 h 143"/>
                <a:gd name="T18" fmla="*/ 8 w 86"/>
                <a:gd name="T19" fmla="*/ 12 h 143"/>
                <a:gd name="T20" fmla="*/ 9 w 86"/>
                <a:gd name="T21" fmla="*/ 10 h 143"/>
                <a:gd name="T22" fmla="*/ 10 w 86"/>
                <a:gd name="T23" fmla="*/ 8 h 143"/>
                <a:gd name="T24" fmla="*/ 10 w 86"/>
                <a:gd name="T25" fmla="*/ 5 h 143"/>
                <a:gd name="T26" fmla="*/ 9 w 86"/>
                <a:gd name="T27" fmla="*/ 3 h 143"/>
                <a:gd name="T28" fmla="*/ 8 w 86"/>
                <a:gd name="T29" fmla="*/ 2 h 143"/>
                <a:gd name="T30" fmla="*/ 7 w 86"/>
                <a:gd name="T31" fmla="*/ 1 h 143"/>
                <a:gd name="T32" fmla="*/ 6 w 86"/>
                <a:gd name="T33" fmla="*/ 0 h 143"/>
                <a:gd name="T34" fmla="*/ 4 w 86"/>
                <a:gd name="T35" fmla="*/ 0 h 143"/>
                <a:gd name="T36" fmla="*/ 3 w 86"/>
                <a:gd name="T37" fmla="*/ 0 h 143"/>
                <a:gd name="T38" fmla="*/ 3 w 86"/>
                <a:gd name="T39" fmla="*/ 1 h 143"/>
                <a:gd name="T40" fmla="*/ 3 w 86"/>
                <a:gd name="T41" fmla="*/ 3 h 143"/>
                <a:gd name="T42" fmla="*/ 4 w 86"/>
                <a:gd name="T43" fmla="*/ 5 h 143"/>
                <a:gd name="T44" fmla="*/ 3 w 86"/>
                <a:gd name="T45" fmla="*/ 9 h 143"/>
                <a:gd name="T46" fmla="*/ 2 w 86"/>
                <a:gd name="T47" fmla="*/ 12 h 143"/>
                <a:gd name="T48" fmla="*/ 0 w 86"/>
                <a:gd name="T49" fmla="*/ 14 h 143"/>
                <a:gd name="T50" fmla="*/ 0 w 86"/>
                <a:gd name="T51" fmla="*/ 14 h 143"/>
                <a:gd name="T52" fmla="*/ 0 w 86"/>
                <a:gd name="T53" fmla="*/ 15 h 143"/>
                <a:gd name="T54" fmla="*/ 1 w 86"/>
                <a:gd name="T55" fmla="*/ 15 h 143"/>
                <a:gd name="T56" fmla="*/ 2 w 86"/>
                <a:gd name="T57" fmla="*/ 15 h 1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143">
                  <a:moveTo>
                    <a:pt x="15" y="138"/>
                  </a:moveTo>
                  <a:lnTo>
                    <a:pt x="27" y="140"/>
                  </a:lnTo>
                  <a:lnTo>
                    <a:pt x="37" y="143"/>
                  </a:lnTo>
                  <a:lnTo>
                    <a:pt x="45" y="143"/>
                  </a:lnTo>
                  <a:lnTo>
                    <a:pt x="53" y="141"/>
                  </a:lnTo>
                  <a:lnTo>
                    <a:pt x="57" y="139"/>
                  </a:lnTo>
                  <a:lnTo>
                    <a:pt x="62" y="135"/>
                  </a:lnTo>
                  <a:lnTo>
                    <a:pt x="65" y="131"/>
                  </a:lnTo>
                  <a:lnTo>
                    <a:pt x="67" y="125"/>
                  </a:lnTo>
                  <a:lnTo>
                    <a:pt x="73" y="110"/>
                  </a:lnTo>
                  <a:lnTo>
                    <a:pt x="80" y="92"/>
                  </a:lnTo>
                  <a:lnTo>
                    <a:pt x="85" y="72"/>
                  </a:lnTo>
                  <a:lnTo>
                    <a:pt x="86" y="49"/>
                  </a:lnTo>
                  <a:lnTo>
                    <a:pt x="83" y="28"/>
                  </a:lnTo>
                  <a:lnTo>
                    <a:pt x="75" y="15"/>
                  </a:lnTo>
                  <a:lnTo>
                    <a:pt x="65" y="7"/>
                  </a:lnTo>
                  <a:lnTo>
                    <a:pt x="51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9" y="9"/>
                  </a:lnTo>
                  <a:lnTo>
                    <a:pt x="31" y="24"/>
                  </a:lnTo>
                  <a:lnTo>
                    <a:pt x="32" y="46"/>
                  </a:lnTo>
                  <a:lnTo>
                    <a:pt x="29" y="76"/>
                  </a:lnTo>
                  <a:lnTo>
                    <a:pt x="18" y="104"/>
                  </a:lnTo>
                  <a:lnTo>
                    <a:pt x="2" y="123"/>
                  </a:lnTo>
                  <a:lnTo>
                    <a:pt x="0" y="127"/>
                  </a:lnTo>
                  <a:lnTo>
                    <a:pt x="2" y="132"/>
                  </a:lnTo>
                  <a:lnTo>
                    <a:pt x="8" y="135"/>
                  </a:lnTo>
                  <a:lnTo>
                    <a:pt x="15" y="138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0" name="Freeform 215"/>
            <p:cNvSpPr>
              <a:spLocks/>
            </p:cNvSpPr>
            <p:nvPr/>
          </p:nvSpPr>
          <p:spPr bwMode="auto">
            <a:xfrm>
              <a:off x="2052" y="2659"/>
              <a:ext cx="19" cy="8"/>
            </a:xfrm>
            <a:custGeom>
              <a:avLst/>
              <a:gdLst>
                <a:gd name="T0" fmla="*/ 5 w 58"/>
                <a:gd name="T1" fmla="*/ 0 h 24"/>
                <a:gd name="T2" fmla="*/ 5 w 58"/>
                <a:gd name="T3" fmla="*/ 0 h 24"/>
                <a:gd name="T4" fmla="*/ 5 w 58"/>
                <a:gd name="T5" fmla="*/ 1 h 24"/>
                <a:gd name="T6" fmla="*/ 5 w 58"/>
                <a:gd name="T7" fmla="*/ 1 h 24"/>
                <a:gd name="T8" fmla="*/ 4 w 58"/>
                <a:gd name="T9" fmla="*/ 1 h 24"/>
                <a:gd name="T10" fmla="*/ 4 w 58"/>
                <a:gd name="T11" fmla="*/ 2 h 24"/>
                <a:gd name="T12" fmla="*/ 3 w 58"/>
                <a:gd name="T13" fmla="*/ 2 h 24"/>
                <a:gd name="T14" fmla="*/ 3 w 58"/>
                <a:gd name="T15" fmla="*/ 2 h 24"/>
                <a:gd name="T16" fmla="*/ 2 w 58"/>
                <a:gd name="T17" fmla="*/ 1 h 24"/>
                <a:gd name="T18" fmla="*/ 0 w 58"/>
                <a:gd name="T19" fmla="*/ 1 h 24"/>
                <a:gd name="T20" fmla="*/ 0 w 58"/>
                <a:gd name="T21" fmla="*/ 2 h 24"/>
                <a:gd name="T22" fmla="*/ 1 w 58"/>
                <a:gd name="T23" fmla="*/ 2 h 24"/>
                <a:gd name="T24" fmla="*/ 3 w 58"/>
                <a:gd name="T25" fmla="*/ 3 h 24"/>
                <a:gd name="T26" fmla="*/ 3 w 58"/>
                <a:gd name="T27" fmla="*/ 3 h 24"/>
                <a:gd name="T28" fmla="*/ 4 w 58"/>
                <a:gd name="T29" fmla="*/ 3 h 24"/>
                <a:gd name="T30" fmla="*/ 5 w 58"/>
                <a:gd name="T31" fmla="*/ 2 h 24"/>
                <a:gd name="T32" fmla="*/ 6 w 58"/>
                <a:gd name="T33" fmla="*/ 2 h 24"/>
                <a:gd name="T34" fmla="*/ 6 w 58"/>
                <a:gd name="T35" fmla="*/ 1 h 24"/>
                <a:gd name="T36" fmla="*/ 6 w 58"/>
                <a:gd name="T37" fmla="*/ 0 h 24"/>
                <a:gd name="T38" fmla="*/ 6 w 58"/>
                <a:gd name="T39" fmla="*/ 0 h 24"/>
                <a:gd name="T40" fmla="*/ 5 w 58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24">
                  <a:moveTo>
                    <a:pt x="48" y="0"/>
                  </a:moveTo>
                  <a:lnTo>
                    <a:pt x="48" y="0"/>
                  </a:lnTo>
                  <a:lnTo>
                    <a:pt x="46" y="5"/>
                  </a:lnTo>
                  <a:lnTo>
                    <a:pt x="45" y="9"/>
                  </a:lnTo>
                  <a:lnTo>
                    <a:pt x="41" y="11"/>
                  </a:lnTo>
                  <a:lnTo>
                    <a:pt x="37" y="14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12" y="22"/>
                  </a:lnTo>
                  <a:lnTo>
                    <a:pt x="23" y="24"/>
                  </a:lnTo>
                  <a:lnTo>
                    <a:pt x="31" y="24"/>
                  </a:lnTo>
                  <a:lnTo>
                    <a:pt x="40" y="23"/>
                  </a:lnTo>
                  <a:lnTo>
                    <a:pt x="46" y="21"/>
                  </a:lnTo>
                  <a:lnTo>
                    <a:pt x="52" y="16"/>
                  </a:lnTo>
                  <a:lnTo>
                    <a:pt x="55" y="10"/>
                  </a:lnTo>
                  <a:lnTo>
                    <a:pt x="58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1" name="Freeform 216"/>
            <p:cNvSpPr>
              <a:spLocks/>
            </p:cNvSpPr>
            <p:nvPr/>
          </p:nvSpPr>
          <p:spPr bwMode="auto">
            <a:xfrm>
              <a:off x="2068" y="2634"/>
              <a:ext cx="9" cy="26"/>
            </a:xfrm>
            <a:custGeom>
              <a:avLst/>
              <a:gdLst>
                <a:gd name="T0" fmla="*/ 2 w 29"/>
                <a:gd name="T1" fmla="*/ 0 h 77"/>
                <a:gd name="T2" fmla="*/ 2 w 29"/>
                <a:gd name="T3" fmla="*/ 0 h 77"/>
                <a:gd name="T4" fmla="*/ 2 w 29"/>
                <a:gd name="T5" fmla="*/ 3 h 77"/>
                <a:gd name="T6" fmla="*/ 1 w 29"/>
                <a:gd name="T7" fmla="*/ 5 h 77"/>
                <a:gd name="T8" fmla="*/ 1 w 29"/>
                <a:gd name="T9" fmla="*/ 7 h 77"/>
                <a:gd name="T10" fmla="*/ 0 w 29"/>
                <a:gd name="T11" fmla="*/ 8 h 77"/>
                <a:gd name="T12" fmla="*/ 1 w 29"/>
                <a:gd name="T13" fmla="*/ 9 h 77"/>
                <a:gd name="T14" fmla="*/ 2 w 29"/>
                <a:gd name="T15" fmla="*/ 7 h 77"/>
                <a:gd name="T16" fmla="*/ 2 w 29"/>
                <a:gd name="T17" fmla="*/ 5 h 77"/>
                <a:gd name="T18" fmla="*/ 3 w 29"/>
                <a:gd name="T19" fmla="*/ 3 h 77"/>
                <a:gd name="T20" fmla="*/ 3 w 29"/>
                <a:gd name="T21" fmla="*/ 0 h 77"/>
                <a:gd name="T22" fmla="*/ 3 w 29"/>
                <a:gd name="T23" fmla="*/ 0 h 77"/>
                <a:gd name="T24" fmla="*/ 2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19" y="0"/>
                  </a:moveTo>
                  <a:lnTo>
                    <a:pt x="19" y="0"/>
                  </a:lnTo>
                  <a:lnTo>
                    <a:pt x="18" y="23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0" y="74"/>
                  </a:lnTo>
                  <a:lnTo>
                    <a:pt x="10" y="77"/>
                  </a:lnTo>
                  <a:lnTo>
                    <a:pt x="16" y="62"/>
                  </a:lnTo>
                  <a:lnTo>
                    <a:pt x="23" y="44"/>
                  </a:lnTo>
                  <a:lnTo>
                    <a:pt x="28" y="23"/>
                  </a:lnTo>
                  <a:lnTo>
                    <a:pt x="2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2" name="Freeform 217"/>
            <p:cNvSpPr>
              <a:spLocks/>
            </p:cNvSpPr>
            <p:nvPr/>
          </p:nvSpPr>
          <p:spPr bwMode="auto">
            <a:xfrm>
              <a:off x="2064" y="2617"/>
              <a:ext cx="13" cy="17"/>
            </a:xfrm>
            <a:custGeom>
              <a:avLst/>
              <a:gdLst>
                <a:gd name="T0" fmla="*/ 0 w 41"/>
                <a:gd name="T1" fmla="*/ 1 h 52"/>
                <a:gd name="T2" fmla="*/ 0 w 41"/>
                <a:gd name="T3" fmla="*/ 1 h 52"/>
                <a:gd name="T4" fmla="*/ 1 w 41"/>
                <a:gd name="T5" fmla="*/ 2 h 52"/>
                <a:gd name="T6" fmla="*/ 2 w 41"/>
                <a:gd name="T7" fmla="*/ 2 h 52"/>
                <a:gd name="T8" fmla="*/ 3 w 41"/>
                <a:gd name="T9" fmla="*/ 4 h 52"/>
                <a:gd name="T10" fmla="*/ 3 w 41"/>
                <a:gd name="T11" fmla="*/ 6 h 52"/>
                <a:gd name="T12" fmla="*/ 4 w 41"/>
                <a:gd name="T13" fmla="*/ 6 h 52"/>
                <a:gd name="T14" fmla="*/ 4 w 41"/>
                <a:gd name="T15" fmla="*/ 3 h 52"/>
                <a:gd name="T16" fmla="*/ 3 w 41"/>
                <a:gd name="T17" fmla="*/ 2 h 52"/>
                <a:gd name="T18" fmla="*/ 2 w 41"/>
                <a:gd name="T19" fmla="*/ 1 h 52"/>
                <a:gd name="T20" fmla="*/ 0 w 41"/>
                <a:gd name="T21" fmla="*/ 0 h 52"/>
                <a:gd name="T22" fmla="*/ 0 w 41"/>
                <a:gd name="T23" fmla="*/ 0 h 52"/>
                <a:gd name="T24" fmla="*/ 0 w 41"/>
                <a:gd name="T25" fmla="*/ 1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52">
                  <a:moveTo>
                    <a:pt x="0" y="10"/>
                  </a:moveTo>
                  <a:lnTo>
                    <a:pt x="0" y="10"/>
                  </a:lnTo>
                  <a:lnTo>
                    <a:pt x="12" y="15"/>
                  </a:lnTo>
                  <a:lnTo>
                    <a:pt x="22" y="22"/>
                  </a:lnTo>
                  <a:lnTo>
                    <a:pt x="28" y="33"/>
                  </a:lnTo>
                  <a:lnTo>
                    <a:pt x="31" y="52"/>
                  </a:lnTo>
                  <a:lnTo>
                    <a:pt x="41" y="52"/>
                  </a:lnTo>
                  <a:lnTo>
                    <a:pt x="37" y="30"/>
                  </a:lnTo>
                  <a:lnTo>
                    <a:pt x="29" y="15"/>
                  </a:lnTo>
                  <a:lnTo>
                    <a:pt x="17" y="5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3" name="Freeform 218"/>
            <p:cNvSpPr>
              <a:spLocks/>
            </p:cNvSpPr>
            <p:nvPr/>
          </p:nvSpPr>
          <p:spPr bwMode="auto">
            <a:xfrm>
              <a:off x="2054" y="2616"/>
              <a:ext cx="11" cy="10"/>
            </a:xfrm>
            <a:custGeom>
              <a:avLst/>
              <a:gdLst>
                <a:gd name="T0" fmla="*/ 2 w 31"/>
                <a:gd name="T1" fmla="*/ 3 h 32"/>
                <a:gd name="T2" fmla="*/ 2 w 31"/>
                <a:gd name="T3" fmla="*/ 3 h 32"/>
                <a:gd name="T4" fmla="*/ 2 w 31"/>
                <a:gd name="T5" fmla="*/ 2 h 32"/>
                <a:gd name="T6" fmla="*/ 2 w 31"/>
                <a:gd name="T7" fmla="*/ 1 h 32"/>
                <a:gd name="T8" fmla="*/ 2 w 31"/>
                <a:gd name="T9" fmla="*/ 1 h 32"/>
                <a:gd name="T10" fmla="*/ 4 w 31"/>
                <a:gd name="T11" fmla="*/ 1 h 32"/>
                <a:gd name="T12" fmla="*/ 4 w 31"/>
                <a:gd name="T13" fmla="*/ 0 h 32"/>
                <a:gd name="T14" fmla="*/ 2 w 31"/>
                <a:gd name="T15" fmla="*/ 0 h 32"/>
                <a:gd name="T16" fmla="*/ 1 w 31"/>
                <a:gd name="T17" fmla="*/ 1 h 32"/>
                <a:gd name="T18" fmla="*/ 0 w 31"/>
                <a:gd name="T19" fmla="*/ 2 h 32"/>
                <a:gd name="T20" fmla="*/ 0 w 31"/>
                <a:gd name="T21" fmla="*/ 3 h 32"/>
                <a:gd name="T22" fmla="*/ 0 w 31"/>
                <a:gd name="T23" fmla="*/ 3 h 32"/>
                <a:gd name="T24" fmla="*/ 2 w 31"/>
                <a:gd name="T25" fmla="*/ 3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32">
                  <a:moveTo>
                    <a:pt x="14" y="29"/>
                  </a:moveTo>
                  <a:lnTo>
                    <a:pt x="14" y="29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28" y="14"/>
                  </a:lnTo>
                  <a:lnTo>
                    <a:pt x="31" y="4"/>
                  </a:lnTo>
                  <a:lnTo>
                    <a:pt x="16" y="0"/>
                  </a:lnTo>
                  <a:lnTo>
                    <a:pt x="5" y="5"/>
                  </a:lnTo>
                  <a:lnTo>
                    <a:pt x="0" y="16"/>
                  </a:lnTo>
                  <a:lnTo>
                    <a:pt x="4" y="32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4" name="Freeform 219"/>
            <p:cNvSpPr>
              <a:spLocks/>
            </p:cNvSpPr>
            <p:nvPr/>
          </p:nvSpPr>
          <p:spPr bwMode="auto">
            <a:xfrm>
              <a:off x="2047" y="2625"/>
              <a:ext cx="12" cy="36"/>
            </a:xfrm>
            <a:custGeom>
              <a:avLst/>
              <a:gdLst>
                <a:gd name="T0" fmla="*/ 0 w 37"/>
                <a:gd name="T1" fmla="*/ 12 h 106"/>
                <a:gd name="T2" fmla="*/ 0 w 37"/>
                <a:gd name="T3" fmla="*/ 12 h 106"/>
                <a:gd name="T4" fmla="*/ 2 w 37"/>
                <a:gd name="T5" fmla="*/ 10 h 106"/>
                <a:gd name="T6" fmla="*/ 4 w 37"/>
                <a:gd name="T7" fmla="*/ 6 h 106"/>
                <a:gd name="T8" fmla="*/ 4 w 37"/>
                <a:gd name="T9" fmla="*/ 3 h 106"/>
                <a:gd name="T10" fmla="*/ 4 w 37"/>
                <a:gd name="T11" fmla="*/ 0 h 106"/>
                <a:gd name="T12" fmla="*/ 3 w 37"/>
                <a:gd name="T13" fmla="*/ 0 h 106"/>
                <a:gd name="T14" fmla="*/ 3 w 37"/>
                <a:gd name="T15" fmla="*/ 3 h 106"/>
                <a:gd name="T16" fmla="*/ 3 w 37"/>
                <a:gd name="T17" fmla="*/ 6 h 106"/>
                <a:gd name="T18" fmla="*/ 1 w 37"/>
                <a:gd name="T19" fmla="*/ 9 h 106"/>
                <a:gd name="T20" fmla="*/ 0 w 37"/>
                <a:gd name="T21" fmla="*/ 11 h 106"/>
                <a:gd name="T22" fmla="*/ 0 w 37"/>
                <a:gd name="T23" fmla="*/ 11 h 106"/>
                <a:gd name="T24" fmla="*/ 0 w 37"/>
                <a:gd name="T25" fmla="*/ 12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106">
                  <a:moveTo>
                    <a:pt x="4" y="106"/>
                  </a:moveTo>
                  <a:lnTo>
                    <a:pt x="4" y="106"/>
                  </a:lnTo>
                  <a:lnTo>
                    <a:pt x="22" y="85"/>
                  </a:lnTo>
                  <a:lnTo>
                    <a:pt x="33" y="56"/>
                  </a:lnTo>
                  <a:lnTo>
                    <a:pt x="37" y="24"/>
                  </a:lnTo>
                  <a:lnTo>
                    <a:pt x="36" y="0"/>
                  </a:lnTo>
                  <a:lnTo>
                    <a:pt x="26" y="3"/>
                  </a:lnTo>
                  <a:lnTo>
                    <a:pt x="27" y="24"/>
                  </a:lnTo>
                  <a:lnTo>
                    <a:pt x="24" y="53"/>
                  </a:lnTo>
                  <a:lnTo>
                    <a:pt x="13" y="80"/>
                  </a:lnTo>
                  <a:lnTo>
                    <a:pt x="0" y="97"/>
                  </a:lnTo>
                  <a:lnTo>
                    <a:pt x="4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5" name="Freeform 220"/>
            <p:cNvSpPr>
              <a:spLocks/>
            </p:cNvSpPr>
            <p:nvPr/>
          </p:nvSpPr>
          <p:spPr bwMode="auto">
            <a:xfrm>
              <a:off x="2045" y="2658"/>
              <a:ext cx="7" cy="8"/>
            </a:xfrm>
            <a:custGeom>
              <a:avLst/>
              <a:gdLst>
                <a:gd name="T0" fmla="*/ 2 w 22"/>
                <a:gd name="T1" fmla="*/ 2 h 24"/>
                <a:gd name="T2" fmla="*/ 2 w 22"/>
                <a:gd name="T3" fmla="*/ 2 h 24"/>
                <a:gd name="T4" fmla="*/ 2 w 22"/>
                <a:gd name="T5" fmla="*/ 1 h 24"/>
                <a:gd name="T6" fmla="*/ 1 w 22"/>
                <a:gd name="T7" fmla="*/ 1 h 24"/>
                <a:gd name="T8" fmla="*/ 1 w 22"/>
                <a:gd name="T9" fmla="*/ 1 h 24"/>
                <a:gd name="T10" fmla="*/ 1 w 22"/>
                <a:gd name="T11" fmla="*/ 1 h 24"/>
                <a:gd name="T12" fmla="*/ 1 w 22"/>
                <a:gd name="T13" fmla="*/ 0 h 24"/>
                <a:gd name="T14" fmla="*/ 0 w 22"/>
                <a:gd name="T15" fmla="*/ 1 h 24"/>
                <a:gd name="T16" fmla="*/ 0 w 22"/>
                <a:gd name="T17" fmla="*/ 2 h 24"/>
                <a:gd name="T18" fmla="*/ 1 w 22"/>
                <a:gd name="T19" fmla="*/ 2 h 24"/>
                <a:gd name="T20" fmla="*/ 2 w 22"/>
                <a:gd name="T21" fmla="*/ 3 h 24"/>
                <a:gd name="T22" fmla="*/ 2 w 22"/>
                <a:gd name="T23" fmla="*/ 3 h 24"/>
                <a:gd name="T24" fmla="*/ 2 w 22"/>
                <a:gd name="T25" fmla="*/ 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4">
                  <a:moveTo>
                    <a:pt x="22" y="14"/>
                  </a:moveTo>
                  <a:lnTo>
                    <a:pt x="22" y="14"/>
                  </a:lnTo>
                  <a:lnTo>
                    <a:pt x="16" y="12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6"/>
                  </a:lnTo>
                  <a:lnTo>
                    <a:pt x="12" y="21"/>
                  </a:lnTo>
                  <a:lnTo>
                    <a:pt x="20" y="24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6" name="Freeform 221"/>
            <p:cNvSpPr>
              <a:spLocks/>
            </p:cNvSpPr>
            <p:nvPr/>
          </p:nvSpPr>
          <p:spPr bwMode="auto">
            <a:xfrm>
              <a:off x="2067" y="2623"/>
              <a:ext cx="30" cy="47"/>
            </a:xfrm>
            <a:custGeom>
              <a:avLst/>
              <a:gdLst>
                <a:gd name="T0" fmla="*/ 2 w 88"/>
                <a:gd name="T1" fmla="*/ 15 h 143"/>
                <a:gd name="T2" fmla="*/ 3 w 88"/>
                <a:gd name="T3" fmla="*/ 15 h 143"/>
                <a:gd name="T4" fmla="*/ 4 w 88"/>
                <a:gd name="T5" fmla="*/ 15 h 143"/>
                <a:gd name="T6" fmla="*/ 5 w 88"/>
                <a:gd name="T7" fmla="*/ 15 h 143"/>
                <a:gd name="T8" fmla="*/ 6 w 88"/>
                <a:gd name="T9" fmla="*/ 15 h 143"/>
                <a:gd name="T10" fmla="*/ 7 w 88"/>
                <a:gd name="T11" fmla="*/ 15 h 143"/>
                <a:gd name="T12" fmla="*/ 7 w 88"/>
                <a:gd name="T13" fmla="*/ 15 h 143"/>
                <a:gd name="T14" fmla="*/ 8 w 88"/>
                <a:gd name="T15" fmla="*/ 14 h 143"/>
                <a:gd name="T16" fmla="*/ 8 w 88"/>
                <a:gd name="T17" fmla="*/ 13 h 143"/>
                <a:gd name="T18" fmla="*/ 9 w 88"/>
                <a:gd name="T19" fmla="*/ 12 h 143"/>
                <a:gd name="T20" fmla="*/ 10 w 88"/>
                <a:gd name="T21" fmla="*/ 10 h 143"/>
                <a:gd name="T22" fmla="*/ 10 w 88"/>
                <a:gd name="T23" fmla="*/ 8 h 143"/>
                <a:gd name="T24" fmla="*/ 10 w 88"/>
                <a:gd name="T25" fmla="*/ 5 h 143"/>
                <a:gd name="T26" fmla="*/ 10 w 88"/>
                <a:gd name="T27" fmla="*/ 4 h 143"/>
                <a:gd name="T28" fmla="*/ 10 w 88"/>
                <a:gd name="T29" fmla="*/ 3 h 143"/>
                <a:gd name="T30" fmla="*/ 9 w 88"/>
                <a:gd name="T31" fmla="*/ 2 h 143"/>
                <a:gd name="T32" fmla="*/ 9 w 88"/>
                <a:gd name="T33" fmla="*/ 2 h 143"/>
                <a:gd name="T34" fmla="*/ 8 w 88"/>
                <a:gd name="T35" fmla="*/ 1 h 143"/>
                <a:gd name="T36" fmla="*/ 8 w 88"/>
                <a:gd name="T37" fmla="*/ 1 h 143"/>
                <a:gd name="T38" fmla="*/ 7 w 88"/>
                <a:gd name="T39" fmla="*/ 1 h 143"/>
                <a:gd name="T40" fmla="*/ 6 w 88"/>
                <a:gd name="T41" fmla="*/ 0 h 143"/>
                <a:gd name="T42" fmla="*/ 4 w 88"/>
                <a:gd name="T43" fmla="*/ 0 h 143"/>
                <a:gd name="T44" fmla="*/ 4 w 88"/>
                <a:gd name="T45" fmla="*/ 0 h 143"/>
                <a:gd name="T46" fmla="*/ 3 w 88"/>
                <a:gd name="T47" fmla="*/ 1 h 143"/>
                <a:gd name="T48" fmla="*/ 3 w 88"/>
                <a:gd name="T49" fmla="*/ 3 h 143"/>
                <a:gd name="T50" fmla="*/ 4 w 88"/>
                <a:gd name="T51" fmla="*/ 5 h 143"/>
                <a:gd name="T52" fmla="*/ 3 w 88"/>
                <a:gd name="T53" fmla="*/ 8 h 143"/>
                <a:gd name="T54" fmla="*/ 2 w 88"/>
                <a:gd name="T55" fmla="*/ 12 h 143"/>
                <a:gd name="T56" fmla="*/ 0 w 88"/>
                <a:gd name="T57" fmla="*/ 13 h 143"/>
                <a:gd name="T58" fmla="*/ 0 w 88"/>
                <a:gd name="T59" fmla="*/ 14 h 143"/>
                <a:gd name="T60" fmla="*/ 0 w 88"/>
                <a:gd name="T61" fmla="*/ 14 h 143"/>
                <a:gd name="T62" fmla="*/ 1 w 88"/>
                <a:gd name="T63" fmla="*/ 15 h 143"/>
                <a:gd name="T64" fmla="*/ 2 w 88"/>
                <a:gd name="T65" fmla="*/ 15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" h="143">
                  <a:moveTo>
                    <a:pt x="14" y="138"/>
                  </a:moveTo>
                  <a:lnTo>
                    <a:pt x="26" y="141"/>
                  </a:lnTo>
                  <a:lnTo>
                    <a:pt x="36" y="143"/>
                  </a:lnTo>
                  <a:lnTo>
                    <a:pt x="44" y="143"/>
                  </a:lnTo>
                  <a:lnTo>
                    <a:pt x="52" y="142"/>
                  </a:lnTo>
                  <a:lnTo>
                    <a:pt x="58" y="139"/>
                  </a:lnTo>
                  <a:lnTo>
                    <a:pt x="62" y="136"/>
                  </a:lnTo>
                  <a:lnTo>
                    <a:pt x="66" y="131"/>
                  </a:lnTo>
                  <a:lnTo>
                    <a:pt x="68" y="125"/>
                  </a:lnTo>
                  <a:lnTo>
                    <a:pt x="74" y="111"/>
                  </a:lnTo>
                  <a:lnTo>
                    <a:pt x="82" y="93"/>
                  </a:lnTo>
                  <a:lnTo>
                    <a:pt x="87" y="72"/>
                  </a:lnTo>
                  <a:lnTo>
                    <a:pt x="88" y="49"/>
                  </a:lnTo>
                  <a:lnTo>
                    <a:pt x="87" y="38"/>
                  </a:lnTo>
                  <a:lnTo>
                    <a:pt x="83" y="29"/>
                  </a:lnTo>
                  <a:lnTo>
                    <a:pt x="79" y="22"/>
                  </a:lnTo>
                  <a:lnTo>
                    <a:pt x="76" y="16"/>
                  </a:lnTo>
                  <a:lnTo>
                    <a:pt x="70" y="11"/>
                  </a:lnTo>
                  <a:lnTo>
                    <a:pt x="65" y="7"/>
                  </a:lnTo>
                  <a:lnTo>
                    <a:pt x="58" y="5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1" y="47"/>
                  </a:lnTo>
                  <a:lnTo>
                    <a:pt x="28" y="77"/>
                  </a:lnTo>
                  <a:lnTo>
                    <a:pt x="18" y="106"/>
                  </a:lnTo>
                  <a:lnTo>
                    <a:pt x="2" y="125"/>
                  </a:lnTo>
                  <a:lnTo>
                    <a:pt x="0" y="129"/>
                  </a:lnTo>
                  <a:lnTo>
                    <a:pt x="2" y="132"/>
                  </a:lnTo>
                  <a:lnTo>
                    <a:pt x="8" y="136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7" name="Freeform 222"/>
            <p:cNvSpPr>
              <a:spLocks/>
            </p:cNvSpPr>
            <p:nvPr/>
          </p:nvSpPr>
          <p:spPr bwMode="auto">
            <a:xfrm>
              <a:off x="2072" y="2664"/>
              <a:ext cx="20" cy="8"/>
            </a:xfrm>
            <a:custGeom>
              <a:avLst/>
              <a:gdLst>
                <a:gd name="T0" fmla="*/ 6 w 60"/>
                <a:gd name="T1" fmla="*/ 0 h 24"/>
                <a:gd name="T2" fmla="*/ 6 w 60"/>
                <a:gd name="T3" fmla="*/ 0 h 24"/>
                <a:gd name="T4" fmla="*/ 5 w 60"/>
                <a:gd name="T5" fmla="*/ 1 h 24"/>
                <a:gd name="T6" fmla="*/ 5 w 60"/>
                <a:gd name="T7" fmla="*/ 1 h 24"/>
                <a:gd name="T8" fmla="*/ 5 w 60"/>
                <a:gd name="T9" fmla="*/ 1 h 24"/>
                <a:gd name="T10" fmla="*/ 4 w 60"/>
                <a:gd name="T11" fmla="*/ 1 h 24"/>
                <a:gd name="T12" fmla="*/ 3 w 60"/>
                <a:gd name="T13" fmla="*/ 2 h 24"/>
                <a:gd name="T14" fmla="*/ 3 w 60"/>
                <a:gd name="T15" fmla="*/ 2 h 24"/>
                <a:gd name="T16" fmla="*/ 2 w 60"/>
                <a:gd name="T17" fmla="*/ 1 h 24"/>
                <a:gd name="T18" fmla="*/ 0 w 60"/>
                <a:gd name="T19" fmla="*/ 1 h 24"/>
                <a:gd name="T20" fmla="*/ 0 w 60"/>
                <a:gd name="T21" fmla="*/ 2 h 24"/>
                <a:gd name="T22" fmla="*/ 1 w 60"/>
                <a:gd name="T23" fmla="*/ 2 h 24"/>
                <a:gd name="T24" fmla="*/ 3 w 60"/>
                <a:gd name="T25" fmla="*/ 3 h 24"/>
                <a:gd name="T26" fmla="*/ 3 w 60"/>
                <a:gd name="T27" fmla="*/ 3 h 24"/>
                <a:gd name="T28" fmla="*/ 4 w 60"/>
                <a:gd name="T29" fmla="*/ 3 h 24"/>
                <a:gd name="T30" fmla="*/ 5 w 60"/>
                <a:gd name="T31" fmla="*/ 2 h 24"/>
                <a:gd name="T32" fmla="*/ 6 w 60"/>
                <a:gd name="T33" fmla="*/ 2 h 24"/>
                <a:gd name="T34" fmla="*/ 6 w 60"/>
                <a:gd name="T35" fmla="*/ 1 h 24"/>
                <a:gd name="T36" fmla="*/ 7 w 60"/>
                <a:gd name="T37" fmla="*/ 0 h 24"/>
                <a:gd name="T38" fmla="*/ 7 w 60"/>
                <a:gd name="T39" fmla="*/ 0 h 24"/>
                <a:gd name="T40" fmla="*/ 6 w 60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24">
                  <a:moveTo>
                    <a:pt x="51" y="0"/>
                  </a:moveTo>
                  <a:lnTo>
                    <a:pt x="51" y="0"/>
                  </a:lnTo>
                  <a:lnTo>
                    <a:pt x="48" y="5"/>
                  </a:lnTo>
                  <a:lnTo>
                    <a:pt x="46" y="8"/>
                  </a:lnTo>
                  <a:lnTo>
                    <a:pt x="42" y="11"/>
                  </a:lnTo>
                  <a:lnTo>
                    <a:pt x="37" y="13"/>
                  </a:lnTo>
                  <a:lnTo>
                    <a:pt x="31" y="14"/>
                  </a:lnTo>
                  <a:lnTo>
                    <a:pt x="23" y="14"/>
                  </a:lnTo>
                  <a:lnTo>
                    <a:pt x="15" y="12"/>
                  </a:lnTo>
                  <a:lnTo>
                    <a:pt x="3" y="9"/>
                  </a:lnTo>
                  <a:lnTo>
                    <a:pt x="0" y="19"/>
                  </a:lnTo>
                  <a:lnTo>
                    <a:pt x="12" y="21"/>
                  </a:lnTo>
                  <a:lnTo>
                    <a:pt x="23" y="24"/>
                  </a:lnTo>
                  <a:lnTo>
                    <a:pt x="31" y="24"/>
                  </a:lnTo>
                  <a:lnTo>
                    <a:pt x="40" y="23"/>
                  </a:lnTo>
                  <a:lnTo>
                    <a:pt x="47" y="20"/>
                  </a:lnTo>
                  <a:lnTo>
                    <a:pt x="53" y="15"/>
                  </a:lnTo>
                  <a:lnTo>
                    <a:pt x="58" y="9"/>
                  </a:lnTo>
                  <a:lnTo>
                    <a:pt x="60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8" name="Freeform 223"/>
            <p:cNvSpPr>
              <a:spLocks/>
            </p:cNvSpPr>
            <p:nvPr/>
          </p:nvSpPr>
          <p:spPr bwMode="auto">
            <a:xfrm>
              <a:off x="2089" y="2639"/>
              <a:ext cx="9" cy="26"/>
            </a:xfrm>
            <a:custGeom>
              <a:avLst/>
              <a:gdLst>
                <a:gd name="T0" fmla="*/ 2 w 29"/>
                <a:gd name="T1" fmla="*/ 0 h 77"/>
                <a:gd name="T2" fmla="*/ 2 w 29"/>
                <a:gd name="T3" fmla="*/ 0 h 77"/>
                <a:gd name="T4" fmla="*/ 2 w 29"/>
                <a:gd name="T5" fmla="*/ 3 h 77"/>
                <a:gd name="T6" fmla="*/ 1 w 29"/>
                <a:gd name="T7" fmla="*/ 5 h 77"/>
                <a:gd name="T8" fmla="*/ 1 w 29"/>
                <a:gd name="T9" fmla="*/ 7 h 77"/>
                <a:gd name="T10" fmla="*/ 0 w 29"/>
                <a:gd name="T11" fmla="*/ 8 h 77"/>
                <a:gd name="T12" fmla="*/ 1 w 29"/>
                <a:gd name="T13" fmla="*/ 9 h 77"/>
                <a:gd name="T14" fmla="*/ 2 w 29"/>
                <a:gd name="T15" fmla="*/ 7 h 77"/>
                <a:gd name="T16" fmla="*/ 2 w 29"/>
                <a:gd name="T17" fmla="*/ 5 h 77"/>
                <a:gd name="T18" fmla="*/ 2 w 29"/>
                <a:gd name="T19" fmla="*/ 3 h 77"/>
                <a:gd name="T20" fmla="*/ 3 w 29"/>
                <a:gd name="T21" fmla="*/ 0 h 77"/>
                <a:gd name="T22" fmla="*/ 3 w 29"/>
                <a:gd name="T23" fmla="*/ 0 h 77"/>
                <a:gd name="T24" fmla="*/ 2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19" y="0"/>
                  </a:moveTo>
                  <a:lnTo>
                    <a:pt x="19" y="0"/>
                  </a:lnTo>
                  <a:lnTo>
                    <a:pt x="18" y="23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0" y="75"/>
                  </a:lnTo>
                  <a:lnTo>
                    <a:pt x="9" y="77"/>
                  </a:lnTo>
                  <a:lnTo>
                    <a:pt x="15" y="63"/>
                  </a:lnTo>
                  <a:lnTo>
                    <a:pt x="23" y="45"/>
                  </a:lnTo>
                  <a:lnTo>
                    <a:pt x="27" y="23"/>
                  </a:lnTo>
                  <a:lnTo>
                    <a:pt x="2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9" name="Freeform 224"/>
            <p:cNvSpPr>
              <a:spLocks/>
            </p:cNvSpPr>
            <p:nvPr/>
          </p:nvSpPr>
          <p:spPr bwMode="auto">
            <a:xfrm>
              <a:off x="2084" y="2622"/>
              <a:ext cx="14" cy="17"/>
            </a:xfrm>
            <a:custGeom>
              <a:avLst/>
              <a:gdLst>
                <a:gd name="T0" fmla="*/ 0 w 44"/>
                <a:gd name="T1" fmla="*/ 1 h 51"/>
                <a:gd name="T2" fmla="*/ 0 w 44"/>
                <a:gd name="T3" fmla="*/ 1 h 51"/>
                <a:gd name="T4" fmla="*/ 1 w 44"/>
                <a:gd name="T5" fmla="*/ 1 h 51"/>
                <a:gd name="T6" fmla="*/ 1 w 44"/>
                <a:gd name="T7" fmla="*/ 2 h 51"/>
                <a:gd name="T8" fmla="*/ 2 w 44"/>
                <a:gd name="T9" fmla="*/ 2 h 51"/>
                <a:gd name="T10" fmla="*/ 2 w 44"/>
                <a:gd name="T11" fmla="*/ 2 h 51"/>
                <a:gd name="T12" fmla="*/ 3 w 44"/>
                <a:gd name="T13" fmla="*/ 3 h 51"/>
                <a:gd name="T14" fmla="*/ 3 w 44"/>
                <a:gd name="T15" fmla="*/ 4 h 51"/>
                <a:gd name="T16" fmla="*/ 4 w 44"/>
                <a:gd name="T17" fmla="*/ 5 h 51"/>
                <a:gd name="T18" fmla="*/ 4 w 44"/>
                <a:gd name="T19" fmla="*/ 6 h 51"/>
                <a:gd name="T20" fmla="*/ 4 w 44"/>
                <a:gd name="T21" fmla="*/ 6 h 51"/>
                <a:gd name="T22" fmla="*/ 4 w 44"/>
                <a:gd name="T23" fmla="*/ 4 h 51"/>
                <a:gd name="T24" fmla="*/ 4 w 44"/>
                <a:gd name="T25" fmla="*/ 3 h 51"/>
                <a:gd name="T26" fmla="*/ 4 w 44"/>
                <a:gd name="T27" fmla="*/ 2 h 51"/>
                <a:gd name="T28" fmla="*/ 3 w 44"/>
                <a:gd name="T29" fmla="*/ 2 h 51"/>
                <a:gd name="T30" fmla="*/ 3 w 44"/>
                <a:gd name="T31" fmla="*/ 1 h 51"/>
                <a:gd name="T32" fmla="*/ 2 w 44"/>
                <a:gd name="T33" fmla="*/ 0 h 51"/>
                <a:gd name="T34" fmla="*/ 1 w 44"/>
                <a:gd name="T35" fmla="*/ 0 h 51"/>
                <a:gd name="T36" fmla="*/ 0 w 44"/>
                <a:gd name="T37" fmla="*/ 0 h 51"/>
                <a:gd name="T38" fmla="*/ 0 w 44"/>
                <a:gd name="T39" fmla="*/ 0 h 51"/>
                <a:gd name="T40" fmla="*/ 0 w 44"/>
                <a:gd name="T41" fmla="*/ 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51">
                  <a:moveTo>
                    <a:pt x="0" y="9"/>
                  </a:moveTo>
                  <a:lnTo>
                    <a:pt x="0" y="9"/>
                  </a:lnTo>
                  <a:lnTo>
                    <a:pt x="7" y="12"/>
                  </a:lnTo>
                  <a:lnTo>
                    <a:pt x="13" y="14"/>
                  </a:lnTo>
                  <a:lnTo>
                    <a:pt x="17" y="16"/>
                  </a:lnTo>
                  <a:lnTo>
                    <a:pt x="23" y="21"/>
                  </a:lnTo>
                  <a:lnTo>
                    <a:pt x="25" y="26"/>
                  </a:lnTo>
                  <a:lnTo>
                    <a:pt x="29" y="32"/>
                  </a:lnTo>
                  <a:lnTo>
                    <a:pt x="33" y="42"/>
                  </a:lnTo>
                  <a:lnTo>
                    <a:pt x="34" y="51"/>
                  </a:lnTo>
                  <a:lnTo>
                    <a:pt x="44" y="51"/>
                  </a:lnTo>
                  <a:lnTo>
                    <a:pt x="42" y="39"/>
                  </a:lnTo>
                  <a:lnTo>
                    <a:pt x="39" y="30"/>
                  </a:lnTo>
                  <a:lnTo>
                    <a:pt x="35" y="21"/>
                  </a:lnTo>
                  <a:lnTo>
                    <a:pt x="30" y="14"/>
                  </a:lnTo>
                  <a:lnTo>
                    <a:pt x="24" y="9"/>
                  </a:lnTo>
                  <a:lnTo>
                    <a:pt x="18" y="4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0" name="Freeform 225"/>
            <p:cNvSpPr>
              <a:spLocks/>
            </p:cNvSpPr>
            <p:nvPr/>
          </p:nvSpPr>
          <p:spPr bwMode="auto">
            <a:xfrm>
              <a:off x="2075" y="2621"/>
              <a:ext cx="10" cy="10"/>
            </a:xfrm>
            <a:custGeom>
              <a:avLst/>
              <a:gdLst>
                <a:gd name="T0" fmla="*/ 1 w 30"/>
                <a:gd name="T1" fmla="*/ 3 h 31"/>
                <a:gd name="T2" fmla="*/ 1 w 30"/>
                <a:gd name="T3" fmla="*/ 3 h 31"/>
                <a:gd name="T4" fmla="*/ 1 w 30"/>
                <a:gd name="T5" fmla="*/ 2 h 31"/>
                <a:gd name="T6" fmla="*/ 1 w 30"/>
                <a:gd name="T7" fmla="*/ 1 h 31"/>
                <a:gd name="T8" fmla="*/ 2 w 30"/>
                <a:gd name="T9" fmla="*/ 1 h 31"/>
                <a:gd name="T10" fmla="*/ 3 w 30"/>
                <a:gd name="T11" fmla="*/ 1 h 31"/>
                <a:gd name="T12" fmla="*/ 3 w 30"/>
                <a:gd name="T13" fmla="*/ 0 h 31"/>
                <a:gd name="T14" fmla="*/ 2 w 30"/>
                <a:gd name="T15" fmla="*/ 0 h 31"/>
                <a:gd name="T16" fmla="*/ 1 w 30"/>
                <a:gd name="T17" fmla="*/ 1 h 31"/>
                <a:gd name="T18" fmla="*/ 0 w 30"/>
                <a:gd name="T19" fmla="*/ 2 h 31"/>
                <a:gd name="T20" fmla="*/ 0 w 30"/>
                <a:gd name="T21" fmla="*/ 3 h 31"/>
                <a:gd name="T22" fmla="*/ 0 w 30"/>
                <a:gd name="T23" fmla="*/ 3 h 31"/>
                <a:gd name="T24" fmla="*/ 1 w 30"/>
                <a:gd name="T25" fmla="*/ 3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1">
                  <a:moveTo>
                    <a:pt x="13" y="29"/>
                  </a:moveTo>
                  <a:lnTo>
                    <a:pt x="13" y="29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27" y="13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6" y="5"/>
                  </a:lnTo>
                  <a:lnTo>
                    <a:pt x="0" y="16"/>
                  </a:lnTo>
                  <a:lnTo>
                    <a:pt x="3" y="31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1" name="Freeform 226"/>
            <p:cNvSpPr>
              <a:spLocks/>
            </p:cNvSpPr>
            <p:nvPr/>
          </p:nvSpPr>
          <p:spPr bwMode="auto">
            <a:xfrm>
              <a:off x="2067" y="2630"/>
              <a:ext cx="12" cy="36"/>
            </a:xfrm>
            <a:custGeom>
              <a:avLst/>
              <a:gdLst>
                <a:gd name="T0" fmla="*/ 1 w 36"/>
                <a:gd name="T1" fmla="*/ 12 h 107"/>
                <a:gd name="T2" fmla="*/ 1 w 36"/>
                <a:gd name="T3" fmla="*/ 12 h 107"/>
                <a:gd name="T4" fmla="*/ 3 w 36"/>
                <a:gd name="T5" fmla="*/ 10 h 107"/>
                <a:gd name="T6" fmla="*/ 4 w 36"/>
                <a:gd name="T7" fmla="*/ 6 h 107"/>
                <a:gd name="T8" fmla="*/ 4 w 36"/>
                <a:gd name="T9" fmla="*/ 3 h 107"/>
                <a:gd name="T10" fmla="*/ 4 w 36"/>
                <a:gd name="T11" fmla="*/ 0 h 107"/>
                <a:gd name="T12" fmla="*/ 3 w 36"/>
                <a:gd name="T13" fmla="*/ 0 h 107"/>
                <a:gd name="T14" fmla="*/ 3 w 36"/>
                <a:gd name="T15" fmla="*/ 3 h 107"/>
                <a:gd name="T16" fmla="*/ 3 w 36"/>
                <a:gd name="T17" fmla="*/ 6 h 107"/>
                <a:gd name="T18" fmla="*/ 1 w 36"/>
                <a:gd name="T19" fmla="*/ 9 h 107"/>
                <a:gd name="T20" fmla="*/ 0 w 36"/>
                <a:gd name="T21" fmla="*/ 11 h 107"/>
                <a:gd name="T22" fmla="*/ 0 w 36"/>
                <a:gd name="T23" fmla="*/ 11 h 107"/>
                <a:gd name="T24" fmla="*/ 1 w 36"/>
                <a:gd name="T25" fmla="*/ 12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107">
                  <a:moveTo>
                    <a:pt x="5" y="107"/>
                  </a:moveTo>
                  <a:lnTo>
                    <a:pt x="5" y="107"/>
                  </a:lnTo>
                  <a:lnTo>
                    <a:pt x="23" y="85"/>
                  </a:lnTo>
                  <a:lnTo>
                    <a:pt x="32" y="55"/>
                  </a:lnTo>
                  <a:lnTo>
                    <a:pt x="36" y="24"/>
                  </a:lnTo>
                  <a:lnTo>
                    <a:pt x="35" y="0"/>
                  </a:lnTo>
                  <a:lnTo>
                    <a:pt x="25" y="2"/>
                  </a:lnTo>
                  <a:lnTo>
                    <a:pt x="26" y="24"/>
                  </a:lnTo>
                  <a:lnTo>
                    <a:pt x="23" y="53"/>
                  </a:lnTo>
                  <a:lnTo>
                    <a:pt x="13" y="80"/>
                  </a:lnTo>
                  <a:lnTo>
                    <a:pt x="0" y="97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2" name="Freeform 227"/>
            <p:cNvSpPr>
              <a:spLocks/>
            </p:cNvSpPr>
            <p:nvPr/>
          </p:nvSpPr>
          <p:spPr bwMode="auto">
            <a:xfrm>
              <a:off x="2065" y="2663"/>
              <a:ext cx="8" cy="7"/>
            </a:xfrm>
            <a:custGeom>
              <a:avLst/>
              <a:gdLst>
                <a:gd name="T0" fmla="*/ 3 w 22"/>
                <a:gd name="T1" fmla="*/ 1 h 23"/>
                <a:gd name="T2" fmla="*/ 3 w 22"/>
                <a:gd name="T3" fmla="*/ 1 h 23"/>
                <a:gd name="T4" fmla="*/ 2 w 22"/>
                <a:gd name="T5" fmla="*/ 1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0 h 23"/>
                <a:gd name="T14" fmla="*/ 0 w 22"/>
                <a:gd name="T15" fmla="*/ 1 h 23"/>
                <a:gd name="T16" fmla="*/ 1 w 22"/>
                <a:gd name="T17" fmla="*/ 2 h 23"/>
                <a:gd name="T18" fmla="*/ 1 w 22"/>
                <a:gd name="T19" fmla="*/ 2 h 23"/>
                <a:gd name="T20" fmla="*/ 3 w 22"/>
                <a:gd name="T21" fmla="*/ 2 h 23"/>
                <a:gd name="T22" fmla="*/ 3 w 22"/>
                <a:gd name="T23" fmla="*/ 2 h 23"/>
                <a:gd name="T24" fmla="*/ 3 w 22"/>
                <a:gd name="T25" fmla="*/ 1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3">
                  <a:moveTo>
                    <a:pt x="22" y="13"/>
                  </a:moveTo>
                  <a:lnTo>
                    <a:pt x="22" y="13"/>
                  </a:lnTo>
                  <a:lnTo>
                    <a:pt x="17" y="11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12" y="21"/>
                  </a:lnTo>
                  <a:lnTo>
                    <a:pt x="19" y="23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3" name="Freeform 228"/>
            <p:cNvSpPr>
              <a:spLocks/>
            </p:cNvSpPr>
            <p:nvPr/>
          </p:nvSpPr>
          <p:spPr bwMode="auto">
            <a:xfrm>
              <a:off x="2115" y="2623"/>
              <a:ext cx="26" cy="47"/>
            </a:xfrm>
            <a:custGeom>
              <a:avLst/>
              <a:gdLst>
                <a:gd name="T0" fmla="*/ 4 w 79"/>
                <a:gd name="T1" fmla="*/ 16 h 141"/>
                <a:gd name="T2" fmla="*/ 5 w 79"/>
                <a:gd name="T3" fmla="*/ 16 h 141"/>
                <a:gd name="T4" fmla="*/ 6 w 79"/>
                <a:gd name="T5" fmla="*/ 15 h 141"/>
                <a:gd name="T6" fmla="*/ 7 w 79"/>
                <a:gd name="T7" fmla="*/ 15 h 141"/>
                <a:gd name="T8" fmla="*/ 7 w 79"/>
                <a:gd name="T9" fmla="*/ 15 h 141"/>
                <a:gd name="T10" fmla="*/ 8 w 79"/>
                <a:gd name="T11" fmla="*/ 14 h 141"/>
                <a:gd name="T12" fmla="*/ 8 w 79"/>
                <a:gd name="T13" fmla="*/ 14 h 141"/>
                <a:gd name="T14" fmla="*/ 8 w 79"/>
                <a:gd name="T15" fmla="*/ 13 h 141"/>
                <a:gd name="T16" fmla="*/ 8 w 79"/>
                <a:gd name="T17" fmla="*/ 12 h 141"/>
                <a:gd name="T18" fmla="*/ 9 w 79"/>
                <a:gd name="T19" fmla="*/ 10 h 141"/>
                <a:gd name="T20" fmla="*/ 9 w 79"/>
                <a:gd name="T21" fmla="*/ 8 h 141"/>
                <a:gd name="T22" fmla="*/ 8 w 79"/>
                <a:gd name="T23" fmla="*/ 6 h 141"/>
                <a:gd name="T24" fmla="*/ 8 w 79"/>
                <a:gd name="T25" fmla="*/ 4 h 141"/>
                <a:gd name="T26" fmla="*/ 7 w 79"/>
                <a:gd name="T27" fmla="*/ 2 h 141"/>
                <a:gd name="T28" fmla="*/ 6 w 79"/>
                <a:gd name="T29" fmla="*/ 2 h 141"/>
                <a:gd name="T30" fmla="*/ 6 w 79"/>
                <a:gd name="T31" fmla="*/ 1 h 141"/>
                <a:gd name="T32" fmla="*/ 5 w 79"/>
                <a:gd name="T33" fmla="*/ 1 h 141"/>
                <a:gd name="T34" fmla="*/ 4 w 79"/>
                <a:gd name="T35" fmla="*/ 0 h 141"/>
                <a:gd name="T36" fmla="*/ 4 w 79"/>
                <a:gd name="T37" fmla="*/ 0 h 141"/>
                <a:gd name="T38" fmla="*/ 3 w 79"/>
                <a:gd name="T39" fmla="*/ 0 h 141"/>
                <a:gd name="T40" fmla="*/ 2 w 79"/>
                <a:gd name="T41" fmla="*/ 0 h 141"/>
                <a:gd name="T42" fmla="*/ 1 w 79"/>
                <a:gd name="T43" fmla="*/ 0 h 141"/>
                <a:gd name="T44" fmla="*/ 0 w 79"/>
                <a:gd name="T45" fmla="*/ 1 h 141"/>
                <a:gd name="T46" fmla="*/ 0 w 79"/>
                <a:gd name="T47" fmla="*/ 2 h 141"/>
                <a:gd name="T48" fmla="*/ 1 w 79"/>
                <a:gd name="T49" fmla="*/ 3 h 141"/>
                <a:gd name="T50" fmla="*/ 2 w 79"/>
                <a:gd name="T51" fmla="*/ 6 h 141"/>
                <a:gd name="T52" fmla="*/ 3 w 79"/>
                <a:gd name="T53" fmla="*/ 9 h 141"/>
                <a:gd name="T54" fmla="*/ 3 w 79"/>
                <a:gd name="T55" fmla="*/ 12 h 141"/>
                <a:gd name="T56" fmla="*/ 2 w 79"/>
                <a:gd name="T57" fmla="*/ 15 h 141"/>
                <a:gd name="T58" fmla="*/ 1 w 79"/>
                <a:gd name="T59" fmla="*/ 15 h 141"/>
                <a:gd name="T60" fmla="*/ 2 w 79"/>
                <a:gd name="T61" fmla="*/ 15 h 141"/>
                <a:gd name="T62" fmla="*/ 3 w 79"/>
                <a:gd name="T63" fmla="*/ 16 h 141"/>
                <a:gd name="T64" fmla="*/ 4 w 79"/>
                <a:gd name="T65" fmla="*/ 16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9" h="141">
                  <a:moveTo>
                    <a:pt x="32" y="141"/>
                  </a:moveTo>
                  <a:lnTo>
                    <a:pt x="44" y="140"/>
                  </a:lnTo>
                  <a:lnTo>
                    <a:pt x="54" y="137"/>
                  </a:lnTo>
                  <a:lnTo>
                    <a:pt x="61" y="135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5" y="122"/>
                  </a:lnTo>
                  <a:lnTo>
                    <a:pt x="77" y="116"/>
                  </a:lnTo>
                  <a:lnTo>
                    <a:pt x="77" y="110"/>
                  </a:lnTo>
                  <a:lnTo>
                    <a:pt x="78" y="94"/>
                  </a:lnTo>
                  <a:lnTo>
                    <a:pt x="79" y="75"/>
                  </a:lnTo>
                  <a:lnTo>
                    <a:pt x="77" y="53"/>
                  </a:lnTo>
                  <a:lnTo>
                    <a:pt x="70" y="32"/>
                  </a:lnTo>
                  <a:lnTo>
                    <a:pt x="64" y="22"/>
                  </a:lnTo>
                  <a:lnTo>
                    <a:pt x="59" y="15"/>
                  </a:lnTo>
                  <a:lnTo>
                    <a:pt x="53" y="9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3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28"/>
                  </a:lnTo>
                  <a:lnTo>
                    <a:pt x="17" y="50"/>
                  </a:lnTo>
                  <a:lnTo>
                    <a:pt x="23" y="79"/>
                  </a:lnTo>
                  <a:lnTo>
                    <a:pt x="23" y="109"/>
                  </a:lnTo>
                  <a:lnTo>
                    <a:pt x="14" y="131"/>
                  </a:lnTo>
                  <a:lnTo>
                    <a:pt x="13" y="136"/>
                  </a:lnTo>
                  <a:lnTo>
                    <a:pt x="18" y="139"/>
                  </a:lnTo>
                  <a:lnTo>
                    <a:pt x="24" y="141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4" name="Freeform 229"/>
            <p:cNvSpPr>
              <a:spLocks/>
            </p:cNvSpPr>
            <p:nvPr/>
          </p:nvSpPr>
          <p:spPr bwMode="auto">
            <a:xfrm>
              <a:off x="2126" y="2660"/>
              <a:ext cx="17" cy="12"/>
            </a:xfrm>
            <a:custGeom>
              <a:avLst/>
              <a:gdLst>
                <a:gd name="T0" fmla="*/ 4 w 51"/>
                <a:gd name="T1" fmla="*/ 0 h 36"/>
                <a:gd name="T2" fmla="*/ 4 w 51"/>
                <a:gd name="T3" fmla="*/ 0 h 36"/>
                <a:gd name="T4" fmla="*/ 4 w 51"/>
                <a:gd name="T5" fmla="*/ 1 h 36"/>
                <a:gd name="T6" fmla="*/ 4 w 51"/>
                <a:gd name="T7" fmla="*/ 1 h 36"/>
                <a:gd name="T8" fmla="*/ 4 w 51"/>
                <a:gd name="T9" fmla="*/ 2 h 36"/>
                <a:gd name="T10" fmla="*/ 4 w 51"/>
                <a:gd name="T11" fmla="*/ 2 h 36"/>
                <a:gd name="T12" fmla="*/ 3 w 51"/>
                <a:gd name="T13" fmla="*/ 2 h 36"/>
                <a:gd name="T14" fmla="*/ 2 w 51"/>
                <a:gd name="T15" fmla="*/ 3 h 36"/>
                <a:gd name="T16" fmla="*/ 1 w 51"/>
                <a:gd name="T17" fmla="*/ 3 h 36"/>
                <a:gd name="T18" fmla="*/ 0 w 51"/>
                <a:gd name="T19" fmla="*/ 3 h 36"/>
                <a:gd name="T20" fmla="*/ 0 w 51"/>
                <a:gd name="T21" fmla="*/ 4 h 36"/>
                <a:gd name="T22" fmla="*/ 1 w 51"/>
                <a:gd name="T23" fmla="*/ 4 h 36"/>
                <a:gd name="T24" fmla="*/ 3 w 51"/>
                <a:gd name="T25" fmla="*/ 4 h 36"/>
                <a:gd name="T26" fmla="*/ 4 w 51"/>
                <a:gd name="T27" fmla="*/ 3 h 36"/>
                <a:gd name="T28" fmla="*/ 4 w 51"/>
                <a:gd name="T29" fmla="*/ 3 h 36"/>
                <a:gd name="T30" fmla="*/ 5 w 51"/>
                <a:gd name="T31" fmla="*/ 2 h 36"/>
                <a:gd name="T32" fmla="*/ 5 w 51"/>
                <a:gd name="T33" fmla="*/ 2 h 36"/>
                <a:gd name="T34" fmla="*/ 6 w 51"/>
                <a:gd name="T35" fmla="*/ 1 h 36"/>
                <a:gd name="T36" fmla="*/ 6 w 51"/>
                <a:gd name="T37" fmla="*/ 0 h 36"/>
                <a:gd name="T38" fmla="*/ 6 w 51"/>
                <a:gd name="T39" fmla="*/ 0 h 36"/>
                <a:gd name="T40" fmla="*/ 4 w 51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36">
                  <a:moveTo>
                    <a:pt x="40" y="0"/>
                  </a:moveTo>
                  <a:lnTo>
                    <a:pt x="39" y="0"/>
                  </a:lnTo>
                  <a:lnTo>
                    <a:pt x="40" y="6"/>
                  </a:lnTo>
                  <a:lnTo>
                    <a:pt x="38" y="9"/>
                  </a:lnTo>
                  <a:lnTo>
                    <a:pt x="37" y="14"/>
                  </a:lnTo>
                  <a:lnTo>
                    <a:pt x="32" y="18"/>
                  </a:lnTo>
                  <a:lnTo>
                    <a:pt x="27" y="20"/>
                  </a:lnTo>
                  <a:lnTo>
                    <a:pt x="21" y="2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12" y="35"/>
                  </a:lnTo>
                  <a:lnTo>
                    <a:pt x="23" y="32"/>
                  </a:lnTo>
                  <a:lnTo>
                    <a:pt x="32" y="30"/>
                  </a:lnTo>
                  <a:lnTo>
                    <a:pt x="39" y="25"/>
                  </a:lnTo>
                  <a:lnTo>
                    <a:pt x="44" y="19"/>
                  </a:lnTo>
                  <a:lnTo>
                    <a:pt x="47" y="14"/>
                  </a:lnTo>
                  <a:lnTo>
                    <a:pt x="50" y="6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5" name="Freeform 230"/>
            <p:cNvSpPr>
              <a:spLocks/>
            </p:cNvSpPr>
            <p:nvPr/>
          </p:nvSpPr>
          <p:spPr bwMode="auto">
            <a:xfrm>
              <a:off x="2137" y="2633"/>
              <a:ext cx="6" cy="27"/>
            </a:xfrm>
            <a:custGeom>
              <a:avLst/>
              <a:gdLst>
                <a:gd name="T0" fmla="*/ 0 w 20"/>
                <a:gd name="T1" fmla="*/ 1 h 81"/>
                <a:gd name="T2" fmla="*/ 0 w 20"/>
                <a:gd name="T3" fmla="*/ 1 h 81"/>
                <a:gd name="T4" fmla="*/ 1 w 20"/>
                <a:gd name="T5" fmla="*/ 3 h 81"/>
                <a:gd name="T6" fmla="*/ 1 w 20"/>
                <a:gd name="T7" fmla="*/ 5 h 81"/>
                <a:gd name="T8" fmla="*/ 1 w 20"/>
                <a:gd name="T9" fmla="*/ 7 h 81"/>
                <a:gd name="T10" fmla="*/ 1 w 20"/>
                <a:gd name="T11" fmla="*/ 9 h 81"/>
                <a:gd name="T12" fmla="*/ 2 w 20"/>
                <a:gd name="T13" fmla="*/ 9 h 81"/>
                <a:gd name="T14" fmla="*/ 2 w 20"/>
                <a:gd name="T15" fmla="*/ 7 h 81"/>
                <a:gd name="T16" fmla="*/ 2 w 20"/>
                <a:gd name="T17" fmla="*/ 5 h 81"/>
                <a:gd name="T18" fmla="*/ 2 w 20"/>
                <a:gd name="T19" fmla="*/ 3 h 81"/>
                <a:gd name="T20" fmla="*/ 1 w 20"/>
                <a:gd name="T21" fmla="*/ 0 h 81"/>
                <a:gd name="T22" fmla="*/ 1 w 20"/>
                <a:gd name="T23" fmla="*/ 0 h 81"/>
                <a:gd name="T24" fmla="*/ 0 w 20"/>
                <a:gd name="T25" fmla="*/ 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81">
                  <a:moveTo>
                    <a:pt x="0" y="5"/>
                  </a:moveTo>
                  <a:lnTo>
                    <a:pt x="0" y="5"/>
                  </a:lnTo>
                  <a:lnTo>
                    <a:pt x="7" y="25"/>
                  </a:lnTo>
                  <a:lnTo>
                    <a:pt x="8" y="46"/>
                  </a:lnTo>
                  <a:lnTo>
                    <a:pt x="8" y="65"/>
                  </a:lnTo>
                  <a:lnTo>
                    <a:pt x="7" y="81"/>
                  </a:lnTo>
                  <a:lnTo>
                    <a:pt x="17" y="81"/>
                  </a:lnTo>
                  <a:lnTo>
                    <a:pt x="18" y="65"/>
                  </a:lnTo>
                  <a:lnTo>
                    <a:pt x="20" y="46"/>
                  </a:lnTo>
                  <a:lnTo>
                    <a:pt x="17" y="2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6" name="Freeform 231"/>
            <p:cNvSpPr>
              <a:spLocks/>
            </p:cNvSpPr>
            <p:nvPr/>
          </p:nvSpPr>
          <p:spPr bwMode="auto">
            <a:xfrm>
              <a:off x="2121" y="2621"/>
              <a:ext cx="19" cy="14"/>
            </a:xfrm>
            <a:custGeom>
              <a:avLst/>
              <a:gdLst>
                <a:gd name="T0" fmla="*/ 0 w 56"/>
                <a:gd name="T1" fmla="*/ 1 h 40"/>
                <a:gd name="T2" fmla="*/ 0 w 56"/>
                <a:gd name="T3" fmla="*/ 1 h 40"/>
                <a:gd name="T4" fmla="*/ 1 w 56"/>
                <a:gd name="T5" fmla="*/ 1 h 40"/>
                <a:gd name="T6" fmla="*/ 2 w 56"/>
                <a:gd name="T7" fmla="*/ 1 h 40"/>
                <a:gd name="T8" fmla="*/ 2 w 56"/>
                <a:gd name="T9" fmla="*/ 1 h 40"/>
                <a:gd name="T10" fmla="*/ 3 w 56"/>
                <a:gd name="T11" fmla="*/ 2 h 40"/>
                <a:gd name="T12" fmla="*/ 3 w 56"/>
                <a:gd name="T13" fmla="*/ 2 h 40"/>
                <a:gd name="T14" fmla="*/ 4 w 56"/>
                <a:gd name="T15" fmla="*/ 3 h 40"/>
                <a:gd name="T16" fmla="*/ 5 w 56"/>
                <a:gd name="T17" fmla="*/ 4 h 40"/>
                <a:gd name="T18" fmla="*/ 5 w 56"/>
                <a:gd name="T19" fmla="*/ 5 h 40"/>
                <a:gd name="T20" fmla="*/ 6 w 56"/>
                <a:gd name="T21" fmla="*/ 4 h 40"/>
                <a:gd name="T22" fmla="*/ 6 w 56"/>
                <a:gd name="T23" fmla="*/ 3 h 40"/>
                <a:gd name="T24" fmla="*/ 5 w 56"/>
                <a:gd name="T25" fmla="*/ 2 h 40"/>
                <a:gd name="T26" fmla="*/ 4 w 56"/>
                <a:gd name="T27" fmla="*/ 1 h 40"/>
                <a:gd name="T28" fmla="*/ 3 w 56"/>
                <a:gd name="T29" fmla="*/ 1 h 40"/>
                <a:gd name="T30" fmla="*/ 3 w 56"/>
                <a:gd name="T31" fmla="*/ 0 h 40"/>
                <a:gd name="T32" fmla="*/ 2 w 56"/>
                <a:gd name="T33" fmla="*/ 0 h 40"/>
                <a:gd name="T34" fmla="*/ 1 w 56"/>
                <a:gd name="T35" fmla="*/ 0 h 40"/>
                <a:gd name="T36" fmla="*/ 0 w 56"/>
                <a:gd name="T37" fmla="*/ 0 h 40"/>
                <a:gd name="T38" fmla="*/ 0 w 56"/>
                <a:gd name="T39" fmla="*/ 0 h 40"/>
                <a:gd name="T40" fmla="*/ 0 w 56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40">
                  <a:moveTo>
                    <a:pt x="0" y="11"/>
                  </a:moveTo>
                  <a:lnTo>
                    <a:pt x="0" y="11"/>
                  </a:lnTo>
                  <a:lnTo>
                    <a:pt x="7" y="12"/>
                  </a:lnTo>
                  <a:lnTo>
                    <a:pt x="15" y="11"/>
                  </a:lnTo>
                  <a:lnTo>
                    <a:pt x="21" y="12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0" y="30"/>
                  </a:lnTo>
                  <a:lnTo>
                    <a:pt x="46" y="40"/>
                  </a:lnTo>
                  <a:lnTo>
                    <a:pt x="56" y="35"/>
                  </a:lnTo>
                  <a:lnTo>
                    <a:pt x="50" y="26"/>
                  </a:lnTo>
                  <a:lnTo>
                    <a:pt x="44" y="17"/>
                  </a:lnTo>
                  <a:lnTo>
                    <a:pt x="38" y="11"/>
                  </a:lnTo>
                  <a:lnTo>
                    <a:pt x="30" y="6"/>
                  </a:lnTo>
                  <a:lnTo>
                    <a:pt x="23" y="3"/>
                  </a:lnTo>
                  <a:lnTo>
                    <a:pt x="15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7" name="Freeform 232"/>
            <p:cNvSpPr>
              <a:spLocks/>
            </p:cNvSpPr>
            <p:nvPr/>
          </p:nvSpPr>
          <p:spPr bwMode="auto">
            <a:xfrm>
              <a:off x="2113" y="2622"/>
              <a:ext cx="8" cy="11"/>
            </a:xfrm>
            <a:custGeom>
              <a:avLst/>
              <a:gdLst>
                <a:gd name="T0" fmla="*/ 2 w 24"/>
                <a:gd name="T1" fmla="*/ 3 h 34"/>
                <a:gd name="T2" fmla="*/ 2 w 24"/>
                <a:gd name="T3" fmla="*/ 3 h 34"/>
                <a:gd name="T4" fmla="*/ 1 w 24"/>
                <a:gd name="T5" fmla="*/ 2 h 34"/>
                <a:gd name="T6" fmla="*/ 1 w 24"/>
                <a:gd name="T7" fmla="*/ 2 h 34"/>
                <a:gd name="T8" fmla="*/ 1 w 24"/>
                <a:gd name="T9" fmla="*/ 1 h 34"/>
                <a:gd name="T10" fmla="*/ 3 w 24"/>
                <a:gd name="T11" fmla="*/ 1 h 34"/>
                <a:gd name="T12" fmla="*/ 3 w 24"/>
                <a:gd name="T13" fmla="*/ 0 h 34"/>
                <a:gd name="T14" fmla="*/ 1 w 24"/>
                <a:gd name="T15" fmla="*/ 0 h 34"/>
                <a:gd name="T16" fmla="*/ 0 w 24"/>
                <a:gd name="T17" fmla="*/ 1 h 34"/>
                <a:gd name="T18" fmla="*/ 0 w 24"/>
                <a:gd name="T19" fmla="*/ 2 h 34"/>
                <a:gd name="T20" fmla="*/ 1 w 24"/>
                <a:gd name="T21" fmla="*/ 4 h 34"/>
                <a:gd name="T22" fmla="*/ 1 w 24"/>
                <a:gd name="T23" fmla="*/ 4 h 34"/>
                <a:gd name="T24" fmla="*/ 2 w 24"/>
                <a:gd name="T25" fmla="*/ 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4">
                  <a:moveTo>
                    <a:pt x="17" y="30"/>
                  </a:moveTo>
                  <a:lnTo>
                    <a:pt x="16" y="30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11" y="2"/>
                  </a:lnTo>
                  <a:lnTo>
                    <a:pt x="0" y="9"/>
                  </a:lnTo>
                  <a:lnTo>
                    <a:pt x="0" y="21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8" name="Freeform 233"/>
            <p:cNvSpPr>
              <a:spLocks/>
            </p:cNvSpPr>
            <p:nvPr/>
          </p:nvSpPr>
          <p:spPr bwMode="auto">
            <a:xfrm>
              <a:off x="2116" y="2632"/>
              <a:ext cx="8" cy="36"/>
            </a:xfrm>
            <a:custGeom>
              <a:avLst/>
              <a:gdLst>
                <a:gd name="T0" fmla="*/ 2 w 26"/>
                <a:gd name="T1" fmla="*/ 12 h 109"/>
                <a:gd name="T2" fmla="*/ 2 w 26"/>
                <a:gd name="T3" fmla="*/ 12 h 109"/>
                <a:gd name="T4" fmla="*/ 2 w 26"/>
                <a:gd name="T5" fmla="*/ 9 h 109"/>
                <a:gd name="T6" fmla="*/ 2 w 26"/>
                <a:gd name="T7" fmla="*/ 6 h 109"/>
                <a:gd name="T8" fmla="*/ 2 w 26"/>
                <a:gd name="T9" fmla="*/ 2 h 109"/>
                <a:gd name="T10" fmla="*/ 1 w 26"/>
                <a:gd name="T11" fmla="*/ 0 h 109"/>
                <a:gd name="T12" fmla="*/ 0 w 26"/>
                <a:gd name="T13" fmla="*/ 0 h 109"/>
                <a:gd name="T14" fmla="*/ 1 w 26"/>
                <a:gd name="T15" fmla="*/ 3 h 109"/>
                <a:gd name="T16" fmla="*/ 2 w 26"/>
                <a:gd name="T17" fmla="*/ 6 h 109"/>
                <a:gd name="T18" fmla="*/ 2 w 26"/>
                <a:gd name="T19" fmla="*/ 9 h 109"/>
                <a:gd name="T20" fmla="*/ 1 w 26"/>
                <a:gd name="T21" fmla="*/ 11 h 109"/>
                <a:gd name="T22" fmla="*/ 1 w 26"/>
                <a:gd name="T23" fmla="*/ 11 h 109"/>
                <a:gd name="T24" fmla="*/ 2 w 26"/>
                <a:gd name="T25" fmla="*/ 12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09">
                  <a:moveTo>
                    <a:pt x="17" y="108"/>
                  </a:moveTo>
                  <a:lnTo>
                    <a:pt x="16" y="109"/>
                  </a:lnTo>
                  <a:lnTo>
                    <a:pt x="26" y="83"/>
                  </a:lnTo>
                  <a:lnTo>
                    <a:pt x="26" y="53"/>
                  </a:lnTo>
                  <a:lnTo>
                    <a:pt x="20" y="22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0" y="25"/>
                  </a:lnTo>
                  <a:lnTo>
                    <a:pt x="16" y="53"/>
                  </a:lnTo>
                  <a:lnTo>
                    <a:pt x="16" y="83"/>
                  </a:lnTo>
                  <a:lnTo>
                    <a:pt x="9" y="102"/>
                  </a:lnTo>
                  <a:lnTo>
                    <a:pt x="8" y="103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29" name="Freeform 234"/>
            <p:cNvSpPr>
              <a:spLocks/>
            </p:cNvSpPr>
            <p:nvPr/>
          </p:nvSpPr>
          <p:spPr bwMode="auto">
            <a:xfrm>
              <a:off x="2118" y="2666"/>
              <a:ext cx="8" cy="6"/>
            </a:xfrm>
            <a:custGeom>
              <a:avLst/>
              <a:gdLst>
                <a:gd name="T0" fmla="*/ 3 w 24"/>
                <a:gd name="T1" fmla="*/ 1 h 18"/>
                <a:gd name="T2" fmla="*/ 3 w 24"/>
                <a:gd name="T3" fmla="*/ 1 h 18"/>
                <a:gd name="T4" fmla="*/ 2 w 24"/>
                <a:gd name="T5" fmla="*/ 1 h 18"/>
                <a:gd name="T6" fmla="*/ 1 w 24"/>
                <a:gd name="T7" fmla="*/ 1 h 18"/>
                <a:gd name="T8" fmla="*/ 1 w 24"/>
                <a:gd name="T9" fmla="*/ 1 h 18"/>
                <a:gd name="T10" fmla="*/ 1 w 24"/>
                <a:gd name="T11" fmla="*/ 1 h 18"/>
                <a:gd name="T12" fmla="*/ 0 w 24"/>
                <a:gd name="T13" fmla="*/ 0 h 18"/>
                <a:gd name="T14" fmla="*/ 0 w 24"/>
                <a:gd name="T15" fmla="*/ 1 h 18"/>
                <a:gd name="T16" fmla="*/ 1 w 24"/>
                <a:gd name="T17" fmla="*/ 2 h 18"/>
                <a:gd name="T18" fmla="*/ 2 w 24"/>
                <a:gd name="T19" fmla="*/ 2 h 18"/>
                <a:gd name="T20" fmla="*/ 3 w 24"/>
                <a:gd name="T21" fmla="*/ 2 h 18"/>
                <a:gd name="T22" fmla="*/ 3 w 24"/>
                <a:gd name="T23" fmla="*/ 2 h 18"/>
                <a:gd name="T24" fmla="*/ 3 w 24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8">
                  <a:moveTo>
                    <a:pt x="24" y="7"/>
                  </a:moveTo>
                  <a:lnTo>
                    <a:pt x="24" y="6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2" y="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6" y="17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0" name="Freeform 235"/>
            <p:cNvSpPr>
              <a:spLocks/>
            </p:cNvSpPr>
            <p:nvPr/>
          </p:nvSpPr>
          <p:spPr bwMode="auto">
            <a:xfrm>
              <a:off x="2133" y="2617"/>
              <a:ext cx="31" cy="47"/>
            </a:xfrm>
            <a:custGeom>
              <a:avLst/>
              <a:gdLst>
                <a:gd name="T0" fmla="*/ 6 w 95"/>
                <a:gd name="T1" fmla="*/ 15 h 140"/>
                <a:gd name="T2" fmla="*/ 7 w 95"/>
                <a:gd name="T3" fmla="*/ 15 h 140"/>
                <a:gd name="T4" fmla="*/ 8 w 95"/>
                <a:gd name="T5" fmla="*/ 15 h 140"/>
                <a:gd name="T6" fmla="*/ 9 w 95"/>
                <a:gd name="T7" fmla="*/ 14 h 140"/>
                <a:gd name="T8" fmla="*/ 9 w 95"/>
                <a:gd name="T9" fmla="*/ 14 h 140"/>
                <a:gd name="T10" fmla="*/ 10 w 95"/>
                <a:gd name="T11" fmla="*/ 13 h 140"/>
                <a:gd name="T12" fmla="*/ 10 w 95"/>
                <a:gd name="T13" fmla="*/ 13 h 140"/>
                <a:gd name="T14" fmla="*/ 10 w 95"/>
                <a:gd name="T15" fmla="*/ 12 h 140"/>
                <a:gd name="T16" fmla="*/ 10 w 95"/>
                <a:gd name="T17" fmla="*/ 11 h 140"/>
                <a:gd name="T18" fmla="*/ 10 w 95"/>
                <a:gd name="T19" fmla="*/ 9 h 140"/>
                <a:gd name="T20" fmla="*/ 9 w 95"/>
                <a:gd name="T21" fmla="*/ 7 h 140"/>
                <a:gd name="T22" fmla="*/ 9 w 95"/>
                <a:gd name="T23" fmla="*/ 5 h 140"/>
                <a:gd name="T24" fmla="*/ 8 w 95"/>
                <a:gd name="T25" fmla="*/ 3 h 140"/>
                <a:gd name="T26" fmla="*/ 7 w 95"/>
                <a:gd name="T27" fmla="*/ 2 h 140"/>
                <a:gd name="T28" fmla="*/ 6 w 95"/>
                <a:gd name="T29" fmla="*/ 1 h 140"/>
                <a:gd name="T30" fmla="*/ 6 w 95"/>
                <a:gd name="T31" fmla="*/ 1 h 140"/>
                <a:gd name="T32" fmla="*/ 5 w 95"/>
                <a:gd name="T33" fmla="*/ 0 h 140"/>
                <a:gd name="T34" fmla="*/ 4 w 95"/>
                <a:gd name="T35" fmla="*/ 0 h 140"/>
                <a:gd name="T36" fmla="*/ 3 w 95"/>
                <a:gd name="T37" fmla="*/ 0 h 140"/>
                <a:gd name="T38" fmla="*/ 3 w 95"/>
                <a:gd name="T39" fmla="*/ 0 h 140"/>
                <a:gd name="T40" fmla="*/ 2 w 95"/>
                <a:gd name="T41" fmla="*/ 0 h 140"/>
                <a:gd name="T42" fmla="*/ 1 w 95"/>
                <a:gd name="T43" fmla="*/ 1 h 140"/>
                <a:gd name="T44" fmla="*/ 0 w 95"/>
                <a:gd name="T45" fmla="*/ 1 h 140"/>
                <a:gd name="T46" fmla="*/ 0 w 95"/>
                <a:gd name="T47" fmla="*/ 2 h 140"/>
                <a:gd name="T48" fmla="*/ 1 w 95"/>
                <a:gd name="T49" fmla="*/ 3 h 140"/>
                <a:gd name="T50" fmla="*/ 2 w 95"/>
                <a:gd name="T51" fmla="*/ 4 h 140"/>
                <a:gd name="T52" fmla="*/ 3 w 95"/>
                <a:gd name="T53" fmla="*/ 6 h 140"/>
                <a:gd name="T54" fmla="*/ 3 w 95"/>
                <a:gd name="T55" fmla="*/ 7 h 140"/>
                <a:gd name="T56" fmla="*/ 4 w 95"/>
                <a:gd name="T57" fmla="*/ 9 h 140"/>
                <a:gd name="T58" fmla="*/ 4 w 95"/>
                <a:gd name="T59" fmla="*/ 11 h 140"/>
                <a:gd name="T60" fmla="*/ 4 w 95"/>
                <a:gd name="T61" fmla="*/ 12 h 140"/>
                <a:gd name="T62" fmla="*/ 4 w 95"/>
                <a:gd name="T63" fmla="*/ 14 h 140"/>
                <a:gd name="T64" fmla="*/ 4 w 95"/>
                <a:gd name="T65" fmla="*/ 15 h 140"/>
                <a:gd name="T66" fmla="*/ 4 w 95"/>
                <a:gd name="T67" fmla="*/ 15 h 140"/>
                <a:gd name="T68" fmla="*/ 4 w 95"/>
                <a:gd name="T69" fmla="*/ 16 h 140"/>
                <a:gd name="T70" fmla="*/ 5 w 95"/>
                <a:gd name="T71" fmla="*/ 16 h 140"/>
                <a:gd name="T72" fmla="*/ 6 w 95"/>
                <a:gd name="T73" fmla="*/ 15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5" h="140">
                  <a:moveTo>
                    <a:pt x="55" y="138"/>
                  </a:moveTo>
                  <a:lnTo>
                    <a:pt x="67" y="135"/>
                  </a:lnTo>
                  <a:lnTo>
                    <a:pt x="76" y="131"/>
                  </a:lnTo>
                  <a:lnTo>
                    <a:pt x="83" y="126"/>
                  </a:lnTo>
                  <a:lnTo>
                    <a:pt x="89" y="123"/>
                  </a:lnTo>
                  <a:lnTo>
                    <a:pt x="92" y="117"/>
                  </a:lnTo>
                  <a:lnTo>
                    <a:pt x="94" y="112"/>
                  </a:lnTo>
                  <a:lnTo>
                    <a:pt x="95" y="106"/>
                  </a:lnTo>
                  <a:lnTo>
                    <a:pt x="94" y="100"/>
                  </a:lnTo>
                  <a:lnTo>
                    <a:pt x="92" y="84"/>
                  </a:lnTo>
                  <a:lnTo>
                    <a:pt x="89" y="65"/>
                  </a:lnTo>
                  <a:lnTo>
                    <a:pt x="83" y="45"/>
                  </a:lnTo>
                  <a:lnTo>
                    <a:pt x="72" y="24"/>
                  </a:lnTo>
                  <a:lnTo>
                    <a:pt x="65" y="16"/>
                  </a:lnTo>
                  <a:lnTo>
                    <a:pt x="59" y="10"/>
                  </a:lnTo>
                  <a:lnTo>
                    <a:pt x="53" y="5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6" y="6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11" y="31"/>
                  </a:lnTo>
                  <a:lnTo>
                    <a:pt x="17" y="40"/>
                  </a:lnTo>
                  <a:lnTo>
                    <a:pt x="24" y="51"/>
                  </a:lnTo>
                  <a:lnTo>
                    <a:pt x="30" y="64"/>
                  </a:lnTo>
                  <a:lnTo>
                    <a:pt x="35" y="78"/>
                  </a:lnTo>
                  <a:lnTo>
                    <a:pt x="38" y="94"/>
                  </a:lnTo>
                  <a:lnTo>
                    <a:pt x="40" y="108"/>
                  </a:lnTo>
                  <a:lnTo>
                    <a:pt x="40" y="122"/>
                  </a:lnTo>
                  <a:lnTo>
                    <a:pt x="36" y="132"/>
                  </a:lnTo>
                  <a:lnTo>
                    <a:pt x="36" y="137"/>
                  </a:lnTo>
                  <a:lnTo>
                    <a:pt x="41" y="140"/>
                  </a:lnTo>
                  <a:lnTo>
                    <a:pt x="47" y="140"/>
                  </a:lnTo>
                  <a:lnTo>
                    <a:pt x="55" y="138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1" name="Freeform 236"/>
            <p:cNvSpPr>
              <a:spLocks/>
            </p:cNvSpPr>
            <p:nvPr/>
          </p:nvSpPr>
          <p:spPr bwMode="auto">
            <a:xfrm>
              <a:off x="2151" y="2650"/>
              <a:ext cx="15" cy="15"/>
            </a:xfrm>
            <a:custGeom>
              <a:avLst/>
              <a:gdLst>
                <a:gd name="T0" fmla="*/ 4 w 47"/>
                <a:gd name="T1" fmla="*/ 0 h 44"/>
                <a:gd name="T2" fmla="*/ 4 w 47"/>
                <a:gd name="T3" fmla="*/ 0 h 44"/>
                <a:gd name="T4" fmla="*/ 4 w 47"/>
                <a:gd name="T5" fmla="*/ 1 h 44"/>
                <a:gd name="T6" fmla="*/ 4 w 47"/>
                <a:gd name="T7" fmla="*/ 1 h 44"/>
                <a:gd name="T8" fmla="*/ 4 w 47"/>
                <a:gd name="T9" fmla="*/ 2 h 44"/>
                <a:gd name="T10" fmla="*/ 3 w 47"/>
                <a:gd name="T11" fmla="*/ 2 h 44"/>
                <a:gd name="T12" fmla="*/ 3 w 47"/>
                <a:gd name="T13" fmla="*/ 3 h 44"/>
                <a:gd name="T14" fmla="*/ 2 w 47"/>
                <a:gd name="T15" fmla="*/ 3 h 44"/>
                <a:gd name="T16" fmla="*/ 1 w 47"/>
                <a:gd name="T17" fmla="*/ 4 h 44"/>
                <a:gd name="T18" fmla="*/ 0 w 47"/>
                <a:gd name="T19" fmla="*/ 4 h 44"/>
                <a:gd name="T20" fmla="*/ 0 w 47"/>
                <a:gd name="T21" fmla="*/ 5 h 44"/>
                <a:gd name="T22" fmla="*/ 1 w 47"/>
                <a:gd name="T23" fmla="*/ 5 h 44"/>
                <a:gd name="T24" fmla="*/ 3 w 47"/>
                <a:gd name="T25" fmla="*/ 4 h 44"/>
                <a:gd name="T26" fmla="*/ 3 w 47"/>
                <a:gd name="T27" fmla="*/ 4 h 44"/>
                <a:gd name="T28" fmla="*/ 4 w 47"/>
                <a:gd name="T29" fmla="*/ 3 h 44"/>
                <a:gd name="T30" fmla="*/ 4 w 47"/>
                <a:gd name="T31" fmla="*/ 2 h 44"/>
                <a:gd name="T32" fmla="*/ 4 w 47"/>
                <a:gd name="T33" fmla="*/ 2 h 44"/>
                <a:gd name="T34" fmla="*/ 5 w 47"/>
                <a:gd name="T35" fmla="*/ 1 h 44"/>
                <a:gd name="T36" fmla="*/ 4 w 47"/>
                <a:gd name="T37" fmla="*/ 0 h 44"/>
                <a:gd name="T38" fmla="*/ 4 w 47"/>
                <a:gd name="T39" fmla="*/ 0 h 44"/>
                <a:gd name="T40" fmla="*/ 4 w 47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44">
                  <a:moveTo>
                    <a:pt x="35" y="1"/>
                  </a:moveTo>
                  <a:lnTo>
                    <a:pt x="35" y="2"/>
                  </a:lnTo>
                  <a:lnTo>
                    <a:pt x="35" y="7"/>
                  </a:lnTo>
                  <a:lnTo>
                    <a:pt x="35" y="12"/>
                  </a:lnTo>
                  <a:lnTo>
                    <a:pt x="34" y="15"/>
                  </a:lnTo>
                  <a:lnTo>
                    <a:pt x="31" y="20"/>
                  </a:lnTo>
                  <a:lnTo>
                    <a:pt x="26" y="23"/>
                  </a:lnTo>
                  <a:lnTo>
                    <a:pt x="19" y="27"/>
                  </a:lnTo>
                  <a:lnTo>
                    <a:pt x="12" y="31"/>
                  </a:lnTo>
                  <a:lnTo>
                    <a:pt x="0" y="35"/>
                  </a:lnTo>
                  <a:lnTo>
                    <a:pt x="2" y="44"/>
                  </a:lnTo>
                  <a:lnTo>
                    <a:pt x="14" y="41"/>
                  </a:lnTo>
                  <a:lnTo>
                    <a:pt x="24" y="37"/>
                  </a:lnTo>
                  <a:lnTo>
                    <a:pt x="31" y="32"/>
                  </a:lnTo>
                  <a:lnTo>
                    <a:pt x="38" y="27"/>
                  </a:lnTo>
                  <a:lnTo>
                    <a:pt x="43" y="20"/>
                  </a:lnTo>
                  <a:lnTo>
                    <a:pt x="44" y="14"/>
                  </a:lnTo>
                  <a:lnTo>
                    <a:pt x="47" y="7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2" name="Freeform 237"/>
            <p:cNvSpPr>
              <a:spLocks/>
            </p:cNvSpPr>
            <p:nvPr/>
          </p:nvSpPr>
          <p:spPr bwMode="auto">
            <a:xfrm>
              <a:off x="2155" y="2624"/>
              <a:ext cx="10" cy="26"/>
            </a:xfrm>
            <a:custGeom>
              <a:avLst/>
              <a:gdLst>
                <a:gd name="T0" fmla="*/ 0 w 31"/>
                <a:gd name="T1" fmla="*/ 1 h 79"/>
                <a:gd name="T2" fmla="*/ 0 w 31"/>
                <a:gd name="T3" fmla="*/ 1 h 79"/>
                <a:gd name="T4" fmla="*/ 1 w 31"/>
                <a:gd name="T5" fmla="*/ 3 h 79"/>
                <a:gd name="T6" fmla="*/ 2 w 31"/>
                <a:gd name="T7" fmla="*/ 5 h 79"/>
                <a:gd name="T8" fmla="*/ 2 w 31"/>
                <a:gd name="T9" fmla="*/ 7 h 79"/>
                <a:gd name="T10" fmla="*/ 2 w 31"/>
                <a:gd name="T11" fmla="*/ 9 h 79"/>
                <a:gd name="T12" fmla="*/ 3 w 31"/>
                <a:gd name="T13" fmla="*/ 9 h 79"/>
                <a:gd name="T14" fmla="*/ 3 w 31"/>
                <a:gd name="T15" fmla="*/ 7 h 79"/>
                <a:gd name="T16" fmla="*/ 3 w 31"/>
                <a:gd name="T17" fmla="*/ 5 h 79"/>
                <a:gd name="T18" fmla="*/ 2 w 31"/>
                <a:gd name="T19" fmla="*/ 2 h 79"/>
                <a:gd name="T20" fmla="*/ 1 w 31"/>
                <a:gd name="T21" fmla="*/ 0 h 79"/>
                <a:gd name="T22" fmla="*/ 1 w 31"/>
                <a:gd name="T23" fmla="*/ 0 h 79"/>
                <a:gd name="T24" fmla="*/ 0 w 31"/>
                <a:gd name="T25" fmla="*/ 1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79">
                  <a:moveTo>
                    <a:pt x="0" y="6"/>
                  </a:moveTo>
                  <a:lnTo>
                    <a:pt x="1" y="7"/>
                  </a:lnTo>
                  <a:lnTo>
                    <a:pt x="11" y="25"/>
                  </a:lnTo>
                  <a:lnTo>
                    <a:pt x="17" y="45"/>
                  </a:lnTo>
                  <a:lnTo>
                    <a:pt x="21" y="63"/>
                  </a:lnTo>
                  <a:lnTo>
                    <a:pt x="22" y="79"/>
                  </a:lnTo>
                  <a:lnTo>
                    <a:pt x="31" y="79"/>
                  </a:lnTo>
                  <a:lnTo>
                    <a:pt x="30" y="63"/>
                  </a:lnTo>
                  <a:lnTo>
                    <a:pt x="27" y="43"/>
                  </a:lnTo>
                  <a:lnTo>
                    <a:pt x="21" y="22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3" name="Freeform 238"/>
            <p:cNvSpPr>
              <a:spLocks/>
            </p:cNvSpPr>
            <p:nvPr/>
          </p:nvSpPr>
          <p:spPr bwMode="auto">
            <a:xfrm>
              <a:off x="2138" y="2615"/>
              <a:ext cx="20" cy="11"/>
            </a:xfrm>
            <a:custGeom>
              <a:avLst/>
              <a:gdLst>
                <a:gd name="T0" fmla="*/ 0 w 60"/>
                <a:gd name="T1" fmla="*/ 1 h 33"/>
                <a:gd name="T2" fmla="*/ 0 w 60"/>
                <a:gd name="T3" fmla="*/ 1 h 33"/>
                <a:gd name="T4" fmla="*/ 1 w 60"/>
                <a:gd name="T5" fmla="*/ 1 h 33"/>
                <a:gd name="T6" fmla="*/ 2 w 60"/>
                <a:gd name="T7" fmla="*/ 1 h 33"/>
                <a:gd name="T8" fmla="*/ 3 w 60"/>
                <a:gd name="T9" fmla="*/ 1 h 33"/>
                <a:gd name="T10" fmla="*/ 3 w 60"/>
                <a:gd name="T11" fmla="*/ 1 h 33"/>
                <a:gd name="T12" fmla="*/ 4 w 60"/>
                <a:gd name="T13" fmla="*/ 2 h 33"/>
                <a:gd name="T14" fmla="*/ 4 w 60"/>
                <a:gd name="T15" fmla="*/ 2 h 33"/>
                <a:gd name="T16" fmla="*/ 5 w 60"/>
                <a:gd name="T17" fmla="*/ 3 h 33"/>
                <a:gd name="T18" fmla="*/ 6 w 60"/>
                <a:gd name="T19" fmla="*/ 4 h 33"/>
                <a:gd name="T20" fmla="*/ 7 w 60"/>
                <a:gd name="T21" fmla="*/ 3 h 33"/>
                <a:gd name="T22" fmla="*/ 6 w 60"/>
                <a:gd name="T23" fmla="*/ 2 h 33"/>
                <a:gd name="T24" fmla="*/ 5 w 60"/>
                <a:gd name="T25" fmla="*/ 1 h 33"/>
                <a:gd name="T26" fmla="*/ 4 w 60"/>
                <a:gd name="T27" fmla="*/ 1 h 33"/>
                <a:gd name="T28" fmla="*/ 3 w 60"/>
                <a:gd name="T29" fmla="*/ 0 h 33"/>
                <a:gd name="T30" fmla="*/ 3 w 60"/>
                <a:gd name="T31" fmla="*/ 0 h 33"/>
                <a:gd name="T32" fmla="*/ 2 w 60"/>
                <a:gd name="T33" fmla="*/ 0 h 33"/>
                <a:gd name="T34" fmla="*/ 1 w 60"/>
                <a:gd name="T35" fmla="*/ 0 h 33"/>
                <a:gd name="T36" fmla="*/ 0 w 60"/>
                <a:gd name="T37" fmla="*/ 0 h 33"/>
                <a:gd name="T38" fmla="*/ 0 w 60"/>
                <a:gd name="T39" fmla="*/ 0 h 33"/>
                <a:gd name="T40" fmla="*/ 0 w 60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33">
                  <a:moveTo>
                    <a:pt x="2" y="13"/>
                  </a:moveTo>
                  <a:lnTo>
                    <a:pt x="2" y="13"/>
                  </a:lnTo>
                  <a:lnTo>
                    <a:pt x="8" y="11"/>
                  </a:lnTo>
                  <a:lnTo>
                    <a:pt x="15" y="12"/>
                  </a:lnTo>
                  <a:lnTo>
                    <a:pt x="23" y="11"/>
                  </a:lnTo>
                  <a:lnTo>
                    <a:pt x="27" y="12"/>
                  </a:lnTo>
                  <a:lnTo>
                    <a:pt x="33" y="16"/>
                  </a:lnTo>
                  <a:lnTo>
                    <a:pt x="38" y="19"/>
                  </a:lnTo>
                  <a:lnTo>
                    <a:pt x="44" y="25"/>
                  </a:lnTo>
                  <a:lnTo>
                    <a:pt x="50" y="33"/>
                  </a:lnTo>
                  <a:lnTo>
                    <a:pt x="60" y="28"/>
                  </a:lnTo>
                  <a:lnTo>
                    <a:pt x="51" y="18"/>
                  </a:lnTo>
                  <a:lnTo>
                    <a:pt x="45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4" name="Freeform 239"/>
            <p:cNvSpPr>
              <a:spLocks/>
            </p:cNvSpPr>
            <p:nvPr/>
          </p:nvSpPr>
          <p:spPr bwMode="auto">
            <a:xfrm>
              <a:off x="2131" y="2616"/>
              <a:ext cx="8" cy="13"/>
            </a:xfrm>
            <a:custGeom>
              <a:avLst/>
              <a:gdLst>
                <a:gd name="T0" fmla="*/ 2 w 24"/>
                <a:gd name="T1" fmla="*/ 4 h 37"/>
                <a:gd name="T2" fmla="*/ 2 w 24"/>
                <a:gd name="T3" fmla="*/ 4 h 37"/>
                <a:gd name="T4" fmla="*/ 1 w 24"/>
                <a:gd name="T5" fmla="*/ 2 h 37"/>
                <a:gd name="T6" fmla="*/ 1 w 24"/>
                <a:gd name="T7" fmla="*/ 2 h 37"/>
                <a:gd name="T8" fmla="*/ 1 w 24"/>
                <a:gd name="T9" fmla="*/ 2 h 37"/>
                <a:gd name="T10" fmla="*/ 3 w 24"/>
                <a:gd name="T11" fmla="*/ 1 h 37"/>
                <a:gd name="T12" fmla="*/ 2 w 24"/>
                <a:gd name="T13" fmla="*/ 0 h 37"/>
                <a:gd name="T14" fmla="*/ 1 w 24"/>
                <a:gd name="T15" fmla="*/ 0 h 37"/>
                <a:gd name="T16" fmla="*/ 0 w 24"/>
                <a:gd name="T17" fmla="*/ 2 h 37"/>
                <a:gd name="T18" fmla="*/ 0 w 24"/>
                <a:gd name="T19" fmla="*/ 3 h 37"/>
                <a:gd name="T20" fmla="*/ 1 w 24"/>
                <a:gd name="T21" fmla="*/ 5 h 37"/>
                <a:gd name="T22" fmla="*/ 1 w 24"/>
                <a:gd name="T23" fmla="*/ 5 h 37"/>
                <a:gd name="T24" fmla="*/ 2 w 24"/>
                <a:gd name="T25" fmla="*/ 4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7">
                  <a:moveTo>
                    <a:pt x="19" y="30"/>
                  </a:moveTo>
                  <a:lnTo>
                    <a:pt x="19" y="30"/>
                  </a:lnTo>
                  <a:lnTo>
                    <a:pt x="12" y="20"/>
                  </a:lnTo>
                  <a:lnTo>
                    <a:pt x="10" y="15"/>
                  </a:lnTo>
                  <a:lnTo>
                    <a:pt x="13" y="13"/>
                  </a:lnTo>
                  <a:lnTo>
                    <a:pt x="24" y="9"/>
                  </a:lnTo>
                  <a:lnTo>
                    <a:pt x="22" y="0"/>
                  </a:lnTo>
                  <a:lnTo>
                    <a:pt x="9" y="3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7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5" name="Freeform 240"/>
            <p:cNvSpPr>
              <a:spLocks/>
            </p:cNvSpPr>
            <p:nvPr/>
          </p:nvSpPr>
          <p:spPr bwMode="auto">
            <a:xfrm>
              <a:off x="2135" y="2626"/>
              <a:ext cx="13" cy="36"/>
            </a:xfrm>
            <a:custGeom>
              <a:avLst/>
              <a:gdLst>
                <a:gd name="T0" fmla="*/ 4 w 39"/>
                <a:gd name="T1" fmla="*/ 12 h 107"/>
                <a:gd name="T2" fmla="*/ 4 w 39"/>
                <a:gd name="T3" fmla="*/ 12 h 107"/>
                <a:gd name="T4" fmla="*/ 4 w 39"/>
                <a:gd name="T5" fmla="*/ 11 h 107"/>
                <a:gd name="T6" fmla="*/ 4 w 39"/>
                <a:gd name="T7" fmla="*/ 9 h 107"/>
                <a:gd name="T8" fmla="*/ 4 w 39"/>
                <a:gd name="T9" fmla="*/ 7 h 107"/>
                <a:gd name="T10" fmla="*/ 4 w 39"/>
                <a:gd name="T11" fmla="*/ 5 h 107"/>
                <a:gd name="T12" fmla="*/ 3 w 39"/>
                <a:gd name="T13" fmla="*/ 4 h 107"/>
                <a:gd name="T14" fmla="*/ 2 w 39"/>
                <a:gd name="T15" fmla="*/ 2 h 107"/>
                <a:gd name="T16" fmla="*/ 2 w 39"/>
                <a:gd name="T17" fmla="*/ 1 h 107"/>
                <a:gd name="T18" fmla="*/ 1 w 39"/>
                <a:gd name="T19" fmla="*/ 0 h 107"/>
                <a:gd name="T20" fmla="*/ 0 w 39"/>
                <a:gd name="T21" fmla="*/ 1 h 107"/>
                <a:gd name="T22" fmla="*/ 1 w 39"/>
                <a:gd name="T23" fmla="*/ 2 h 107"/>
                <a:gd name="T24" fmla="*/ 1 w 39"/>
                <a:gd name="T25" fmla="*/ 3 h 107"/>
                <a:gd name="T26" fmla="*/ 2 w 39"/>
                <a:gd name="T27" fmla="*/ 4 h 107"/>
                <a:gd name="T28" fmla="*/ 3 w 39"/>
                <a:gd name="T29" fmla="*/ 6 h 107"/>
                <a:gd name="T30" fmla="*/ 3 w 39"/>
                <a:gd name="T31" fmla="*/ 7 h 107"/>
                <a:gd name="T32" fmla="*/ 3 w 39"/>
                <a:gd name="T33" fmla="*/ 9 h 107"/>
                <a:gd name="T34" fmla="*/ 3 w 39"/>
                <a:gd name="T35" fmla="*/ 11 h 107"/>
                <a:gd name="T36" fmla="*/ 3 w 39"/>
                <a:gd name="T37" fmla="*/ 11 h 107"/>
                <a:gd name="T38" fmla="*/ 3 w 39"/>
                <a:gd name="T39" fmla="*/ 12 h 107"/>
                <a:gd name="T40" fmla="*/ 4 w 39"/>
                <a:gd name="T41" fmla="*/ 12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107">
                  <a:moveTo>
                    <a:pt x="34" y="106"/>
                  </a:moveTo>
                  <a:lnTo>
                    <a:pt x="34" y="107"/>
                  </a:lnTo>
                  <a:lnTo>
                    <a:pt x="37" y="94"/>
                  </a:lnTo>
                  <a:lnTo>
                    <a:pt x="39" y="80"/>
                  </a:lnTo>
                  <a:lnTo>
                    <a:pt x="36" y="66"/>
                  </a:lnTo>
                  <a:lnTo>
                    <a:pt x="33" y="49"/>
                  </a:lnTo>
                  <a:lnTo>
                    <a:pt x="28" y="35"/>
                  </a:lnTo>
                  <a:lnTo>
                    <a:pt x="22" y="20"/>
                  </a:lnTo>
                  <a:lnTo>
                    <a:pt x="15" y="9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4"/>
                  </a:lnTo>
                  <a:lnTo>
                    <a:pt x="12" y="25"/>
                  </a:lnTo>
                  <a:lnTo>
                    <a:pt x="18" y="37"/>
                  </a:lnTo>
                  <a:lnTo>
                    <a:pt x="23" y="51"/>
                  </a:lnTo>
                  <a:lnTo>
                    <a:pt x="27" y="66"/>
                  </a:lnTo>
                  <a:lnTo>
                    <a:pt x="27" y="80"/>
                  </a:lnTo>
                  <a:lnTo>
                    <a:pt x="28" y="94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34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6" name="Freeform 241"/>
            <p:cNvSpPr>
              <a:spLocks/>
            </p:cNvSpPr>
            <p:nvPr/>
          </p:nvSpPr>
          <p:spPr bwMode="auto">
            <a:xfrm>
              <a:off x="2143" y="2661"/>
              <a:ext cx="8" cy="4"/>
            </a:xfrm>
            <a:custGeom>
              <a:avLst/>
              <a:gdLst>
                <a:gd name="T0" fmla="*/ 2 w 25"/>
                <a:gd name="T1" fmla="*/ 0 h 13"/>
                <a:gd name="T2" fmla="*/ 2 w 25"/>
                <a:gd name="T3" fmla="*/ 0 h 13"/>
                <a:gd name="T4" fmla="*/ 2 w 25"/>
                <a:gd name="T5" fmla="*/ 0 h 13"/>
                <a:gd name="T6" fmla="*/ 1 w 25"/>
                <a:gd name="T7" fmla="*/ 0 h 13"/>
                <a:gd name="T8" fmla="*/ 1 w 25"/>
                <a:gd name="T9" fmla="*/ 0 h 13"/>
                <a:gd name="T10" fmla="*/ 1 w 25"/>
                <a:gd name="T11" fmla="*/ 0 h 13"/>
                <a:gd name="T12" fmla="*/ 0 w 25"/>
                <a:gd name="T13" fmla="*/ 0 h 13"/>
                <a:gd name="T14" fmla="*/ 0 w 25"/>
                <a:gd name="T15" fmla="*/ 1 h 13"/>
                <a:gd name="T16" fmla="*/ 1 w 25"/>
                <a:gd name="T17" fmla="*/ 1 h 13"/>
                <a:gd name="T18" fmla="*/ 2 w 25"/>
                <a:gd name="T19" fmla="*/ 1 h 13"/>
                <a:gd name="T20" fmla="*/ 3 w 25"/>
                <a:gd name="T21" fmla="*/ 1 h 13"/>
                <a:gd name="T22" fmla="*/ 3 w 25"/>
                <a:gd name="T23" fmla="*/ 1 h 13"/>
                <a:gd name="T24" fmla="*/ 2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3" y="3"/>
                  </a:moveTo>
                  <a:lnTo>
                    <a:pt x="23" y="3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5" y="12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7" name="Freeform 242"/>
            <p:cNvSpPr>
              <a:spLocks/>
            </p:cNvSpPr>
            <p:nvPr/>
          </p:nvSpPr>
          <p:spPr bwMode="auto">
            <a:xfrm>
              <a:off x="2151" y="2609"/>
              <a:ext cx="37" cy="45"/>
            </a:xfrm>
            <a:custGeom>
              <a:avLst/>
              <a:gdLst>
                <a:gd name="T0" fmla="*/ 8 w 111"/>
                <a:gd name="T1" fmla="*/ 15 h 136"/>
                <a:gd name="T2" fmla="*/ 10 w 111"/>
                <a:gd name="T3" fmla="*/ 14 h 136"/>
                <a:gd name="T4" fmla="*/ 11 w 111"/>
                <a:gd name="T5" fmla="*/ 14 h 136"/>
                <a:gd name="T6" fmla="*/ 11 w 111"/>
                <a:gd name="T7" fmla="*/ 13 h 136"/>
                <a:gd name="T8" fmla="*/ 12 w 111"/>
                <a:gd name="T9" fmla="*/ 12 h 136"/>
                <a:gd name="T10" fmla="*/ 12 w 111"/>
                <a:gd name="T11" fmla="*/ 12 h 136"/>
                <a:gd name="T12" fmla="*/ 12 w 111"/>
                <a:gd name="T13" fmla="*/ 11 h 136"/>
                <a:gd name="T14" fmla="*/ 12 w 111"/>
                <a:gd name="T15" fmla="*/ 10 h 136"/>
                <a:gd name="T16" fmla="*/ 12 w 111"/>
                <a:gd name="T17" fmla="*/ 10 h 136"/>
                <a:gd name="T18" fmla="*/ 11 w 111"/>
                <a:gd name="T19" fmla="*/ 8 h 136"/>
                <a:gd name="T20" fmla="*/ 11 w 111"/>
                <a:gd name="T21" fmla="*/ 6 h 136"/>
                <a:gd name="T22" fmla="*/ 10 w 111"/>
                <a:gd name="T23" fmla="*/ 4 h 136"/>
                <a:gd name="T24" fmla="*/ 8 w 111"/>
                <a:gd name="T25" fmla="*/ 2 h 136"/>
                <a:gd name="T26" fmla="*/ 7 w 111"/>
                <a:gd name="T27" fmla="*/ 1 h 136"/>
                <a:gd name="T28" fmla="*/ 6 w 111"/>
                <a:gd name="T29" fmla="*/ 1 h 136"/>
                <a:gd name="T30" fmla="*/ 6 w 111"/>
                <a:gd name="T31" fmla="*/ 0 h 136"/>
                <a:gd name="T32" fmla="*/ 5 w 111"/>
                <a:gd name="T33" fmla="*/ 0 h 136"/>
                <a:gd name="T34" fmla="*/ 4 w 111"/>
                <a:gd name="T35" fmla="*/ 0 h 136"/>
                <a:gd name="T36" fmla="*/ 3 w 111"/>
                <a:gd name="T37" fmla="*/ 0 h 136"/>
                <a:gd name="T38" fmla="*/ 3 w 111"/>
                <a:gd name="T39" fmla="*/ 0 h 136"/>
                <a:gd name="T40" fmla="*/ 2 w 111"/>
                <a:gd name="T41" fmla="*/ 1 h 136"/>
                <a:gd name="T42" fmla="*/ 1 w 111"/>
                <a:gd name="T43" fmla="*/ 1 h 136"/>
                <a:gd name="T44" fmla="*/ 0 w 111"/>
                <a:gd name="T45" fmla="*/ 2 h 136"/>
                <a:gd name="T46" fmla="*/ 0 w 111"/>
                <a:gd name="T47" fmla="*/ 3 h 136"/>
                <a:gd name="T48" fmla="*/ 1 w 111"/>
                <a:gd name="T49" fmla="*/ 4 h 136"/>
                <a:gd name="T50" fmla="*/ 2 w 111"/>
                <a:gd name="T51" fmla="*/ 5 h 136"/>
                <a:gd name="T52" fmla="*/ 3 w 111"/>
                <a:gd name="T53" fmla="*/ 6 h 136"/>
                <a:gd name="T54" fmla="*/ 4 w 111"/>
                <a:gd name="T55" fmla="*/ 7 h 136"/>
                <a:gd name="T56" fmla="*/ 5 w 111"/>
                <a:gd name="T57" fmla="*/ 8 h 136"/>
                <a:gd name="T58" fmla="*/ 6 w 111"/>
                <a:gd name="T59" fmla="*/ 10 h 136"/>
                <a:gd name="T60" fmla="*/ 6 w 111"/>
                <a:gd name="T61" fmla="*/ 12 h 136"/>
                <a:gd name="T62" fmla="*/ 6 w 111"/>
                <a:gd name="T63" fmla="*/ 13 h 136"/>
                <a:gd name="T64" fmla="*/ 6 w 111"/>
                <a:gd name="T65" fmla="*/ 14 h 136"/>
                <a:gd name="T66" fmla="*/ 6 w 111"/>
                <a:gd name="T67" fmla="*/ 15 h 136"/>
                <a:gd name="T68" fmla="*/ 7 w 111"/>
                <a:gd name="T69" fmla="*/ 15 h 136"/>
                <a:gd name="T70" fmla="*/ 8 w 111"/>
                <a:gd name="T71" fmla="*/ 15 h 136"/>
                <a:gd name="T72" fmla="*/ 8 w 111"/>
                <a:gd name="T73" fmla="*/ 15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1" h="136">
                  <a:moveTo>
                    <a:pt x="76" y="133"/>
                  </a:moveTo>
                  <a:lnTo>
                    <a:pt x="87" y="127"/>
                  </a:lnTo>
                  <a:lnTo>
                    <a:pt x="95" y="123"/>
                  </a:lnTo>
                  <a:lnTo>
                    <a:pt x="101" y="117"/>
                  </a:lnTo>
                  <a:lnTo>
                    <a:pt x="106" y="112"/>
                  </a:lnTo>
                  <a:lnTo>
                    <a:pt x="109" y="106"/>
                  </a:lnTo>
                  <a:lnTo>
                    <a:pt x="111" y="100"/>
                  </a:lnTo>
                  <a:lnTo>
                    <a:pt x="109" y="94"/>
                  </a:lnTo>
                  <a:lnTo>
                    <a:pt x="108" y="88"/>
                  </a:lnTo>
                  <a:lnTo>
                    <a:pt x="103" y="73"/>
                  </a:lnTo>
                  <a:lnTo>
                    <a:pt x="97" y="55"/>
                  </a:lnTo>
                  <a:lnTo>
                    <a:pt x="88" y="36"/>
                  </a:lnTo>
                  <a:lnTo>
                    <a:pt x="73" y="18"/>
                  </a:lnTo>
                  <a:lnTo>
                    <a:pt x="65" y="11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5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13" y="35"/>
                  </a:lnTo>
                  <a:lnTo>
                    <a:pt x="20" y="42"/>
                  </a:lnTo>
                  <a:lnTo>
                    <a:pt x="29" y="52"/>
                  </a:lnTo>
                  <a:lnTo>
                    <a:pt x="37" y="64"/>
                  </a:lnTo>
                  <a:lnTo>
                    <a:pt x="46" y="77"/>
                  </a:lnTo>
                  <a:lnTo>
                    <a:pt x="52" y="91"/>
                  </a:lnTo>
                  <a:lnTo>
                    <a:pt x="57" y="106"/>
                  </a:lnTo>
                  <a:lnTo>
                    <a:pt x="58" y="119"/>
                  </a:lnTo>
                  <a:lnTo>
                    <a:pt x="57" y="131"/>
                  </a:lnTo>
                  <a:lnTo>
                    <a:pt x="58" y="135"/>
                  </a:lnTo>
                  <a:lnTo>
                    <a:pt x="61" y="136"/>
                  </a:lnTo>
                  <a:lnTo>
                    <a:pt x="69" y="136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8" name="Freeform 243"/>
            <p:cNvSpPr>
              <a:spLocks/>
            </p:cNvSpPr>
            <p:nvPr/>
          </p:nvSpPr>
          <p:spPr bwMode="auto">
            <a:xfrm>
              <a:off x="2175" y="2637"/>
              <a:ext cx="15" cy="18"/>
            </a:xfrm>
            <a:custGeom>
              <a:avLst/>
              <a:gdLst>
                <a:gd name="T0" fmla="*/ 3 w 44"/>
                <a:gd name="T1" fmla="*/ 0 h 52"/>
                <a:gd name="T2" fmla="*/ 3 w 44"/>
                <a:gd name="T3" fmla="*/ 0 h 52"/>
                <a:gd name="T4" fmla="*/ 4 w 44"/>
                <a:gd name="T5" fmla="*/ 1 h 52"/>
                <a:gd name="T6" fmla="*/ 4 w 44"/>
                <a:gd name="T7" fmla="*/ 2 h 52"/>
                <a:gd name="T8" fmla="*/ 4 w 44"/>
                <a:gd name="T9" fmla="*/ 2 h 52"/>
                <a:gd name="T10" fmla="*/ 3 w 44"/>
                <a:gd name="T11" fmla="*/ 3 h 52"/>
                <a:gd name="T12" fmla="*/ 3 w 44"/>
                <a:gd name="T13" fmla="*/ 3 h 52"/>
                <a:gd name="T14" fmla="*/ 2 w 44"/>
                <a:gd name="T15" fmla="*/ 4 h 52"/>
                <a:gd name="T16" fmla="*/ 1 w 44"/>
                <a:gd name="T17" fmla="*/ 5 h 52"/>
                <a:gd name="T18" fmla="*/ 0 w 44"/>
                <a:gd name="T19" fmla="*/ 5 h 52"/>
                <a:gd name="T20" fmla="*/ 1 w 44"/>
                <a:gd name="T21" fmla="*/ 6 h 52"/>
                <a:gd name="T22" fmla="*/ 2 w 44"/>
                <a:gd name="T23" fmla="*/ 6 h 52"/>
                <a:gd name="T24" fmla="*/ 3 w 44"/>
                <a:gd name="T25" fmla="*/ 5 h 52"/>
                <a:gd name="T26" fmla="*/ 4 w 44"/>
                <a:gd name="T27" fmla="*/ 4 h 52"/>
                <a:gd name="T28" fmla="*/ 4 w 44"/>
                <a:gd name="T29" fmla="*/ 3 h 52"/>
                <a:gd name="T30" fmla="*/ 5 w 44"/>
                <a:gd name="T31" fmla="*/ 2 h 52"/>
                <a:gd name="T32" fmla="*/ 5 w 44"/>
                <a:gd name="T33" fmla="*/ 2 h 52"/>
                <a:gd name="T34" fmla="*/ 5 w 44"/>
                <a:gd name="T35" fmla="*/ 1 h 52"/>
                <a:gd name="T36" fmla="*/ 5 w 44"/>
                <a:gd name="T37" fmla="*/ 0 h 52"/>
                <a:gd name="T38" fmla="*/ 5 w 44"/>
                <a:gd name="T39" fmla="*/ 0 h 52"/>
                <a:gd name="T40" fmla="*/ 3 w 44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52">
                  <a:moveTo>
                    <a:pt x="30" y="3"/>
                  </a:moveTo>
                  <a:lnTo>
                    <a:pt x="30" y="3"/>
                  </a:lnTo>
                  <a:lnTo>
                    <a:pt x="32" y="8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29" y="22"/>
                  </a:lnTo>
                  <a:lnTo>
                    <a:pt x="24" y="27"/>
                  </a:lnTo>
                  <a:lnTo>
                    <a:pt x="20" y="33"/>
                  </a:lnTo>
                  <a:lnTo>
                    <a:pt x="11" y="37"/>
                  </a:lnTo>
                  <a:lnTo>
                    <a:pt x="0" y="43"/>
                  </a:lnTo>
                  <a:lnTo>
                    <a:pt x="5" y="52"/>
                  </a:lnTo>
                  <a:lnTo>
                    <a:pt x="16" y="46"/>
                  </a:lnTo>
                  <a:lnTo>
                    <a:pt x="24" y="40"/>
                  </a:lnTo>
                  <a:lnTo>
                    <a:pt x="32" y="34"/>
                  </a:lnTo>
                  <a:lnTo>
                    <a:pt x="36" y="29"/>
                  </a:lnTo>
                  <a:lnTo>
                    <a:pt x="41" y="21"/>
                  </a:lnTo>
                  <a:lnTo>
                    <a:pt x="44" y="14"/>
                  </a:lnTo>
                  <a:lnTo>
                    <a:pt x="41" y="8"/>
                  </a:lnTo>
                  <a:lnTo>
                    <a:pt x="4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9" name="Freeform 244"/>
            <p:cNvSpPr>
              <a:spLocks/>
            </p:cNvSpPr>
            <p:nvPr/>
          </p:nvSpPr>
          <p:spPr bwMode="auto">
            <a:xfrm>
              <a:off x="2174" y="2613"/>
              <a:ext cx="14" cy="25"/>
            </a:xfrm>
            <a:custGeom>
              <a:avLst/>
              <a:gdLst>
                <a:gd name="T0" fmla="*/ 0 w 43"/>
                <a:gd name="T1" fmla="*/ 1 h 75"/>
                <a:gd name="T2" fmla="*/ 0 w 43"/>
                <a:gd name="T3" fmla="*/ 1 h 75"/>
                <a:gd name="T4" fmla="*/ 1 w 43"/>
                <a:gd name="T5" fmla="*/ 3 h 75"/>
                <a:gd name="T6" fmla="*/ 2 w 43"/>
                <a:gd name="T7" fmla="*/ 5 h 75"/>
                <a:gd name="T8" fmla="*/ 3 w 43"/>
                <a:gd name="T9" fmla="*/ 7 h 75"/>
                <a:gd name="T10" fmla="*/ 4 w 43"/>
                <a:gd name="T11" fmla="*/ 8 h 75"/>
                <a:gd name="T12" fmla="*/ 5 w 43"/>
                <a:gd name="T13" fmla="*/ 8 h 75"/>
                <a:gd name="T14" fmla="*/ 4 w 43"/>
                <a:gd name="T15" fmla="*/ 6 h 75"/>
                <a:gd name="T16" fmla="*/ 3 w 43"/>
                <a:gd name="T17" fmla="*/ 4 h 75"/>
                <a:gd name="T18" fmla="*/ 2 w 43"/>
                <a:gd name="T19" fmla="*/ 2 h 75"/>
                <a:gd name="T20" fmla="*/ 1 w 43"/>
                <a:gd name="T21" fmla="*/ 0 h 75"/>
                <a:gd name="T22" fmla="*/ 1 w 43"/>
                <a:gd name="T23" fmla="*/ 0 h 75"/>
                <a:gd name="T24" fmla="*/ 0 w 43"/>
                <a:gd name="T25" fmla="*/ 1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lnTo>
                    <a:pt x="0" y="7"/>
                  </a:lnTo>
                  <a:lnTo>
                    <a:pt x="13" y="24"/>
                  </a:lnTo>
                  <a:lnTo>
                    <a:pt x="23" y="42"/>
                  </a:lnTo>
                  <a:lnTo>
                    <a:pt x="29" y="60"/>
                  </a:lnTo>
                  <a:lnTo>
                    <a:pt x="33" y="75"/>
                  </a:lnTo>
                  <a:lnTo>
                    <a:pt x="43" y="72"/>
                  </a:lnTo>
                  <a:lnTo>
                    <a:pt x="38" y="58"/>
                  </a:lnTo>
                  <a:lnTo>
                    <a:pt x="32" y="40"/>
                  </a:lnTo>
                  <a:lnTo>
                    <a:pt x="23" y="2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0" name="Freeform 245"/>
            <p:cNvSpPr>
              <a:spLocks/>
            </p:cNvSpPr>
            <p:nvPr/>
          </p:nvSpPr>
          <p:spPr bwMode="auto">
            <a:xfrm>
              <a:off x="2155" y="2607"/>
              <a:ext cx="21" cy="9"/>
            </a:xfrm>
            <a:custGeom>
              <a:avLst/>
              <a:gdLst>
                <a:gd name="T0" fmla="*/ 0 w 63"/>
                <a:gd name="T1" fmla="*/ 2 h 27"/>
                <a:gd name="T2" fmla="*/ 0 w 63"/>
                <a:gd name="T3" fmla="*/ 2 h 27"/>
                <a:gd name="T4" fmla="*/ 1 w 63"/>
                <a:gd name="T5" fmla="*/ 1 h 27"/>
                <a:gd name="T6" fmla="*/ 2 w 63"/>
                <a:gd name="T7" fmla="*/ 1 h 27"/>
                <a:gd name="T8" fmla="*/ 2 w 63"/>
                <a:gd name="T9" fmla="*/ 1 h 27"/>
                <a:gd name="T10" fmla="*/ 3 w 63"/>
                <a:gd name="T11" fmla="*/ 1 h 27"/>
                <a:gd name="T12" fmla="*/ 4 w 63"/>
                <a:gd name="T13" fmla="*/ 1 h 27"/>
                <a:gd name="T14" fmla="*/ 5 w 63"/>
                <a:gd name="T15" fmla="*/ 2 h 27"/>
                <a:gd name="T16" fmla="*/ 5 w 63"/>
                <a:gd name="T17" fmla="*/ 2 h 27"/>
                <a:gd name="T18" fmla="*/ 6 w 63"/>
                <a:gd name="T19" fmla="*/ 3 h 27"/>
                <a:gd name="T20" fmla="*/ 7 w 63"/>
                <a:gd name="T21" fmla="*/ 2 h 27"/>
                <a:gd name="T22" fmla="*/ 6 w 63"/>
                <a:gd name="T23" fmla="*/ 1 h 27"/>
                <a:gd name="T24" fmla="*/ 5 w 63"/>
                <a:gd name="T25" fmla="*/ 1 h 27"/>
                <a:gd name="T26" fmla="*/ 4 w 63"/>
                <a:gd name="T27" fmla="*/ 0 h 27"/>
                <a:gd name="T28" fmla="*/ 3 w 63"/>
                <a:gd name="T29" fmla="*/ 0 h 27"/>
                <a:gd name="T30" fmla="*/ 2 w 63"/>
                <a:gd name="T31" fmla="*/ 0 h 27"/>
                <a:gd name="T32" fmla="*/ 2 w 63"/>
                <a:gd name="T33" fmla="*/ 0 h 27"/>
                <a:gd name="T34" fmla="*/ 1 w 63"/>
                <a:gd name="T35" fmla="*/ 0 h 27"/>
                <a:gd name="T36" fmla="*/ 0 w 63"/>
                <a:gd name="T37" fmla="*/ 1 h 27"/>
                <a:gd name="T38" fmla="*/ 0 w 63"/>
                <a:gd name="T39" fmla="*/ 1 h 27"/>
                <a:gd name="T40" fmla="*/ 0 w 63"/>
                <a:gd name="T41" fmla="*/ 2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27">
                  <a:moveTo>
                    <a:pt x="3" y="15"/>
                  </a:moveTo>
                  <a:lnTo>
                    <a:pt x="3" y="15"/>
                  </a:lnTo>
                  <a:lnTo>
                    <a:pt x="10" y="13"/>
                  </a:lnTo>
                  <a:lnTo>
                    <a:pt x="16" y="11"/>
                  </a:lnTo>
                  <a:lnTo>
                    <a:pt x="22" y="12"/>
                  </a:lnTo>
                  <a:lnTo>
                    <a:pt x="29" y="11"/>
                  </a:lnTo>
                  <a:lnTo>
                    <a:pt x="35" y="13"/>
                  </a:lnTo>
                  <a:lnTo>
                    <a:pt x="41" y="17"/>
                  </a:lnTo>
                  <a:lnTo>
                    <a:pt x="47" y="20"/>
                  </a:lnTo>
                  <a:lnTo>
                    <a:pt x="56" y="27"/>
                  </a:lnTo>
                  <a:lnTo>
                    <a:pt x="63" y="20"/>
                  </a:lnTo>
                  <a:lnTo>
                    <a:pt x="55" y="13"/>
                  </a:lnTo>
                  <a:lnTo>
                    <a:pt x="46" y="7"/>
                  </a:lnTo>
                  <a:lnTo>
                    <a:pt x="38" y="3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1" name="Freeform 246"/>
            <p:cNvSpPr>
              <a:spLocks/>
            </p:cNvSpPr>
            <p:nvPr/>
          </p:nvSpPr>
          <p:spPr bwMode="auto">
            <a:xfrm>
              <a:off x="2149" y="2609"/>
              <a:ext cx="7" cy="13"/>
            </a:xfrm>
            <a:custGeom>
              <a:avLst/>
              <a:gdLst>
                <a:gd name="T0" fmla="*/ 2 w 22"/>
                <a:gd name="T1" fmla="*/ 3 h 40"/>
                <a:gd name="T2" fmla="*/ 2 w 22"/>
                <a:gd name="T3" fmla="*/ 3 h 40"/>
                <a:gd name="T4" fmla="*/ 1 w 22"/>
                <a:gd name="T5" fmla="*/ 2 h 40"/>
                <a:gd name="T6" fmla="*/ 1 w 22"/>
                <a:gd name="T7" fmla="*/ 2 h 40"/>
                <a:gd name="T8" fmla="*/ 1 w 22"/>
                <a:gd name="T9" fmla="*/ 2 h 40"/>
                <a:gd name="T10" fmla="*/ 2 w 22"/>
                <a:gd name="T11" fmla="*/ 1 h 40"/>
                <a:gd name="T12" fmla="*/ 2 w 22"/>
                <a:gd name="T13" fmla="*/ 0 h 40"/>
                <a:gd name="T14" fmla="*/ 1 w 22"/>
                <a:gd name="T15" fmla="*/ 1 h 40"/>
                <a:gd name="T16" fmla="*/ 0 w 22"/>
                <a:gd name="T17" fmla="*/ 2 h 40"/>
                <a:gd name="T18" fmla="*/ 0 w 22"/>
                <a:gd name="T19" fmla="*/ 3 h 40"/>
                <a:gd name="T20" fmla="*/ 2 w 22"/>
                <a:gd name="T21" fmla="*/ 4 h 40"/>
                <a:gd name="T22" fmla="*/ 2 w 22"/>
                <a:gd name="T23" fmla="*/ 4 h 40"/>
                <a:gd name="T24" fmla="*/ 2 w 22"/>
                <a:gd name="T25" fmla="*/ 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40">
                  <a:moveTo>
                    <a:pt x="21" y="30"/>
                  </a:moveTo>
                  <a:lnTo>
                    <a:pt x="21" y="30"/>
                  </a:lnTo>
                  <a:lnTo>
                    <a:pt x="11" y="21"/>
                  </a:lnTo>
                  <a:lnTo>
                    <a:pt x="10" y="18"/>
                  </a:lnTo>
                  <a:lnTo>
                    <a:pt x="13" y="14"/>
                  </a:lnTo>
                  <a:lnTo>
                    <a:pt x="22" y="9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8"/>
                  </a:lnTo>
                  <a:lnTo>
                    <a:pt x="4" y="29"/>
                  </a:lnTo>
                  <a:lnTo>
                    <a:pt x="16" y="4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2" name="Freeform 247"/>
            <p:cNvSpPr>
              <a:spLocks/>
            </p:cNvSpPr>
            <p:nvPr/>
          </p:nvSpPr>
          <p:spPr bwMode="auto">
            <a:xfrm>
              <a:off x="2154" y="2619"/>
              <a:ext cx="18" cy="34"/>
            </a:xfrm>
            <a:custGeom>
              <a:avLst/>
              <a:gdLst>
                <a:gd name="T0" fmla="*/ 6 w 53"/>
                <a:gd name="T1" fmla="*/ 11 h 102"/>
                <a:gd name="T2" fmla="*/ 6 w 53"/>
                <a:gd name="T3" fmla="*/ 11 h 102"/>
                <a:gd name="T4" fmla="*/ 6 w 53"/>
                <a:gd name="T5" fmla="*/ 10 h 102"/>
                <a:gd name="T6" fmla="*/ 6 w 53"/>
                <a:gd name="T7" fmla="*/ 8 h 102"/>
                <a:gd name="T8" fmla="*/ 5 w 53"/>
                <a:gd name="T9" fmla="*/ 7 h 102"/>
                <a:gd name="T10" fmla="*/ 5 w 53"/>
                <a:gd name="T11" fmla="*/ 5 h 102"/>
                <a:gd name="T12" fmla="*/ 4 w 53"/>
                <a:gd name="T13" fmla="*/ 3 h 102"/>
                <a:gd name="T14" fmla="*/ 2 w 53"/>
                <a:gd name="T15" fmla="*/ 2 h 102"/>
                <a:gd name="T16" fmla="*/ 1 w 53"/>
                <a:gd name="T17" fmla="*/ 1 h 102"/>
                <a:gd name="T18" fmla="*/ 1 w 53"/>
                <a:gd name="T19" fmla="*/ 0 h 102"/>
                <a:gd name="T20" fmla="*/ 0 w 53"/>
                <a:gd name="T21" fmla="*/ 1 h 102"/>
                <a:gd name="T22" fmla="*/ 1 w 53"/>
                <a:gd name="T23" fmla="*/ 2 h 102"/>
                <a:gd name="T24" fmla="*/ 2 w 53"/>
                <a:gd name="T25" fmla="*/ 3 h 102"/>
                <a:gd name="T26" fmla="*/ 2 w 53"/>
                <a:gd name="T27" fmla="*/ 4 h 102"/>
                <a:gd name="T28" fmla="*/ 3 w 53"/>
                <a:gd name="T29" fmla="*/ 5 h 102"/>
                <a:gd name="T30" fmla="*/ 4 w 53"/>
                <a:gd name="T31" fmla="*/ 7 h 102"/>
                <a:gd name="T32" fmla="*/ 5 w 53"/>
                <a:gd name="T33" fmla="*/ 9 h 102"/>
                <a:gd name="T34" fmla="*/ 5 w 53"/>
                <a:gd name="T35" fmla="*/ 10 h 102"/>
                <a:gd name="T36" fmla="*/ 5 w 53"/>
                <a:gd name="T37" fmla="*/ 11 h 102"/>
                <a:gd name="T38" fmla="*/ 5 w 53"/>
                <a:gd name="T39" fmla="*/ 11 h 102"/>
                <a:gd name="T40" fmla="*/ 6 w 53"/>
                <a:gd name="T41" fmla="*/ 11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" h="102">
                  <a:moveTo>
                    <a:pt x="50" y="102"/>
                  </a:moveTo>
                  <a:lnTo>
                    <a:pt x="50" y="102"/>
                  </a:lnTo>
                  <a:lnTo>
                    <a:pt x="53" y="89"/>
                  </a:lnTo>
                  <a:lnTo>
                    <a:pt x="50" y="74"/>
                  </a:lnTo>
                  <a:lnTo>
                    <a:pt x="46" y="60"/>
                  </a:lnTo>
                  <a:lnTo>
                    <a:pt x="40" y="44"/>
                  </a:lnTo>
                  <a:lnTo>
                    <a:pt x="31" y="31"/>
                  </a:lnTo>
                  <a:lnTo>
                    <a:pt x="21" y="18"/>
                  </a:lnTo>
                  <a:lnTo>
                    <a:pt x="13" y="8"/>
                  </a:lnTo>
                  <a:lnTo>
                    <a:pt x="5" y="0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14" y="25"/>
                  </a:lnTo>
                  <a:lnTo>
                    <a:pt x="21" y="36"/>
                  </a:lnTo>
                  <a:lnTo>
                    <a:pt x="30" y="49"/>
                  </a:lnTo>
                  <a:lnTo>
                    <a:pt x="36" y="62"/>
                  </a:lnTo>
                  <a:lnTo>
                    <a:pt x="41" y="77"/>
                  </a:lnTo>
                  <a:lnTo>
                    <a:pt x="41" y="89"/>
                  </a:lnTo>
                  <a:lnTo>
                    <a:pt x="41" y="100"/>
                  </a:lnTo>
                  <a:lnTo>
                    <a:pt x="5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3" name="Freeform 248"/>
            <p:cNvSpPr>
              <a:spLocks/>
            </p:cNvSpPr>
            <p:nvPr/>
          </p:nvSpPr>
          <p:spPr bwMode="auto">
            <a:xfrm>
              <a:off x="2168" y="2652"/>
              <a:ext cx="9" cy="4"/>
            </a:xfrm>
            <a:custGeom>
              <a:avLst/>
              <a:gdLst>
                <a:gd name="T0" fmla="*/ 2 w 26"/>
                <a:gd name="T1" fmla="*/ 0 h 12"/>
                <a:gd name="T2" fmla="*/ 3 w 26"/>
                <a:gd name="T3" fmla="*/ 0 h 12"/>
                <a:gd name="T4" fmla="*/ 2 w 26"/>
                <a:gd name="T5" fmla="*/ 0 h 12"/>
                <a:gd name="T6" fmla="*/ 1 w 26"/>
                <a:gd name="T7" fmla="*/ 0 h 12"/>
                <a:gd name="T8" fmla="*/ 1 w 26"/>
                <a:gd name="T9" fmla="*/ 0 h 12"/>
                <a:gd name="T10" fmla="*/ 1 w 26"/>
                <a:gd name="T11" fmla="*/ 0 h 12"/>
                <a:gd name="T12" fmla="*/ 0 w 26"/>
                <a:gd name="T13" fmla="*/ 0 h 12"/>
                <a:gd name="T14" fmla="*/ 0 w 26"/>
                <a:gd name="T15" fmla="*/ 1 h 12"/>
                <a:gd name="T16" fmla="*/ 1 w 26"/>
                <a:gd name="T17" fmla="*/ 1 h 12"/>
                <a:gd name="T18" fmla="*/ 2 w 26"/>
                <a:gd name="T19" fmla="*/ 1 h 12"/>
                <a:gd name="T20" fmla="*/ 3 w 26"/>
                <a:gd name="T21" fmla="*/ 1 h 12"/>
                <a:gd name="T22" fmla="*/ 3 w 26"/>
                <a:gd name="T23" fmla="*/ 1 h 12"/>
                <a:gd name="T24" fmla="*/ 2 w 26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2">
                  <a:moveTo>
                    <a:pt x="21" y="0"/>
                  </a:moveTo>
                  <a:lnTo>
                    <a:pt x="23" y="0"/>
                  </a:lnTo>
                  <a:lnTo>
                    <a:pt x="1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0" y="1"/>
                  </a:lnTo>
                  <a:lnTo>
                    <a:pt x="2" y="9"/>
                  </a:lnTo>
                  <a:lnTo>
                    <a:pt x="9" y="12"/>
                  </a:lnTo>
                  <a:lnTo>
                    <a:pt x="17" y="12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4" name="Freeform 249"/>
            <p:cNvSpPr>
              <a:spLocks/>
            </p:cNvSpPr>
            <p:nvPr/>
          </p:nvSpPr>
          <p:spPr bwMode="auto">
            <a:xfrm>
              <a:off x="2168" y="2597"/>
              <a:ext cx="40" cy="44"/>
            </a:xfrm>
            <a:custGeom>
              <a:avLst/>
              <a:gdLst>
                <a:gd name="T0" fmla="*/ 10 w 121"/>
                <a:gd name="T1" fmla="*/ 14 h 131"/>
                <a:gd name="T2" fmla="*/ 12 w 121"/>
                <a:gd name="T3" fmla="*/ 13 h 131"/>
                <a:gd name="T4" fmla="*/ 13 w 121"/>
                <a:gd name="T5" fmla="*/ 11 h 131"/>
                <a:gd name="T6" fmla="*/ 13 w 121"/>
                <a:gd name="T7" fmla="*/ 10 h 131"/>
                <a:gd name="T8" fmla="*/ 13 w 121"/>
                <a:gd name="T9" fmla="*/ 9 h 131"/>
                <a:gd name="T10" fmla="*/ 13 w 121"/>
                <a:gd name="T11" fmla="*/ 8 h 131"/>
                <a:gd name="T12" fmla="*/ 12 w 121"/>
                <a:gd name="T13" fmla="*/ 7 h 131"/>
                <a:gd name="T14" fmla="*/ 12 w 121"/>
                <a:gd name="T15" fmla="*/ 6 h 131"/>
                <a:gd name="T16" fmla="*/ 11 w 121"/>
                <a:gd name="T17" fmla="*/ 5 h 131"/>
                <a:gd name="T18" fmla="*/ 10 w 121"/>
                <a:gd name="T19" fmla="*/ 4 h 131"/>
                <a:gd name="T20" fmla="*/ 10 w 121"/>
                <a:gd name="T21" fmla="*/ 3 h 131"/>
                <a:gd name="T22" fmla="*/ 9 w 121"/>
                <a:gd name="T23" fmla="*/ 2 h 131"/>
                <a:gd name="T24" fmla="*/ 8 w 121"/>
                <a:gd name="T25" fmla="*/ 1 h 131"/>
                <a:gd name="T26" fmla="*/ 7 w 121"/>
                <a:gd name="T27" fmla="*/ 1 h 131"/>
                <a:gd name="T28" fmla="*/ 6 w 121"/>
                <a:gd name="T29" fmla="*/ 0 h 131"/>
                <a:gd name="T30" fmla="*/ 5 w 121"/>
                <a:gd name="T31" fmla="*/ 0 h 131"/>
                <a:gd name="T32" fmla="*/ 4 w 121"/>
                <a:gd name="T33" fmla="*/ 0 h 131"/>
                <a:gd name="T34" fmla="*/ 4 w 121"/>
                <a:gd name="T35" fmla="*/ 0 h 131"/>
                <a:gd name="T36" fmla="*/ 3 w 121"/>
                <a:gd name="T37" fmla="*/ 0 h 131"/>
                <a:gd name="T38" fmla="*/ 2 w 121"/>
                <a:gd name="T39" fmla="*/ 1 h 131"/>
                <a:gd name="T40" fmla="*/ 1 w 121"/>
                <a:gd name="T41" fmla="*/ 1 h 131"/>
                <a:gd name="T42" fmla="*/ 0 w 121"/>
                <a:gd name="T43" fmla="*/ 2 h 131"/>
                <a:gd name="T44" fmla="*/ 0 w 121"/>
                <a:gd name="T45" fmla="*/ 3 h 131"/>
                <a:gd name="T46" fmla="*/ 0 w 121"/>
                <a:gd name="T47" fmla="*/ 4 h 131"/>
                <a:gd name="T48" fmla="*/ 2 w 121"/>
                <a:gd name="T49" fmla="*/ 4 h 131"/>
                <a:gd name="T50" fmla="*/ 3 w 121"/>
                <a:gd name="T51" fmla="*/ 5 h 131"/>
                <a:gd name="T52" fmla="*/ 4 w 121"/>
                <a:gd name="T53" fmla="*/ 6 h 131"/>
                <a:gd name="T54" fmla="*/ 5 w 121"/>
                <a:gd name="T55" fmla="*/ 7 h 131"/>
                <a:gd name="T56" fmla="*/ 6 w 121"/>
                <a:gd name="T57" fmla="*/ 9 h 131"/>
                <a:gd name="T58" fmla="*/ 7 w 121"/>
                <a:gd name="T59" fmla="*/ 10 h 131"/>
                <a:gd name="T60" fmla="*/ 8 w 121"/>
                <a:gd name="T61" fmla="*/ 11 h 131"/>
                <a:gd name="T62" fmla="*/ 8 w 121"/>
                <a:gd name="T63" fmla="*/ 13 h 131"/>
                <a:gd name="T64" fmla="*/ 8 w 121"/>
                <a:gd name="T65" fmla="*/ 14 h 131"/>
                <a:gd name="T66" fmla="*/ 8 w 121"/>
                <a:gd name="T67" fmla="*/ 15 h 131"/>
                <a:gd name="T68" fmla="*/ 9 w 121"/>
                <a:gd name="T69" fmla="*/ 15 h 131"/>
                <a:gd name="T70" fmla="*/ 9 w 121"/>
                <a:gd name="T71" fmla="*/ 14 h 131"/>
                <a:gd name="T72" fmla="*/ 10 w 121"/>
                <a:gd name="T73" fmla="*/ 14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1" h="131">
                  <a:moveTo>
                    <a:pt x="93" y="125"/>
                  </a:moveTo>
                  <a:lnTo>
                    <a:pt x="110" y="112"/>
                  </a:lnTo>
                  <a:lnTo>
                    <a:pt x="120" y="99"/>
                  </a:lnTo>
                  <a:lnTo>
                    <a:pt x="121" y="87"/>
                  </a:lnTo>
                  <a:lnTo>
                    <a:pt x="118" y="76"/>
                  </a:lnTo>
                  <a:lnTo>
                    <a:pt x="114" y="70"/>
                  </a:lnTo>
                  <a:lnTo>
                    <a:pt x="110" y="61"/>
                  </a:lnTo>
                  <a:lnTo>
                    <a:pt x="105" y="53"/>
                  </a:lnTo>
                  <a:lnTo>
                    <a:pt x="101" y="44"/>
                  </a:lnTo>
                  <a:lnTo>
                    <a:pt x="95" y="35"/>
                  </a:lnTo>
                  <a:lnTo>
                    <a:pt x="89" y="26"/>
                  </a:lnTo>
                  <a:lnTo>
                    <a:pt x="80" y="19"/>
                  </a:lnTo>
                  <a:lnTo>
                    <a:pt x="72" y="12"/>
                  </a:lnTo>
                  <a:lnTo>
                    <a:pt x="62" y="6"/>
                  </a:lnTo>
                  <a:lnTo>
                    <a:pt x="54" y="2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2" y="1"/>
                  </a:lnTo>
                  <a:lnTo>
                    <a:pt x="25" y="2"/>
                  </a:lnTo>
                  <a:lnTo>
                    <a:pt x="19" y="6"/>
                  </a:lnTo>
                  <a:lnTo>
                    <a:pt x="13" y="10"/>
                  </a:lnTo>
                  <a:lnTo>
                    <a:pt x="2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5" y="40"/>
                  </a:lnTo>
                  <a:lnTo>
                    <a:pt x="24" y="44"/>
                  </a:lnTo>
                  <a:lnTo>
                    <a:pt x="35" y="53"/>
                  </a:lnTo>
                  <a:lnTo>
                    <a:pt x="44" y="64"/>
                  </a:lnTo>
                  <a:lnTo>
                    <a:pt x="54" y="76"/>
                  </a:lnTo>
                  <a:lnTo>
                    <a:pt x="63" y="88"/>
                  </a:lnTo>
                  <a:lnTo>
                    <a:pt x="69" y="101"/>
                  </a:lnTo>
                  <a:lnTo>
                    <a:pt x="73" y="114"/>
                  </a:lnTo>
                  <a:lnTo>
                    <a:pt x="74" y="126"/>
                  </a:lnTo>
                  <a:lnTo>
                    <a:pt x="75" y="130"/>
                  </a:lnTo>
                  <a:lnTo>
                    <a:pt x="80" y="131"/>
                  </a:lnTo>
                  <a:lnTo>
                    <a:pt x="86" y="12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5" name="Freeform 250"/>
            <p:cNvSpPr>
              <a:spLocks/>
            </p:cNvSpPr>
            <p:nvPr/>
          </p:nvSpPr>
          <p:spPr bwMode="auto">
            <a:xfrm>
              <a:off x="2198" y="2621"/>
              <a:ext cx="12" cy="19"/>
            </a:xfrm>
            <a:custGeom>
              <a:avLst/>
              <a:gdLst>
                <a:gd name="T0" fmla="*/ 3 w 35"/>
                <a:gd name="T1" fmla="*/ 1 h 57"/>
                <a:gd name="T2" fmla="*/ 3 w 35"/>
                <a:gd name="T3" fmla="*/ 1 h 57"/>
                <a:gd name="T4" fmla="*/ 3 w 35"/>
                <a:gd name="T5" fmla="*/ 2 h 57"/>
                <a:gd name="T6" fmla="*/ 3 w 35"/>
                <a:gd name="T7" fmla="*/ 3 h 57"/>
                <a:gd name="T8" fmla="*/ 2 w 35"/>
                <a:gd name="T9" fmla="*/ 4 h 57"/>
                <a:gd name="T10" fmla="*/ 0 w 35"/>
                <a:gd name="T11" fmla="*/ 5 h 57"/>
                <a:gd name="T12" fmla="*/ 1 w 35"/>
                <a:gd name="T13" fmla="*/ 6 h 57"/>
                <a:gd name="T14" fmla="*/ 3 w 35"/>
                <a:gd name="T15" fmla="*/ 5 h 57"/>
                <a:gd name="T16" fmla="*/ 4 w 35"/>
                <a:gd name="T17" fmla="*/ 3 h 57"/>
                <a:gd name="T18" fmla="*/ 4 w 35"/>
                <a:gd name="T19" fmla="*/ 2 h 57"/>
                <a:gd name="T20" fmla="*/ 4 w 35"/>
                <a:gd name="T21" fmla="*/ 0 h 57"/>
                <a:gd name="T22" fmla="*/ 4 w 35"/>
                <a:gd name="T23" fmla="*/ 0 h 57"/>
                <a:gd name="T24" fmla="*/ 3 w 35"/>
                <a:gd name="T25" fmla="*/ 1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57">
                  <a:moveTo>
                    <a:pt x="22" y="5"/>
                  </a:moveTo>
                  <a:lnTo>
                    <a:pt x="22" y="5"/>
                  </a:lnTo>
                  <a:lnTo>
                    <a:pt x="25" y="14"/>
                  </a:lnTo>
                  <a:lnTo>
                    <a:pt x="24" y="24"/>
                  </a:lnTo>
                  <a:lnTo>
                    <a:pt x="16" y="35"/>
                  </a:lnTo>
                  <a:lnTo>
                    <a:pt x="0" y="47"/>
                  </a:lnTo>
                  <a:lnTo>
                    <a:pt x="5" y="57"/>
                  </a:lnTo>
                  <a:lnTo>
                    <a:pt x="23" y="42"/>
                  </a:lnTo>
                  <a:lnTo>
                    <a:pt x="34" y="27"/>
                  </a:lnTo>
                  <a:lnTo>
                    <a:pt x="35" y="14"/>
                  </a:lnTo>
                  <a:lnTo>
                    <a:pt x="31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6" name="Freeform 251"/>
            <p:cNvSpPr>
              <a:spLocks/>
            </p:cNvSpPr>
            <p:nvPr/>
          </p:nvSpPr>
          <p:spPr bwMode="auto">
            <a:xfrm>
              <a:off x="2191" y="2599"/>
              <a:ext cx="18" cy="24"/>
            </a:xfrm>
            <a:custGeom>
              <a:avLst/>
              <a:gdLst>
                <a:gd name="T0" fmla="*/ 0 w 53"/>
                <a:gd name="T1" fmla="*/ 1 h 71"/>
                <a:gd name="T2" fmla="*/ 0 w 53"/>
                <a:gd name="T3" fmla="*/ 1 h 71"/>
                <a:gd name="T4" fmla="*/ 1 w 53"/>
                <a:gd name="T5" fmla="*/ 2 h 71"/>
                <a:gd name="T6" fmla="*/ 2 w 53"/>
                <a:gd name="T7" fmla="*/ 3 h 71"/>
                <a:gd name="T8" fmla="*/ 2 w 53"/>
                <a:gd name="T9" fmla="*/ 3 h 71"/>
                <a:gd name="T10" fmla="*/ 3 w 53"/>
                <a:gd name="T11" fmla="*/ 5 h 71"/>
                <a:gd name="T12" fmla="*/ 4 w 53"/>
                <a:gd name="T13" fmla="*/ 5 h 71"/>
                <a:gd name="T14" fmla="*/ 4 w 53"/>
                <a:gd name="T15" fmla="*/ 6 h 71"/>
                <a:gd name="T16" fmla="*/ 5 w 53"/>
                <a:gd name="T17" fmla="*/ 7 h 71"/>
                <a:gd name="T18" fmla="*/ 5 w 53"/>
                <a:gd name="T19" fmla="*/ 8 h 71"/>
                <a:gd name="T20" fmla="*/ 6 w 53"/>
                <a:gd name="T21" fmla="*/ 7 h 71"/>
                <a:gd name="T22" fmla="*/ 6 w 53"/>
                <a:gd name="T23" fmla="*/ 7 h 71"/>
                <a:gd name="T24" fmla="*/ 5 w 53"/>
                <a:gd name="T25" fmla="*/ 6 h 71"/>
                <a:gd name="T26" fmla="*/ 5 w 53"/>
                <a:gd name="T27" fmla="*/ 5 h 71"/>
                <a:gd name="T28" fmla="*/ 4 w 53"/>
                <a:gd name="T29" fmla="*/ 4 h 71"/>
                <a:gd name="T30" fmla="*/ 3 w 53"/>
                <a:gd name="T31" fmla="*/ 3 h 71"/>
                <a:gd name="T32" fmla="*/ 3 w 53"/>
                <a:gd name="T33" fmla="*/ 2 h 71"/>
                <a:gd name="T34" fmla="*/ 2 w 53"/>
                <a:gd name="T35" fmla="*/ 1 h 71"/>
                <a:gd name="T36" fmla="*/ 1 w 53"/>
                <a:gd name="T37" fmla="*/ 0 h 71"/>
                <a:gd name="T38" fmla="*/ 1 w 53"/>
                <a:gd name="T39" fmla="*/ 0 h 71"/>
                <a:gd name="T40" fmla="*/ 0 w 53"/>
                <a:gd name="T41" fmla="*/ 1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" h="71">
                  <a:moveTo>
                    <a:pt x="0" y="1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1" y="30"/>
                  </a:lnTo>
                  <a:lnTo>
                    <a:pt x="27" y="40"/>
                  </a:lnTo>
                  <a:lnTo>
                    <a:pt x="32" y="48"/>
                  </a:lnTo>
                  <a:lnTo>
                    <a:pt x="36" y="57"/>
                  </a:lnTo>
                  <a:lnTo>
                    <a:pt x="40" y="65"/>
                  </a:lnTo>
                  <a:lnTo>
                    <a:pt x="44" y="71"/>
                  </a:lnTo>
                  <a:lnTo>
                    <a:pt x="53" y="66"/>
                  </a:lnTo>
                  <a:lnTo>
                    <a:pt x="50" y="60"/>
                  </a:lnTo>
                  <a:lnTo>
                    <a:pt x="46" y="52"/>
                  </a:lnTo>
                  <a:lnTo>
                    <a:pt x="41" y="43"/>
                  </a:lnTo>
                  <a:lnTo>
                    <a:pt x="36" y="35"/>
                  </a:lnTo>
                  <a:lnTo>
                    <a:pt x="30" y="25"/>
                  </a:lnTo>
                  <a:lnTo>
                    <a:pt x="23" y="16"/>
                  </a:lnTo>
                  <a:lnTo>
                    <a:pt x="15" y="9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7" name="Freeform 252"/>
            <p:cNvSpPr>
              <a:spLocks/>
            </p:cNvSpPr>
            <p:nvPr/>
          </p:nvSpPr>
          <p:spPr bwMode="auto">
            <a:xfrm>
              <a:off x="2172" y="2595"/>
              <a:ext cx="21" cy="8"/>
            </a:xfrm>
            <a:custGeom>
              <a:avLst/>
              <a:gdLst>
                <a:gd name="T0" fmla="*/ 0 w 63"/>
                <a:gd name="T1" fmla="*/ 2 h 23"/>
                <a:gd name="T2" fmla="*/ 0 w 63"/>
                <a:gd name="T3" fmla="*/ 2 h 23"/>
                <a:gd name="T4" fmla="*/ 1 w 63"/>
                <a:gd name="T5" fmla="*/ 2 h 23"/>
                <a:gd name="T6" fmla="*/ 2 w 63"/>
                <a:gd name="T7" fmla="*/ 2 h 23"/>
                <a:gd name="T8" fmla="*/ 2 w 63"/>
                <a:gd name="T9" fmla="*/ 1 h 23"/>
                <a:gd name="T10" fmla="*/ 3 w 63"/>
                <a:gd name="T11" fmla="*/ 1 h 23"/>
                <a:gd name="T12" fmla="*/ 4 w 63"/>
                <a:gd name="T13" fmla="*/ 1 h 23"/>
                <a:gd name="T14" fmla="*/ 5 w 63"/>
                <a:gd name="T15" fmla="*/ 2 h 23"/>
                <a:gd name="T16" fmla="*/ 5 w 63"/>
                <a:gd name="T17" fmla="*/ 2 h 23"/>
                <a:gd name="T18" fmla="*/ 6 w 63"/>
                <a:gd name="T19" fmla="*/ 3 h 23"/>
                <a:gd name="T20" fmla="*/ 7 w 63"/>
                <a:gd name="T21" fmla="*/ 2 h 23"/>
                <a:gd name="T22" fmla="*/ 6 w 63"/>
                <a:gd name="T23" fmla="*/ 1 h 23"/>
                <a:gd name="T24" fmla="*/ 5 w 63"/>
                <a:gd name="T25" fmla="*/ 0 h 23"/>
                <a:gd name="T26" fmla="*/ 4 w 63"/>
                <a:gd name="T27" fmla="*/ 0 h 23"/>
                <a:gd name="T28" fmla="*/ 3 w 63"/>
                <a:gd name="T29" fmla="*/ 0 h 23"/>
                <a:gd name="T30" fmla="*/ 2 w 63"/>
                <a:gd name="T31" fmla="*/ 0 h 23"/>
                <a:gd name="T32" fmla="*/ 1 w 63"/>
                <a:gd name="T33" fmla="*/ 0 h 23"/>
                <a:gd name="T34" fmla="*/ 1 w 63"/>
                <a:gd name="T35" fmla="*/ 1 h 23"/>
                <a:gd name="T36" fmla="*/ 0 w 63"/>
                <a:gd name="T37" fmla="*/ 1 h 23"/>
                <a:gd name="T38" fmla="*/ 0 w 63"/>
                <a:gd name="T39" fmla="*/ 1 h 23"/>
                <a:gd name="T40" fmla="*/ 0 w 63"/>
                <a:gd name="T41" fmla="*/ 2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23">
                  <a:moveTo>
                    <a:pt x="4" y="20"/>
                  </a:moveTo>
                  <a:lnTo>
                    <a:pt x="4" y="20"/>
                  </a:lnTo>
                  <a:lnTo>
                    <a:pt x="10" y="17"/>
                  </a:lnTo>
                  <a:lnTo>
                    <a:pt x="15" y="13"/>
                  </a:lnTo>
                  <a:lnTo>
                    <a:pt x="21" y="12"/>
                  </a:lnTo>
                  <a:lnTo>
                    <a:pt x="28" y="12"/>
                  </a:lnTo>
                  <a:lnTo>
                    <a:pt x="36" y="12"/>
                  </a:lnTo>
                  <a:lnTo>
                    <a:pt x="42" y="13"/>
                  </a:lnTo>
                  <a:lnTo>
                    <a:pt x="49" y="17"/>
                  </a:lnTo>
                  <a:lnTo>
                    <a:pt x="58" y="23"/>
                  </a:lnTo>
                  <a:lnTo>
                    <a:pt x="63" y="13"/>
                  </a:lnTo>
                  <a:lnTo>
                    <a:pt x="54" y="7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3" y="4"/>
                  </a:lnTo>
                  <a:lnTo>
                    <a:pt x="6" y="7"/>
                  </a:lnTo>
                  <a:lnTo>
                    <a:pt x="0" y="11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8" name="Freeform 253"/>
            <p:cNvSpPr>
              <a:spLocks/>
            </p:cNvSpPr>
            <p:nvPr/>
          </p:nvSpPr>
          <p:spPr bwMode="auto">
            <a:xfrm>
              <a:off x="2166" y="2599"/>
              <a:ext cx="8" cy="13"/>
            </a:xfrm>
            <a:custGeom>
              <a:avLst/>
              <a:gdLst>
                <a:gd name="T0" fmla="*/ 3 w 23"/>
                <a:gd name="T1" fmla="*/ 3 h 39"/>
                <a:gd name="T2" fmla="*/ 3 w 23"/>
                <a:gd name="T3" fmla="*/ 3 h 39"/>
                <a:gd name="T4" fmla="*/ 1 w 23"/>
                <a:gd name="T5" fmla="*/ 3 h 39"/>
                <a:gd name="T6" fmla="*/ 1 w 23"/>
                <a:gd name="T7" fmla="*/ 2 h 39"/>
                <a:gd name="T8" fmla="*/ 1 w 23"/>
                <a:gd name="T9" fmla="*/ 2 h 39"/>
                <a:gd name="T10" fmla="*/ 2 w 23"/>
                <a:gd name="T11" fmla="*/ 1 h 39"/>
                <a:gd name="T12" fmla="*/ 2 w 23"/>
                <a:gd name="T13" fmla="*/ 0 h 39"/>
                <a:gd name="T14" fmla="*/ 0 w 23"/>
                <a:gd name="T15" fmla="*/ 1 h 39"/>
                <a:gd name="T16" fmla="*/ 0 w 23"/>
                <a:gd name="T17" fmla="*/ 2 h 39"/>
                <a:gd name="T18" fmla="*/ 1 w 23"/>
                <a:gd name="T19" fmla="*/ 3 h 39"/>
                <a:gd name="T20" fmla="*/ 2 w 23"/>
                <a:gd name="T21" fmla="*/ 4 h 39"/>
                <a:gd name="T22" fmla="*/ 2 w 23"/>
                <a:gd name="T23" fmla="*/ 4 h 39"/>
                <a:gd name="T24" fmla="*/ 3 w 23"/>
                <a:gd name="T25" fmla="*/ 3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39">
                  <a:moveTo>
                    <a:pt x="23" y="30"/>
                  </a:moveTo>
                  <a:lnTo>
                    <a:pt x="23" y="3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20" y="9"/>
                  </a:lnTo>
                  <a:lnTo>
                    <a:pt x="16" y="0"/>
                  </a:lnTo>
                  <a:lnTo>
                    <a:pt x="4" y="9"/>
                  </a:lnTo>
                  <a:lnTo>
                    <a:pt x="0" y="20"/>
                  </a:lnTo>
                  <a:lnTo>
                    <a:pt x="5" y="31"/>
                  </a:lnTo>
                  <a:lnTo>
                    <a:pt x="18" y="39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49" name="Freeform 254"/>
            <p:cNvSpPr>
              <a:spLocks/>
            </p:cNvSpPr>
            <p:nvPr/>
          </p:nvSpPr>
          <p:spPr bwMode="auto">
            <a:xfrm>
              <a:off x="2172" y="2609"/>
              <a:ext cx="22" cy="30"/>
            </a:xfrm>
            <a:custGeom>
              <a:avLst/>
              <a:gdLst>
                <a:gd name="T0" fmla="*/ 7 w 66"/>
                <a:gd name="T1" fmla="*/ 10 h 91"/>
                <a:gd name="T2" fmla="*/ 7 w 66"/>
                <a:gd name="T3" fmla="*/ 10 h 91"/>
                <a:gd name="T4" fmla="*/ 7 w 66"/>
                <a:gd name="T5" fmla="*/ 9 h 91"/>
                <a:gd name="T6" fmla="*/ 7 w 66"/>
                <a:gd name="T7" fmla="*/ 7 h 91"/>
                <a:gd name="T8" fmla="*/ 6 w 66"/>
                <a:gd name="T9" fmla="*/ 5 h 91"/>
                <a:gd name="T10" fmla="*/ 5 w 66"/>
                <a:gd name="T11" fmla="*/ 4 h 91"/>
                <a:gd name="T12" fmla="*/ 4 w 66"/>
                <a:gd name="T13" fmla="*/ 3 h 91"/>
                <a:gd name="T14" fmla="*/ 3 w 66"/>
                <a:gd name="T15" fmla="*/ 2 h 91"/>
                <a:gd name="T16" fmla="*/ 1 w 66"/>
                <a:gd name="T17" fmla="*/ 1 h 91"/>
                <a:gd name="T18" fmla="*/ 1 w 66"/>
                <a:gd name="T19" fmla="*/ 0 h 91"/>
                <a:gd name="T20" fmla="*/ 0 w 66"/>
                <a:gd name="T21" fmla="*/ 1 h 91"/>
                <a:gd name="T22" fmla="*/ 1 w 66"/>
                <a:gd name="T23" fmla="*/ 2 h 91"/>
                <a:gd name="T24" fmla="*/ 2 w 66"/>
                <a:gd name="T25" fmla="*/ 2 h 91"/>
                <a:gd name="T26" fmla="*/ 3 w 66"/>
                <a:gd name="T27" fmla="*/ 4 h 91"/>
                <a:gd name="T28" fmla="*/ 4 w 66"/>
                <a:gd name="T29" fmla="*/ 5 h 91"/>
                <a:gd name="T30" fmla="*/ 5 w 66"/>
                <a:gd name="T31" fmla="*/ 6 h 91"/>
                <a:gd name="T32" fmla="*/ 6 w 66"/>
                <a:gd name="T33" fmla="*/ 7 h 91"/>
                <a:gd name="T34" fmla="*/ 6 w 66"/>
                <a:gd name="T35" fmla="*/ 9 h 91"/>
                <a:gd name="T36" fmla="*/ 6 w 66"/>
                <a:gd name="T37" fmla="*/ 10 h 91"/>
                <a:gd name="T38" fmla="*/ 6 w 66"/>
                <a:gd name="T39" fmla="*/ 10 h 91"/>
                <a:gd name="T40" fmla="*/ 7 w 66"/>
                <a:gd name="T41" fmla="*/ 1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91">
                  <a:moveTo>
                    <a:pt x="66" y="91"/>
                  </a:moveTo>
                  <a:lnTo>
                    <a:pt x="66" y="91"/>
                  </a:lnTo>
                  <a:lnTo>
                    <a:pt x="65" y="79"/>
                  </a:lnTo>
                  <a:lnTo>
                    <a:pt x="61" y="65"/>
                  </a:lnTo>
                  <a:lnTo>
                    <a:pt x="55" y="50"/>
                  </a:lnTo>
                  <a:lnTo>
                    <a:pt x="44" y="37"/>
                  </a:lnTo>
                  <a:lnTo>
                    <a:pt x="35" y="25"/>
                  </a:lnTo>
                  <a:lnTo>
                    <a:pt x="25" y="14"/>
                  </a:lnTo>
                  <a:lnTo>
                    <a:pt x="13" y="5"/>
                  </a:lnTo>
                  <a:lnTo>
                    <a:pt x="5" y="0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8" y="21"/>
                  </a:lnTo>
                  <a:lnTo>
                    <a:pt x="28" y="32"/>
                  </a:lnTo>
                  <a:lnTo>
                    <a:pt x="37" y="44"/>
                  </a:lnTo>
                  <a:lnTo>
                    <a:pt x="46" y="55"/>
                  </a:lnTo>
                  <a:lnTo>
                    <a:pt x="52" y="67"/>
                  </a:lnTo>
                  <a:lnTo>
                    <a:pt x="55" y="79"/>
                  </a:lnTo>
                  <a:lnTo>
                    <a:pt x="56" y="91"/>
                  </a:lnTo>
                  <a:lnTo>
                    <a:pt x="66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0" name="Freeform 255"/>
            <p:cNvSpPr>
              <a:spLocks/>
            </p:cNvSpPr>
            <p:nvPr/>
          </p:nvSpPr>
          <p:spPr bwMode="auto">
            <a:xfrm>
              <a:off x="2191" y="2637"/>
              <a:ext cx="9" cy="5"/>
            </a:xfrm>
            <a:custGeom>
              <a:avLst/>
              <a:gdLst>
                <a:gd name="T0" fmla="*/ 2 w 27"/>
                <a:gd name="T1" fmla="*/ 0 h 16"/>
                <a:gd name="T2" fmla="*/ 2 w 27"/>
                <a:gd name="T3" fmla="*/ 0 h 16"/>
                <a:gd name="T4" fmla="*/ 2 w 27"/>
                <a:gd name="T5" fmla="*/ 0 h 16"/>
                <a:gd name="T6" fmla="*/ 1 w 27"/>
                <a:gd name="T7" fmla="*/ 1 h 16"/>
                <a:gd name="T8" fmla="*/ 1 w 27"/>
                <a:gd name="T9" fmla="*/ 1 h 16"/>
                <a:gd name="T10" fmla="*/ 1 w 27"/>
                <a:gd name="T11" fmla="*/ 1 h 16"/>
                <a:gd name="T12" fmla="*/ 0 w 27"/>
                <a:gd name="T13" fmla="*/ 1 h 16"/>
                <a:gd name="T14" fmla="*/ 0 w 27"/>
                <a:gd name="T15" fmla="*/ 1 h 16"/>
                <a:gd name="T16" fmla="*/ 1 w 27"/>
                <a:gd name="T17" fmla="*/ 2 h 16"/>
                <a:gd name="T18" fmla="*/ 2 w 27"/>
                <a:gd name="T19" fmla="*/ 1 h 16"/>
                <a:gd name="T20" fmla="*/ 3 w 27"/>
                <a:gd name="T21" fmla="*/ 1 h 16"/>
                <a:gd name="T22" fmla="*/ 3 w 27"/>
                <a:gd name="T23" fmla="*/ 1 h 16"/>
                <a:gd name="T24" fmla="*/ 2 w 27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16">
                  <a:moveTo>
                    <a:pt x="22" y="0"/>
                  </a:moveTo>
                  <a:lnTo>
                    <a:pt x="22" y="0"/>
                  </a:lnTo>
                  <a:lnTo>
                    <a:pt x="15" y="4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3" y="13"/>
                  </a:lnTo>
                  <a:lnTo>
                    <a:pt x="11" y="16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1" name="Freeform 256"/>
            <p:cNvSpPr>
              <a:spLocks/>
            </p:cNvSpPr>
            <p:nvPr/>
          </p:nvSpPr>
          <p:spPr bwMode="auto">
            <a:xfrm>
              <a:off x="2183" y="2582"/>
              <a:ext cx="44" cy="41"/>
            </a:xfrm>
            <a:custGeom>
              <a:avLst/>
              <a:gdLst>
                <a:gd name="T0" fmla="*/ 12 w 131"/>
                <a:gd name="T1" fmla="*/ 13 h 123"/>
                <a:gd name="T2" fmla="*/ 14 w 131"/>
                <a:gd name="T3" fmla="*/ 11 h 123"/>
                <a:gd name="T4" fmla="*/ 15 w 131"/>
                <a:gd name="T5" fmla="*/ 9 h 123"/>
                <a:gd name="T6" fmla="*/ 15 w 131"/>
                <a:gd name="T7" fmla="*/ 8 h 123"/>
                <a:gd name="T8" fmla="*/ 14 w 131"/>
                <a:gd name="T9" fmla="*/ 7 h 123"/>
                <a:gd name="T10" fmla="*/ 14 w 131"/>
                <a:gd name="T11" fmla="*/ 6 h 123"/>
                <a:gd name="T12" fmla="*/ 13 w 131"/>
                <a:gd name="T13" fmla="*/ 6 h 123"/>
                <a:gd name="T14" fmla="*/ 12 w 131"/>
                <a:gd name="T15" fmla="*/ 5 h 123"/>
                <a:gd name="T16" fmla="*/ 12 w 131"/>
                <a:gd name="T17" fmla="*/ 4 h 123"/>
                <a:gd name="T18" fmla="*/ 11 w 131"/>
                <a:gd name="T19" fmla="*/ 3 h 123"/>
                <a:gd name="T20" fmla="*/ 10 w 131"/>
                <a:gd name="T21" fmla="*/ 2 h 123"/>
                <a:gd name="T22" fmla="*/ 9 w 131"/>
                <a:gd name="T23" fmla="*/ 2 h 123"/>
                <a:gd name="T24" fmla="*/ 8 w 131"/>
                <a:gd name="T25" fmla="*/ 1 h 123"/>
                <a:gd name="T26" fmla="*/ 7 w 131"/>
                <a:gd name="T27" fmla="*/ 0 h 123"/>
                <a:gd name="T28" fmla="*/ 6 w 131"/>
                <a:gd name="T29" fmla="*/ 0 h 123"/>
                <a:gd name="T30" fmla="*/ 5 w 131"/>
                <a:gd name="T31" fmla="*/ 0 h 123"/>
                <a:gd name="T32" fmla="*/ 4 w 131"/>
                <a:gd name="T33" fmla="*/ 0 h 123"/>
                <a:gd name="T34" fmla="*/ 3 w 131"/>
                <a:gd name="T35" fmla="*/ 0 h 123"/>
                <a:gd name="T36" fmla="*/ 2 w 131"/>
                <a:gd name="T37" fmla="*/ 1 h 123"/>
                <a:gd name="T38" fmla="*/ 2 w 131"/>
                <a:gd name="T39" fmla="*/ 1 h 123"/>
                <a:gd name="T40" fmla="*/ 1 w 131"/>
                <a:gd name="T41" fmla="*/ 2 h 123"/>
                <a:gd name="T42" fmla="*/ 0 w 131"/>
                <a:gd name="T43" fmla="*/ 3 h 123"/>
                <a:gd name="T44" fmla="*/ 0 w 131"/>
                <a:gd name="T45" fmla="*/ 4 h 123"/>
                <a:gd name="T46" fmla="*/ 1 w 131"/>
                <a:gd name="T47" fmla="*/ 4 h 123"/>
                <a:gd name="T48" fmla="*/ 2 w 131"/>
                <a:gd name="T49" fmla="*/ 5 h 123"/>
                <a:gd name="T50" fmla="*/ 3 w 131"/>
                <a:gd name="T51" fmla="*/ 5 h 123"/>
                <a:gd name="T52" fmla="*/ 4 w 131"/>
                <a:gd name="T53" fmla="*/ 6 h 123"/>
                <a:gd name="T54" fmla="*/ 6 w 131"/>
                <a:gd name="T55" fmla="*/ 7 h 123"/>
                <a:gd name="T56" fmla="*/ 7 w 131"/>
                <a:gd name="T57" fmla="*/ 8 h 123"/>
                <a:gd name="T58" fmla="*/ 8 w 131"/>
                <a:gd name="T59" fmla="*/ 9 h 123"/>
                <a:gd name="T60" fmla="*/ 9 w 131"/>
                <a:gd name="T61" fmla="*/ 11 h 123"/>
                <a:gd name="T62" fmla="*/ 10 w 131"/>
                <a:gd name="T63" fmla="*/ 12 h 123"/>
                <a:gd name="T64" fmla="*/ 10 w 131"/>
                <a:gd name="T65" fmla="*/ 13 h 123"/>
                <a:gd name="T66" fmla="*/ 11 w 131"/>
                <a:gd name="T67" fmla="*/ 14 h 123"/>
                <a:gd name="T68" fmla="*/ 11 w 131"/>
                <a:gd name="T69" fmla="*/ 14 h 123"/>
                <a:gd name="T70" fmla="*/ 12 w 131"/>
                <a:gd name="T71" fmla="*/ 13 h 123"/>
                <a:gd name="T72" fmla="*/ 12 w 131"/>
                <a:gd name="T73" fmla="*/ 13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1" h="123">
                  <a:moveTo>
                    <a:pt x="111" y="116"/>
                  </a:moveTo>
                  <a:lnTo>
                    <a:pt x="125" y="99"/>
                  </a:lnTo>
                  <a:lnTo>
                    <a:pt x="131" y="85"/>
                  </a:lnTo>
                  <a:lnTo>
                    <a:pt x="131" y="74"/>
                  </a:lnTo>
                  <a:lnTo>
                    <a:pt x="125" y="63"/>
                  </a:lnTo>
                  <a:lnTo>
                    <a:pt x="121" y="57"/>
                  </a:lnTo>
                  <a:lnTo>
                    <a:pt x="116" y="50"/>
                  </a:lnTo>
                  <a:lnTo>
                    <a:pt x="111" y="43"/>
                  </a:lnTo>
                  <a:lnTo>
                    <a:pt x="104" y="35"/>
                  </a:lnTo>
                  <a:lnTo>
                    <a:pt x="97" y="27"/>
                  </a:lnTo>
                  <a:lnTo>
                    <a:pt x="88" y="20"/>
                  </a:lnTo>
                  <a:lnTo>
                    <a:pt x="80" y="14"/>
                  </a:lnTo>
                  <a:lnTo>
                    <a:pt x="69" y="8"/>
                  </a:lnTo>
                  <a:lnTo>
                    <a:pt x="59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8" y="3"/>
                  </a:lnTo>
                  <a:lnTo>
                    <a:pt x="22" y="6"/>
                  </a:lnTo>
                  <a:lnTo>
                    <a:pt x="16" y="11"/>
                  </a:lnTo>
                  <a:lnTo>
                    <a:pt x="10" y="16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5" y="40"/>
                  </a:lnTo>
                  <a:lnTo>
                    <a:pt x="18" y="45"/>
                  </a:lnTo>
                  <a:lnTo>
                    <a:pt x="28" y="49"/>
                  </a:lnTo>
                  <a:lnTo>
                    <a:pt x="39" y="55"/>
                  </a:lnTo>
                  <a:lnTo>
                    <a:pt x="51" y="63"/>
                  </a:lnTo>
                  <a:lnTo>
                    <a:pt x="63" y="74"/>
                  </a:lnTo>
                  <a:lnTo>
                    <a:pt x="74" y="85"/>
                  </a:lnTo>
                  <a:lnTo>
                    <a:pt x="83" y="97"/>
                  </a:lnTo>
                  <a:lnTo>
                    <a:pt x="89" y="109"/>
                  </a:lnTo>
                  <a:lnTo>
                    <a:pt x="92" y="120"/>
                  </a:lnTo>
                  <a:lnTo>
                    <a:pt x="94" y="123"/>
                  </a:lnTo>
                  <a:lnTo>
                    <a:pt x="99" y="123"/>
                  </a:lnTo>
                  <a:lnTo>
                    <a:pt x="105" y="121"/>
                  </a:lnTo>
                  <a:lnTo>
                    <a:pt x="111" y="116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2" name="Freeform 257"/>
            <p:cNvSpPr>
              <a:spLocks/>
            </p:cNvSpPr>
            <p:nvPr/>
          </p:nvSpPr>
          <p:spPr bwMode="auto">
            <a:xfrm>
              <a:off x="2219" y="2602"/>
              <a:ext cx="9" cy="20"/>
            </a:xfrm>
            <a:custGeom>
              <a:avLst/>
              <a:gdLst>
                <a:gd name="T0" fmla="*/ 2 w 29"/>
                <a:gd name="T1" fmla="*/ 1 h 61"/>
                <a:gd name="T2" fmla="*/ 2 w 29"/>
                <a:gd name="T3" fmla="*/ 1 h 61"/>
                <a:gd name="T4" fmla="*/ 2 w 29"/>
                <a:gd name="T5" fmla="*/ 2 h 61"/>
                <a:gd name="T6" fmla="*/ 2 w 29"/>
                <a:gd name="T7" fmla="*/ 3 h 61"/>
                <a:gd name="T8" fmla="*/ 1 w 29"/>
                <a:gd name="T9" fmla="*/ 4 h 61"/>
                <a:gd name="T10" fmla="*/ 0 w 29"/>
                <a:gd name="T11" fmla="*/ 6 h 61"/>
                <a:gd name="T12" fmla="*/ 1 w 29"/>
                <a:gd name="T13" fmla="*/ 7 h 61"/>
                <a:gd name="T14" fmla="*/ 2 w 29"/>
                <a:gd name="T15" fmla="*/ 5 h 61"/>
                <a:gd name="T16" fmla="*/ 3 w 29"/>
                <a:gd name="T17" fmla="*/ 3 h 61"/>
                <a:gd name="T18" fmla="*/ 3 w 29"/>
                <a:gd name="T19" fmla="*/ 2 h 61"/>
                <a:gd name="T20" fmla="*/ 2 w 29"/>
                <a:gd name="T21" fmla="*/ 0 h 61"/>
                <a:gd name="T22" fmla="*/ 2 w 29"/>
                <a:gd name="T23" fmla="*/ 0 h 61"/>
                <a:gd name="T24" fmla="*/ 2 w 29"/>
                <a:gd name="T25" fmla="*/ 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61">
                  <a:moveTo>
                    <a:pt x="15" y="6"/>
                  </a:moveTo>
                  <a:lnTo>
                    <a:pt x="15" y="8"/>
                  </a:lnTo>
                  <a:lnTo>
                    <a:pt x="20" y="16"/>
                  </a:lnTo>
                  <a:lnTo>
                    <a:pt x="20" y="24"/>
                  </a:lnTo>
                  <a:lnTo>
                    <a:pt x="14" y="38"/>
                  </a:lnTo>
                  <a:lnTo>
                    <a:pt x="0" y="53"/>
                  </a:lnTo>
                  <a:lnTo>
                    <a:pt x="8" y="61"/>
                  </a:lnTo>
                  <a:lnTo>
                    <a:pt x="23" y="42"/>
                  </a:lnTo>
                  <a:lnTo>
                    <a:pt x="29" y="27"/>
                  </a:lnTo>
                  <a:lnTo>
                    <a:pt x="29" y="1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3" name="Freeform 258"/>
            <p:cNvSpPr>
              <a:spLocks/>
            </p:cNvSpPr>
            <p:nvPr/>
          </p:nvSpPr>
          <p:spPr bwMode="auto">
            <a:xfrm>
              <a:off x="2205" y="2583"/>
              <a:ext cx="21" cy="21"/>
            </a:xfrm>
            <a:custGeom>
              <a:avLst/>
              <a:gdLst>
                <a:gd name="T0" fmla="*/ 0 w 62"/>
                <a:gd name="T1" fmla="*/ 1 h 62"/>
                <a:gd name="T2" fmla="*/ 0 w 62"/>
                <a:gd name="T3" fmla="*/ 1 h 62"/>
                <a:gd name="T4" fmla="*/ 1 w 62"/>
                <a:gd name="T5" fmla="*/ 2 h 62"/>
                <a:gd name="T6" fmla="*/ 2 w 62"/>
                <a:gd name="T7" fmla="*/ 2 h 62"/>
                <a:gd name="T8" fmla="*/ 3 w 62"/>
                <a:gd name="T9" fmla="*/ 3 h 62"/>
                <a:gd name="T10" fmla="*/ 4 w 62"/>
                <a:gd name="T11" fmla="*/ 4 h 62"/>
                <a:gd name="T12" fmla="*/ 5 w 62"/>
                <a:gd name="T13" fmla="*/ 5 h 62"/>
                <a:gd name="T14" fmla="*/ 5 w 62"/>
                <a:gd name="T15" fmla="*/ 6 h 62"/>
                <a:gd name="T16" fmla="*/ 6 w 62"/>
                <a:gd name="T17" fmla="*/ 6 h 62"/>
                <a:gd name="T18" fmla="*/ 6 w 62"/>
                <a:gd name="T19" fmla="*/ 7 h 62"/>
                <a:gd name="T20" fmla="*/ 7 w 62"/>
                <a:gd name="T21" fmla="*/ 7 h 62"/>
                <a:gd name="T22" fmla="*/ 7 w 62"/>
                <a:gd name="T23" fmla="*/ 6 h 62"/>
                <a:gd name="T24" fmla="*/ 6 w 62"/>
                <a:gd name="T25" fmla="*/ 5 h 62"/>
                <a:gd name="T26" fmla="*/ 5 w 62"/>
                <a:gd name="T27" fmla="*/ 4 h 62"/>
                <a:gd name="T28" fmla="*/ 5 w 62"/>
                <a:gd name="T29" fmla="*/ 3 h 62"/>
                <a:gd name="T30" fmla="*/ 4 w 62"/>
                <a:gd name="T31" fmla="*/ 2 h 62"/>
                <a:gd name="T32" fmla="*/ 3 w 62"/>
                <a:gd name="T33" fmla="*/ 1 h 62"/>
                <a:gd name="T34" fmla="*/ 2 w 62"/>
                <a:gd name="T35" fmla="*/ 1 h 62"/>
                <a:gd name="T36" fmla="*/ 0 w 62"/>
                <a:gd name="T37" fmla="*/ 0 h 62"/>
                <a:gd name="T38" fmla="*/ 0 w 62"/>
                <a:gd name="T39" fmla="*/ 0 h 62"/>
                <a:gd name="T40" fmla="*/ 0 w 62"/>
                <a:gd name="T41" fmla="*/ 1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62">
                  <a:moveTo>
                    <a:pt x="1" y="9"/>
                  </a:moveTo>
                  <a:lnTo>
                    <a:pt x="0" y="9"/>
                  </a:lnTo>
                  <a:lnTo>
                    <a:pt x="10" y="16"/>
                  </a:lnTo>
                  <a:lnTo>
                    <a:pt x="18" y="20"/>
                  </a:lnTo>
                  <a:lnTo>
                    <a:pt x="26" y="28"/>
                  </a:lnTo>
                  <a:lnTo>
                    <a:pt x="33" y="36"/>
                  </a:lnTo>
                  <a:lnTo>
                    <a:pt x="40" y="43"/>
                  </a:lnTo>
                  <a:lnTo>
                    <a:pt x="44" y="49"/>
                  </a:lnTo>
                  <a:lnTo>
                    <a:pt x="49" y="56"/>
                  </a:lnTo>
                  <a:lnTo>
                    <a:pt x="55" y="62"/>
                  </a:lnTo>
                  <a:lnTo>
                    <a:pt x="62" y="58"/>
                  </a:lnTo>
                  <a:lnTo>
                    <a:pt x="58" y="52"/>
                  </a:lnTo>
                  <a:lnTo>
                    <a:pt x="54" y="44"/>
                  </a:lnTo>
                  <a:lnTo>
                    <a:pt x="48" y="36"/>
                  </a:lnTo>
                  <a:lnTo>
                    <a:pt x="40" y="29"/>
                  </a:lnTo>
                  <a:lnTo>
                    <a:pt x="33" y="20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4" name="Freeform 259"/>
            <p:cNvSpPr>
              <a:spLocks/>
            </p:cNvSpPr>
            <p:nvPr/>
          </p:nvSpPr>
          <p:spPr bwMode="auto">
            <a:xfrm>
              <a:off x="2185" y="2580"/>
              <a:ext cx="21" cy="9"/>
            </a:xfrm>
            <a:custGeom>
              <a:avLst/>
              <a:gdLst>
                <a:gd name="T0" fmla="*/ 1 w 64"/>
                <a:gd name="T1" fmla="*/ 3 h 26"/>
                <a:gd name="T2" fmla="*/ 1 w 64"/>
                <a:gd name="T3" fmla="*/ 3 h 26"/>
                <a:gd name="T4" fmla="*/ 2 w 64"/>
                <a:gd name="T5" fmla="*/ 2 h 26"/>
                <a:gd name="T6" fmla="*/ 2 w 64"/>
                <a:gd name="T7" fmla="*/ 2 h 26"/>
                <a:gd name="T8" fmla="*/ 3 w 64"/>
                <a:gd name="T9" fmla="*/ 2 h 26"/>
                <a:gd name="T10" fmla="*/ 3 w 64"/>
                <a:gd name="T11" fmla="*/ 1 h 26"/>
                <a:gd name="T12" fmla="*/ 4 w 64"/>
                <a:gd name="T13" fmla="*/ 1 h 26"/>
                <a:gd name="T14" fmla="*/ 5 w 64"/>
                <a:gd name="T15" fmla="*/ 1 h 26"/>
                <a:gd name="T16" fmla="*/ 6 w 64"/>
                <a:gd name="T17" fmla="*/ 2 h 26"/>
                <a:gd name="T18" fmla="*/ 7 w 64"/>
                <a:gd name="T19" fmla="*/ 2 h 26"/>
                <a:gd name="T20" fmla="*/ 7 w 64"/>
                <a:gd name="T21" fmla="*/ 1 h 26"/>
                <a:gd name="T22" fmla="*/ 6 w 64"/>
                <a:gd name="T23" fmla="*/ 1 h 26"/>
                <a:gd name="T24" fmla="*/ 5 w 64"/>
                <a:gd name="T25" fmla="*/ 0 h 26"/>
                <a:gd name="T26" fmla="*/ 4 w 64"/>
                <a:gd name="T27" fmla="*/ 0 h 26"/>
                <a:gd name="T28" fmla="*/ 3 w 64"/>
                <a:gd name="T29" fmla="*/ 0 h 26"/>
                <a:gd name="T30" fmla="*/ 2 w 64"/>
                <a:gd name="T31" fmla="*/ 0 h 26"/>
                <a:gd name="T32" fmla="*/ 2 w 64"/>
                <a:gd name="T33" fmla="*/ 1 h 26"/>
                <a:gd name="T34" fmla="*/ 1 w 64"/>
                <a:gd name="T35" fmla="*/ 2 h 26"/>
                <a:gd name="T36" fmla="*/ 0 w 64"/>
                <a:gd name="T37" fmla="*/ 2 h 26"/>
                <a:gd name="T38" fmla="*/ 0 w 64"/>
                <a:gd name="T39" fmla="*/ 2 h 26"/>
                <a:gd name="T40" fmla="*/ 1 w 64"/>
                <a:gd name="T41" fmla="*/ 3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26">
                  <a:moveTo>
                    <a:pt x="8" y="26"/>
                  </a:moveTo>
                  <a:lnTo>
                    <a:pt x="8" y="26"/>
                  </a:lnTo>
                  <a:lnTo>
                    <a:pt x="14" y="21"/>
                  </a:lnTo>
                  <a:lnTo>
                    <a:pt x="18" y="17"/>
                  </a:lnTo>
                  <a:lnTo>
                    <a:pt x="23" y="14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2" y="15"/>
                  </a:lnTo>
                  <a:lnTo>
                    <a:pt x="62" y="18"/>
                  </a:lnTo>
                  <a:lnTo>
                    <a:pt x="64" y="9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36" y="0"/>
                  </a:lnTo>
                  <a:lnTo>
                    <a:pt x="29" y="3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5" name="Freeform 260"/>
            <p:cNvSpPr>
              <a:spLocks/>
            </p:cNvSpPr>
            <p:nvPr/>
          </p:nvSpPr>
          <p:spPr bwMode="auto">
            <a:xfrm>
              <a:off x="2182" y="2586"/>
              <a:ext cx="8" cy="13"/>
            </a:xfrm>
            <a:custGeom>
              <a:avLst/>
              <a:gdLst>
                <a:gd name="T0" fmla="*/ 3 w 24"/>
                <a:gd name="T1" fmla="*/ 3 h 38"/>
                <a:gd name="T2" fmla="*/ 3 w 24"/>
                <a:gd name="T3" fmla="*/ 3 h 38"/>
                <a:gd name="T4" fmla="*/ 1 w 24"/>
                <a:gd name="T5" fmla="*/ 3 h 38"/>
                <a:gd name="T6" fmla="*/ 1 w 24"/>
                <a:gd name="T7" fmla="*/ 2 h 38"/>
                <a:gd name="T8" fmla="*/ 1 w 24"/>
                <a:gd name="T9" fmla="*/ 2 h 38"/>
                <a:gd name="T10" fmla="*/ 2 w 24"/>
                <a:gd name="T11" fmla="*/ 1 h 38"/>
                <a:gd name="T12" fmla="*/ 1 w 24"/>
                <a:gd name="T13" fmla="*/ 0 h 38"/>
                <a:gd name="T14" fmla="*/ 0 w 24"/>
                <a:gd name="T15" fmla="*/ 1 h 38"/>
                <a:gd name="T16" fmla="*/ 0 w 24"/>
                <a:gd name="T17" fmla="*/ 3 h 38"/>
                <a:gd name="T18" fmla="*/ 1 w 24"/>
                <a:gd name="T19" fmla="*/ 4 h 38"/>
                <a:gd name="T20" fmla="*/ 2 w 24"/>
                <a:gd name="T21" fmla="*/ 4 h 38"/>
                <a:gd name="T22" fmla="*/ 2 w 24"/>
                <a:gd name="T23" fmla="*/ 4 h 38"/>
                <a:gd name="T24" fmla="*/ 3 w 24"/>
                <a:gd name="T25" fmla="*/ 3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8">
                  <a:moveTo>
                    <a:pt x="24" y="28"/>
                  </a:moveTo>
                  <a:lnTo>
                    <a:pt x="24" y="28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10" y="16"/>
                  </a:lnTo>
                  <a:lnTo>
                    <a:pt x="18" y="8"/>
                  </a:lnTo>
                  <a:lnTo>
                    <a:pt x="10" y="0"/>
                  </a:lnTo>
                  <a:lnTo>
                    <a:pt x="1" y="11"/>
                  </a:lnTo>
                  <a:lnTo>
                    <a:pt x="0" y="23"/>
                  </a:lnTo>
                  <a:lnTo>
                    <a:pt x="7" y="33"/>
                  </a:lnTo>
                  <a:lnTo>
                    <a:pt x="21" y="3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6" name="Freeform 261"/>
            <p:cNvSpPr>
              <a:spLocks/>
            </p:cNvSpPr>
            <p:nvPr/>
          </p:nvSpPr>
          <p:spPr bwMode="auto">
            <a:xfrm>
              <a:off x="2189" y="2595"/>
              <a:ext cx="27" cy="27"/>
            </a:xfrm>
            <a:custGeom>
              <a:avLst/>
              <a:gdLst>
                <a:gd name="T0" fmla="*/ 9 w 81"/>
                <a:gd name="T1" fmla="*/ 9 h 80"/>
                <a:gd name="T2" fmla="*/ 9 w 81"/>
                <a:gd name="T3" fmla="*/ 9 h 80"/>
                <a:gd name="T4" fmla="*/ 9 w 81"/>
                <a:gd name="T5" fmla="*/ 8 h 80"/>
                <a:gd name="T6" fmla="*/ 8 w 81"/>
                <a:gd name="T7" fmla="*/ 6 h 80"/>
                <a:gd name="T8" fmla="*/ 7 w 81"/>
                <a:gd name="T9" fmla="*/ 5 h 80"/>
                <a:gd name="T10" fmla="*/ 6 w 81"/>
                <a:gd name="T11" fmla="*/ 3 h 80"/>
                <a:gd name="T12" fmla="*/ 4 w 81"/>
                <a:gd name="T13" fmla="*/ 2 h 80"/>
                <a:gd name="T14" fmla="*/ 3 w 81"/>
                <a:gd name="T15" fmla="*/ 1 h 80"/>
                <a:gd name="T16" fmla="*/ 1 w 81"/>
                <a:gd name="T17" fmla="*/ 0 h 80"/>
                <a:gd name="T18" fmla="*/ 0 w 81"/>
                <a:gd name="T19" fmla="*/ 0 h 80"/>
                <a:gd name="T20" fmla="*/ 0 w 81"/>
                <a:gd name="T21" fmla="*/ 1 h 80"/>
                <a:gd name="T22" fmla="*/ 1 w 81"/>
                <a:gd name="T23" fmla="*/ 1 h 80"/>
                <a:gd name="T24" fmla="*/ 2 w 81"/>
                <a:gd name="T25" fmla="*/ 2 h 80"/>
                <a:gd name="T26" fmla="*/ 3 w 81"/>
                <a:gd name="T27" fmla="*/ 3 h 80"/>
                <a:gd name="T28" fmla="*/ 5 w 81"/>
                <a:gd name="T29" fmla="*/ 4 h 80"/>
                <a:gd name="T30" fmla="*/ 6 w 81"/>
                <a:gd name="T31" fmla="*/ 5 h 80"/>
                <a:gd name="T32" fmla="*/ 7 w 81"/>
                <a:gd name="T33" fmla="*/ 7 h 80"/>
                <a:gd name="T34" fmla="*/ 8 w 81"/>
                <a:gd name="T35" fmla="*/ 8 h 80"/>
                <a:gd name="T36" fmla="*/ 8 w 81"/>
                <a:gd name="T37" fmla="*/ 9 h 80"/>
                <a:gd name="T38" fmla="*/ 8 w 81"/>
                <a:gd name="T39" fmla="*/ 9 h 80"/>
                <a:gd name="T40" fmla="*/ 9 w 81"/>
                <a:gd name="T41" fmla="*/ 9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1" h="80">
                  <a:moveTo>
                    <a:pt x="81" y="80"/>
                  </a:moveTo>
                  <a:lnTo>
                    <a:pt x="80" y="80"/>
                  </a:lnTo>
                  <a:lnTo>
                    <a:pt x="77" y="68"/>
                  </a:lnTo>
                  <a:lnTo>
                    <a:pt x="71" y="54"/>
                  </a:lnTo>
                  <a:lnTo>
                    <a:pt x="60" y="41"/>
                  </a:lnTo>
                  <a:lnTo>
                    <a:pt x="50" y="30"/>
                  </a:lnTo>
                  <a:lnTo>
                    <a:pt x="37" y="19"/>
                  </a:lnTo>
                  <a:lnTo>
                    <a:pt x="24" y="10"/>
                  </a:lnTo>
                  <a:lnTo>
                    <a:pt x="13" y="4"/>
                  </a:lnTo>
                  <a:lnTo>
                    <a:pt x="3" y="0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9" y="19"/>
                  </a:lnTo>
                  <a:lnTo>
                    <a:pt x="30" y="27"/>
                  </a:lnTo>
                  <a:lnTo>
                    <a:pt x="42" y="37"/>
                  </a:lnTo>
                  <a:lnTo>
                    <a:pt x="53" y="48"/>
                  </a:lnTo>
                  <a:lnTo>
                    <a:pt x="62" y="59"/>
                  </a:lnTo>
                  <a:lnTo>
                    <a:pt x="68" y="70"/>
                  </a:lnTo>
                  <a:lnTo>
                    <a:pt x="70" y="80"/>
                  </a:lnTo>
                  <a:lnTo>
                    <a:pt x="69" y="80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7" name="Freeform 262"/>
            <p:cNvSpPr>
              <a:spLocks/>
            </p:cNvSpPr>
            <p:nvPr/>
          </p:nvSpPr>
          <p:spPr bwMode="auto">
            <a:xfrm>
              <a:off x="2212" y="2619"/>
              <a:ext cx="9" cy="6"/>
            </a:xfrm>
            <a:custGeom>
              <a:avLst/>
              <a:gdLst>
                <a:gd name="T0" fmla="*/ 2 w 29"/>
                <a:gd name="T1" fmla="*/ 0 h 16"/>
                <a:gd name="T2" fmla="*/ 2 w 29"/>
                <a:gd name="T3" fmla="*/ 0 h 16"/>
                <a:gd name="T4" fmla="*/ 2 w 29"/>
                <a:gd name="T5" fmla="*/ 1 h 16"/>
                <a:gd name="T6" fmla="*/ 1 w 29"/>
                <a:gd name="T7" fmla="*/ 1 h 16"/>
                <a:gd name="T8" fmla="*/ 1 w 29"/>
                <a:gd name="T9" fmla="*/ 1 h 16"/>
                <a:gd name="T10" fmla="*/ 1 w 29"/>
                <a:gd name="T11" fmla="*/ 1 h 16"/>
                <a:gd name="T12" fmla="*/ 0 w 29"/>
                <a:gd name="T13" fmla="*/ 1 h 16"/>
                <a:gd name="T14" fmla="*/ 1 w 29"/>
                <a:gd name="T15" fmla="*/ 2 h 16"/>
                <a:gd name="T16" fmla="*/ 1 w 29"/>
                <a:gd name="T17" fmla="*/ 2 h 16"/>
                <a:gd name="T18" fmla="*/ 2 w 29"/>
                <a:gd name="T19" fmla="*/ 2 h 16"/>
                <a:gd name="T20" fmla="*/ 3 w 29"/>
                <a:gd name="T21" fmla="*/ 1 h 16"/>
                <a:gd name="T22" fmla="*/ 3 w 29"/>
                <a:gd name="T23" fmla="*/ 1 h 16"/>
                <a:gd name="T24" fmla="*/ 2 w 29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16">
                  <a:moveTo>
                    <a:pt x="21" y="0"/>
                  </a:moveTo>
                  <a:lnTo>
                    <a:pt x="21" y="0"/>
                  </a:lnTo>
                  <a:lnTo>
                    <a:pt x="17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0" y="8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21" y="14"/>
                  </a:lnTo>
                  <a:lnTo>
                    <a:pt x="29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8" name="Freeform 263"/>
            <p:cNvSpPr>
              <a:spLocks/>
            </p:cNvSpPr>
            <p:nvPr/>
          </p:nvSpPr>
          <p:spPr bwMode="auto">
            <a:xfrm>
              <a:off x="2197" y="2565"/>
              <a:ext cx="46" cy="38"/>
            </a:xfrm>
            <a:custGeom>
              <a:avLst/>
              <a:gdLst>
                <a:gd name="T0" fmla="*/ 14 w 139"/>
                <a:gd name="T1" fmla="*/ 11 h 113"/>
                <a:gd name="T2" fmla="*/ 15 w 139"/>
                <a:gd name="T3" fmla="*/ 9 h 113"/>
                <a:gd name="T4" fmla="*/ 15 w 139"/>
                <a:gd name="T5" fmla="*/ 8 h 113"/>
                <a:gd name="T6" fmla="*/ 15 w 139"/>
                <a:gd name="T7" fmla="*/ 6 h 113"/>
                <a:gd name="T8" fmla="*/ 14 w 139"/>
                <a:gd name="T9" fmla="*/ 5 h 113"/>
                <a:gd name="T10" fmla="*/ 14 w 139"/>
                <a:gd name="T11" fmla="*/ 5 h 113"/>
                <a:gd name="T12" fmla="*/ 13 w 139"/>
                <a:gd name="T13" fmla="*/ 4 h 113"/>
                <a:gd name="T14" fmla="*/ 12 w 139"/>
                <a:gd name="T15" fmla="*/ 3 h 113"/>
                <a:gd name="T16" fmla="*/ 11 w 139"/>
                <a:gd name="T17" fmla="*/ 3 h 113"/>
                <a:gd name="T18" fmla="*/ 10 w 139"/>
                <a:gd name="T19" fmla="*/ 2 h 113"/>
                <a:gd name="T20" fmla="*/ 9 w 139"/>
                <a:gd name="T21" fmla="*/ 1 h 113"/>
                <a:gd name="T22" fmla="*/ 8 w 139"/>
                <a:gd name="T23" fmla="*/ 1 h 113"/>
                <a:gd name="T24" fmla="*/ 7 w 139"/>
                <a:gd name="T25" fmla="*/ 0 h 113"/>
                <a:gd name="T26" fmla="*/ 6 w 139"/>
                <a:gd name="T27" fmla="*/ 0 h 113"/>
                <a:gd name="T28" fmla="*/ 5 w 139"/>
                <a:gd name="T29" fmla="*/ 0 h 113"/>
                <a:gd name="T30" fmla="*/ 4 w 139"/>
                <a:gd name="T31" fmla="*/ 0 h 113"/>
                <a:gd name="T32" fmla="*/ 3 w 139"/>
                <a:gd name="T33" fmla="*/ 0 h 113"/>
                <a:gd name="T34" fmla="*/ 2 w 139"/>
                <a:gd name="T35" fmla="*/ 1 h 113"/>
                <a:gd name="T36" fmla="*/ 2 w 139"/>
                <a:gd name="T37" fmla="*/ 1 h 113"/>
                <a:gd name="T38" fmla="*/ 1 w 139"/>
                <a:gd name="T39" fmla="*/ 2 h 113"/>
                <a:gd name="T40" fmla="*/ 1 w 139"/>
                <a:gd name="T41" fmla="*/ 2 h 113"/>
                <a:gd name="T42" fmla="*/ 0 w 139"/>
                <a:gd name="T43" fmla="*/ 3 h 113"/>
                <a:gd name="T44" fmla="*/ 0 w 139"/>
                <a:gd name="T45" fmla="*/ 4 h 113"/>
                <a:gd name="T46" fmla="*/ 1 w 139"/>
                <a:gd name="T47" fmla="*/ 5 h 113"/>
                <a:gd name="T48" fmla="*/ 2 w 139"/>
                <a:gd name="T49" fmla="*/ 5 h 113"/>
                <a:gd name="T50" fmla="*/ 3 w 139"/>
                <a:gd name="T51" fmla="*/ 5 h 113"/>
                <a:gd name="T52" fmla="*/ 5 w 139"/>
                <a:gd name="T53" fmla="*/ 6 h 113"/>
                <a:gd name="T54" fmla="*/ 6 w 139"/>
                <a:gd name="T55" fmla="*/ 7 h 113"/>
                <a:gd name="T56" fmla="*/ 8 w 139"/>
                <a:gd name="T57" fmla="*/ 8 h 113"/>
                <a:gd name="T58" fmla="*/ 9 w 139"/>
                <a:gd name="T59" fmla="*/ 9 h 113"/>
                <a:gd name="T60" fmla="*/ 10 w 139"/>
                <a:gd name="T61" fmla="*/ 10 h 113"/>
                <a:gd name="T62" fmla="*/ 11 w 139"/>
                <a:gd name="T63" fmla="*/ 11 h 113"/>
                <a:gd name="T64" fmla="*/ 12 w 139"/>
                <a:gd name="T65" fmla="*/ 12 h 113"/>
                <a:gd name="T66" fmla="*/ 12 w 139"/>
                <a:gd name="T67" fmla="*/ 13 h 113"/>
                <a:gd name="T68" fmla="*/ 12 w 139"/>
                <a:gd name="T69" fmla="*/ 13 h 113"/>
                <a:gd name="T70" fmla="*/ 13 w 139"/>
                <a:gd name="T71" fmla="*/ 12 h 113"/>
                <a:gd name="T72" fmla="*/ 14 w 139"/>
                <a:gd name="T73" fmla="*/ 1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9" h="113">
                  <a:moveTo>
                    <a:pt x="123" y="101"/>
                  </a:moveTo>
                  <a:lnTo>
                    <a:pt x="134" y="83"/>
                  </a:lnTo>
                  <a:lnTo>
                    <a:pt x="139" y="67"/>
                  </a:lnTo>
                  <a:lnTo>
                    <a:pt x="135" y="56"/>
                  </a:lnTo>
                  <a:lnTo>
                    <a:pt x="128" y="47"/>
                  </a:lnTo>
                  <a:lnTo>
                    <a:pt x="123" y="42"/>
                  </a:lnTo>
                  <a:lnTo>
                    <a:pt x="116" y="36"/>
                  </a:lnTo>
                  <a:lnTo>
                    <a:pt x="110" y="30"/>
                  </a:lnTo>
                  <a:lnTo>
                    <a:pt x="101" y="24"/>
                  </a:lnTo>
                  <a:lnTo>
                    <a:pt x="93" y="17"/>
                  </a:lnTo>
                  <a:lnTo>
                    <a:pt x="83" y="11"/>
                  </a:lnTo>
                  <a:lnTo>
                    <a:pt x="74" y="6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2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11" y="14"/>
                  </a:lnTo>
                  <a:lnTo>
                    <a:pt x="6" y="20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6" y="45"/>
                  </a:lnTo>
                  <a:lnTo>
                    <a:pt x="19" y="48"/>
                  </a:lnTo>
                  <a:lnTo>
                    <a:pt x="30" y="49"/>
                  </a:lnTo>
                  <a:lnTo>
                    <a:pt x="42" y="54"/>
                  </a:lnTo>
                  <a:lnTo>
                    <a:pt x="56" y="60"/>
                  </a:lnTo>
                  <a:lnTo>
                    <a:pt x="69" y="68"/>
                  </a:lnTo>
                  <a:lnTo>
                    <a:pt x="82" y="78"/>
                  </a:lnTo>
                  <a:lnTo>
                    <a:pt x="93" y="88"/>
                  </a:lnTo>
                  <a:lnTo>
                    <a:pt x="100" y="98"/>
                  </a:lnTo>
                  <a:lnTo>
                    <a:pt x="105" y="109"/>
                  </a:lnTo>
                  <a:lnTo>
                    <a:pt x="107" y="113"/>
                  </a:lnTo>
                  <a:lnTo>
                    <a:pt x="112" y="112"/>
                  </a:lnTo>
                  <a:lnTo>
                    <a:pt x="118" y="107"/>
                  </a:lnTo>
                  <a:lnTo>
                    <a:pt x="123" y="101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9" name="Freeform 264"/>
            <p:cNvSpPr>
              <a:spLocks/>
            </p:cNvSpPr>
            <p:nvPr/>
          </p:nvSpPr>
          <p:spPr bwMode="auto">
            <a:xfrm>
              <a:off x="2236" y="2579"/>
              <a:ext cx="9" cy="20"/>
            </a:xfrm>
            <a:custGeom>
              <a:avLst/>
              <a:gdLst>
                <a:gd name="T0" fmla="*/ 1 w 27"/>
                <a:gd name="T1" fmla="*/ 1 h 60"/>
                <a:gd name="T2" fmla="*/ 1 w 27"/>
                <a:gd name="T3" fmla="*/ 1 h 60"/>
                <a:gd name="T4" fmla="*/ 1 w 27"/>
                <a:gd name="T5" fmla="*/ 2 h 60"/>
                <a:gd name="T6" fmla="*/ 2 w 27"/>
                <a:gd name="T7" fmla="*/ 3 h 60"/>
                <a:gd name="T8" fmla="*/ 1 w 27"/>
                <a:gd name="T9" fmla="*/ 4 h 60"/>
                <a:gd name="T10" fmla="*/ 0 w 27"/>
                <a:gd name="T11" fmla="*/ 6 h 60"/>
                <a:gd name="T12" fmla="*/ 1 w 27"/>
                <a:gd name="T13" fmla="*/ 7 h 60"/>
                <a:gd name="T14" fmla="*/ 2 w 27"/>
                <a:gd name="T15" fmla="*/ 5 h 60"/>
                <a:gd name="T16" fmla="*/ 3 w 27"/>
                <a:gd name="T17" fmla="*/ 3 h 60"/>
                <a:gd name="T18" fmla="*/ 2 w 27"/>
                <a:gd name="T19" fmla="*/ 1 h 60"/>
                <a:gd name="T20" fmla="*/ 1 w 27"/>
                <a:gd name="T21" fmla="*/ 0 h 60"/>
                <a:gd name="T22" fmla="*/ 1 w 27"/>
                <a:gd name="T23" fmla="*/ 0 h 60"/>
                <a:gd name="T24" fmla="*/ 1 w 27"/>
                <a:gd name="T25" fmla="*/ 1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0">
                  <a:moveTo>
                    <a:pt x="6" y="7"/>
                  </a:moveTo>
                  <a:lnTo>
                    <a:pt x="6" y="7"/>
                  </a:lnTo>
                  <a:lnTo>
                    <a:pt x="12" y="16"/>
                  </a:lnTo>
                  <a:lnTo>
                    <a:pt x="14" y="24"/>
                  </a:lnTo>
                  <a:lnTo>
                    <a:pt x="11" y="37"/>
                  </a:lnTo>
                  <a:lnTo>
                    <a:pt x="0" y="55"/>
                  </a:lnTo>
                  <a:lnTo>
                    <a:pt x="10" y="60"/>
                  </a:lnTo>
                  <a:lnTo>
                    <a:pt x="21" y="42"/>
                  </a:lnTo>
                  <a:lnTo>
                    <a:pt x="27" y="24"/>
                  </a:lnTo>
                  <a:lnTo>
                    <a:pt x="22" y="11"/>
                  </a:lnTo>
                  <a:lnTo>
                    <a:pt x="13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0" name="Freeform 265"/>
            <p:cNvSpPr>
              <a:spLocks/>
            </p:cNvSpPr>
            <p:nvPr/>
          </p:nvSpPr>
          <p:spPr bwMode="auto">
            <a:xfrm>
              <a:off x="2217" y="2564"/>
              <a:ext cx="23" cy="18"/>
            </a:xfrm>
            <a:custGeom>
              <a:avLst/>
              <a:gdLst>
                <a:gd name="T0" fmla="*/ 0 w 69"/>
                <a:gd name="T1" fmla="*/ 1 h 53"/>
                <a:gd name="T2" fmla="*/ 0 w 69"/>
                <a:gd name="T3" fmla="*/ 1 h 53"/>
                <a:gd name="T4" fmla="*/ 1 w 69"/>
                <a:gd name="T5" fmla="*/ 2 h 53"/>
                <a:gd name="T6" fmla="*/ 2 w 69"/>
                <a:gd name="T7" fmla="*/ 2 h 53"/>
                <a:gd name="T8" fmla="*/ 3 w 69"/>
                <a:gd name="T9" fmla="*/ 3 h 53"/>
                <a:gd name="T10" fmla="*/ 4 w 69"/>
                <a:gd name="T11" fmla="*/ 3 h 53"/>
                <a:gd name="T12" fmla="*/ 5 w 69"/>
                <a:gd name="T13" fmla="*/ 4 h 53"/>
                <a:gd name="T14" fmla="*/ 6 w 69"/>
                <a:gd name="T15" fmla="*/ 5 h 53"/>
                <a:gd name="T16" fmla="*/ 6 w 69"/>
                <a:gd name="T17" fmla="*/ 5 h 53"/>
                <a:gd name="T18" fmla="*/ 7 w 69"/>
                <a:gd name="T19" fmla="*/ 6 h 53"/>
                <a:gd name="T20" fmla="*/ 8 w 69"/>
                <a:gd name="T21" fmla="*/ 5 h 53"/>
                <a:gd name="T22" fmla="*/ 7 w 69"/>
                <a:gd name="T23" fmla="*/ 5 h 53"/>
                <a:gd name="T24" fmla="*/ 6 w 69"/>
                <a:gd name="T25" fmla="*/ 4 h 53"/>
                <a:gd name="T26" fmla="*/ 6 w 69"/>
                <a:gd name="T27" fmla="*/ 3 h 53"/>
                <a:gd name="T28" fmla="*/ 5 w 69"/>
                <a:gd name="T29" fmla="*/ 3 h 53"/>
                <a:gd name="T30" fmla="*/ 4 w 69"/>
                <a:gd name="T31" fmla="*/ 2 h 53"/>
                <a:gd name="T32" fmla="*/ 3 w 69"/>
                <a:gd name="T33" fmla="*/ 1 h 53"/>
                <a:gd name="T34" fmla="*/ 1 w 69"/>
                <a:gd name="T35" fmla="*/ 0 h 53"/>
                <a:gd name="T36" fmla="*/ 0 w 69"/>
                <a:gd name="T37" fmla="*/ 0 h 53"/>
                <a:gd name="T38" fmla="*/ 0 w 69"/>
                <a:gd name="T39" fmla="*/ 0 h 53"/>
                <a:gd name="T40" fmla="*/ 0 w 69"/>
                <a:gd name="T41" fmla="*/ 1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9" h="53">
                  <a:moveTo>
                    <a:pt x="0" y="10"/>
                  </a:moveTo>
                  <a:lnTo>
                    <a:pt x="0" y="10"/>
                  </a:lnTo>
                  <a:lnTo>
                    <a:pt x="10" y="14"/>
                  </a:lnTo>
                  <a:lnTo>
                    <a:pt x="19" y="18"/>
                  </a:lnTo>
                  <a:lnTo>
                    <a:pt x="28" y="24"/>
                  </a:lnTo>
                  <a:lnTo>
                    <a:pt x="36" y="30"/>
                  </a:lnTo>
                  <a:lnTo>
                    <a:pt x="44" y="36"/>
                  </a:lnTo>
                  <a:lnTo>
                    <a:pt x="50" y="42"/>
                  </a:lnTo>
                  <a:lnTo>
                    <a:pt x="57" y="48"/>
                  </a:lnTo>
                  <a:lnTo>
                    <a:pt x="62" y="53"/>
                  </a:lnTo>
                  <a:lnTo>
                    <a:pt x="69" y="46"/>
                  </a:lnTo>
                  <a:lnTo>
                    <a:pt x="64" y="41"/>
                  </a:lnTo>
                  <a:lnTo>
                    <a:pt x="57" y="35"/>
                  </a:lnTo>
                  <a:lnTo>
                    <a:pt x="51" y="29"/>
                  </a:lnTo>
                  <a:lnTo>
                    <a:pt x="43" y="23"/>
                  </a:lnTo>
                  <a:lnTo>
                    <a:pt x="33" y="15"/>
                  </a:lnTo>
                  <a:lnTo>
                    <a:pt x="24" y="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1" name="Freeform 266"/>
            <p:cNvSpPr>
              <a:spLocks/>
            </p:cNvSpPr>
            <p:nvPr/>
          </p:nvSpPr>
          <p:spPr bwMode="auto">
            <a:xfrm>
              <a:off x="2197" y="2563"/>
              <a:ext cx="21" cy="10"/>
            </a:xfrm>
            <a:custGeom>
              <a:avLst/>
              <a:gdLst>
                <a:gd name="T0" fmla="*/ 1 w 63"/>
                <a:gd name="T1" fmla="*/ 3 h 30"/>
                <a:gd name="T2" fmla="*/ 1 w 63"/>
                <a:gd name="T3" fmla="*/ 3 h 30"/>
                <a:gd name="T4" fmla="*/ 2 w 63"/>
                <a:gd name="T5" fmla="*/ 3 h 30"/>
                <a:gd name="T6" fmla="*/ 2 w 63"/>
                <a:gd name="T7" fmla="*/ 2 h 30"/>
                <a:gd name="T8" fmla="*/ 3 w 63"/>
                <a:gd name="T9" fmla="*/ 2 h 30"/>
                <a:gd name="T10" fmla="*/ 3 w 63"/>
                <a:gd name="T11" fmla="*/ 1 h 30"/>
                <a:gd name="T12" fmla="*/ 4 w 63"/>
                <a:gd name="T13" fmla="*/ 1 h 30"/>
                <a:gd name="T14" fmla="*/ 5 w 63"/>
                <a:gd name="T15" fmla="*/ 1 h 30"/>
                <a:gd name="T16" fmla="*/ 6 w 63"/>
                <a:gd name="T17" fmla="*/ 1 h 30"/>
                <a:gd name="T18" fmla="*/ 7 w 63"/>
                <a:gd name="T19" fmla="*/ 1 h 30"/>
                <a:gd name="T20" fmla="*/ 7 w 63"/>
                <a:gd name="T21" fmla="*/ 0 h 30"/>
                <a:gd name="T22" fmla="*/ 6 w 63"/>
                <a:gd name="T23" fmla="*/ 0 h 30"/>
                <a:gd name="T24" fmla="*/ 5 w 63"/>
                <a:gd name="T25" fmla="*/ 0 h 30"/>
                <a:gd name="T26" fmla="*/ 4 w 63"/>
                <a:gd name="T27" fmla="*/ 0 h 30"/>
                <a:gd name="T28" fmla="*/ 3 w 63"/>
                <a:gd name="T29" fmla="*/ 0 h 30"/>
                <a:gd name="T30" fmla="*/ 2 w 63"/>
                <a:gd name="T31" fmla="*/ 1 h 30"/>
                <a:gd name="T32" fmla="*/ 1 w 63"/>
                <a:gd name="T33" fmla="*/ 1 h 30"/>
                <a:gd name="T34" fmla="*/ 1 w 63"/>
                <a:gd name="T35" fmla="*/ 2 h 30"/>
                <a:gd name="T36" fmla="*/ 0 w 63"/>
                <a:gd name="T37" fmla="*/ 3 h 30"/>
                <a:gd name="T38" fmla="*/ 0 w 63"/>
                <a:gd name="T39" fmla="*/ 3 h 30"/>
                <a:gd name="T40" fmla="*/ 1 w 63"/>
                <a:gd name="T41" fmla="*/ 3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0">
                  <a:moveTo>
                    <a:pt x="10" y="29"/>
                  </a:moveTo>
                  <a:lnTo>
                    <a:pt x="9" y="30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4" y="11"/>
                  </a:lnTo>
                  <a:lnTo>
                    <a:pt x="43" y="12"/>
                  </a:lnTo>
                  <a:lnTo>
                    <a:pt x="51" y="11"/>
                  </a:lnTo>
                  <a:lnTo>
                    <a:pt x="61" y="13"/>
                  </a:lnTo>
                  <a:lnTo>
                    <a:pt x="63" y="3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2" name="Freeform 267"/>
            <p:cNvSpPr>
              <a:spLocks/>
            </p:cNvSpPr>
            <p:nvPr/>
          </p:nvSpPr>
          <p:spPr bwMode="auto">
            <a:xfrm>
              <a:off x="2195" y="2571"/>
              <a:ext cx="8" cy="12"/>
            </a:xfrm>
            <a:custGeom>
              <a:avLst/>
              <a:gdLst>
                <a:gd name="T0" fmla="*/ 3 w 24"/>
                <a:gd name="T1" fmla="*/ 3 h 35"/>
                <a:gd name="T2" fmla="*/ 3 w 24"/>
                <a:gd name="T3" fmla="*/ 3 h 35"/>
                <a:gd name="T4" fmla="*/ 1 w 24"/>
                <a:gd name="T5" fmla="*/ 3 h 35"/>
                <a:gd name="T6" fmla="*/ 1 w 24"/>
                <a:gd name="T7" fmla="*/ 2 h 35"/>
                <a:gd name="T8" fmla="*/ 1 w 24"/>
                <a:gd name="T9" fmla="*/ 2 h 35"/>
                <a:gd name="T10" fmla="*/ 2 w 24"/>
                <a:gd name="T11" fmla="*/ 1 h 35"/>
                <a:gd name="T12" fmla="*/ 1 w 24"/>
                <a:gd name="T13" fmla="*/ 0 h 35"/>
                <a:gd name="T14" fmla="*/ 0 w 24"/>
                <a:gd name="T15" fmla="*/ 1 h 35"/>
                <a:gd name="T16" fmla="*/ 0 w 24"/>
                <a:gd name="T17" fmla="*/ 3 h 35"/>
                <a:gd name="T18" fmla="*/ 1 w 24"/>
                <a:gd name="T19" fmla="*/ 4 h 35"/>
                <a:gd name="T20" fmla="*/ 3 w 24"/>
                <a:gd name="T21" fmla="*/ 4 h 35"/>
                <a:gd name="T22" fmla="*/ 3 w 24"/>
                <a:gd name="T23" fmla="*/ 4 h 35"/>
                <a:gd name="T24" fmla="*/ 3 w 24"/>
                <a:gd name="T25" fmla="*/ 3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5">
                  <a:moveTo>
                    <a:pt x="24" y="25"/>
                  </a:moveTo>
                  <a:lnTo>
                    <a:pt x="24" y="25"/>
                  </a:lnTo>
                  <a:lnTo>
                    <a:pt x="12" y="23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6" y="5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4" y="3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3" name="Freeform 268"/>
            <p:cNvSpPr>
              <a:spLocks/>
            </p:cNvSpPr>
            <p:nvPr/>
          </p:nvSpPr>
          <p:spPr bwMode="auto">
            <a:xfrm>
              <a:off x="2203" y="2579"/>
              <a:ext cx="30" cy="23"/>
            </a:xfrm>
            <a:custGeom>
              <a:avLst/>
              <a:gdLst>
                <a:gd name="T0" fmla="*/ 10 w 91"/>
                <a:gd name="T1" fmla="*/ 8 h 67"/>
                <a:gd name="T2" fmla="*/ 10 w 91"/>
                <a:gd name="T3" fmla="*/ 8 h 67"/>
                <a:gd name="T4" fmla="*/ 9 w 91"/>
                <a:gd name="T5" fmla="*/ 6 h 67"/>
                <a:gd name="T6" fmla="*/ 8 w 91"/>
                <a:gd name="T7" fmla="*/ 5 h 67"/>
                <a:gd name="T8" fmla="*/ 7 w 91"/>
                <a:gd name="T9" fmla="*/ 4 h 67"/>
                <a:gd name="T10" fmla="*/ 6 w 91"/>
                <a:gd name="T11" fmla="*/ 2 h 67"/>
                <a:gd name="T12" fmla="*/ 4 w 91"/>
                <a:gd name="T13" fmla="*/ 1 h 67"/>
                <a:gd name="T14" fmla="*/ 3 w 91"/>
                <a:gd name="T15" fmla="*/ 1 h 67"/>
                <a:gd name="T16" fmla="*/ 1 w 91"/>
                <a:gd name="T17" fmla="*/ 0 h 67"/>
                <a:gd name="T18" fmla="*/ 0 w 91"/>
                <a:gd name="T19" fmla="*/ 0 h 67"/>
                <a:gd name="T20" fmla="*/ 0 w 91"/>
                <a:gd name="T21" fmla="*/ 1 h 67"/>
                <a:gd name="T22" fmla="*/ 1 w 91"/>
                <a:gd name="T23" fmla="*/ 1 h 67"/>
                <a:gd name="T24" fmla="*/ 2 w 91"/>
                <a:gd name="T25" fmla="*/ 2 h 67"/>
                <a:gd name="T26" fmla="*/ 4 w 91"/>
                <a:gd name="T27" fmla="*/ 3 h 67"/>
                <a:gd name="T28" fmla="*/ 5 w 91"/>
                <a:gd name="T29" fmla="*/ 3 h 67"/>
                <a:gd name="T30" fmla="*/ 6 w 91"/>
                <a:gd name="T31" fmla="*/ 4 h 67"/>
                <a:gd name="T32" fmla="*/ 8 w 91"/>
                <a:gd name="T33" fmla="*/ 5 h 67"/>
                <a:gd name="T34" fmla="*/ 8 w 91"/>
                <a:gd name="T35" fmla="*/ 7 h 67"/>
                <a:gd name="T36" fmla="*/ 9 w 91"/>
                <a:gd name="T37" fmla="*/ 8 h 67"/>
                <a:gd name="T38" fmla="*/ 9 w 91"/>
                <a:gd name="T39" fmla="*/ 8 h 67"/>
                <a:gd name="T40" fmla="*/ 10 w 91"/>
                <a:gd name="T41" fmla="*/ 8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67">
                  <a:moveTo>
                    <a:pt x="91" y="65"/>
                  </a:moveTo>
                  <a:lnTo>
                    <a:pt x="91" y="65"/>
                  </a:lnTo>
                  <a:lnTo>
                    <a:pt x="86" y="53"/>
                  </a:lnTo>
                  <a:lnTo>
                    <a:pt x="77" y="41"/>
                  </a:lnTo>
                  <a:lnTo>
                    <a:pt x="67" y="31"/>
                  </a:lnTo>
                  <a:lnTo>
                    <a:pt x="52" y="20"/>
                  </a:lnTo>
                  <a:lnTo>
                    <a:pt x="39" y="12"/>
                  </a:lnTo>
                  <a:lnTo>
                    <a:pt x="25" y="6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1"/>
                  </a:lnTo>
                  <a:lnTo>
                    <a:pt x="22" y="16"/>
                  </a:lnTo>
                  <a:lnTo>
                    <a:pt x="34" y="22"/>
                  </a:lnTo>
                  <a:lnTo>
                    <a:pt x="47" y="30"/>
                  </a:lnTo>
                  <a:lnTo>
                    <a:pt x="59" y="39"/>
                  </a:lnTo>
                  <a:lnTo>
                    <a:pt x="70" y="48"/>
                  </a:lnTo>
                  <a:lnTo>
                    <a:pt x="76" y="58"/>
                  </a:lnTo>
                  <a:lnTo>
                    <a:pt x="81" y="67"/>
                  </a:lnTo>
                  <a:lnTo>
                    <a:pt x="9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4" name="Freeform 269"/>
            <p:cNvSpPr>
              <a:spLocks/>
            </p:cNvSpPr>
            <p:nvPr/>
          </p:nvSpPr>
          <p:spPr bwMode="auto">
            <a:xfrm>
              <a:off x="2230" y="2598"/>
              <a:ext cx="9" cy="6"/>
            </a:xfrm>
            <a:custGeom>
              <a:avLst/>
              <a:gdLst>
                <a:gd name="T0" fmla="*/ 2 w 28"/>
                <a:gd name="T1" fmla="*/ 0 h 20"/>
                <a:gd name="T2" fmla="*/ 2 w 28"/>
                <a:gd name="T3" fmla="*/ 0 h 20"/>
                <a:gd name="T4" fmla="*/ 2 w 28"/>
                <a:gd name="T5" fmla="*/ 1 h 20"/>
                <a:gd name="T6" fmla="*/ 1 w 28"/>
                <a:gd name="T7" fmla="*/ 1 h 20"/>
                <a:gd name="T8" fmla="*/ 1 w 28"/>
                <a:gd name="T9" fmla="*/ 1 h 20"/>
                <a:gd name="T10" fmla="*/ 1 w 28"/>
                <a:gd name="T11" fmla="*/ 1 h 20"/>
                <a:gd name="T12" fmla="*/ 0 w 28"/>
                <a:gd name="T13" fmla="*/ 1 h 20"/>
                <a:gd name="T14" fmla="*/ 1 w 28"/>
                <a:gd name="T15" fmla="*/ 2 h 20"/>
                <a:gd name="T16" fmla="*/ 2 w 28"/>
                <a:gd name="T17" fmla="*/ 2 h 20"/>
                <a:gd name="T18" fmla="*/ 2 w 28"/>
                <a:gd name="T19" fmla="*/ 1 h 20"/>
                <a:gd name="T20" fmla="*/ 3 w 28"/>
                <a:gd name="T21" fmla="*/ 1 h 20"/>
                <a:gd name="T22" fmla="*/ 3 w 28"/>
                <a:gd name="T23" fmla="*/ 1 h 20"/>
                <a:gd name="T24" fmla="*/ 2 w 28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18" y="0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8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5" name="Freeform 270"/>
            <p:cNvSpPr>
              <a:spLocks/>
            </p:cNvSpPr>
            <p:nvPr/>
          </p:nvSpPr>
          <p:spPr bwMode="auto">
            <a:xfrm>
              <a:off x="2206" y="2546"/>
              <a:ext cx="47" cy="33"/>
            </a:xfrm>
            <a:custGeom>
              <a:avLst/>
              <a:gdLst>
                <a:gd name="T0" fmla="*/ 15 w 141"/>
                <a:gd name="T1" fmla="*/ 10 h 100"/>
                <a:gd name="T2" fmla="*/ 16 w 141"/>
                <a:gd name="T3" fmla="*/ 7 h 100"/>
                <a:gd name="T4" fmla="*/ 16 w 141"/>
                <a:gd name="T5" fmla="*/ 6 h 100"/>
                <a:gd name="T6" fmla="*/ 15 w 141"/>
                <a:gd name="T7" fmla="*/ 4 h 100"/>
                <a:gd name="T8" fmla="*/ 14 w 141"/>
                <a:gd name="T9" fmla="*/ 3 h 100"/>
                <a:gd name="T10" fmla="*/ 14 w 141"/>
                <a:gd name="T11" fmla="*/ 3 h 100"/>
                <a:gd name="T12" fmla="*/ 13 w 141"/>
                <a:gd name="T13" fmla="*/ 3 h 100"/>
                <a:gd name="T14" fmla="*/ 12 w 141"/>
                <a:gd name="T15" fmla="*/ 2 h 100"/>
                <a:gd name="T16" fmla="*/ 11 w 141"/>
                <a:gd name="T17" fmla="*/ 1 h 100"/>
                <a:gd name="T18" fmla="*/ 10 w 141"/>
                <a:gd name="T19" fmla="*/ 1 h 100"/>
                <a:gd name="T20" fmla="*/ 9 w 141"/>
                <a:gd name="T21" fmla="*/ 0 h 100"/>
                <a:gd name="T22" fmla="*/ 8 w 141"/>
                <a:gd name="T23" fmla="*/ 0 h 100"/>
                <a:gd name="T24" fmla="*/ 6 w 141"/>
                <a:gd name="T25" fmla="*/ 0 h 100"/>
                <a:gd name="T26" fmla="*/ 5 w 141"/>
                <a:gd name="T27" fmla="*/ 0 h 100"/>
                <a:gd name="T28" fmla="*/ 4 w 141"/>
                <a:gd name="T29" fmla="*/ 0 h 100"/>
                <a:gd name="T30" fmla="*/ 3 w 141"/>
                <a:gd name="T31" fmla="*/ 0 h 100"/>
                <a:gd name="T32" fmla="*/ 2 w 141"/>
                <a:gd name="T33" fmla="*/ 1 h 100"/>
                <a:gd name="T34" fmla="*/ 2 w 141"/>
                <a:gd name="T35" fmla="*/ 1 h 100"/>
                <a:gd name="T36" fmla="*/ 1 w 141"/>
                <a:gd name="T37" fmla="*/ 2 h 100"/>
                <a:gd name="T38" fmla="*/ 1 w 141"/>
                <a:gd name="T39" fmla="*/ 2 h 100"/>
                <a:gd name="T40" fmla="*/ 0 w 141"/>
                <a:gd name="T41" fmla="*/ 3 h 100"/>
                <a:gd name="T42" fmla="*/ 0 w 141"/>
                <a:gd name="T43" fmla="*/ 4 h 100"/>
                <a:gd name="T44" fmla="*/ 0 w 141"/>
                <a:gd name="T45" fmla="*/ 5 h 100"/>
                <a:gd name="T46" fmla="*/ 1 w 141"/>
                <a:gd name="T47" fmla="*/ 6 h 100"/>
                <a:gd name="T48" fmla="*/ 2 w 141"/>
                <a:gd name="T49" fmla="*/ 6 h 100"/>
                <a:gd name="T50" fmla="*/ 3 w 141"/>
                <a:gd name="T51" fmla="*/ 6 h 100"/>
                <a:gd name="T52" fmla="*/ 5 w 141"/>
                <a:gd name="T53" fmla="*/ 6 h 100"/>
                <a:gd name="T54" fmla="*/ 7 w 141"/>
                <a:gd name="T55" fmla="*/ 6 h 100"/>
                <a:gd name="T56" fmla="*/ 8 w 141"/>
                <a:gd name="T57" fmla="*/ 7 h 100"/>
                <a:gd name="T58" fmla="*/ 10 w 141"/>
                <a:gd name="T59" fmla="*/ 8 h 100"/>
                <a:gd name="T60" fmla="*/ 11 w 141"/>
                <a:gd name="T61" fmla="*/ 9 h 100"/>
                <a:gd name="T62" fmla="*/ 12 w 141"/>
                <a:gd name="T63" fmla="*/ 10 h 100"/>
                <a:gd name="T64" fmla="*/ 13 w 141"/>
                <a:gd name="T65" fmla="*/ 11 h 100"/>
                <a:gd name="T66" fmla="*/ 13 w 141"/>
                <a:gd name="T67" fmla="*/ 11 h 100"/>
                <a:gd name="T68" fmla="*/ 14 w 141"/>
                <a:gd name="T69" fmla="*/ 11 h 100"/>
                <a:gd name="T70" fmla="*/ 14 w 141"/>
                <a:gd name="T71" fmla="*/ 10 h 100"/>
                <a:gd name="T72" fmla="*/ 15 w 141"/>
                <a:gd name="T73" fmla="*/ 10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1" h="100">
                  <a:moveTo>
                    <a:pt x="132" y="87"/>
                  </a:moveTo>
                  <a:lnTo>
                    <a:pt x="140" y="66"/>
                  </a:lnTo>
                  <a:lnTo>
                    <a:pt x="141" y="51"/>
                  </a:lnTo>
                  <a:lnTo>
                    <a:pt x="137" y="40"/>
                  </a:lnTo>
                  <a:lnTo>
                    <a:pt x="128" y="31"/>
                  </a:lnTo>
                  <a:lnTo>
                    <a:pt x="122" y="28"/>
                  </a:lnTo>
                  <a:lnTo>
                    <a:pt x="114" y="23"/>
                  </a:lnTo>
                  <a:lnTo>
                    <a:pt x="107" y="18"/>
                  </a:lnTo>
                  <a:lnTo>
                    <a:pt x="99" y="13"/>
                  </a:lnTo>
                  <a:lnTo>
                    <a:pt x="89" y="8"/>
                  </a:lnTo>
                  <a:lnTo>
                    <a:pt x="79" y="4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6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7" y="52"/>
                  </a:lnTo>
                  <a:lnTo>
                    <a:pt x="22" y="52"/>
                  </a:lnTo>
                  <a:lnTo>
                    <a:pt x="31" y="52"/>
                  </a:lnTo>
                  <a:lnTo>
                    <a:pt x="45" y="54"/>
                  </a:lnTo>
                  <a:lnTo>
                    <a:pt x="59" y="58"/>
                  </a:lnTo>
                  <a:lnTo>
                    <a:pt x="73" y="64"/>
                  </a:lnTo>
                  <a:lnTo>
                    <a:pt x="87" y="70"/>
                  </a:lnTo>
                  <a:lnTo>
                    <a:pt x="100" y="78"/>
                  </a:lnTo>
                  <a:lnTo>
                    <a:pt x="110" y="88"/>
                  </a:lnTo>
                  <a:lnTo>
                    <a:pt x="116" y="97"/>
                  </a:lnTo>
                  <a:lnTo>
                    <a:pt x="119" y="100"/>
                  </a:lnTo>
                  <a:lnTo>
                    <a:pt x="124" y="99"/>
                  </a:lnTo>
                  <a:lnTo>
                    <a:pt x="129" y="94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6" name="Freeform 271"/>
            <p:cNvSpPr>
              <a:spLocks/>
            </p:cNvSpPr>
            <p:nvPr/>
          </p:nvSpPr>
          <p:spPr bwMode="auto">
            <a:xfrm>
              <a:off x="2248" y="2554"/>
              <a:ext cx="7" cy="21"/>
            </a:xfrm>
            <a:custGeom>
              <a:avLst/>
              <a:gdLst>
                <a:gd name="T0" fmla="*/ 0 w 21"/>
                <a:gd name="T1" fmla="*/ 1 h 63"/>
                <a:gd name="T2" fmla="*/ 0 w 21"/>
                <a:gd name="T3" fmla="*/ 1 h 63"/>
                <a:gd name="T4" fmla="*/ 1 w 21"/>
                <a:gd name="T5" fmla="*/ 2 h 63"/>
                <a:gd name="T6" fmla="*/ 1 w 21"/>
                <a:gd name="T7" fmla="*/ 3 h 63"/>
                <a:gd name="T8" fmla="*/ 1 w 21"/>
                <a:gd name="T9" fmla="*/ 4 h 63"/>
                <a:gd name="T10" fmla="*/ 0 w 21"/>
                <a:gd name="T11" fmla="*/ 6 h 63"/>
                <a:gd name="T12" fmla="*/ 1 w 21"/>
                <a:gd name="T13" fmla="*/ 7 h 63"/>
                <a:gd name="T14" fmla="*/ 2 w 21"/>
                <a:gd name="T15" fmla="*/ 5 h 63"/>
                <a:gd name="T16" fmla="*/ 2 w 21"/>
                <a:gd name="T17" fmla="*/ 3 h 63"/>
                <a:gd name="T18" fmla="*/ 2 w 21"/>
                <a:gd name="T19" fmla="*/ 1 h 63"/>
                <a:gd name="T20" fmla="*/ 1 w 21"/>
                <a:gd name="T21" fmla="*/ 0 h 63"/>
                <a:gd name="T22" fmla="*/ 1 w 21"/>
                <a:gd name="T23" fmla="*/ 0 h 63"/>
                <a:gd name="T24" fmla="*/ 0 w 21"/>
                <a:gd name="T25" fmla="*/ 1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63">
                  <a:moveTo>
                    <a:pt x="0" y="10"/>
                  </a:moveTo>
                  <a:lnTo>
                    <a:pt x="0" y="10"/>
                  </a:lnTo>
                  <a:lnTo>
                    <a:pt x="7" y="16"/>
                  </a:lnTo>
                  <a:lnTo>
                    <a:pt x="11" y="25"/>
                  </a:lnTo>
                  <a:lnTo>
                    <a:pt x="10" y="39"/>
                  </a:lnTo>
                  <a:lnTo>
                    <a:pt x="3" y="58"/>
                  </a:lnTo>
                  <a:lnTo>
                    <a:pt x="12" y="63"/>
                  </a:lnTo>
                  <a:lnTo>
                    <a:pt x="19" y="41"/>
                  </a:lnTo>
                  <a:lnTo>
                    <a:pt x="21" y="25"/>
                  </a:lnTo>
                  <a:lnTo>
                    <a:pt x="17" y="11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7" name="Freeform 272"/>
            <p:cNvSpPr>
              <a:spLocks/>
            </p:cNvSpPr>
            <p:nvPr/>
          </p:nvSpPr>
          <p:spPr bwMode="auto">
            <a:xfrm>
              <a:off x="2225" y="2544"/>
              <a:ext cx="25" cy="14"/>
            </a:xfrm>
            <a:custGeom>
              <a:avLst/>
              <a:gdLst>
                <a:gd name="T0" fmla="*/ 0 w 73"/>
                <a:gd name="T1" fmla="*/ 1 h 41"/>
                <a:gd name="T2" fmla="*/ 0 w 73"/>
                <a:gd name="T3" fmla="*/ 1 h 41"/>
                <a:gd name="T4" fmla="*/ 1 w 73"/>
                <a:gd name="T5" fmla="*/ 1 h 41"/>
                <a:gd name="T6" fmla="*/ 2 w 73"/>
                <a:gd name="T7" fmla="*/ 1 h 41"/>
                <a:gd name="T8" fmla="*/ 3 w 73"/>
                <a:gd name="T9" fmla="*/ 2 h 41"/>
                <a:gd name="T10" fmla="*/ 4 w 73"/>
                <a:gd name="T11" fmla="*/ 3 h 41"/>
                <a:gd name="T12" fmla="*/ 5 w 73"/>
                <a:gd name="T13" fmla="*/ 3 h 41"/>
                <a:gd name="T14" fmla="*/ 7 w 73"/>
                <a:gd name="T15" fmla="*/ 4 h 41"/>
                <a:gd name="T16" fmla="*/ 7 w 73"/>
                <a:gd name="T17" fmla="*/ 4 h 41"/>
                <a:gd name="T18" fmla="*/ 8 w 73"/>
                <a:gd name="T19" fmla="*/ 5 h 41"/>
                <a:gd name="T20" fmla="*/ 9 w 73"/>
                <a:gd name="T21" fmla="*/ 4 h 41"/>
                <a:gd name="T22" fmla="*/ 8 w 73"/>
                <a:gd name="T23" fmla="*/ 3 h 41"/>
                <a:gd name="T24" fmla="*/ 7 w 73"/>
                <a:gd name="T25" fmla="*/ 3 h 41"/>
                <a:gd name="T26" fmla="*/ 6 w 73"/>
                <a:gd name="T27" fmla="*/ 2 h 41"/>
                <a:gd name="T28" fmla="*/ 5 w 73"/>
                <a:gd name="T29" fmla="*/ 1 h 41"/>
                <a:gd name="T30" fmla="*/ 4 w 73"/>
                <a:gd name="T31" fmla="*/ 1 h 41"/>
                <a:gd name="T32" fmla="*/ 3 w 73"/>
                <a:gd name="T33" fmla="*/ 0 h 41"/>
                <a:gd name="T34" fmla="*/ 1 w 73"/>
                <a:gd name="T35" fmla="*/ 0 h 41"/>
                <a:gd name="T36" fmla="*/ 0 w 73"/>
                <a:gd name="T37" fmla="*/ 0 h 41"/>
                <a:gd name="T38" fmla="*/ 0 w 73"/>
                <a:gd name="T39" fmla="*/ 0 h 41"/>
                <a:gd name="T40" fmla="*/ 0 w 73"/>
                <a:gd name="T41" fmla="*/ 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" h="41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1" y="13"/>
                  </a:lnTo>
                  <a:lnTo>
                    <a:pt x="30" y="18"/>
                  </a:lnTo>
                  <a:lnTo>
                    <a:pt x="39" y="23"/>
                  </a:lnTo>
                  <a:lnTo>
                    <a:pt x="48" y="28"/>
                  </a:lnTo>
                  <a:lnTo>
                    <a:pt x="55" y="33"/>
                  </a:lnTo>
                  <a:lnTo>
                    <a:pt x="62" y="37"/>
                  </a:lnTo>
                  <a:lnTo>
                    <a:pt x="68" y="41"/>
                  </a:lnTo>
                  <a:lnTo>
                    <a:pt x="73" y="31"/>
                  </a:lnTo>
                  <a:lnTo>
                    <a:pt x="67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4" y="4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8" name="Freeform 273"/>
            <p:cNvSpPr>
              <a:spLocks/>
            </p:cNvSpPr>
            <p:nvPr/>
          </p:nvSpPr>
          <p:spPr bwMode="auto">
            <a:xfrm>
              <a:off x="2206" y="2544"/>
              <a:ext cx="19" cy="11"/>
            </a:xfrm>
            <a:custGeom>
              <a:avLst/>
              <a:gdLst>
                <a:gd name="T0" fmla="*/ 1 w 58"/>
                <a:gd name="T1" fmla="*/ 3 h 35"/>
                <a:gd name="T2" fmla="*/ 1 w 58"/>
                <a:gd name="T3" fmla="*/ 3 h 35"/>
                <a:gd name="T4" fmla="*/ 1 w 58"/>
                <a:gd name="T5" fmla="*/ 3 h 35"/>
                <a:gd name="T6" fmla="*/ 2 w 58"/>
                <a:gd name="T7" fmla="*/ 3 h 35"/>
                <a:gd name="T8" fmla="*/ 2 w 58"/>
                <a:gd name="T9" fmla="*/ 2 h 35"/>
                <a:gd name="T10" fmla="*/ 3 w 58"/>
                <a:gd name="T11" fmla="*/ 2 h 35"/>
                <a:gd name="T12" fmla="*/ 3 w 58"/>
                <a:gd name="T13" fmla="*/ 1 h 35"/>
                <a:gd name="T14" fmla="*/ 4 w 58"/>
                <a:gd name="T15" fmla="*/ 1 h 35"/>
                <a:gd name="T16" fmla="*/ 5 w 58"/>
                <a:gd name="T17" fmla="*/ 1 h 35"/>
                <a:gd name="T18" fmla="*/ 6 w 58"/>
                <a:gd name="T19" fmla="*/ 1 h 35"/>
                <a:gd name="T20" fmla="*/ 6 w 58"/>
                <a:gd name="T21" fmla="*/ 0 h 35"/>
                <a:gd name="T22" fmla="*/ 5 w 58"/>
                <a:gd name="T23" fmla="*/ 0 h 35"/>
                <a:gd name="T24" fmla="*/ 4 w 58"/>
                <a:gd name="T25" fmla="*/ 0 h 35"/>
                <a:gd name="T26" fmla="*/ 3 w 58"/>
                <a:gd name="T27" fmla="*/ 0 h 35"/>
                <a:gd name="T28" fmla="*/ 2 w 58"/>
                <a:gd name="T29" fmla="*/ 1 h 35"/>
                <a:gd name="T30" fmla="*/ 2 w 58"/>
                <a:gd name="T31" fmla="*/ 1 h 35"/>
                <a:gd name="T32" fmla="*/ 1 w 58"/>
                <a:gd name="T33" fmla="*/ 2 h 35"/>
                <a:gd name="T34" fmla="*/ 0 w 58"/>
                <a:gd name="T35" fmla="*/ 3 h 35"/>
                <a:gd name="T36" fmla="*/ 0 w 58"/>
                <a:gd name="T37" fmla="*/ 3 h 35"/>
                <a:gd name="T38" fmla="*/ 0 w 58"/>
                <a:gd name="T39" fmla="*/ 3 h 35"/>
                <a:gd name="T40" fmla="*/ 1 w 58"/>
                <a:gd name="T41" fmla="*/ 3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35">
                  <a:moveTo>
                    <a:pt x="10" y="34"/>
                  </a:moveTo>
                  <a:lnTo>
                    <a:pt x="10" y="35"/>
                  </a:lnTo>
                  <a:lnTo>
                    <a:pt x="13" y="29"/>
                  </a:lnTo>
                  <a:lnTo>
                    <a:pt x="17" y="24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31" y="13"/>
                  </a:lnTo>
                  <a:lnTo>
                    <a:pt x="37" y="11"/>
                  </a:lnTo>
                  <a:lnTo>
                    <a:pt x="47" y="12"/>
                  </a:lnTo>
                  <a:lnTo>
                    <a:pt x="58" y="11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9" y="4"/>
                  </a:lnTo>
                  <a:lnTo>
                    <a:pt x="20" y="7"/>
                  </a:lnTo>
                  <a:lnTo>
                    <a:pt x="14" y="12"/>
                  </a:lnTo>
                  <a:lnTo>
                    <a:pt x="10" y="17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9" name="Freeform 274"/>
            <p:cNvSpPr>
              <a:spLocks/>
            </p:cNvSpPr>
            <p:nvPr/>
          </p:nvSpPr>
          <p:spPr bwMode="auto">
            <a:xfrm>
              <a:off x="2205" y="2554"/>
              <a:ext cx="9" cy="11"/>
            </a:xfrm>
            <a:custGeom>
              <a:avLst/>
              <a:gdLst>
                <a:gd name="T0" fmla="*/ 3 w 27"/>
                <a:gd name="T1" fmla="*/ 3 h 32"/>
                <a:gd name="T2" fmla="*/ 3 w 27"/>
                <a:gd name="T3" fmla="*/ 3 h 32"/>
                <a:gd name="T4" fmla="*/ 2 w 27"/>
                <a:gd name="T5" fmla="*/ 3 h 32"/>
                <a:gd name="T6" fmla="*/ 1 w 27"/>
                <a:gd name="T7" fmla="*/ 2 h 32"/>
                <a:gd name="T8" fmla="*/ 1 w 27"/>
                <a:gd name="T9" fmla="*/ 2 h 32"/>
                <a:gd name="T10" fmla="*/ 2 w 27"/>
                <a:gd name="T11" fmla="*/ 0 h 32"/>
                <a:gd name="T12" fmla="*/ 0 w 27"/>
                <a:gd name="T13" fmla="*/ 0 h 32"/>
                <a:gd name="T14" fmla="*/ 0 w 27"/>
                <a:gd name="T15" fmla="*/ 2 h 32"/>
                <a:gd name="T16" fmla="*/ 0 w 27"/>
                <a:gd name="T17" fmla="*/ 3 h 32"/>
                <a:gd name="T18" fmla="*/ 1 w 27"/>
                <a:gd name="T19" fmla="*/ 4 h 32"/>
                <a:gd name="T20" fmla="*/ 3 w 27"/>
                <a:gd name="T21" fmla="*/ 4 h 32"/>
                <a:gd name="T22" fmla="*/ 3 w 27"/>
                <a:gd name="T23" fmla="*/ 4 h 32"/>
                <a:gd name="T24" fmla="*/ 3 w 27"/>
                <a:gd name="T25" fmla="*/ 3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32">
                  <a:moveTo>
                    <a:pt x="27" y="22"/>
                  </a:moveTo>
                  <a:lnTo>
                    <a:pt x="27" y="22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4" y="3"/>
                  </a:lnTo>
                  <a:lnTo>
                    <a:pt x="4" y="0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11" y="32"/>
                  </a:lnTo>
                  <a:lnTo>
                    <a:pt x="27" y="32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0" name="Freeform 275"/>
            <p:cNvSpPr>
              <a:spLocks/>
            </p:cNvSpPr>
            <p:nvPr/>
          </p:nvSpPr>
          <p:spPr bwMode="auto">
            <a:xfrm>
              <a:off x="2214" y="2561"/>
              <a:ext cx="32" cy="18"/>
            </a:xfrm>
            <a:custGeom>
              <a:avLst/>
              <a:gdLst>
                <a:gd name="T0" fmla="*/ 10 w 98"/>
                <a:gd name="T1" fmla="*/ 5 h 53"/>
                <a:gd name="T2" fmla="*/ 10 w 98"/>
                <a:gd name="T3" fmla="*/ 6 h 53"/>
                <a:gd name="T4" fmla="*/ 10 w 98"/>
                <a:gd name="T5" fmla="*/ 4 h 53"/>
                <a:gd name="T6" fmla="*/ 8 w 98"/>
                <a:gd name="T7" fmla="*/ 3 h 53"/>
                <a:gd name="T8" fmla="*/ 7 w 98"/>
                <a:gd name="T9" fmla="*/ 2 h 53"/>
                <a:gd name="T10" fmla="*/ 6 w 98"/>
                <a:gd name="T11" fmla="*/ 1 h 53"/>
                <a:gd name="T12" fmla="*/ 4 w 98"/>
                <a:gd name="T13" fmla="*/ 1 h 53"/>
                <a:gd name="T14" fmla="*/ 3 w 98"/>
                <a:gd name="T15" fmla="*/ 0 h 53"/>
                <a:gd name="T16" fmla="*/ 1 w 98"/>
                <a:gd name="T17" fmla="*/ 0 h 53"/>
                <a:gd name="T18" fmla="*/ 0 w 98"/>
                <a:gd name="T19" fmla="*/ 0 h 53"/>
                <a:gd name="T20" fmla="*/ 0 w 98"/>
                <a:gd name="T21" fmla="*/ 1 h 53"/>
                <a:gd name="T22" fmla="*/ 1 w 98"/>
                <a:gd name="T23" fmla="*/ 1 h 53"/>
                <a:gd name="T24" fmla="*/ 2 w 98"/>
                <a:gd name="T25" fmla="*/ 1 h 53"/>
                <a:gd name="T26" fmla="*/ 4 w 98"/>
                <a:gd name="T27" fmla="*/ 2 h 53"/>
                <a:gd name="T28" fmla="*/ 5 w 98"/>
                <a:gd name="T29" fmla="*/ 2 h 53"/>
                <a:gd name="T30" fmla="*/ 7 w 98"/>
                <a:gd name="T31" fmla="*/ 3 h 53"/>
                <a:gd name="T32" fmla="*/ 8 w 98"/>
                <a:gd name="T33" fmla="*/ 4 h 53"/>
                <a:gd name="T34" fmla="*/ 9 w 98"/>
                <a:gd name="T35" fmla="*/ 5 h 53"/>
                <a:gd name="T36" fmla="*/ 9 w 98"/>
                <a:gd name="T37" fmla="*/ 6 h 53"/>
                <a:gd name="T38" fmla="*/ 9 w 98"/>
                <a:gd name="T39" fmla="*/ 6 h 53"/>
                <a:gd name="T40" fmla="*/ 10 w 98"/>
                <a:gd name="T41" fmla="*/ 5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53">
                  <a:moveTo>
                    <a:pt x="98" y="48"/>
                  </a:moveTo>
                  <a:lnTo>
                    <a:pt x="98" y="49"/>
                  </a:lnTo>
                  <a:lnTo>
                    <a:pt x="91" y="37"/>
                  </a:lnTo>
                  <a:lnTo>
                    <a:pt x="81" y="28"/>
                  </a:lnTo>
                  <a:lnTo>
                    <a:pt x="67" y="18"/>
                  </a:lnTo>
                  <a:lnTo>
                    <a:pt x="53" y="12"/>
                  </a:lnTo>
                  <a:lnTo>
                    <a:pt x="38" y="6"/>
                  </a:lnTo>
                  <a:lnTo>
                    <a:pt x="24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21" y="12"/>
                  </a:lnTo>
                  <a:lnTo>
                    <a:pt x="36" y="16"/>
                  </a:lnTo>
                  <a:lnTo>
                    <a:pt x="50" y="22"/>
                  </a:lnTo>
                  <a:lnTo>
                    <a:pt x="62" y="28"/>
                  </a:lnTo>
                  <a:lnTo>
                    <a:pt x="74" y="35"/>
                  </a:lnTo>
                  <a:lnTo>
                    <a:pt x="84" y="44"/>
                  </a:lnTo>
                  <a:lnTo>
                    <a:pt x="89" y="52"/>
                  </a:lnTo>
                  <a:lnTo>
                    <a:pt x="89" y="53"/>
                  </a:lnTo>
                  <a:lnTo>
                    <a:pt x="9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1" name="Freeform 276"/>
            <p:cNvSpPr>
              <a:spLocks/>
            </p:cNvSpPr>
            <p:nvPr/>
          </p:nvSpPr>
          <p:spPr bwMode="auto">
            <a:xfrm>
              <a:off x="2243" y="2574"/>
              <a:ext cx="9" cy="7"/>
            </a:xfrm>
            <a:custGeom>
              <a:avLst/>
              <a:gdLst>
                <a:gd name="T0" fmla="*/ 2 w 26"/>
                <a:gd name="T1" fmla="*/ 0 h 21"/>
                <a:gd name="T2" fmla="*/ 2 w 26"/>
                <a:gd name="T3" fmla="*/ 0 h 21"/>
                <a:gd name="T4" fmla="*/ 2 w 26"/>
                <a:gd name="T5" fmla="*/ 1 h 21"/>
                <a:gd name="T6" fmla="*/ 1 w 26"/>
                <a:gd name="T7" fmla="*/ 1 h 21"/>
                <a:gd name="T8" fmla="*/ 1 w 26"/>
                <a:gd name="T9" fmla="*/ 1 h 21"/>
                <a:gd name="T10" fmla="*/ 1 w 26"/>
                <a:gd name="T11" fmla="*/ 1 h 21"/>
                <a:gd name="T12" fmla="*/ 0 w 26"/>
                <a:gd name="T13" fmla="*/ 2 h 21"/>
                <a:gd name="T14" fmla="*/ 1 w 26"/>
                <a:gd name="T15" fmla="*/ 2 h 21"/>
                <a:gd name="T16" fmla="*/ 2 w 26"/>
                <a:gd name="T17" fmla="*/ 2 h 21"/>
                <a:gd name="T18" fmla="*/ 3 w 26"/>
                <a:gd name="T19" fmla="*/ 1 h 21"/>
                <a:gd name="T20" fmla="*/ 3 w 26"/>
                <a:gd name="T21" fmla="*/ 1 h 21"/>
                <a:gd name="T22" fmla="*/ 3 w 26"/>
                <a:gd name="T23" fmla="*/ 1 h 21"/>
                <a:gd name="T24" fmla="*/ 2 w 26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1">
                  <a:moveTo>
                    <a:pt x="17" y="0"/>
                  </a:moveTo>
                  <a:lnTo>
                    <a:pt x="17" y="0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0" y="16"/>
                  </a:lnTo>
                  <a:lnTo>
                    <a:pt x="8" y="21"/>
                  </a:lnTo>
                  <a:lnTo>
                    <a:pt x="15" y="19"/>
                  </a:lnTo>
                  <a:lnTo>
                    <a:pt x="23" y="12"/>
                  </a:lnTo>
                  <a:lnTo>
                    <a:pt x="26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2" name="Freeform 277"/>
            <p:cNvSpPr>
              <a:spLocks/>
            </p:cNvSpPr>
            <p:nvPr/>
          </p:nvSpPr>
          <p:spPr bwMode="auto">
            <a:xfrm>
              <a:off x="2212" y="2524"/>
              <a:ext cx="47" cy="30"/>
            </a:xfrm>
            <a:custGeom>
              <a:avLst/>
              <a:gdLst>
                <a:gd name="T0" fmla="*/ 15 w 142"/>
                <a:gd name="T1" fmla="*/ 9 h 88"/>
                <a:gd name="T2" fmla="*/ 16 w 142"/>
                <a:gd name="T3" fmla="*/ 6 h 88"/>
                <a:gd name="T4" fmla="*/ 16 w 142"/>
                <a:gd name="T5" fmla="*/ 4 h 88"/>
                <a:gd name="T6" fmla="*/ 15 w 142"/>
                <a:gd name="T7" fmla="*/ 3 h 88"/>
                <a:gd name="T8" fmla="*/ 14 w 142"/>
                <a:gd name="T9" fmla="*/ 2 h 88"/>
                <a:gd name="T10" fmla="*/ 13 w 142"/>
                <a:gd name="T11" fmla="*/ 2 h 88"/>
                <a:gd name="T12" fmla="*/ 12 w 142"/>
                <a:gd name="T13" fmla="*/ 1 h 88"/>
                <a:gd name="T14" fmla="*/ 11 w 142"/>
                <a:gd name="T15" fmla="*/ 1 h 88"/>
                <a:gd name="T16" fmla="*/ 10 w 142"/>
                <a:gd name="T17" fmla="*/ 1 h 88"/>
                <a:gd name="T18" fmla="*/ 9 w 142"/>
                <a:gd name="T19" fmla="*/ 0 h 88"/>
                <a:gd name="T20" fmla="*/ 8 w 142"/>
                <a:gd name="T21" fmla="*/ 0 h 88"/>
                <a:gd name="T22" fmla="*/ 7 w 142"/>
                <a:gd name="T23" fmla="*/ 0 h 88"/>
                <a:gd name="T24" fmla="*/ 5 w 142"/>
                <a:gd name="T25" fmla="*/ 0 h 88"/>
                <a:gd name="T26" fmla="*/ 4 w 142"/>
                <a:gd name="T27" fmla="*/ 0 h 88"/>
                <a:gd name="T28" fmla="*/ 3 w 142"/>
                <a:gd name="T29" fmla="*/ 0 h 88"/>
                <a:gd name="T30" fmla="*/ 2 w 142"/>
                <a:gd name="T31" fmla="*/ 1 h 88"/>
                <a:gd name="T32" fmla="*/ 2 w 142"/>
                <a:gd name="T33" fmla="*/ 1 h 88"/>
                <a:gd name="T34" fmla="*/ 1 w 142"/>
                <a:gd name="T35" fmla="*/ 2 h 88"/>
                <a:gd name="T36" fmla="*/ 1 w 142"/>
                <a:gd name="T37" fmla="*/ 2 h 88"/>
                <a:gd name="T38" fmla="*/ 0 w 142"/>
                <a:gd name="T39" fmla="*/ 3 h 88"/>
                <a:gd name="T40" fmla="*/ 0 w 142"/>
                <a:gd name="T41" fmla="*/ 4 h 88"/>
                <a:gd name="T42" fmla="*/ 0 w 142"/>
                <a:gd name="T43" fmla="*/ 6 h 88"/>
                <a:gd name="T44" fmla="*/ 0 w 142"/>
                <a:gd name="T45" fmla="*/ 6 h 88"/>
                <a:gd name="T46" fmla="*/ 1 w 142"/>
                <a:gd name="T47" fmla="*/ 7 h 88"/>
                <a:gd name="T48" fmla="*/ 3 w 142"/>
                <a:gd name="T49" fmla="*/ 6 h 88"/>
                <a:gd name="T50" fmla="*/ 4 w 142"/>
                <a:gd name="T51" fmla="*/ 6 h 88"/>
                <a:gd name="T52" fmla="*/ 5 w 142"/>
                <a:gd name="T53" fmla="*/ 6 h 88"/>
                <a:gd name="T54" fmla="*/ 7 w 142"/>
                <a:gd name="T55" fmla="*/ 6 h 88"/>
                <a:gd name="T56" fmla="*/ 8 w 142"/>
                <a:gd name="T57" fmla="*/ 7 h 88"/>
                <a:gd name="T58" fmla="*/ 10 w 142"/>
                <a:gd name="T59" fmla="*/ 8 h 88"/>
                <a:gd name="T60" fmla="*/ 12 w 142"/>
                <a:gd name="T61" fmla="*/ 8 h 88"/>
                <a:gd name="T62" fmla="*/ 13 w 142"/>
                <a:gd name="T63" fmla="*/ 9 h 88"/>
                <a:gd name="T64" fmla="*/ 14 w 142"/>
                <a:gd name="T65" fmla="*/ 10 h 88"/>
                <a:gd name="T66" fmla="*/ 14 w 142"/>
                <a:gd name="T67" fmla="*/ 10 h 88"/>
                <a:gd name="T68" fmla="*/ 15 w 142"/>
                <a:gd name="T69" fmla="*/ 10 h 88"/>
                <a:gd name="T70" fmla="*/ 15 w 142"/>
                <a:gd name="T71" fmla="*/ 9 h 88"/>
                <a:gd name="T72" fmla="*/ 15 w 142"/>
                <a:gd name="T73" fmla="*/ 9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2" h="88">
                  <a:moveTo>
                    <a:pt x="138" y="72"/>
                  </a:moveTo>
                  <a:lnTo>
                    <a:pt x="142" y="51"/>
                  </a:lnTo>
                  <a:lnTo>
                    <a:pt x="141" y="35"/>
                  </a:lnTo>
                  <a:lnTo>
                    <a:pt x="135" y="26"/>
                  </a:lnTo>
                  <a:lnTo>
                    <a:pt x="125" y="20"/>
                  </a:lnTo>
                  <a:lnTo>
                    <a:pt x="118" y="17"/>
                  </a:lnTo>
                  <a:lnTo>
                    <a:pt x="111" y="13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2" y="3"/>
                  </a:lnTo>
                  <a:lnTo>
                    <a:pt x="71" y="1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7" y="1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6" y="11"/>
                  </a:lnTo>
                  <a:lnTo>
                    <a:pt x="11" y="17"/>
                  </a:lnTo>
                  <a:lnTo>
                    <a:pt x="7" y="22"/>
                  </a:lnTo>
                  <a:lnTo>
                    <a:pt x="4" y="29"/>
                  </a:lnTo>
                  <a:lnTo>
                    <a:pt x="1" y="36"/>
                  </a:lnTo>
                  <a:lnTo>
                    <a:pt x="0" y="50"/>
                  </a:lnTo>
                  <a:lnTo>
                    <a:pt x="2" y="57"/>
                  </a:lnTo>
                  <a:lnTo>
                    <a:pt x="10" y="59"/>
                  </a:lnTo>
                  <a:lnTo>
                    <a:pt x="24" y="57"/>
                  </a:lnTo>
                  <a:lnTo>
                    <a:pt x="34" y="56"/>
                  </a:lnTo>
                  <a:lnTo>
                    <a:pt x="47" y="56"/>
                  </a:lnTo>
                  <a:lnTo>
                    <a:pt x="61" y="57"/>
                  </a:lnTo>
                  <a:lnTo>
                    <a:pt x="76" y="59"/>
                  </a:lnTo>
                  <a:lnTo>
                    <a:pt x="91" y="64"/>
                  </a:lnTo>
                  <a:lnTo>
                    <a:pt x="105" y="70"/>
                  </a:lnTo>
                  <a:lnTo>
                    <a:pt x="115" y="77"/>
                  </a:lnTo>
                  <a:lnTo>
                    <a:pt x="124" y="86"/>
                  </a:lnTo>
                  <a:lnTo>
                    <a:pt x="127" y="88"/>
                  </a:lnTo>
                  <a:lnTo>
                    <a:pt x="132" y="86"/>
                  </a:lnTo>
                  <a:lnTo>
                    <a:pt x="136" y="80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3" name="Freeform 278"/>
            <p:cNvSpPr>
              <a:spLocks/>
            </p:cNvSpPr>
            <p:nvPr/>
          </p:nvSpPr>
          <p:spPr bwMode="auto">
            <a:xfrm>
              <a:off x="2253" y="2529"/>
              <a:ext cx="8" cy="20"/>
            </a:xfrm>
            <a:custGeom>
              <a:avLst/>
              <a:gdLst>
                <a:gd name="T0" fmla="*/ 0 w 23"/>
                <a:gd name="T1" fmla="*/ 1 h 59"/>
                <a:gd name="T2" fmla="*/ 0 w 23"/>
                <a:gd name="T3" fmla="*/ 1 h 59"/>
                <a:gd name="T4" fmla="*/ 1 w 23"/>
                <a:gd name="T5" fmla="*/ 2 h 59"/>
                <a:gd name="T6" fmla="*/ 1 w 23"/>
                <a:gd name="T7" fmla="*/ 2 h 59"/>
                <a:gd name="T8" fmla="*/ 2 w 23"/>
                <a:gd name="T9" fmla="*/ 4 h 59"/>
                <a:gd name="T10" fmla="*/ 1 w 23"/>
                <a:gd name="T11" fmla="*/ 6 h 59"/>
                <a:gd name="T12" fmla="*/ 2 w 23"/>
                <a:gd name="T13" fmla="*/ 7 h 59"/>
                <a:gd name="T14" fmla="*/ 3 w 23"/>
                <a:gd name="T15" fmla="*/ 4 h 59"/>
                <a:gd name="T16" fmla="*/ 2 w 23"/>
                <a:gd name="T17" fmla="*/ 2 h 59"/>
                <a:gd name="T18" fmla="*/ 2 w 23"/>
                <a:gd name="T19" fmla="*/ 1 h 59"/>
                <a:gd name="T20" fmla="*/ 0 w 23"/>
                <a:gd name="T21" fmla="*/ 0 h 59"/>
                <a:gd name="T22" fmla="*/ 0 w 23"/>
                <a:gd name="T23" fmla="*/ 0 h 59"/>
                <a:gd name="T24" fmla="*/ 0 w 23"/>
                <a:gd name="T25" fmla="*/ 1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59">
                  <a:moveTo>
                    <a:pt x="0" y="9"/>
                  </a:moveTo>
                  <a:lnTo>
                    <a:pt x="0" y="9"/>
                  </a:lnTo>
                  <a:lnTo>
                    <a:pt x="7" y="14"/>
                  </a:lnTo>
                  <a:lnTo>
                    <a:pt x="12" y="21"/>
                  </a:lnTo>
                  <a:lnTo>
                    <a:pt x="13" y="36"/>
                  </a:lnTo>
                  <a:lnTo>
                    <a:pt x="9" y="56"/>
                  </a:lnTo>
                  <a:lnTo>
                    <a:pt x="19" y="59"/>
                  </a:lnTo>
                  <a:lnTo>
                    <a:pt x="23" y="36"/>
                  </a:lnTo>
                  <a:lnTo>
                    <a:pt x="21" y="19"/>
                  </a:lnTo>
                  <a:lnTo>
                    <a:pt x="14" y="7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4" name="Freeform 279"/>
            <p:cNvSpPr>
              <a:spLocks/>
            </p:cNvSpPr>
            <p:nvPr/>
          </p:nvSpPr>
          <p:spPr bwMode="auto">
            <a:xfrm>
              <a:off x="2228" y="2522"/>
              <a:ext cx="26" cy="10"/>
            </a:xfrm>
            <a:custGeom>
              <a:avLst/>
              <a:gdLst>
                <a:gd name="T0" fmla="*/ 0 w 78"/>
                <a:gd name="T1" fmla="*/ 1 h 30"/>
                <a:gd name="T2" fmla="*/ 0 w 78"/>
                <a:gd name="T3" fmla="*/ 1 h 30"/>
                <a:gd name="T4" fmla="*/ 1 w 78"/>
                <a:gd name="T5" fmla="*/ 1 h 30"/>
                <a:gd name="T6" fmla="*/ 3 w 78"/>
                <a:gd name="T7" fmla="*/ 1 h 30"/>
                <a:gd name="T8" fmla="*/ 4 w 78"/>
                <a:gd name="T9" fmla="*/ 1 h 30"/>
                <a:gd name="T10" fmla="*/ 5 w 78"/>
                <a:gd name="T11" fmla="*/ 2 h 30"/>
                <a:gd name="T12" fmla="*/ 6 w 78"/>
                <a:gd name="T13" fmla="*/ 2 h 30"/>
                <a:gd name="T14" fmla="*/ 7 w 78"/>
                <a:gd name="T15" fmla="*/ 3 h 30"/>
                <a:gd name="T16" fmla="*/ 8 w 78"/>
                <a:gd name="T17" fmla="*/ 3 h 30"/>
                <a:gd name="T18" fmla="*/ 8 w 78"/>
                <a:gd name="T19" fmla="*/ 3 h 30"/>
                <a:gd name="T20" fmla="*/ 9 w 78"/>
                <a:gd name="T21" fmla="*/ 2 h 30"/>
                <a:gd name="T22" fmla="*/ 8 w 78"/>
                <a:gd name="T23" fmla="*/ 2 h 30"/>
                <a:gd name="T24" fmla="*/ 7 w 78"/>
                <a:gd name="T25" fmla="*/ 2 h 30"/>
                <a:gd name="T26" fmla="*/ 6 w 78"/>
                <a:gd name="T27" fmla="*/ 1 h 30"/>
                <a:gd name="T28" fmla="*/ 5 w 78"/>
                <a:gd name="T29" fmla="*/ 1 h 30"/>
                <a:gd name="T30" fmla="*/ 4 w 78"/>
                <a:gd name="T31" fmla="*/ 0 h 30"/>
                <a:gd name="T32" fmla="*/ 3 w 78"/>
                <a:gd name="T33" fmla="*/ 0 h 30"/>
                <a:gd name="T34" fmla="*/ 1 w 78"/>
                <a:gd name="T35" fmla="*/ 0 h 30"/>
                <a:gd name="T36" fmla="*/ 0 w 78"/>
                <a:gd name="T37" fmla="*/ 0 h 30"/>
                <a:gd name="T38" fmla="*/ 0 w 78"/>
                <a:gd name="T39" fmla="*/ 0 h 30"/>
                <a:gd name="T40" fmla="*/ 0 w 78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" h="30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3" y="12"/>
                  </a:lnTo>
                  <a:lnTo>
                    <a:pt x="32" y="13"/>
                  </a:lnTo>
                  <a:lnTo>
                    <a:pt x="43" y="17"/>
                  </a:lnTo>
                  <a:lnTo>
                    <a:pt x="52" y="21"/>
                  </a:lnTo>
                  <a:lnTo>
                    <a:pt x="61" y="24"/>
                  </a:lnTo>
                  <a:lnTo>
                    <a:pt x="69" y="28"/>
                  </a:lnTo>
                  <a:lnTo>
                    <a:pt x="76" y="30"/>
                  </a:lnTo>
                  <a:lnTo>
                    <a:pt x="78" y="21"/>
                  </a:lnTo>
                  <a:lnTo>
                    <a:pt x="71" y="18"/>
                  </a:lnTo>
                  <a:lnTo>
                    <a:pt x="64" y="15"/>
                  </a:lnTo>
                  <a:lnTo>
                    <a:pt x="54" y="11"/>
                  </a:lnTo>
                  <a:lnTo>
                    <a:pt x="46" y="7"/>
                  </a:lnTo>
                  <a:lnTo>
                    <a:pt x="35" y="4"/>
                  </a:lnTo>
                  <a:lnTo>
                    <a:pt x="23" y="3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5" name="Freeform 280"/>
            <p:cNvSpPr>
              <a:spLocks/>
            </p:cNvSpPr>
            <p:nvPr/>
          </p:nvSpPr>
          <p:spPr bwMode="auto">
            <a:xfrm>
              <a:off x="2211" y="2523"/>
              <a:ext cx="17" cy="14"/>
            </a:xfrm>
            <a:custGeom>
              <a:avLst/>
              <a:gdLst>
                <a:gd name="T0" fmla="*/ 1 w 52"/>
                <a:gd name="T1" fmla="*/ 5 h 43"/>
                <a:gd name="T2" fmla="*/ 1 w 52"/>
                <a:gd name="T3" fmla="*/ 5 h 43"/>
                <a:gd name="T4" fmla="*/ 1 w 52"/>
                <a:gd name="T5" fmla="*/ 4 h 43"/>
                <a:gd name="T6" fmla="*/ 2 w 52"/>
                <a:gd name="T7" fmla="*/ 3 h 43"/>
                <a:gd name="T8" fmla="*/ 2 w 52"/>
                <a:gd name="T9" fmla="*/ 3 h 43"/>
                <a:gd name="T10" fmla="*/ 3 w 52"/>
                <a:gd name="T11" fmla="*/ 2 h 43"/>
                <a:gd name="T12" fmla="*/ 3 w 52"/>
                <a:gd name="T13" fmla="*/ 2 h 43"/>
                <a:gd name="T14" fmla="*/ 4 w 52"/>
                <a:gd name="T15" fmla="*/ 2 h 43"/>
                <a:gd name="T16" fmla="*/ 4 w 52"/>
                <a:gd name="T17" fmla="*/ 1 h 43"/>
                <a:gd name="T18" fmla="*/ 6 w 52"/>
                <a:gd name="T19" fmla="*/ 1 h 43"/>
                <a:gd name="T20" fmla="*/ 6 w 52"/>
                <a:gd name="T21" fmla="*/ 0 h 43"/>
                <a:gd name="T22" fmla="*/ 4 w 52"/>
                <a:gd name="T23" fmla="*/ 0 h 43"/>
                <a:gd name="T24" fmla="*/ 3 w 52"/>
                <a:gd name="T25" fmla="*/ 0 h 43"/>
                <a:gd name="T26" fmla="*/ 3 w 52"/>
                <a:gd name="T27" fmla="*/ 1 h 43"/>
                <a:gd name="T28" fmla="*/ 2 w 52"/>
                <a:gd name="T29" fmla="*/ 1 h 43"/>
                <a:gd name="T30" fmla="*/ 1 w 52"/>
                <a:gd name="T31" fmla="*/ 2 h 43"/>
                <a:gd name="T32" fmla="*/ 1 w 52"/>
                <a:gd name="T33" fmla="*/ 3 h 43"/>
                <a:gd name="T34" fmla="*/ 0 w 52"/>
                <a:gd name="T35" fmla="*/ 4 h 43"/>
                <a:gd name="T36" fmla="*/ 0 w 52"/>
                <a:gd name="T37" fmla="*/ 4 h 43"/>
                <a:gd name="T38" fmla="*/ 0 w 52"/>
                <a:gd name="T39" fmla="*/ 4 h 43"/>
                <a:gd name="T40" fmla="*/ 1 w 52"/>
                <a:gd name="T41" fmla="*/ 5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lnTo>
                    <a:pt x="10" y="43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18" y="26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34" y="14"/>
                  </a:lnTo>
                  <a:lnTo>
                    <a:pt x="41" y="11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41" y="2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6" y="12"/>
                  </a:lnTo>
                  <a:lnTo>
                    <a:pt x="11" y="18"/>
                  </a:lnTo>
                  <a:lnTo>
                    <a:pt x="6" y="25"/>
                  </a:lnTo>
                  <a:lnTo>
                    <a:pt x="3" y="33"/>
                  </a:lnTo>
                  <a:lnTo>
                    <a:pt x="0" y="40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6" name="Freeform 281"/>
            <p:cNvSpPr>
              <a:spLocks/>
            </p:cNvSpPr>
            <p:nvPr/>
          </p:nvSpPr>
          <p:spPr bwMode="auto">
            <a:xfrm>
              <a:off x="2210" y="2536"/>
              <a:ext cx="10" cy="10"/>
            </a:xfrm>
            <a:custGeom>
              <a:avLst/>
              <a:gdLst>
                <a:gd name="T0" fmla="*/ 3 w 31"/>
                <a:gd name="T1" fmla="*/ 2 h 30"/>
                <a:gd name="T2" fmla="*/ 3 w 31"/>
                <a:gd name="T3" fmla="*/ 2 h 30"/>
                <a:gd name="T4" fmla="*/ 2 w 31"/>
                <a:gd name="T5" fmla="*/ 2 h 30"/>
                <a:gd name="T6" fmla="*/ 1 w 31"/>
                <a:gd name="T7" fmla="*/ 2 h 30"/>
                <a:gd name="T8" fmla="*/ 1 w 31"/>
                <a:gd name="T9" fmla="*/ 2 h 30"/>
                <a:gd name="T10" fmla="*/ 1 w 31"/>
                <a:gd name="T11" fmla="*/ 0 h 30"/>
                <a:gd name="T12" fmla="*/ 0 w 31"/>
                <a:gd name="T13" fmla="*/ 0 h 30"/>
                <a:gd name="T14" fmla="*/ 0 w 31"/>
                <a:gd name="T15" fmla="*/ 2 h 30"/>
                <a:gd name="T16" fmla="*/ 1 w 31"/>
                <a:gd name="T17" fmla="*/ 3 h 30"/>
                <a:gd name="T18" fmla="*/ 2 w 31"/>
                <a:gd name="T19" fmla="*/ 3 h 30"/>
                <a:gd name="T20" fmla="*/ 3 w 31"/>
                <a:gd name="T21" fmla="*/ 3 h 30"/>
                <a:gd name="T22" fmla="*/ 3 w 31"/>
                <a:gd name="T23" fmla="*/ 3 h 30"/>
                <a:gd name="T24" fmla="*/ 3 w 31"/>
                <a:gd name="T25" fmla="*/ 2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30">
                  <a:moveTo>
                    <a:pt x="29" y="17"/>
                  </a:moveTo>
                  <a:lnTo>
                    <a:pt x="29" y="17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3"/>
                  </a:lnTo>
                  <a:lnTo>
                    <a:pt x="2" y="0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16" y="30"/>
                  </a:lnTo>
                  <a:lnTo>
                    <a:pt x="31" y="2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7" name="Freeform 282"/>
            <p:cNvSpPr>
              <a:spLocks/>
            </p:cNvSpPr>
            <p:nvPr/>
          </p:nvSpPr>
          <p:spPr bwMode="auto">
            <a:xfrm>
              <a:off x="2220" y="2541"/>
              <a:ext cx="35" cy="13"/>
            </a:xfrm>
            <a:custGeom>
              <a:avLst/>
              <a:gdLst>
                <a:gd name="T0" fmla="*/ 12 w 106"/>
                <a:gd name="T1" fmla="*/ 4 h 38"/>
                <a:gd name="T2" fmla="*/ 12 w 106"/>
                <a:gd name="T3" fmla="*/ 4 h 38"/>
                <a:gd name="T4" fmla="*/ 11 w 106"/>
                <a:gd name="T5" fmla="*/ 3 h 38"/>
                <a:gd name="T6" fmla="*/ 9 w 106"/>
                <a:gd name="T7" fmla="*/ 2 h 38"/>
                <a:gd name="T8" fmla="*/ 8 w 106"/>
                <a:gd name="T9" fmla="*/ 1 h 38"/>
                <a:gd name="T10" fmla="*/ 6 w 106"/>
                <a:gd name="T11" fmla="*/ 0 h 38"/>
                <a:gd name="T12" fmla="*/ 4 w 106"/>
                <a:gd name="T13" fmla="*/ 0 h 38"/>
                <a:gd name="T14" fmla="*/ 3 w 106"/>
                <a:gd name="T15" fmla="*/ 0 h 38"/>
                <a:gd name="T16" fmla="*/ 1 w 106"/>
                <a:gd name="T17" fmla="*/ 0 h 38"/>
                <a:gd name="T18" fmla="*/ 0 w 106"/>
                <a:gd name="T19" fmla="*/ 0 h 38"/>
                <a:gd name="T20" fmla="*/ 0 w 106"/>
                <a:gd name="T21" fmla="*/ 1 h 38"/>
                <a:gd name="T22" fmla="*/ 1 w 106"/>
                <a:gd name="T23" fmla="*/ 1 h 38"/>
                <a:gd name="T24" fmla="*/ 3 w 106"/>
                <a:gd name="T25" fmla="*/ 1 h 38"/>
                <a:gd name="T26" fmla="*/ 4 w 106"/>
                <a:gd name="T27" fmla="*/ 1 h 38"/>
                <a:gd name="T28" fmla="*/ 6 w 106"/>
                <a:gd name="T29" fmla="*/ 2 h 38"/>
                <a:gd name="T30" fmla="*/ 7 w 106"/>
                <a:gd name="T31" fmla="*/ 2 h 38"/>
                <a:gd name="T32" fmla="*/ 9 w 106"/>
                <a:gd name="T33" fmla="*/ 3 h 38"/>
                <a:gd name="T34" fmla="*/ 10 w 106"/>
                <a:gd name="T35" fmla="*/ 4 h 38"/>
                <a:gd name="T36" fmla="*/ 11 w 106"/>
                <a:gd name="T37" fmla="*/ 4 h 38"/>
                <a:gd name="T38" fmla="*/ 11 w 106"/>
                <a:gd name="T39" fmla="*/ 4 h 38"/>
                <a:gd name="T40" fmla="*/ 12 w 106"/>
                <a:gd name="T41" fmla="*/ 4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38">
                  <a:moveTo>
                    <a:pt x="106" y="33"/>
                  </a:moveTo>
                  <a:lnTo>
                    <a:pt x="106" y="33"/>
                  </a:lnTo>
                  <a:lnTo>
                    <a:pt x="96" y="24"/>
                  </a:lnTo>
                  <a:lnTo>
                    <a:pt x="84" y="15"/>
                  </a:lnTo>
                  <a:lnTo>
                    <a:pt x="70" y="9"/>
                  </a:lnTo>
                  <a:lnTo>
                    <a:pt x="54" y="4"/>
                  </a:lnTo>
                  <a:lnTo>
                    <a:pt x="38" y="2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12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38" y="12"/>
                  </a:lnTo>
                  <a:lnTo>
                    <a:pt x="51" y="14"/>
                  </a:lnTo>
                  <a:lnTo>
                    <a:pt x="67" y="19"/>
                  </a:lnTo>
                  <a:lnTo>
                    <a:pt x="79" y="25"/>
                  </a:lnTo>
                  <a:lnTo>
                    <a:pt x="89" y="31"/>
                  </a:lnTo>
                  <a:lnTo>
                    <a:pt x="96" y="38"/>
                  </a:lnTo>
                  <a:lnTo>
                    <a:pt x="10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8" name="Freeform 283"/>
            <p:cNvSpPr>
              <a:spLocks/>
            </p:cNvSpPr>
            <p:nvPr/>
          </p:nvSpPr>
          <p:spPr bwMode="auto">
            <a:xfrm>
              <a:off x="2252" y="2548"/>
              <a:ext cx="8" cy="8"/>
            </a:xfrm>
            <a:custGeom>
              <a:avLst/>
              <a:gdLst>
                <a:gd name="T0" fmla="*/ 2 w 24"/>
                <a:gd name="T1" fmla="*/ 0 h 23"/>
                <a:gd name="T2" fmla="*/ 2 w 24"/>
                <a:gd name="T3" fmla="*/ 0 h 23"/>
                <a:gd name="T4" fmla="*/ 1 w 24"/>
                <a:gd name="T5" fmla="*/ 1 h 23"/>
                <a:gd name="T6" fmla="*/ 1 w 24"/>
                <a:gd name="T7" fmla="*/ 1 h 23"/>
                <a:gd name="T8" fmla="*/ 1 w 24"/>
                <a:gd name="T9" fmla="*/ 1 h 23"/>
                <a:gd name="T10" fmla="*/ 1 w 24"/>
                <a:gd name="T11" fmla="*/ 1 h 23"/>
                <a:gd name="T12" fmla="*/ 0 w 24"/>
                <a:gd name="T13" fmla="*/ 2 h 23"/>
                <a:gd name="T14" fmla="*/ 1 w 24"/>
                <a:gd name="T15" fmla="*/ 3 h 23"/>
                <a:gd name="T16" fmla="*/ 2 w 24"/>
                <a:gd name="T17" fmla="*/ 2 h 23"/>
                <a:gd name="T18" fmla="*/ 2 w 24"/>
                <a:gd name="T19" fmla="*/ 1 h 23"/>
                <a:gd name="T20" fmla="*/ 3 w 24"/>
                <a:gd name="T21" fmla="*/ 0 h 23"/>
                <a:gd name="T22" fmla="*/ 3 w 24"/>
                <a:gd name="T23" fmla="*/ 0 h 23"/>
                <a:gd name="T24" fmla="*/ 2 w 24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23">
                  <a:moveTo>
                    <a:pt x="14" y="0"/>
                  </a:moveTo>
                  <a:lnTo>
                    <a:pt x="14" y="0"/>
                  </a:lnTo>
                  <a:lnTo>
                    <a:pt x="12" y="6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0" y="17"/>
                  </a:lnTo>
                  <a:lnTo>
                    <a:pt x="8" y="23"/>
                  </a:lnTo>
                  <a:lnTo>
                    <a:pt x="17" y="18"/>
                  </a:lnTo>
                  <a:lnTo>
                    <a:pt x="22" y="11"/>
                  </a:lnTo>
                  <a:lnTo>
                    <a:pt x="24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9" name="Freeform 284"/>
            <p:cNvSpPr>
              <a:spLocks/>
            </p:cNvSpPr>
            <p:nvPr/>
          </p:nvSpPr>
          <p:spPr bwMode="auto">
            <a:xfrm>
              <a:off x="2216" y="2501"/>
              <a:ext cx="46" cy="25"/>
            </a:xfrm>
            <a:custGeom>
              <a:avLst/>
              <a:gdLst>
                <a:gd name="T0" fmla="*/ 15 w 140"/>
                <a:gd name="T1" fmla="*/ 6 h 77"/>
                <a:gd name="T2" fmla="*/ 15 w 140"/>
                <a:gd name="T3" fmla="*/ 4 h 77"/>
                <a:gd name="T4" fmla="*/ 15 w 140"/>
                <a:gd name="T5" fmla="*/ 2 h 77"/>
                <a:gd name="T6" fmla="*/ 14 w 140"/>
                <a:gd name="T7" fmla="*/ 2 h 77"/>
                <a:gd name="T8" fmla="*/ 13 w 140"/>
                <a:gd name="T9" fmla="*/ 1 h 77"/>
                <a:gd name="T10" fmla="*/ 12 w 140"/>
                <a:gd name="T11" fmla="*/ 1 h 77"/>
                <a:gd name="T12" fmla="*/ 11 w 140"/>
                <a:gd name="T13" fmla="*/ 1 h 77"/>
                <a:gd name="T14" fmla="*/ 10 w 140"/>
                <a:gd name="T15" fmla="*/ 0 h 77"/>
                <a:gd name="T16" fmla="*/ 9 w 140"/>
                <a:gd name="T17" fmla="*/ 0 h 77"/>
                <a:gd name="T18" fmla="*/ 8 w 140"/>
                <a:gd name="T19" fmla="*/ 0 h 77"/>
                <a:gd name="T20" fmla="*/ 7 w 140"/>
                <a:gd name="T21" fmla="*/ 0 h 77"/>
                <a:gd name="T22" fmla="*/ 6 w 140"/>
                <a:gd name="T23" fmla="*/ 0 h 77"/>
                <a:gd name="T24" fmla="*/ 4 w 140"/>
                <a:gd name="T25" fmla="*/ 0 h 77"/>
                <a:gd name="T26" fmla="*/ 3 w 140"/>
                <a:gd name="T27" fmla="*/ 1 h 77"/>
                <a:gd name="T28" fmla="*/ 2 w 140"/>
                <a:gd name="T29" fmla="*/ 1 h 77"/>
                <a:gd name="T30" fmla="*/ 2 w 140"/>
                <a:gd name="T31" fmla="*/ 2 h 77"/>
                <a:gd name="T32" fmla="*/ 1 w 140"/>
                <a:gd name="T33" fmla="*/ 2 h 77"/>
                <a:gd name="T34" fmla="*/ 1 w 140"/>
                <a:gd name="T35" fmla="*/ 3 h 77"/>
                <a:gd name="T36" fmla="*/ 0 w 140"/>
                <a:gd name="T37" fmla="*/ 4 h 77"/>
                <a:gd name="T38" fmla="*/ 0 w 140"/>
                <a:gd name="T39" fmla="*/ 4 h 77"/>
                <a:gd name="T40" fmla="*/ 0 w 140"/>
                <a:gd name="T41" fmla="*/ 5 h 77"/>
                <a:gd name="T42" fmla="*/ 0 w 140"/>
                <a:gd name="T43" fmla="*/ 6 h 77"/>
                <a:gd name="T44" fmla="*/ 1 w 140"/>
                <a:gd name="T45" fmla="*/ 7 h 77"/>
                <a:gd name="T46" fmla="*/ 1 w 140"/>
                <a:gd name="T47" fmla="*/ 7 h 77"/>
                <a:gd name="T48" fmla="*/ 3 w 140"/>
                <a:gd name="T49" fmla="*/ 7 h 77"/>
                <a:gd name="T50" fmla="*/ 4 w 140"/>
                <a:gd name="T51" fmla="*/ 6 h 77"/>
                <a:gd name="T52" fmla="*/ 5 w 140"/>
                <a:gd name="T53" fmla="*/ 6 h 77"/>
                <a:gd name="T54" fmla="*/ 7 w 140"/>
                <a:gd name="T55" fmla="*/ 6 h 77"/>
                <a:gd name="T56" fmla="*/ 9 w 140"/>
                <a:gd name="T57" fmla="*/ 6 h 77"/>
                <a:gd name="T58" fmla="*/ 10 w 140"/>
                <a:gd name="T59" fmla="*/ 6 h 77"/>
                <a:gd name="T60" fmla="*/ 12 w 140"/>
                <a:gd name="T61" fmla="*/ 6 h 77"/>
                <a:gd name="T62" fmla="*/ 13 w 140"/>
                <a:gd name="T63" fmla="*/ 7 h 77"/>
                <a:gd name="T64" fmla="*/ 14 w 140"/>
                <a:gd name="T65" fmla="*/ 8 h 77"/>
                <a:gd name="T66" fmla="*/ 14 w 140"/>
                <a:gd name="T67" fmla="*/ 8 h 77"/>
                <a:gd name="T68" fmla="*/ 15 w 140"/>
                <a:gd name="T69" fmla="*/ 8 h 77"/>
                <a:gd name="T70" fmla="*/ 15 w 140"/>
                <a:gd name="T71" fmla="*/ 7 h 77"/>
                <a:gd name="T72" fmla="*/ 15 w 140"/>
                <a:gd name="T73" fmla="*/ 6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0" h="77">
                  <a:moveTo>
                    <a:pt x="140" y="59"/>
                  </a:moveTo>
                  <a:lnTo>
                    <a:pt x="140" y="38"/>
                  </a:lnTo>
                  <a:lnTo>
                    <a:pt x="137" y="23"/>
                  </a:lnTo>
                  <a:lnTo>
                    <a:pt x="130" y="14"/>
                  </a:lnTo>
                  <a:lnTo>
                    <a:pt x="119" y="10"/>
                  </a:lnTo>
                  <a:lnTo>
                    <a:pt x="112" y="9"/>
                  </a:lnTo>
                  <a:lnTo>
                    <a:pt x="103" y="6"/>
                  </a:lnTo>
                  <a:lnTo>
                    <a:pt x="95" y="4"/>
                  </a:lnTo>
                  <a:lnTo>
                    <a:pt x="84" y="3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51" y="2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1" y="11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6" y="27"/>
                  </a:lnTo>
                  <a:lnTo>
                    <a:pt x="3" y="33"/>
                  </a:lnTo>
                  <a:lnTo>
                    <a:pt x="1" y="40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5" y="68"/>
                  </a:lnTo>
                  <a:lnTo>
                    <a:pt x="12" y="70"/>
                  </a:lnTo>
                  <a:lnTo>
                    <a:pt x="25" y="65"/>
                  </a:lnTo>
                  <a:lnTo>
                    <a:pt x="35" y="62"/>
                  </a:lnTo>
                  <a:lnTo>
                    <a:pt x="48" y="59"/>
                  </a:lnTo>
                  <a:lnTo>
                    <a:pt x="62" y="58"/>
                  </a:lnTo>
                  <a:lnTo>
                    <a:pt x="78" y="58"/>
                  </a:lnTo>
                  <a:lnTo>
                    <a:pt x="94" y="59"/>
                  </a:lnTo>
                  <a:lnTo>
                    <a:pt x="108" y="63"/>
                  </a:lnTo>
                  <a:lnTo>
                    <a:pt x="120" y="68"/>
                  </a:lnTo>
                  <a:lnTo>
                    <a:pt x="130" y="75"/>
                  </a:lnTo>
                  <a:lnTo>
                    <a:pt x="134" y="77"/>
                  </a:lnTo>
                  <a:lnTo>
                    <a:pt x="137" y="74"/>
                  </a:lnTo>
                  <a:lnTo>
                    <a:pt x="139" y="68"/>
                  </a:lnTo>
                  <a:lnTo>
                    <a:pt x="140" y="59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0" name="Freeform 285"/>
            <p:cNvSpPr>
              <a:spLocks/>
            </p:cNvSpPr>
            <p:nvPr/>
          </p:nvSpPr>
          <p:spPr bwMode="auto">
            <a:xfrm>
              <a:off x="2255" y="2502"/>
              <a:ext cx="9" cy="18"/>
            </a:xfrm>
            <a:custGeom>
              <a:avLst/>
              <a:gdLst>
                <a:gd name="T0" fmla="*/ 0 w 27"/>
                <a:gd name="T1" fmla="*/ 1 h 54"/>
                <a:gd name="T2" fmla="*/ 0 w 27"/>
                <a:gd name="T3" fmla="*/ 1 h 54"/>
                <a:gd name="T4" fmla="*/ 1 w 27"/>
                <a:gd name="T5" fmla="*/ 1 h 54"/>
                <a:gd name="T6" fmla="*/ 2 w 27"/>
                <a:gd name="T7" fmla="*/ 2 h 54"/>
                <a:gd name="T8" fmla="*/ 2 w 27"/>
                <a:gd name="T9" fmla="*/ 4 h 54"/>
                <a:gd name="T10" fmla="*/ 2 w 27"/>
                <a:gd name="T11" fmla="*/ 6 h 54"/>
                <a:gd name="T12" fmla="*/ 3 w 27"/>
                <a:gd name="T13" fmla="*/ 6 h 54"/>
                <a:gd name="T14" fmla="*/ 3 w 27"/>
                <a:gd name="T15" fmla="*/ 4 h 54"/>
                <a:gd name="T16" fmla="*/ 3 w 27"/>
                <a:gd name="T17" fmla="*/ 2 h 54"/>
                <a:gd name="T18" fmla="*/ 2 w 27"/>
                <a:gd name="T19" fmla="*/ 0 h 54"/>
                <a:gd name="T20" fmla="*/ 0 w 27"/>
                <a:gd name="T21" fmla="*/ 0 h 54"/>
                <a:gd name="T22" fmla="*/ 0 w 27"/>
                <a:gd name="T23" fmla="*/ 0 h 54"/>
                <a:gd name="T24" fmla="*/ 0 w 27"/>
                <a:gd name="T25" fmla="*/ 1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54">
                  <a:moveTo>
                    <a:pt x="0" y="10"/>
                  </a:moveTo>
                  <a:lnTo>
                    <a:pt x="1" y="10"/>
                  </a:lnTo>
                  <a:lnTo>
                    <a:pt x="9" y="13"/>
                  </a:lnTo>
                  <a:lnTo>
                    <a:pt x="14" y="21"/>
                  </a:lnTo>
                  <a:lnTo>
                    <a:pt x="18" y="33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33"/>
                  </a:lnTo>
                  <a:lnTo>
                    <a:pt x="24" y="16"/>
                  </a:lnTo>
                  <a:lnTo>
                    <a:pt x="14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1" name="Freeform 286"/>
            <p:cNvSpPr>
              <a:spLocks/>
            </p:cNvSpPr>
            <p:nvPr/>
          </p:nvSpPr>
          <p:spPr bwMode="auto">
            <a:xfrm>
              <a:off x="2229" y="2499"/>
              <a:ext cx="27" cy="7"/>
            </a:xfrm>
            <a:custGeom>
              <a:avLst/>
              <a:gdLst>
                <a:gd name="T0" fmla="*/ 0 w 81"/>
                <a:gd name="T1" fmla="*/ 2 h 21"/>
                <a:gd name="T2" fmla="*/ 0 w 81"/>
                <a:gd name="T3" fmla="*/ 2 h 21"/>
                <a:gd name="T4" fmla="*/ 1 w 81"/>
                <a:gd name="T5" fmla="*/ 1 h 21"/>
                <a:gd name="T6" fmla="*/ 3 w 81"/>
                <a:gd name="T7" fmla="*/ 1 h 21"/>
                <a:gd name="T8" fmla="*/ 4 w 81"/>
                <a:gd name="T9" fmla="*/ 1 h 21"/>
                <a:gd name="T10" fmla="*/ 5 w 81"/>
                <a:gd name="T11" fmla="*/ 2 h 21"/>
                <a:gd name="T12" fmla="*/ 6 w 81"/>
                <a:gd name="T13" fmla="*/ 2 h 21"/>
                <a:gd name="T14" fmla="*/ 7 w 81"/>
                <a:gd name="T15" fmla="*/ 2 h 21"/>
                <a:gd name="T16" fmla="*/ 8 w 81"/>
                <a:gd name="T17" fmla="*/ 2 h 21"/>
                <a:gd name="T18" fmla="*/ 9 w 81"/>
                <a:gd name="T19" fmla="*/ 2 h 21"/>
                <a:gd name="T20" fmla="*/ 9 w 81"/>
                <a:gd name="T21" fmla="*/ 1 h 21"/>
                <a:gd name="T22" fmla="*/ 8 w 81"/>
                <a:gd name="T23" fmla="*/ 1 h 21"/>
                <a:gd name="T24" fmla="*/ 7 w 81"/>
                <a:gd name="T25" fmla="*/ 1 h 21"/>
                <a:gd name="T26" fmla="*/ 6 w 81"/>
                <a:gd name="T27" fmla="*/ 1 h 21"/>
                <a:gd name="T28" fmla="*/ 5 w 81"/>
                <a:gd name="T29" fmla="*/ 0 h 21"/>
                <a:gd name="T30" fmla="*/ 4 w 81"/>
                <a:gd name="T31" fmla="*/ 0 h 21"/>
                <a:gd name="T32" fmla="*/ 3 w 81"/>
                <a:gd name="T33" fmla="*/ 0 h 21"/>
                <a:gd name="T34" fmla="*/ 1 w 81"/>
                <a:gd name="T35" fmla="*/ 0 h 21"/>
                <a:gd name="T36" fmla="*/ 0 w 81"/>
                <a:gd name="T37" fmla="*/ 1 h 21"/>
                <a:gd name="T38" fmla="*/ 0 w 81"/>
                <a:gd name="T39" fmla="*/ 1 h 21"/>
                <a:gd name="T40" fmla="*/ 0 w 81"/>
                <a:gd name="T41" fmla="*/ 2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1" h="21">
                  <a:moveTo>
                    <a:pt x="3" y="15"/>
                  </a:moveTo>
                  <a:lnTo>
                    <a:pt x="3" y="15"/>
                  </a:lnTo>
                  <a:lnTo>
                    <a:pt x="12" y="12"/>
                  </a:lnTo>
                  <a:lnTo>
                    <a:pt x="23" y="12"/>
                  </a:lnTo>
                  <a:lnTo>
                    <a:pt x="34" y="12"/>
                  </a:lnTo>
                  <a:lnTo>
                    <a:pt x="45" y="14"/>
                  </a:lnTo>
                  <a:lnTo>
                    <a:pt x="56" y="15"/>
                  </a:lnTo>
                  <a:lnTo>
                    <a:pt x="63" y="17"/>
                  </a:lnTo>
                  <a:lnTo>
                    <a:pt x="71" y="20"/>
                  </a:lnTo>
                  <a:lnTo>
                    <a:pt x="79" y="21"/>
                  </a:lnTo>
                  <a:lnTo>
                    <a:pt x="81" y="11"/>
                  </a:lnTo>
                  <a:lnTo>
                    <a:pt x="74" y="10"/>
                  </a:lnTo>
                  <a:lnTo>
                    <a:pt x="65" y="8"/>
                  </a:lnTo>
                  <a:lnTo>
                    <a:pt x="56" y="5"/>
                  </a:lnTo>
                  <a:lnTo>
                    <a:pt x="45" y="4"/>
                  </a:lnTo>
                  <a:lnTo>
                    <a:pt x="34" y="3"/>
                  </a:lnTo>
                  <a:lnTo>
                    <a:pt x="23" y="0"/>
                  </a:lnTo>
                  <a:lnTo>
                    <a:pt x="12" y="3"/>
                  </a:lnTo>
                  <a:lnTo>
                    <a:pt x="0" y="5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2" name="Freeform 287"/>
            <p:cNvSpPr>
              <a:spLocks/>
            </p:cNvSpPr>
            <p:nvPr/>
          </p:nvSpPr>
          <p:spPr bwMode="auto">
            <a:xfrm>
              <a:off x="2214" y="2500"/>
              <a:ext cx="16" cy="16"/>
            </a:xfrm>
            <a:custGeom>
              <a:avLst/>
              <a:gdLst>
                <a:gd name="T0" fmla="*/ 1 w 47"/>
                <a:gd name="T1" fmla="*/ 5 h 48"/>
                <a:gd name="T2" fmla="*/ 1 w 47"/>
                <a:gd name="T3" fmla="*/ 5 h 48"/>
                <a:gd name="T4" fmla="*/ 1 w 47"/>
                <a:gd name="T5" fmla="*/ 5 h 48"/>
                <a:gd name="T6" fmla="*/ 1 w 47"/>
                <a:gd name="T7" fmla="*/ 4 h 48"/>
                <a:gd name="T8" fmla="*/ 2 w 47"/>
                <a:gd name="T9" fmla="*/ 3 h 48"/>
                <a:gd name="T10" fmla="*/ 2 w 47"/>
                <a:gd name="T11" fmla="*/ 3 h 48"/>
                <a:gd name="T12" fmla="*/ 3 w 47"/>
                <a:gd name="T13" fmla="*/ 2 h 48"/>
                <a:gd name="T14" fmla="*/ 3 w 47"/>
                <a:gd name="T15" fmla="*/ 2 h 48"/>
                <a:gd name="T16" fmla="*/ 4 w 47"/>
                <a:gd name="T17" fmla="*/ 1 h 48"/>
                <a:gd name="T18" fmla="*/ 5 w 47"/>
                <a:gd name="T19" fmla="*/ 1 h 48"/>
                <a:gd name="T20" fmla="*/ 5 w 47"/>
                <a:gd name="T21" fmla="*/ 0 h 48"/>
                <a:gd name="T22" fmla="*/ 4 w 47"/>
                <a:gd name="T23" fmla="*/ 0 h 48"/>
                <a:gd name="T24" fmla="*/ 3 w 47"/>
                <a:gd name="T25" fmla="*/ 1 h 48"/>
                <a:gd name="T26" fmla="*/ 2 w 47"/>
                <a:gd name="T27" fmla="*/ 1 h 48"/>
                <a:gd name="T28" fmla="*/ 1 w 47"/>
                <a:gd name="T29" fmla="*/ 2 h 48"/>
                <a:gd name="T30" fmla="*/ 1 w 47"/>
                <a:gd name="T31" fmla="*/ 3 h 48"/>
                <a:gd name="T32" fmla="*/ 0 w 47"/>
                <a:gd name="T33" fmla="*/ 4 h 48"/>
                <a:gd name="T34" fmla="*/ 0 w 47"/>
                <a:gd name="T35" fmla="*/ 4 h 48"/>
                <a:gd name="T36" fmla="*/ 0 w 47"/>
                <a:gd name="T37" fmla="*/ 5 h 48"/>
                <a:gd name="T38" fmla="*/ 0 w 47"/>
                <a:gd name="T39" fmla="*/ 5 h 48"/>
                <a:gd name="T40" fmla="*/ 1 w 47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48">
                  <a:moveTo>
                    <a:pt x="10" y="48"/>
                  </a:moveTo>
                  <a:lnTo>
                    <a:pt x="10" y="48"/>
                  </a:lnTo>
                  <a:lnTo>
                    <a:pt x="11" y="42"/>
                  </a:lnTo>
                  <a:lnTo>
                    <a:pt x="13" y="35"/>
                  </a:lnTo>
                  <a:lnTo>
                    <a:pt x="16" y="30"/>
                  </a:lnTo>
                  <a:lnTo>
                    <a:pt x="18" y="25"/>
                  </a:lnTo>
                  <a:lnTo>
                    <a:pt x="24" y="21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7" y="1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4" y="7"/>
                  </a:lnTo>
                  <a:lnTo>
                    <a:pt x="17" y="13"/>
                  </a:lnTo>
                  <a:lnTo>
                    <a:pt x="11" y="18"/>
                  </a:lnTo>
                  <a:lnTo>
                    <a:pt x="6" y="25"/>
                  </a:lnTo>
                  <a:lnTo>
                    <a:pt x="4" y="33"/>
                  </a:lnTo>
                  <a:lnTo>
                    <a:pt x="1" y="40"/>
                  </a:lnTo>
                  <a:lnTo>
                    <a:pt x="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3" name="Freeform 288"/>
            <p:cNvSpPr>
              <a:spLocks/>
            </p:cNvSpPr>
            <p:nvPr/>
          </p:nvSpPr>
          <p:spPr bwMode="auto">
            <a:xfrm>
              <a:off x="2214" y="2516"/>
              <a:ext cx="11" cy="10"/>
            </a:xfrm>
            <a:custGeom>
              <a:avLst/>
              <a:gdLst>
                <a:gd name="T0" fmla="*/ 3 w 32"/>
                <a:gd name="T1" fmla="*/ 2 h 28"/>
                <a:gd name="T2" fmla="*/ 3 w 32"/>
                <a:gd name="T3" fmla="*/ 2 h 28"/>
                <a:gd name="T4" fmla="*/ 2 w 32"/>
                <a:gd name="T5" fmla="*/ 2 h 28"/>
                <a:gd name="T6" fmla="*/ 1 w 32"/>
                <a:gd name="T7" fmla="*/ 2 h 28"/>
                <a:gd name="T8" fmla="*/ 1 w 32"/>
                <a:gd name="T9" fmla="*/ 1 h 28"/>
                <a:gd name="T10" fmla="*/ 1 w 32"/>
                <a:gd name="T11" fmla="*/ 0 h 28"/>
                <a:gd name="T12" fmla="*/ 0 w 32"/>
                <a:gd name="T13" fmla="*/ 0 h 28"/>
                <a:gd name="T14" fmla="*/ 0 w 32"/>
                <a:gd name="T15" fmla="*/ 2 h 28"/>
                <a:gd name="T16" fmla="*/ 1 w 32"/>
                <a:gd name="T17" fmla="*/ 3 h 28"/>
                <a:gd name="T18" fmla="*/ 2 w 32"/>
                <a:gd name="T19" fmla="*/ 4 h 28"/>
                <a:gd name="T20" fmla="*/ 4 w 32"/>
                <a:gd name="T21" fmla="*/ 3 h 28"/>
                <a:gd name="T22" fmla="*/ 4 w 32"/>
                <a:gd name="T23" fmla="*/ 3 h 28"/>
                <a:gd name="T24" fmla="*/ 3 w 32"/>
                <a:gd name="T25" fmla="*/ 2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28">
                  <a:moveTo>
                    <a:pt x="28" y="13"/>
                  </a:moveTo>
                  <a:lnTo>
                    <a:pt x="28" y="13"/>
                  </a:lnTo>
                  <a:lnTo>
                    <a:pt x="17" y="18"/>
                  </a:lnTo>
                  <a:lnTo>
                    <a:pt x="13" y="17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" y="24"/>
                  </a:lnTo>
                  <a:lnTo>
                    <a:pt x="17" y="28"/>
                  </a:lnTo>
                  <a:lnTo>
                    <a:pt x="32" y="2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4" name="Freeform 289"/>
            <p:cNvSpPr>
              <a:spLocks/>
            </p:cNvSpPr>
            <p:nvPr/>
          </p:nvSpPr>
          <p:spPr bwMode="auto">
            <a:xfrm>
              <a:off x="2223" y="2518"/>
              <a:ext cx="37" cy="9"/>
            </a:xfrm>
            <a:custGeom>
              <a:avLst/>
              <a:gdLst>
                <a:gd name="T0" fmla="*/ 12 w 110"/>
                <a:gd name="T1" fmla="*/ 2 h 26"/>
                <a:gd name="T2" fmla="*/ 12 w 110"/>
                <a:gd name="T3" fmla="*/ 2 h 26"/>
                <a:gd name="T4" fmla="*/ 11 w 110"/>
                <a:gd name="T5" fmla="*/ 1 h 26"/>
                <a:gd name="T6" fmla="*/ 10 w 110"/>
                <a:gd name="T7" fmla="*/ 1 h 26"/>
                <a:gd name="T8" fmla="*/ 8 w 110"/>
                <a:gd name="T9" fmla="*/ 0 h 26"/>
                <a:gd name="T10" fmla="*/ 6 w 110"/>
                <a:gd name="T11" fmla="*/ 0 h 26"/>
                <a:gd name="T12" fmla="*/ 4 w 110"/>
                <a:gd name="T13" fmla="*/ 0 h 26"/>
                <a:gd name="T14" fmla="*/ 3 w 110"/>
                <a:gd name="T15" fmla="*/ 0 h 26"/>
                <a:gd name="T16" fmla="*/ 1 w 110"/>
                <a:gd name="T17" fmla="*/ 1 h 26"/>
                <a:gd name="T18" fmla="*/ 0 w 110"/>
                <a:gd name="T19" fmla="*/ 1 h 26"/>
                <a:gd name="T20" fmla="*/ 0 w 110"/>
                <a:gd name="T21" fmla="*/ 2 h 26"/>
                <a:gd name="T22" fmla="*/ 1 w 110"/>
                <a:gd name="T23" fmla="*/ 2 h 26"/>
                <a:gd name="T24" fmla="*/ 3 w 110"/>
                <a:gd name="T25" fmla="*/ 1 h 26"/>
                <a:gd name="T26" fmla="*/ 4 w 110"/>
                <a:gd name="T27" fmla="*/ 1 h 26"/>
                <a:gd name="T28" fmla="*/ 6 w 110"/>
                <a:gd name="T29" fmla="*/ 1 h 26"/>
                <a:gd name="T30" fmla="*/ 8 w 110"/>
                <a:gd name="T31" fmla="*/ 1 h 26"/>
                <a:gd name="T32" fmla="*/ 9 w 110"/>
                <a:gd name="T33" fmla="*/ 2 h 26"/>
                <a:gd name="T34" fmla="*/ 11 w 110"/>
                <a:gd name="T35" fmla="*/ 2 h 26"/>
                <a:gd name="T36" fmla="*/ 12 w 110"/>
                <a:gd name="T37" fmla="*/ 3 h 26"/>
                <a:gd name="T38" fmla="*/ 12 w 110"/>
                <a:gd name="T39" fmla="*/ 3 h 26"/>
                <a:gd name="T40" fmla="*/ 12 w 110"/>
                <a:gd name="T41" fmla="*/ 2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26">
                  <a:moveTo>
                    <a:pt x="110" y="19"/>
                  </a:moveTo>
                  <a:lnTo>
                    <a:pt x="110" y="19"/>
                  </a:lnTo>
                  <a:lnTo>
                    <a:pt x="99" y="11"/>
                  </a:lnTo>
                  <a:lnTo>
                    <a:pt x="86" y="6"/>
                  </a:lnTo>
                  <a:lnTo>
                    <a:pt x="71" y="2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0" y="5"/>
                  </a:lnTo>
                  <a:lnTo>
                    <a:pt x="0" y="8"/>
                  </a:lnTo>
                  <a:lnTo>
                    <a:pt x="4" y="18"/>
                  </a:lnTo>
                  <a:lnTo>
                    <a:pt x="13" y="14"/>
                  </a:lnTo>
                  <a:lnTo>
                    <a:pt x="25" y="12"/>
                  </a:lnTo>
                  <a:lnTo>
                    <a:pt x="39" y="12"/>
                  </a:lnTo>
                  <a:lnTo>
                    <a:pt x="55" y="12"/>
                  </a:lnTo>
                  <a:lnTo>
                    <a:pt x="71" y="12"/>
                  </a:lnTo>
                  <a:lnTo>
                    <a:pt x="84" y="16"/>
                  </a:lnTo>
                  <a:lnTo>
                    <a:pt x="95" y="20"/>
                  </a:lnTo>
                  <a:lnTo>
                    <a:pt x="103" y="26"/>
                  </a:lnTo>
                  <a:lnTo>
                    <a:pt x="1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5" name="Freeform 290"/>
            <p:cNvSpPr>
              <a:spLocks/>
            </p:cNvSpPr>
            <p:nvPr/>
          </p:nvSpPr>
          <p:spPr bwMode="auto">
            <a:xfrm>
              <a:off x="2258" y="2520"/>
              <a:ext cx="6" cy="8"/>
            </a:xfrm>
            <a:custGeom>
              <a:avLst/>
              <a:gdLst>
                <a:gd name="T0" fmla="*/ 1 w 20"/>
                <a:gd name="T1" fmla="*/ 0 h 23"/>
                <a:gd name="T2" fmla="*/ 1 w 20"/>
                <a:gd name="T3" fmla="*/ 0 h 23"/>
                <a:gd name="T4" fmla="*/ 1 w 20"/>
                <a:gd name="T5" fmla="*/ 1 h 23"/>
                <a:gd name="T6" fmla="*/ 1 w 20"/>
                <a:gd name="T7" fmla="*/ 1 h 23"/>
                <a:gd name="T8" fmla="*/ 1 w 20"/>
                <a:gd name="T9" fmla="*/ 2 h 23"/>
                <a:gd name="T10" fmla="*/ 1 w 20"/>
                <a:gd name="T11" fmla="*/ 1 h 23"/>
                <a:gd name="T12" fmla="*/ 0 w 20"/>
                <a:gd name="T13" fmla="*/ 2 h 23"/>
                <a:gd name="T14" fmla="*/ 1 w 20"/>
                <a:gd name="T15" fmla="*/ 3 h 23"/>
                <a:gd name="T16" fmla="*/ 2 w 20"/>
                <a:gd name="T17" fmla="*/ 2 h 23"/>
                <a:gd name="T18" fmla="*/ 2 w 20"/>
                <a:gd name="T19" fmla="*/ 1 h 23"/>
                <a:gd name="T20" fmla="*/ 2 w 20"/>
                <a:gd name="T21" fmla="*/ 0 h 23"/>
                <a:gd name="T22" fmla="*/ 2 w 20"/>
                <a:gd name="T23" fmla="*/ 0 h 23"/>
                <a:gd name="T24" fmla="*/ 1 w 20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23">
                  <a:moveTo>
                    <a:pt x="10" y="0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6" y="17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6" name="Freeform 291"/>
            <p:cNvSpPr>
              <a:spLocks/>
            </p:cNvSpPr>
            <p:nvPr/>
          </p:nvSpPr>
          <p:spPr bwMode="auto">
            <a:xfrm>
              <a:off x="2214" y="2478"/>
              <a:ext cx="47" cy="26"/>
            </a:xfrm>
            <a:custGeom>
              <a:avLst/>
              <a:gdLst>
                <a:gd name="T0" fmla="*/ 16 w 141"/>
                <a:gd name="T1" fmla="*/ 5 h 78"/>
                <a:gd name="T2" fmla="*/ 15 w 141"/>
                <a:gd name="T3" fmla="*/ 3 h 78"/>
                <a:gd name="T4" fmla="*/ 15 w 141"/>
                <a:gd name="T5" fmla="*/ 1 h 78"/>
                <a:gd name="T6" fmla="*/ 14 w 141"/>
                <a:gd name="T7" fmla="*/ 0 h 78"/>
                <a:gd name="T8" fmla="*/ 12 w 141"/>
                <a:gd name="T9" fmla="*/ 0 h 78"/>
                <a:gd name="T10" fmla="*/ 11 w 141"/>
                <a:gd name="T11" fmla="*/ 0 h 78"/>
                <a:gd name="T12" fmla="*/ 10 w 141"/>
                <a:gd name="T13" fmla="*/ 0 h 78"/>
                <a:gd name="T14" fmla="*/ 9 w 141"/>
                <a:gd name="T15" fmla="*/ 0 h 78"/>
                <a:gd name="T16" fmla="*/ 8 w 141"/>
                <a:gd name="T17" fmla="*/ 0 h 78"/>
                <a:gd name="T18" fmla="*/ 7 w 141"/>
                <a:gd name="T19" fmla="*/ 0 h 78"/>
                <a:gd name="T20" fmla="*/ 6 w 141"/>
                <a:gd name="T21" fmla="*/ 0 h 78"/>
                <a:gd name="T22" fmla="*/ 5 w 141"/>
                <a:gd name="T23" fmla="*/ 1 h 78"/>
                <a:gd name="T24" fmla="*/ 3 w 141"/>
                <a:gd name="T25" fmla="*/ 1 h 78"/>
                <a:gd name="T26" fmla="*/ 2 w 141"/>
                <a:gd name="T27" fmla="*/ 2 h 78"/>
                <a:gd name="T28" fmla="*/ 1 w 141"/>
                <a:gd name="T29" fmla="*/ 3 h 78"/>
                <a:gd name="T30" fmla="*/ 0 w 141"/>
                <a:gd name="T31" fmla="*/ 5 h 78"/>
                <a:gd name="T32" fmla="*/ 0 w 141"/>
                <a:gd name="T33" fmla="*/ 7 h 78"/>
                <a:gd name="T34" fmla="*/ 0 w 141"/>
                <a:gd name="T35" fmla="*/ 8 h 78"/>
                <a:gd name="T36" fmla="*/ 1 w 141"/>
                <a:gd name="T37" fmla="*/ 9 h 78"/>
                <a:gd name="T38" fmla="*/ 2 w 141"/>
                <a:gd name="T39" fmla="*/ 9 h 78"/>
                <a:gd name="T40" fmla="*/ 3 w 141"/>
                <a:gd name="T41" fmla="*/ 8 h 78"/>
                <a:gd name="T42" fmla="*/ 4 w 141"/>
                <a:gd name="T43" fmla="*/ 7 h 78"/>
                <a:gd name="T44" fmla="*/ 5 w 141"/>
                <a:gd name="T45" fmla="*/ 7 h 78"/>
                <a:gd name="T46" fmla="*/ 7 w 141"/>
                <a:gd name="T47" fmla="*/ 6 h 78"/>
                <a:gd name="T48" fmla="*/ 9 w 141"/>
                <a:gd name="T49" fmla="*/ 6 h 78"/>
                <a:gd name="T50" fmla="*/ 10 w 141"/>
                <a:gd name="T51" fmla="*/ 6 h 78"/>
                <a:gd name="T52" fmla="*/ 12 w 141"/>
                <a:gd name="T53" fmla="*/ 6 h 78"/>
                <a:gd name="T54" fmla="*/ 14 w 141"/>
                <a:gd name="T55" fmla="*/ 6 h 78"/>
                <a:gd name="T56" fmla="*/ 15 w 141"/>
                <a:gd name="T57" fmla="*/ 7 h 78"/>
                <a:gd name="T58" fmla="*/ 15 w 141"/>
                <a:gd name="T59" fmla="*/ 7 h 78"/>
                <a:gd name="T60" fmla="*/ 15 w 141"/>
                <a:gd name="T61" fmla="*/ 7 h 78"/>
                <a:gd name="T62" fmla="*/ 16 w 141"/>
                <a:gd name="T63" fmla="*/ 6 h 78"/>
                <a:gd name="T64" fmla="*/ 16 w 141"/>
                <a:gd name="T65" fmla="*/ 5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1" h="78">
                  <a:moveTo>
                    <a:pt x="141" y="46"/>
                  </a:moveTo>
                  <a:lnTo>
                    <a:pt x="137" y="25"/>
                  </a:lnTo>
                  <a:lnTo>
                    <a:pt x="131" y="10"/>
                  </a:lnTo>
                  <a:lnTo>
                    <a:pt x="122" y="3"/>
                  </a:lnTo>
                  <a:lnTo>
                    <a:pt x="110" y="1"/>
                  </a:lnTo>
                  <a:lnTo>
                    <a:pt x="102" y="1"/>
                  </a:lnTo>
                  <a:lnTo>
                    <a:pt x="94" y="1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4" y="1"/>
                  </a:lnTo>
                  <a:lnTo>
                    <a:pt x="53" y="2"/>
                  </a:lnTo>
                  <a:lnTo>
                    <a:pt x="42" y="6"/>
                  </a:lnTo>
                  <a:lnTo>
                    <a:pt x="31" y="9"/>
                  </a:lnTo>
                  <a:lnTo>
                    <a:pt x="15" y="20"/>
                  </a:lnTo>
                  <a:lnTo>
                    <a:pt x="5" y="31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3" y="72"/>
                  </a:lnTo>
                  <a:lnTo>
                    <a:pt x="7" y="78"/>
                  </a:lnTo>
                  <a:lnTo>
                    <a:pt x="16" y="78"/>
                  </a:lnTo>
                  <a:lnTo>
                    <a:pt x="28" y="72"/>
                  </a:lnTo>
                  <a:lnTo>
                    <a:pt x="37" y="67"/>
                  </a:lnTo>
                  <a:lnTo>
                    <a:pt x="49" y="62"/>
                  </a:lnTo>
                  <a:lnTo>
                    <a:pt x="63" y="58"/>
                  </a:lnTo>
                  <a:lnTo>
                    <a:pt x="78" y="56"/>
                  </a:lnTo>
                  <a:lnTo>
                    <a:pt x="94" y="55"/>
                  </a:lnTo>
                  <a:lnTo>
                    <a:pt x="108" y="56"/>
                  </a:lnTo>
                  <a:lnTo>
                    <a:pt x="122" y="58"/>
                  </a:lnTo>
                  <a:lnTo>
                    <a:pt x="131" y="64"/>
                  </a:lnTo>
                  <a:lnTo>
                    <a:pt x="136" y="66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1" y="46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7" name="Freeform 292"/>
            <p:cNvSpPr>
              <a:spLocks/>
            </p:cNvSpPr>
            <p:nvPr/>
          </p:nvSpPr>
          <p:spPr bwMode="auto">
            <a:xfrm>
              <a:off x="2251" y="2476"/>
              <a:ext cx="12" cy="17"/>
            </a:xfrm>
            <a:custGeom>
              <a:avLst/>
              <a:gdLst>
                <a:gd name="T0" fmla="*/ 0 w 36"/>
                <a:gd name="T1" fmla="*/ 1 h 51"/>
                <a:gd name="T2" fmla="*/ 0 w 36"/>
                <a:gd name="T3" fmla="*/ 1 h 51"/>
                <a:gd name="T4" fmla="*/ 1 w 36"/>
                <a:gd name="T5" fmla="*/ 1 h 51"/>
                <a:gd name="T6" fmla="*/ 2 w 36"/>
                <a:gd name="T7" fmla="*/ 2 h 51"/>
                <a:gd name="T8" fmla="*/ 2 w 36"/>
                <a:gd name="T9" fmla="*/ 3 h 51"/>
                <a:gd name="T10" fmla="*/ 3 w 36"/>
                <a:gd name="T11" fmla="*/ 6 h 51"/>
                <a:gd name="T12" fmla="*/ 4 w 36"/>
                <a:gd name="T13" fmla="*/ 6 h 51"/>
                <a:gd name="T14" fmla="*/ 4 w 36"/>
                <a:gd name="T15" fmla="*/ 3 h 51"/>
                <a:gd name="T16" fmla="*/ 3 w 36"/>
                <a:gd name="T17" fmla="*/ 1 h 51"/>
                <a:gd name="T18" fmla="*/ 2 w 36"/>
                <a:gd name="T19" fmla="*/ 0 h 51"/>
                <a:gd name="T20" fmla="*/ 0 w 36"/>
                <a:gd name="T21" fmla="*/ 0 h 51"/>
                <a:gd name="T22" fmla="*/ 0 w 36"/>
                <a:gd name="T23" fmla="*/ 0 h 51"/>
                <a:gd name="T24" fmla="*/ 0 w 36"/>
                <a:gd name="T25" fmla="*/ 1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51">
                  <a:moveTo>
                    <a:pt x="0" y="12"/>
                  </a:moveTo>
                  <a:lnTo>
                    <a:pt x="0" y="11"/>
                  </a:lnTo>
                  <a:lnTo>
                    <a:pt x="9" y="13"/>
                  </a:lnTo>
                  <a:lnTo>
                    <a:pt x="16" y="18"/>
                  </a:lnTo>
                  <a:lnTo>
                    <a:pt x="22" y="31"/>
                  </a:lnTo>
                  <a:lnTo>
                    <a:pt x="26" y="51"/>
                  </a:lnTo>
                  <a:lnTo>
                    <a:pt x="36" y="51"/>
                  </a:lnTo>
                  <a:lnTo>
                    <a:pt x="32" y="29"/>
                  </a:lnTo>
                  <a:lnTo>
                    <a:pt x="26" y="13"/>
                  </a:lnTo>
                  <a:lnTo>
                    <a:pt x="14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8" name="Freeform 293"/>
            <p:cNvSpPr>
              <a:spLocks/>
            </p:cNvSpPr>
            <p:nvPr/>
          </p:nvSpPr>
          <p:spPr bwMode="auto">
            <a:xfrm>
              <a:off x="2224" y="2476"/>
              <a:ext cx="27" cy="6"/>
            </a:xfrm>
            <a:custGeom>
              <a:avLst/>
              <a:gdLst>
                <a:gd name="T0" fmla="*/ 1 w 81"/>
                <a:gd name="T1" fmla="*/ 2 h 20"/>
                <a:gd name="T2" fmla="*/ 1 w 81"/>
                <a:gd name="T3" fmla="*/ 2 h 20"/>
                <a:gd name="T4" fmla="*/ 2 w 81"/>
                <a:gd name="T5" fmla="*/ 2 h 20"/>
                <a:gd name="T6" fmla="*/ 3 w 81"/>
                <a:gd name="T7" fmla="*/ 1 h 20"/>
                <a:gd name="T8" fmla="*/ 4 w 81"/>
                <a:gd name="T9" fmla="*/ 1 h 20"/>
                <a:gd name="T10" fmla="*/ 5 w 81"/>
                <a:gd name="T11" fmla="*/ 1 h 20"/>
                <a:gd name="T12" fmla="*/ 6 w 81"/>
                <a:gd name="T13" fmla="*/ 1 h 20"/>
                <a:gd name="T14" fmla="*/ 7 w 81"/>
                <a:gd name="T15" fmla="*/ 1 h 20"/>
                <a:gd name="T16" fmla="*/ 8 w 81"/>
                <a:gd name="T17" fmla="*/ 1 h 20"/>
                <a:gd name="T18" fmla="*/ 9 w 81"/>
                <a:gd name="T19" fmla="*/ 1 h 20"/>
                <a:gd name="T20" fmla="*/ 9 w 81"/>
                <a:gd name="T21" fmla="*/ 0 h 20"/>
                <a:gd name="T22" fmla="*/ 8 w 81"/>
                <a:gd name="T23" fmla="*/ 0 h 20"/>
                <a:gd name="T24" fmla="*/ 7 w 81"/>
                <a:gd name="T25" fmla="*/ 0 h 20"/>
                <a:gd name="T26" fmla="*/ 6 w 81"/>
                <a:gd name="T27" fmla="*/ 0 h 20"/>
                <a:gd name="T28" fmla="*/ 5 w 81"/>
                <a:gd name="T29" fmla="*/ 0 h 20"/>
                <a:gd name="T30" fmla="*/ 4 w 81"/>
                <a:gd name="T31" fmla="*/ 0 h 20"/>
                <a:gd name="T32" fmla="*/ 3 w 81"/>
                <a:gd name="T33" fmla="*/ 0 h 20"/>
                <a:gd name="T34" fmla="*/ 1 w 81"/>
                <a:gd name="T35" fmla="*/ 1 h 20"/>
                <a:gd name="T36" fmla="*/ 0 w 81"/>
                <a:gd name="T37" fmla="*/ 1 h 20"/>
                <a:gd name="T38" fmla="*/ 0 w 81"/>
                <a:gd name="T39" fmla="*/ 1 h 20"/>
                <a:gd name="T40" fmla="*/ 1 w 81"/>
                <a:gd name="T41" fmla="*/ 2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1" h="20">
                  <a:moveTo>
                    <a:pt x="5" y="20"/>
                  </a:moveTo>
                  <a:lnTo>
                    <a:pt x="5" y="20"/>
                  </a:lnTo>
                  <a:lnTo>
                    <a:pt x="14" y="16"/>
                  </a:lnTo>
                  <a:lnTo>
                    <a:pt x="25" y="13"/>
                  </a:lnTo>
                  <a:lnTo>
                    <a:pt x="35" y="12"/>
                  </a:lnTo>
                  <a:lnTo>
                    <a:pt x="46" y="12"/>
                  </a:lnTo>
                  <a:lnTo>
                    <a:pt x="55" y="10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1" y="13"/>
                  </a:lnTo>
                  <a:lnTo>
                    <a:pt x="81" y="1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35" y="2"/>
                  </a:lnTo>
                  <a:lnTo>
                    <a:pt x="23" y="3"/>
                  </a:lnTo>
                  <a:lnTo>
                    <a:pt x="12" y="7"/>
                  </a:lnTo>
                  <a:lnTo>
                    <a:pt x="0" y="1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89" name="Freeform 294"/>
            <p:cNvSpPr>
              <a:spLocks/>
            </p:cNvSpPr>
            <p:nvPr/>
          </p:nvSpPr>
          <p:spPr bwMode="auto">
            <a:xfrm>
              <a:off x="2213" y="2479"/>
              <a:ext cx="13" cy="19"/>
            </a:xfrm>
            <a:custGeom>
              <a:avLst/>
              <a:gdLst>
                <a:gd name="T0" fmla="*/ 1 w 39"/>
                <a:gd name="T1" fmla="*/ 6 h 56"/>
                <a:gd name="T2" fmla="*/ 1 w 39"/>
                <a:gd name="T3" fmla="*/ 6 h 56"/>
                <a:gd name="T4" fmla="*/ 1 w 39"/>
                <a:gd name="T5" fmla="*/ 5 h 56"/>
                <a:gd name="T6" fmla="*/ 2 w 39"/>
                <a:gd name="T7" fmla="*/ 3 h 56"/>
                <a:gd name="T8" fmla="*/ 3 w 39"/>
                <a:gd name="T9" fmla="*/ 2 h 56"/>
                <a:gd name="T10" fmla="*/ 4 w 39"/>
                <a:gd name="T11" fmla="*/ 1 h 56"/>
                <a:gd name="T12" fmla="*/ 4 w 39"/>
                <a:gd name="T13" fmla="*/ 0 h 56"/>
                <a:gd name="T14" fmla="*/ 2 w 39"/>
                <a:gd name="T15" fmla="*/ 1 h 56"/>
                <a:gd name="T16" fmla="*/ 1 w 39"/>
                <a:gd name="T17" fmla="*/ 3 h 56"/>
                <a:gd name="T18" fmla="*/ 0 w 39"/>
                <a:gd name="T19" fmla="*/ 5 h 56"/>
                <a:gd name="T20" fmla="*/ 0 w 39"/>
                <a:gd name="T21" fmla="*/ 6 h 56"/>
                <a:gd name="T22" fmla="*/ 0 w 39"/>
                <a:gd name="T23" fmla="*/ 6 h 56"/>
                <a:gd name="T24" fmla="*/ 1 w 39"/>
                <a:gd name="T25" fmla="*/ 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6">
                  <a:moveTo>
                    <a:pt x="10" y="56"/>
                  </a:moveTo>
                  <a:lnTo>
                    <a:pt x="10" y="56"/>
                  </a:lnTo>
                  <a:lnTo>
                    <a:pt x="10" y="40"/>
                  </a:lnTo>
                  <a:lnTo>
                    <a:pt x="15" y="29"/>
                  </a:lnTo>
                  <a:lnTo>
                    <a:pt x="23" y="20"/>
                  </a:lnTo>
                  <a:lnTo>
                    <a:pt x="39" y="10"/>
                  </a:lnTo>
                  <a:lnTo>
                    <a:pt x="34" y="0"/>
                  </a:lnTo>
                  <a:lnTo>
                    <a:pt x="16" y="12"/>
                  </a:lnTo>
                  <a:lnTo>
                    <a:pt x="5" y="24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0" name="Freeform 295"/>
            <p:cNvSpPr>
              <a:spLocks/>
            </p:cNvSpPr>
            <p:nvPr/>
          </p:nvSpPr>
          <p:spPr bwMode="auto">
            <a:xfrm>
              <a:off x="2213" y="2498"/>
              <a:ext cx="11" cy="7"/>
            </a:xfrm>
            <a:custGeom>
              <a:avLst/>
              <a:gdLst>
                <a:gd name="T0" fmla="*/ 3 w 35"/>
                <a:gd name="T1" fmla="*/ 1 h 23"/>
                <a:gd name="T2" fmla="*/ 3 w 35"/>
                <a:gd name="T3" fmla="*/ 1 h 23"/>
                <a:gd name="T4" fmla="*/ 2 w 35"/>
                <a:gd name="T5" fmla="*/ 1 h 23"/>
                <a:gd name="T6" fmla="*/ 2 w 35"/>
                <a:gd name="T7" fmla="*/ 1 h 23"/>
                <a:gd name="T8" fmla="*/ 1 w 35"/>
                <a:gd name="T9" fmla="*/ 1 h 23"/>
                <a:gd name="T10" fmla="*/ 1 w 35"/>
                <a:gd name="T11" fmla="*/ 0 h 23"/>
                <a:gd name="T12" fmla="*/ 0 w 35"/>
                <a:gd name="T13" fmla="*/ 0 h 23"/>
                <a:gd name="T14" fmla="*/ 0 w 35"/>
                <a:gd name="T15" fmla="*/ 1 h 23"/>
                <a:gd name="T16" fmla="*/ 1 w 35"/>
                <a:gd name="T17" fmla="*/ 2 h 23"/>
                <a:gd name="T18" fmla="*/ 2 w 35"/>
                <a:gd name="T19" fmla="*/ 2 h 23"/>
                <a:gd name="T20" fmla="*/ 3 w 35"/>
                <a:gd name="T21" fmla="*/ 2 h 23"/>
                <a:gd name="T22" fmla="*/ 3 w 35"/>
                <a:gd name="T23" fmla="*/ 2 h 23"/>
                <a:gd name="T24" fmla="*/ 3 w 35"/>
                <a:gd name="T25" fmla="*/ 1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23">
                  <a:moveTo>
                    <a:pt x="30" y="7"/>
                  </a:moveTo>
                  <a:lnTo>
                    <a:pt x="30" y="7"/>
                  </a:lnTo>
                  <a:lnTo>
                    <a:pt x="20" y="13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10" y="23"/>
                  </a:lnTo>
                  <a:lnTo>
                    <a:pt x="22" y="23"/>
                  </a:lnTo>
                  <a:lnTo>
                    <a:pt x="35" y="17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1" name="Freeform 296"/>
            <p:cNvSpPr>
              <a:spLocks/>
            </p:cNvSpPr>
            <p:nvPr/>
          </p:nvSpPr>
          <p:spPr bwMode="auto">
            <a:xfrm>
              <a:off x="2223" y="2494"/>
              <a:ext cx="36" cy="9"/>
            </a:xfrm>
            <a:custGeom>
              <a:avLst/>
              <a:gdLst>
                <a:gd name="T0" fmla="*/ 12 w 110"/>
                <a:gd name="T1" fmla="*/ 1 h 28"/>
                <a:gd name="T2" fmla="*/ 12 w 110"/>
                <a:gd name="T3" fmla="*/ 1 h 28"/>
                <a:gd name="T4" fmla="*/ 10 w 110"/>
                <a:gd name="T5" fmla="*/ 1 h 28"/>
                <a:gd name="T6" fmla="*/ 9 w 110"/>
                <a:gd name="T7" fmla="*/ 0 h 28"/>
                <a:gd name="T8" fmla="*/ 8 w 110"/>
                <a:gd name="T9" fmla="*/ 0 h 28"/>
                <a:gd name="T10" fmla="*/ 6 w 110"/>
                <a:gd name="T11" fmla="*/ 0 h 28"/>
                <a:gd name="T12" fmla="*/ 4 w 110"/>
                <a:gd name="T13" fmla="*/ 1 h 28"/>
                <a:gd name="T14" fmla="*/ 3 w 110"/>
                <a:gd name="T15" fmla="*/ 1 h 28"/>
                <a:gd name="T16" fmla="*/ 1 w 110"/>
                <a:gd name="T17" fmla="*/ 1 h 28"/>
                <a:gd name="T18" fmla="*/ 0 w 110"/>
                <a:gd name="T19" fmla="*/ 2 h 28"/>
                <a:gd name="T20" fmla="*/ 1 w 110"/>
                <a:gd name="T21" fmla="*/ 3 h 28"/>
                <a:gd name="T22" fmla="*/ 2 w 110"/>
                <a:gd name="T23" fmla="*/ 2 h 28"/>
                <a:gd name="T24" fmla="*/ 3 w 110"/>
                <a:gd name="T25" fmla="*/ 2 h 28"/>
                <a:gd name="T26" fmla="*/ 4 w 110"/>
                <a:gd name="T27" fmla="*/ 2 h 28"/>
                <a:gd name="T28" fmla="*/ 6 w 110"/>
                <a:gd name="T29" fmla="*/ 1 h 28"/>
                <a:gd name="T30" fmla="*/ 8 w 110"/>
                <a:gd name="T31" fmla="*/ 1 h 28"/>
                <a:gd name="T32" fmla="*/ 9 w 110"/>
                <a:gd name="T33" fmla="*/ 1 h 28"/>
                <a:gd name="T34" fmla="*/ 10 w 110"/>
                <a:gd name="T35" fmla="*/ 2 h 28"/>
                <a:gd name="T36" fmla="*/ 11 w 110"/>
                <a:gd name="T37" fmla="*/ 2 h 28"/>
                <a:gd name="T38" fmla="*/ 11 w 110"/>
                <a:gd name="T39" fmla="*/ 2 h 28"/>
                <a:gd name="T40" fmla="*/ 12 w 110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28">
                  <a:moveTo>
                    <a:pt x="109" y="11"/>
                  </a:moveTo>
                  <a:lnTo>
                    <a:pt x="110" y="12"/>
                  </a:lnTo>
                  <a:lnTo>
                    <a:pt x="98" y="5"/>
                  </a:lnTo>
                  <a:lnTo>
                    <a:pt x="83" y="2"/>
                  </a:lnTo>
                  <a:lnTo>
                    <a:pt x="69" y="0"/>
                  </a:lnTo>
                  <a:lnTo>
                    <a:pt x="53" y="2"/>
                  </a:lnTo>
                  <a:lnTo>
                    <a:pt x="36" y="5"/>
                  </a:lnTo>
                  <a:lnTo>
                    <a:pt x="23" y="8"/>
                  </a:lnTo>
                  <a:lnTo>
                    <a:pt x="10" y="13"/>
                  </a:lnTo>
                  <a:lnTo>
                    <a:pt x="0" y="18"/>
                  </a:lnTo>
                  <a:lnTo>
                    <a:pt x="5" y="28"/>
                  </a:lnTo>
                  <a:lnTo>
                    <a:pt x="15" y="23"/>
                  </a:lnTo>
                  <a:lnTo>
                    <a:pt x="26" y="18"/>
                  </a:lnTo>
                  <a:lnTo>
                    <a:pt x="39" y="14"/>
                  </a:lnTo>
                  <a:lnTo>
                    <a:pt x="53" y="12"/>
                  </a:lnTo>
                  <a:lnTo>
                    <a:pt x="69" y="12"/>
                  </a:lnTo>
                  <a:lnTo>
                    <a:pt x="83" y="12"/>
                  </a:lnTo>
                  <a:lnTo>
                    <a:pt x="95" y="14"/>
                  </a:lnTo>
                  <a:lnTo>
                    <a:pt x="103" y="19"/>
                  </a:lnTo>
                  <a:lnTo>
                    <a:pt x="104" y="20"/>
                  </a:ln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2" name="Freeform 297"/>
            <p:cNvSpPr>
              <a:spLocks/>
            </p:cNvSpPr>
            <p:nvPr/>
          </p:nvSpPr>
          <p:spPr bwMode="auto">
            <a:xfrm>
              <a:off x="2257" y="2493"/>
              <a:ext cx="6" cy="8"/>
            </a:xfrm>
            <a:custGeom>
              <a:avLst/>
              <a:gdLst>
                <a:gd name="T0" fmla="*/ 1 w 18"/>
                <a:gd name="T1" fmla="*/ 0 h 25"/>
                <a:gd name="T2" fmla="*/ 1 w 18"/>
                <a:gd name="T3" fmla="*/ 0 h 25"/>
                <a:gd name="T4" fmla="*/ 1 w 18"/>
                <a:gd name="T5" fmla="*/ 1 h 25"/>
                <a:gd name="T6" fmla="*/ 1 w 18"/>
                <a:gd name="T7" fmla="*/ 1 h 25"/>
                <a:gd name="T8" fmla="*/ 1 w 18"/>
                <a:gd name="T9" fmla="*/ 2 h 25"/>
                <a:gd name="T10" fmla="*/ 1 w 18"/>
                <a:gd name="T11" fmla="*/ 1 h 25"/>
                <a:gd name="T12" fmla="*/ 0 w 18"/>
                <a:gd name="T13" fmla="*/ 2 h 25"/>
                <a:gd name="T14" fmla="*/ 1 w 18"/>
                <a:gd name="T15" fmla="*/ 3 h 25"/>
                <a:gd name="T16" fmla="*/ 2 w 18"/>
                <a:gd name="T17" fmla="*/ 2 h 25"/>
                <a:gd name="T18" fmla="*/ 2 w 18"/>
                <a:gd name="T19" fmla="*/ 1 h 25"/>
                <a:gd name="T20" fmla="*/ 2 w 18"/>
                <a:gd name="T21" fmla="*/ 0 h 25"/>
                <a:gd name="T22" fmla="*/ 2 w 18"/>
                <a:gd name="T23" fmla="*/ 0 h 25"/>
                <a:gd name="T24" fmla="*/ 1 w 18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25">
                  <a:moveTo>
                    <a:pt x="7" y="0"/>
                  </a:moveTo>
                  <a:lnTo>
                    <a:pt x="6" y="0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0" y="23"/>
                  </a:lnTo>
                  <a:lnTo>
                    <a:pt x="9" y="25"/>
                  </a:lnTo>
                  <a:lnTo>
                    <a:pt x="14" y="17"/>
                  </a:lnTo>
                  <a:lnTo>
                    <a:pt x="17" y="9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3" name="Freeform 298"/>
            <p:cNvSpPr>
              <a:spLocks/>
            </p:cNvSpPr>
            <p:nvPr/>
          </p:nvSpPr>
          <p:spPr bwMode="auto">
            <a:xfrm>
              <a:off x="2207" y="2454"/>
              <a:ext cx="47" cy="32"/>
            </a:xfrm>
            <a:custGeom>
              <a:avLst/>
              <a:gdLst>
                <a:gd name="T0" fmla="*/ 16 w 140"/>
                <a:gd name="T1" fmla="*/ 5 h 95"/>
                <a:gd name="T2" fmla="*/ 15 w 140"/>
                <a:gd name="T3" fmla="*/ 3 h 95"/>
                <a:gd name="T4" fmla="*/ 15 w 140"/>
                <a:gd name="T5" fmla="*/ 2 h 95"/>
                <a:gd name="T6" fmla="*/ 14 w 140"/>
                <a:gd name="T7" fmla="*/ 1 h 95"/>
                <a:gd name="T8" fmla="*/ 14 w 140"/>
                <a:gd name="T9" fmla="*/ 1 h 95"/>
                <a:gd name="T10" fmla="*/ 13 w 140"/>
                <a:gd name="T11" fmla="*/ 0 h 95"/>
                <a:gd name="T12" fmla="*/ 13 w 140"/>
                <a:gd name="T13" fmla="*/ 0 h 95"/>
                <a:gd name="T14" fmla="*/ 12 w 140"/>
                <a:gd name="T15" fmla="*/ 0 h 95"/>
                <a:gd name="T16" fmla="*/ 11 w 140"/>
                <a:gd name="T17" fmla="*/ 0 h 95"/>
                <a:gd name="T18" fmla="*/ 10 w 140"/>
                <a:gd name="T19" fmla="*/ 0 h 95"/>
                <a:gd name="T20" fmla="*/ 10 w 140"/>
                <a:gd name="T21" fmla="*/ 0 h 95"/>
                <a:gd name="T22" fmla="*/ 8 w 140"/>
                <a:gd name="T23" fmla="*/ 0 h 95"/>
                <a:gd name="T24" fmla="*/ 7 w 140"/>
                <a:gd name="T25" fmla="*/ 1 h 95"/>
                <a:gd name="T26" fmla="*/ 6 w 140"/>
                <a:gd name="T27" fmla="*/ 1 h 95"/>
                <a:gd name="T28" fmla="*/ 5 w 140"/>
                <a:gd name="T29" fmla="*/ 1 h 95"/>
                <a:gd name="T30" fmla="*/ 4 w 140"/>
                <a:gd name="T31" fmla="*/ 2 h 95"/>
                <a:gd name="T32" fmla="*/ 3 w 140"/>
                <a:gd name="T33" fmla="*/ 3 h 95"/>
                <a:gd name="T34" fmla="*/ 1 w 140"/>
                <a:gd name="T35" fmla="*/ 4 h 95"/>
                <a:gd name="T36" fmla="*/ 0 w 140"/>
                <a:gd name="T37" fmla="*/ 6 h 95"/>
                <a:gd name="T38" fmla="*/ 0 w 140"/>
                <a:gd name="T39" fmla="*/ 7 h 95"/>
                <a:gd name="T40" fmla="*/ 0 w 140"/>
                <a:gd name="T41" fmla="*/ 9 h 95"/>
                <a:gd name="T42" fmla="*/ 1 w 140"/>
                <a:gd name="T43" fmla="*/ 10 h 95"/>
                <a:gd name="T44" fmla="*/ 1 w 140"/>
                <a:gd name="T45" fmla="*/ 11 h 95"/>
                <a:gd name="T46" fmla="*/ 2 w 140"/>
                <a:gd name="T47" fmla="*/ 10 h 95"/>
                <a:gd name="T48" fmla="*/ 4 w 140"/>
                <a:gd name="T49" fmla="*/ 9 h 95"/>
                <a:gd name="T50" fmla="*/ 4 w 140"/>
                <a:gd name="T51" fmla="*/ 9 h 95"/>
                <a:gd name="T52" fmla="*/ 6 w 140"/>
                <a:gd name="T53" fmla="*/ 8 h 95"/>
                <a:gd name="T54" fmla="*/ 7 w 140"/>
                <a:gd name="T55" fmla="*/ 7 h 95"/>
                <a:gd name="T56" fmla="*/ 9 w 140"/>
                <a:gd name="T57" fmla="*/ 7 h 95"/>
                <a:gd name="T58" fmla="*/ 10 w 140"/>
                <a:gd name="T59" fmla="*/ 6 h 95"/>
                <a:gd name="T60" fmla="*/ 12 w 140"/>
                <a:gd name="T61" fmla="*/ 6 h 95"/>
                <a:gd name="T62" fmla="*/ 14 w 140"/>
                <a:gd name="T63" fmla="*/ 6 h 95"/>
                <a:gd name="T64" fmla="*/ 15 w 140"/>
                <a:gd name="T65" fmla="*/ 7 h 95"/>
                <a:gd name="T66" fmla="*/ 15 w 140"/>
                <a:gd name="T67" fmla="*/ 7 h 95"/>
                <a:gd name="T68" fmla="*/ 16 w 140"/>
                <a:gd name="T69" fmla="*/ 6 h 95"/>
                <a:gd name="T70" fmla="*/ 16 w 140"/>
                <a:gd name="T71" fmla="*/ 5 h 95"/>
                <a:gd name="T72" fmla="*/ 16 w 140"/>
                <a:gd name="T73" fmla="*/ 5 h 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0" h="95">
                  <a:moveTo>
                    <a:pt x="139" y="41"/>
                  </a:moveTo>
                  <a:lnTo>
                    <a:pt x="135" y="29"/>
                  </a:lnTo>
                  <a:lnTo>
                    <a:pt x="132" y="20"/>
                  </a:lnTo>
                  <a:lnTo>
                    <a:pt x="127" y="12"/>
                  </a:lnTo>
                  <a:lnTo>
                    <a:pt x="123" y="7"/>
                  </a:lnTo>
                  <a:lnTo>
                    <a:pt x="117" y="3"/>
                  </a:lnTo>
                  <a:lnTo>
                    <a:pt x="113" y="1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5" y="3"/>
                  </a:lnTo>
                  <a:lnTo>
                    <a:pt x="66" y="6"/>
                  </a:lnTo>
                  <a:lnTo>
                    <a:pt x="55" y="8"/>
                  </a:lnTo>
                  <a:lnTo>
                    <a:pt x="45" y="12"/>
                  </a:lnTo>
                  <a:lnTo>
                    <a:pt x="34" y="17"/>
                  </a:lnTo>
                  <a:lnTo>
                    <a:pt x="25" y="23"/>
                  </a:lnTo>
                  <a:lnTo>
                    <a:pt x="10" y="36"/>
                  </a:lnTo>
                  <a:lnTo>
                    <a:pt x="2" y="49"/>
                  </a:lnTo>
                  <a:lnTo>
                    <a:pt x="0" y="62"/>
                  </a:lnTo>
                  <a:lnTo>
                    <a:pt x="2" y="77"/>
                  </a:lnTo>
                  <a:lnTo>
                    <a:pt x="7" y="89"/>
                  </a:lnTo>
                  <a:lnTo>
                    <a:pt x="13" y="95"/>
                  </a:lnTo>
                  <a:lnTo>
                    <a:pt x="21" y="92"/>
                  </a:lnTo>
                  <a:lnTo>
                    <a:pt x="32" y="84"/>
                  </a:lnTo>
                  <a:lnTo>
                    <a:pt x="39" y="78"/>
                  </a:lnTo>
                  <a:lnTo>
                    <a:pt x="51" y="71"/>
                  </a:lnTo>
                  <a:lnTo>
                    <a:pt x="63" y="65"/>
                  </a:lnTo>
                  <a:lnTo>
                    <a:pt x="79" y="60"/>
                  </a:lnTo>
                  <a:lnTo>
                    <a:pt x="93" y="56"/>
                  </a:lnTo>
                  <a:lnTo>
                    <a:pt x="108" y="55"/>
                  </a:lnTo>
                  <a:lnTo>
                    <a:pt x="122" y="55"/>
                  </a:lnTo>
                  <a:lnTo>
                    <a:pt x="133" y="59"/>
                  </a:lnTo>
                  <a:lnTo>
                    <a:pt x="138" y="59"/>
                  </a:lnTo>
                  <a:lnTo>
                    <a:pt x="140" y="55"/>
                  </a:lnTo>
                  <a:lnTo>
                    <a:pt x="140" y="48"/>
                  </a:lnTo>
                  <a:lnTo>
                    <a:pt x="139" y="41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4" name="Freeform 299"/>
            <p:cNvSpPr>
              <a:spLocks/>
            </p:cNvSpPr>
            <p:nvPr/>
          </p:nvSpPr>
          <p:spPr bwMode="auto">
            <a:xfrm>
              <a:off x="2240" y="2452"/>
              <a:ext cx="15" cy="16"/>
            </a:xfrm>
            <a:custGeom>
              <a:avLst/>
              <a:gdLst>
                <a:gd name="T0" fmla="*/ 0 w 45"/>
                <a:gd name="T1" fmla="*/ 1 h 48"/>
                <a:gd name="T2" fmla="*/ 0 w 45"/>
                <a:gd name="T3" fmla="*/ 1 h 48"/>
                <a:gd name="T4" fmla="*/ 1 w 45"/>
                <a:gd name="T5" fmla="*/ 1 h 48"/>
                <a:gd name="T6" fmla="*/ 1 w 45"/>
                <a:gd name="T7" fmla="*/ 1 h 48"/>
                <a:gd name="T8" fmla="*/ 2 w 45"/>
                <a:gd name="T9" fmla="*/ 2 h 48"/>
                <a:gd name="T10" fmla="*/ 2 w 45"/>
                <a:gd name="T11" fmla="*/ 2 h 48"/>
                <a:gd name="T12" fmla="*/ 3 w 45"/>
                <a:gd name="T13" fmla="*/ 2 h 48"/>
                <a:gd name="T14" fmla="*/ 3 w 45"/>
                <a:gd name="T15" fmla="*/ 3 h 48"/>
                <a:gd name="T16" fmla="*/ 4 w 45"/>
                <a:gd name="T17" fmla="*/ 4 h 48"/>
                <a:gd name="T18" fmla="*/ 4 w 45"/>
                <a:gd name="T19" fmla="*/ 5 h 48"/>
                <a:gd name="T20" fmla="*/ 5 w 45"/>
                <a:gd name="T21" fmla="*/ 5 h 48"/>
                <a:gd name="T22" fmla="*/ 5 w 45"/>
                <a:gd name="T23" fmla="*/ 4 h 48"/>
                <a:gd name="T24" fmla="*/ 4 w 45"/>
                <a:gd name="T25" fmla="*/ 3 h 48"/>
                <a:gd name="T26" fmla="*/ 4 w 45"/>
                <a:gd name="T27" fmla="*/ 2 h 48"/>
                <a:gd name="T28" fmla="*/ 3 w 45"/>
                <a:gd name="T29" fmla="*/ 1 h 48"/>
                <a:gd name="T30" fmla="*/ 2 w 45"/>
                <a:gd name="T31" fmla="*/ 1 h 48"/>
                <a:gd name="T32" fmla="*/ 2 w 45"/>
                <a:gd name="T33" fmla="*/ 0 h 48"/>
                <a:gd name="T34" fmla="*/ 1 w 45"/>
                <a:gd name="T35" fmla="*/ 0 h 48"/>
                <a:gd name="T36" fmla="*/ 0 w 45"/>
                <a:gd name="T37" fmla="*/ 0 h 48"/>
                <a:gd name="T38" fmla="*/ 0 w 45"/>
                <a:gd name="T39" fmla="*/ 0 h 48"/>
                <a:gd name="T40" fmla="*/ 0 w 45"/>
                <a:gd name="T41" fmla="*/ 1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48">
                  <a:moveTo>
                    <a:pt x="1" y="12"/>
                  </a:moveTo>
                  <a:lnTo>
                    <a:pt x="3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21" y="17"/>
                  </a:lnTo>
                  <a:lnTo>
                    <a:pt x="23" y="20"/>
                  </a:lnTo>
                  <a:lnTo>
                    <a:pt x="28" y="29"/>
                  </a:lnTo>
                  <a:lnTo>
                    <a:pt x="32" y="36"/>
                  </a:lnTo>
                  <a:lnTo>
                    <a:pt x="35" y="48"/>
                  </a:lnTo>
                  <a:lnTo>
                    <a:pt x="45" y="45"/>
                  </a:lnTo>
                  <a:lnTo>
                    <a:pt x="41" y="33"/>
                  </a:lnTo>
                  <a:lnTo>
                    <a:pt x="38" y="24"/>
                  </a:lnTo>
                  <a:lnTo>
                    <a:pt x="33" y="15"/>
                  </a:lnTo>
                  <a:lnTo>
                    <a:pt x="28" y="9"/>
                  </a:lnTo>
                  <a:lnTo>
                    <a:pt x="21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5" name="Freeform 300"/>
            <p:cNvSpPr>
              <a:spLocks/>
            </p:cNvSpPr>
            <p:nvPr/>
          </p:nvSpPr>
          <p:spPr bwMode="auto">
            <a:xfrm>
              <a:off x="2214" y="2453"/>
              <a:ext cx="27" cy="10"/>
            </a:xfrm>
            <a:custGeom>
              <a:avLst/>
              <a:gdLst>
                <a:gd name="T0" fmla="*/ 1 w 79"/>
                <a:gd name="T1" fmla="*/ 3 h 31"/>
                <a:gd name="T2" fmla="*/ 1 w 79"/>
                <a:gd name="T3" fmla="*/ 3 h 31"/>
                <a:gd name="T4" fmla="*/ 2 w 79"/>
                <a:gd name="T5" fmla="*/ 3 h 31"/>
                <a:gd name="T6" fmla="*/ 3 w 79"/>
                <a:gd name="T7" fmla="*/ 2 h 31"/>
                <a:gd name="T8" fmla="*/ 4 w 79"/>
                <a:gd name="T9" fmla="*/ 2 h 31"/>
                <a:gd name="T10" fmla="*/ 5 w 79"/>
                <a:gd name="T11" fmla="*/ 2 h 31"/>
                <a:gd name="T12" fmla="*/ 6 w 79"/>
                <a:gd name="T13" fmla="*/ 1 h 31"/>
                <a:gd name="T14" fmla="*/ 8 w 79"/>
                <a:gd name="T15" fmla="*/ 1 h 31"/>
                <a:gd name="T16" fmla="*/ 9 w 79"/>
                <a:gd name="T17" fmla="*/ 1 h 31"/>
                <a:gd name="T18" fmla="*/ 9 w 79"/>
                <a:gd name="T19" fmla="*/ 1 h 31"/>
                <a:gd name="T20" fmla="*/ 9 w 79"/>
                <a:gd name="T21" fmla="*/ 0 h 31"/>
                <a:gd name="T22" fmla="*/ 9 w 79"/>
                <a:gd name="T23" fmla="*/ 0 h 31"/>
                <a:gd name="T24" fmla="*/ 8 w 79"/>
                <a:gd name="T25" fmla="*/ 0 h 31"/>
                <a:gd name="T26" fmla="*/ 6 w 79"/>
                <a:gd name="T27" fmla="*/ 0 h 31"/>
                <a:gd name="T28" fmla="*/ 5 w 79"/>
                <a:gd name="T29" fmla="*/ 1 h 31"/>
                <a:gd name="T30" fmla="*/ 4 w 79"/>
                <a:gd name="T31" fmla="*/ 1 h 31"/>
                <a:gd name="T32" fmla="*/ 3 w 79"/>
                <a:gd name="T33" fmla="*/ 1 h 31"/>
                <a:gd name="T34" fmla="*/ 1 w 79"/>
                <a:gd name="T35" fmla="*/ 2 h 31"/>
                <a:gd name="T36" fmla="*/ 0 w 79"/>
                <a:gd name="T37" fmla="*/ 2 h 31"/>
                <a:gd name="T38" fmla="*/ 0 w 79"/>
                <a:gd name="T39" fmla="*/ 2 h 31"/>
                <a:gd name="T40" fmla="*/ 1 w 79"/>
                <a:gd name="T41" fmla="*/ 3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9" h="31">
                  <a:moveTo>
                    <a:pt x="6" y="31"/>
                  </a:moveTo>
                  <a:lnTo>
                    <a:pt x="7" y="30"/>
                  </a:lnTo>
                  <a:lnTo>
                    <a:pt x="16" y="25"/>
                  </a:lnTo>
                  <a:lnTo>
                    <a:pt x="25" y="21"/>
                  </a:lnTo>
                  <a:lnTo>
                    <a:pt x="35" y="17"/>
                  </a:lnTo>
                  <a:lnTo>
                    <a:pt x="46" y="15"/>
                  </a:lnTo>
                  <a:lnTo>
                    <a:pt x="54" y="12"/>
                  </a:lnTo>
                  <a:lnTo>
                    <a:pt x="64" y="11"/>
                  </a:lnTo>
                  <a:lnTo>
                    <a:pt x="72" y="11"/>
                  </a:lnTo>
                  <a:lnTo>
                    <a:pt x="79" y="10"/>
                  </a:lnTo>
                  <a:lnTo>
                    <a:pt x="79" y="0"/>
                  </a:lnTo>
                  <a:lnTo>
                    <a:pt x="72" y="1"/>
                  </a:lnTo>
                  <a:lnTo>
                    <a:pt x="64" y="1"/>
                  </a:lnTo>
                  <a:lnTo>
                    <a:pt x="54" y="3"/>
                  </a:lnTo>
                  <a:lnTo>
                    <a:pt x="43" y="5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1" y="16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6" name="Freeform 301"/>
            <p:cNvSpPr>
              <a:spLocks/>
            </p:cNvSpPr>
            <p:nvPr/>
          </p:nvSpPr>
          <p:spPr bwMode="auto">
            <a:xfrm>
              <a:off x="2205" y="2460"/>
              <a:ext cx="11" cy="20"/>
            </a:xfrm>
            <a:custGeom>
              <a:avLst/>
              <a:gdLst>
                <a:gd name="T0" fmla="*/ 1 w 33"/>
                <a:gd name="T1" fmla="*/ 6 h 60"/>
                <a:gd name="T2" fmla="*/ 1 w 33"/>
                <a:gd name="T3" fmla="*/ 6 h 60"/>
                <a:gd name="T4" fmla="*/ 1 w 33"/>
                <a:gd name="T5" fmla="*/ 5 h 60"/>
                <a:gd name="T6" fmla="*/ 1 w 33"/>
                <a:gd name="T7" fmla="*/ 4 h 60"/>
                <a:gd name="T8" fmla="*/ 2 w 33"/>
                <a:gd name="T9" fmla="*/ 2 h 60"/>
                <a:gd name="T10" fmla="*/ 4 w 33"/>
                <a:gd name="T11" fmla="*/ 1 h 60"/>
                <a:gd name="T12" fmla="*/ 3 w 33"/>
                <a:gd name="T13" fmla="*/ 0 h 60"/>
                <a:gd name="T14" fmla="*/ 1 w 33"/>
                <a:gd name="T15" fmla="*/ 2 h 60"/>
                <a:gd name="T16" fmla="*/ 0 w 33"/>
                <a:gd name="T17" fmla="*/ 3 h 60"/>
                <a:gd name="T18" fmla="*/ 0 w 33"/>
                <a:gd name="T19" fmla="*/ 5 h 60"/>
                <a:gd name="T20" fmla="*/ 0 w 33"/>
                <a:gd name="T21" fmla="*/ 7 h 60"/>
                <a:gd name="T22" fmla="*/ 0 w 33"/>
                <a:gd name="T23" fmla="*/ 7 h 60"/>
                <a:gd name="T24" fmla="*/ 1 w 33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0">
                  <a:moveTo>
                    <a:pt x="13" y="58"/>
                  </a:moveTo>
                  <a:lnTo>
                    <a:pt x="13" y="58"/>
                  </a:lnTo>
                  <a:lnTo>
                    <a:pt x="12" y="44"/>
                  </a:lnTo>
                  <a:lnTo>
                    <a:pt x="13" y="32"/>
                  </a:lnTo>
                  <a:lnTo>
                    <a:pt x="20" y="21"/>
                  </a:lnTo>
                  <a:lnTo>
                    <a:pt x="33" y="9"/>
                  </a:lnTo>
                  <a:lnTo>
                    <a:pt x="28" y="0"/>
                  </a:lnTo>
                  <a:lnTo>
                    <a:pt x="13" y="14"/>
                  </a:lnTo>
                  <a:lnTo>
                    <a:pt x="3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7" name="Freeform 302"/>
            <p:cNvSpPr>
              <a:spLocks/>
            </p:cNvSpPr>
            <p:nvPr/>
          </p:nvSpPr>
          <p:spPr bwMode="auto">
            <a:xfrm>
              <a:off x="2206" y="2480"/>
              <a:ext cx="13" cy="8"/>
            </a:xfrm>
            <a:custGeom>
              <a:avLst/>
              <a:gdLst>
                <a:gd name="T0" fmla="*/ 3 w 39"/>
                <a:gd name="T1" fmla="*/ 0 h 24"/>
                <a:gd name="T2" fmla="*/ 3 w 39"/>
                <a:gd name="T3" fmla="*/ 0 h 24"/>
                <a:gd name="T4" fmla="*/ 2 w 39"/>
                <a:gd name="T5" fmla="*/ 1 h 24"/>
                <a:gd name="T6" fmla="*/ 2 w 39"/>
                <a:gd name="T7" fmla="*/ 2 h 24"/>
                <a:gd name="T8" fmla="*/ 2 w 39"/>
                <a:gd name="T9" fmla="*/ 1 h 24"/>
                <a:gd name="T10" fmla="*/ 1 w 39"/>
                <a:gd name="T11" fmla="*/ 0 h 24"/>
                <a:gd name="T12" fmla="*/ 0 w 39"/>
                <a:gd name="T13" fmla="*/ 0 h 24"/>
                <a:gd name="T14" fmla="*/ 1 w 39"/>
                <a:gd name="T15" fmla="*/ 2 h 24"/>
                <a:gd name="T16" fmla="*/ 2 w 39"/>
                <a:gd name="T17" fmla="*/ 3 h 24"/>
                <a:gd name="T18" fmla="*/ 3 w 39"/>
                <a:gd name="T19" fmla="*/ 2 h 24"/>
                <a:gd name="T20" fmla="*/ 4 w 39"/>
                <a:gd name="T21" fmla="*/ 1 h 24"/>
                <a:gd name="T22" fmla="*/ 4 w 39"/>
                <a:gd name="T23" fmla="*/ 1 h 24"/>
                <a:gd name="T24" fmla="*/ 3 w 39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24">
                  <a:moveTo>
                    <a:pt x="31" y="4"/>
                  </a:moveTo>
                  <a:lnTo>
                    <a:pt x="31" y="4"/>
                  </a:lnTo>
                  <a:lnTo>
                    <a:pt x="22" y="12"/>
                  </a:lnTo>
                  <a:lnTo>
                    <a:pt x="17" y="14"/>
                  </a:lnTo>
                  <a:lnTo>
                    <a:pt x="15" y="1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5" y="15"/>
                  </a:lnTo>
                  <a:lnTo>
                    <a:pt x="15" y="24"/>
                  </a:lnTo>
                  <a:lnTo>
                    <a:pt x="27" y="21"/>
                  </a:lnTo>
                  <a:lnTo>
                    <a:pt x="39" y="12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8" name="Freeform 303"/>
            <p:cNvSpPr>
              <a:spLocks/>
            </p:cNvSpPr>
            <p:nvPr/>
          </p:nvSpPr>
          <p:spPr bwMode="auto">
            <a:xfrm>
              <a:off x="2217" y="2471"/>
              <a:ext cx="35" cy="13"/>
            </a:xfrm>
            <a:custGeom>
              <a:avLst/>
              <a:gdLst>
                <a:gd name="T0" fmla="*/ 11 w 107"/>
                <a:gd name="T1" fmla="*/ 1 h 39"/>
                <a:gd name="T2" fmla="*/ 11 w 107"/>
                <a:gd name="T3" fmla="*/ 1 h 39"/>
                <a:gd name="T4" fmla="*/ 10 w 107"/>
                <a:gd name="T5" fmla="*/ 0 h 39"/>
                <a:gd name="T6" fmla="*/ 9 w 107"/>
                <a:gd name="T7" fmla="*/ 0 h 39"/>
                <a:gd name="T8" fmla="*/ 7 w 107"/>
                <a:gd name="T9" fmla="*/ 0 h 39"/>
                <a:gd name="T10" fmla="*/ 5 w 107"/>
                <a:gd name="T11" fmla="*/ 1 h 39"/>
                <a:gd name="T12" fmla="*/ 4 w 107"/>
                <a:gd name="T13" fmla="*/ 1 h 39"/>
                <a:gd name="T14" fmla="*/ 2 w 107"/>
                <a:gd name="T15" fmla="*/ 2 h 39"/>
                <a:gd name="T16" fmla="*/ 1 w 107"/>
                <a:gd name="T17" fmla="*/ 3 h 39"/>
                <a:gd name="T18" fmla="*/ 0 w 107"/>
                <a:gd name="T19" fmla="*/ 3 h 39"/>
                <a:gd name="T20" fmla="*/ 1 w 107"/>
                <a:gd name="T21" fmla="*/ 4 h 39"/>
                <a:gd name="T22" fmla="*/ 2 w 107"/>
                <a:gd name="T23" fmla="*/ 4 h 39"/>
                <a:gd name="T24" fmla="*/ 3 w 107"/>
                <a:gd name="T25" fmla="*/ 3 h 39"/>
                <a:gd name="T26" fmla="*/ 4 w 107"/>
                <a:gd name="T27" fmla="*/ 2 h 39"/>
                <a:gd name="T28" fmla="*/ 6 w 107"/>
                <a:gd name="T29" fmla="*/ 2 h 39"/>
                <a:gd name="T30" fmla="*/ 7 w 107"/>
                <a:gd name="T31" fmla="*/ 1 h 39"/>
                <a:gd name="T32" fmla="*/ 9 w 107"/>
                <a:gd name="T33" fmla="*/ 1 h 39"/>
                <a:gd name="T34" fmla="*/ 10 w 107"/>
                <a:gd name="T35" fmla="*/ 1 h 39"/>
                <a:gd name="T36" fmla="*/ 11 w 107"/>
                <a:gd name="T37" fmla="*/ 2 h 39"/>
                <a:gd name="T38" fmla="*/ 11 w 107"/>
                <a:gd name="T39" fmla="*/ 2 h 39"/>
                <a:gd name="T40" fmla="*/ 11 w 107"/>
                <a:gd name="T41" fmla="*/ 1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7" h="39">
                  <a:moveTo>
                    <a:pt x="107" y="5"/>
                  </a:moveTo>
                  <a:lnTo>
                    <a:pt x="107" y="5"/>
                  </a:lnTo>
                  <a:lnTo>
                    <a:pt x="94" y="1"/>
                  </a:lnTo>
                  <a:lnTo>
                    <a:pt x="80" y="0"/>
                  </a:lnTo>
                  <a:lnTo>
                    <a:pt x="65" y="2"/>
                  </a:lnTo>
                  <a:lnTo>
                    <a:pt x="50" y="6"/>
                  </a:lnTo>
                  <a:lnTo>
                    <a:pt x="34" y="11"/>
                  </a:lnTo>
                  <a:lnTo>
                    <a:pt x="21" y="17"/>
                  </a:lnTo>
                  <a:lnTo>
                    <a:pt x="9" y="24"/>
                  </a:lnTo>
                  <a:lnTo>
                    <a:pt x="0" y="31"/>
                  </a:lnTo>
                  <a:lnTo>
                    <a:pt x="8" y="39"/>
                  </a:lnTo>
                  <a:lnTo>
                    <a:pt x="14" y="34"/>
                  </a:lnTo>
                  <a:lnTo>
                    <a:pt x="26" y="27"/>
                  </a:lnTo>
                  <a:lnTo>
                    <a:pt x="36" y="21"/>
                  </a:lnTo>
                  <a:lnTo>
                    <a:pt x="52" y="16"/>
                  </a:lnTo>
                  <a:lnTo>
                    <a:pt x="65" y="12"/>
                  </a:lnTo>
                  <a:lnTo>
                    <a:pt x="80" y="12"/>
                  </a:lnTo>
                  <a:lnTo>
                    <a:pt x="94" y="11"/>
                  </a:lnTo>
                  <a:lnTo>
                    <a:pt x="103" y="15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9" name="Freeform 304"/>
            <p:cNvSpPr>
              <a:spLocks/>
            </p:cNvSpPr>
            <p:nvPr/>
          </p:nvSpPr>
          <p:spPr bwMode="auto">
            <a:xfrm>
              <a:off x="2251" y="2467"/>
              <a:ext cx="5" cy="9"/>
            </a:xfrm>
            <a:custGeom>
              <a:avLst/>
              <a:gdLst>
                <a:gd name="T0" fmla="*/ 0 w 14"/>
                <a:gd name="T1" fmla="*/ 0 h 25"/>
                <a:gd name="T2" fmla="*/ 0 w 14"/>
                <a:gd name="T3" fmla="*/ 0 h 25"/>
                <a:gd name="T4" fmla="*/ 0 w 14"/>
                <a:gd name="T5" fmla="*/ 1 h 25"/>
                <a:gd name="T6" fmla="*/ 0 w 14"/>
                <a:gd name="T7" fmla="*/ 2 h 25"/>
                <a:gd name="T8" fmla="*/ 0 w 14"/>
                <a:gd name="T9" fmla="*/ 2 h 25"/>
                <a:gd name="T10" fmla="*/ 0 w 14"/>
                <a:gd name="T11" fmla="*/ 2 h 25"/>
                <a:gd name="T12" fmla="*/ 0 w 14"/>
                <a:gd name="T13" fmla="*/ 3 h 25"/>
                <a:gd name="T14" fmla="*/ 1 w 14"/>
                <a:gd name="T15" fmla="*/ 3 h 25"/>
                <a:gd name="T16" fmla="*/ 2 w 14"/>
                <a:gd name="T17" fmla="*/ 2 h 25"/>
                <a:gd name="T18" fmla="*/ 2 w 14"/>
                <a:gd name="T19" fmla="*/ 1 h 25"/>
                <a:gd name="T20" fmla="*/ 2 w 14"/>
                <a:gd name="T21" fmla="*/ 0 h 25"/>
                <a:gd name="T22" fmla="*/ 2 w 14"/>
                <a:gd name="T23" fmla="*/ 0 h 25"/>
                <a:gd name="T24" fmla="*/ 0 w 14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25">
                  <a:moveTo>
                    <a:pt x="3" y="3"/>
                  </a:moveTo>
                  <a:lnTo>
                    <a:pt x="3" y="3"/>
                  </a:lnTo>
                  <a:lnTo>
                    <a:pt x="4" y="9"/>
                  </a:lnTo>
                  <a:lnTo>
                    <a:pt x="4" y="15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1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0" name="Freeform 305"/>
            <p:cNvSpPr>
              <a:spLocks/>
            </p:cNvSpPr>
            <p:nvPr/>
          </p:nvSpPr>
          <p:spPr bwMode="auto">
            <a:xfrm>
              <a:off x="2198" y="2433"/>
              <a:ext cx="46" cy="36"/>
            </a:xfrm>
            <a:custGeom>
              <a:avLst/>
              <a:gdLst>
                <a:gd name="T0" fmla="*/ 15 w 136"/>
                <a:gd name="T1" fmla="*/ 4 h 109"/>
                <a:gd name="T2" fmla="*/ 15 w 136"/>
                <a:gd name="T3" fmla="*/ 3 h 109"/>
                <a:gd name="T4" fmla="*/ 14 w 136"/>
                <a:gd name="T5" fmla="*/ 2 h 109"/>
                <a:gd name="T6" fmla="*/ 14 w 136"/>
                <a:gd name="T7" fmla="*/ 1 h 109"/>
                <a:gd name="T8" fmla="*/ 13 w 136"/>
                <a:gd name="T9" fmla="*/ 0 h 109"/>
                <a:gd name="T10" fmla="*/ 12 w 136"/>
                <a:gd name="T11" fmla="*/ 0 h 109"/>
                <a:gd name="T12" fmla="*/ 12 w 136"/>
                <a:gd name="T13" fmla="*/ 0 h 109"/>
                <a:gd name="T14" fmla="*/ 11 w 136"/>
                <a:gd name="T15" fmla="*/ 0 h 109"/>
                <a:gd name="T16" fmla="*/ 10 w 136"/>
                <a:gd name="T17" fmla="*/ 0 h 109"/>
                <a:gd name="T18" fmla="*/ 9 w 136"/>
                <a:gd name="T19" fmla="*/ 0 h 109"/>
                <a:gd name="T20" fmla="*/ 8 w 136"/>
                <a:gd name="T21" fmla="*/ 1 h 109"/>
                <a:gd name="T22" fmla="*/ 7 w 136"/>
                <a:gd name="T23" fmla="*/ 1 h 109"/>
                <a:gd name="T24" fmla="*/ 6 w 136"/>
                <a:gd name="T25" fmla="*/ 1 h 109"/>
                <a:gd name="T26" fmla="*/ 5 w 136"/>
                <a:gd name="T27" fmla="*/ 2 h 109"/>
                <a:gd name="T28" fmla="*/ 4 w 136"/>
                <a:gd name="T29" fmla="*/ 2 h 109"/>
                <a:gd name="T30" fmla="*/ 3 w 136"/>
                <a:gd name="T31" fmla="*/ 3 h 109"/>
                <a:gd name="T32" fmla="*/ 2 w 136"/>
                <a:gd name="T33" fmla="*/ 4 h 109"/>
                <a:gd name="T34" fmla="*/ 1 w 136"/>
                <a:gd name="T35" fmla="*/ 6 h 109"/>
                <a:gd name="T36" fmla="*/ 0 w 136"/>
                <a:gd name="T37" fmla="*/ 7 h 109"/>
                <a:gd name="T38" fmla="*/ 0 w 136"/>
                <a:gd name="T39" fmla="*/ 9 h 109"/>
                <a:gd name="T40" fmla="*/ 1 w 136"/>
                <a:gd name="T41" fmla="*/ 10 h 109"/>
                <a:gd name="T42" fmla="*/ 1 w 136"/>
                <a:gd name="T43" fmla="*/ 11 h 109"/>
                <a:gd name="T44" fmla="*/ 2 w 136"/>
                <a:gd name="T45" fmla="*/ 12 h 109"/>
                <a:gd name="T46" fmla="*/ 3 w 136"/>
                <a:gd name="T47" fmla="*/ 12 h 109"/>
                <a:gd name="T48" fmla="*/ 4 w 136"/>
                <a:gd name="T49" fmla="*/ 11 h 109"/>
                <a:gd name="T50" fmla="*/ 5 w 136"/>
                <a:gd name="T51" fmla="*/ 10 h 109"/>
                <a:gd name="T52" fmla="*/ 6 w 136"/>
                <a:gd name="T53" fmla="*/ 9 h 109"/>
                <a:gd name="T54" fmla="*/ 7 w 136"/>
                <a:gd name="T55" fmla="*/ 8 h 109"/>
                <a:gd name="T56" fmla="*/ 9 w 136"/>
                <a:gd name="T57" fmla="*/ 7 h 109"/>
                <a:gd name="T58" fmla="*/ 10 w 136"/>
                <a:gd name="T59" fmla="*/ 6 h 109"/>
                <a:gd name="T60" fmla="*/ 12 w 136"/>
                <a:gd name="T61" fmla="*/ 6 h 109"/>
                <a:gd name="T62" fmla="*/ 14 w 136"/>
                <a:gd name="T63" fmla="*/ 6 h 109"/>
                <a:gd name="T64" fmla="*/ 15 w 136"/>
                <a:gd name="T65" fmla="*/ 6 h 109"/>
                <a:gd name="T66" fmla="*/ 16 w 136"/>
                <a:gd name="T67" fmla="*/ 6 h 109"/>
                <a:gd name="T68" fmla="*/ 16 w 136"/>
                <a:gd name="T69" fmla="*/ 5 h 109"/>
                <a:gd name="T70" fmla="*/ 16 w 136"/>
                <a:gd name="T71" fmla="*/ 5 h 109"/>
                <a:gd name="T72" fmla="*/ 15 w 136"/>
                <a:gd name="T73" fmla="*/ 4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" h="109">
                  <a:moveTo>
                    <a:pt x="132" y="34"/>
                  </a:moveTo>
                  <a:lnTo>
                    <a:pt x="127" y="23"/>
                  </a:lnTo>
                  <a:lnTo>
                    <a:pt x="121" y="14"/>
                  </a:lnTo>
                  <a:lnTo>
                    <a:pt x="117" y="8"/>
                  </a:lnTo>
                  <a:lnTo>
                    <a:pt x="111" y="3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1"/>
                  </a:lnTo>
                  <a:lnTo>
                    <a:pt x="81" y="3"/>
                  </a:lnTo>
                  <a:lnTo>
                    <a:pt x="72" y="6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5" y="21"/>
                  </a:lnTo>
                  <a:lnTo>
                    <a:pt x="25" y="29"/>
                  </a:lnTo>
                  <a:lnTo>
                    <a:pt x="17" y="36"/>
                  </a:lnTo>
                  <a:lnTo>
                    <a:pt x="5" y="52"/>
                  </a:lnTo>
                  <a:lnTo>
                    <a:pt x="0" y="66"/>
                  </a:lnTo>
                  <a:lnTo>
                    <a:pt x="0" y="79"/>
                  </a:lnTo>
                  <a:lnTo>
                    <a:pt x="5" y="94"/>
                  </a:lnTo>
                  <a:lnTo>
                    <a:pt x="11" y="104"/>
                  </a:lnTo>
                  <a:lnTo>
                    <a:pt x="18" y="109"/>
                  </a:lnTo>
                  <a:lnTo>
                    <a:pt x="25" y="107"/>
                  </a:lnTo>
                  <a:lnTo>
                    <a:pt x="35" y="96"/>
                  </a:lnTo>
                  <a:lnTo>
                    <a:pt x="42" y="89"/>
                  </a:lnTo>
                  <a:lnTo>
                    <a:pt x="52" y="80"/>
                  </a:lnTo>
                  <a:lnTo>
                    <a:pt x="64" y="72"/>
                  </a:lnTo>
                  <a:lnTo>
                    <a:pt x="77" y="64"/>
                  </a:lnTo>
                  <a:lnTo>
                    <a:pt x="91" y="58"/>
                  </a:lnTo>
                  <a:lnTo>
                    <a:pt x="106" y="53"/>
                  </a:lnTo>
                  <a:lnTo>
                    <a:pt x="118" y="52"/>
                  </a:lnTo>
                  <a:lnTo>
                    <a:pt x="130" y="53"/>
                  </a:lnTo>
                  <a:lnTo>
                    <a:pt x="135" y="52"/>
                  </a:lnTo>
                  <a:lnTo>
                    <a:pt x="136" y="48"/>
                  </a:lnTo>
                  <a:lnTo>
                    <a:pt x="135" y="41"/>
                  </a:lnTo>
                  <a:lnTo>
                    <a:pt x="132" y="34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1" name="Freeform 306"/>
            <p:cNvSpPr>
              <a:spLocks/>
            </p:cNvSpPr>
            <p:nvPr/>
          </p:nvSpPr>
          <p:spPr bwMode="auto">
            <a:xfrm>
              <a:off x="2227" y="2431"/>
              <a:ext cx="17" cy="14"/>
            </a:xfrm>
            <a:custGeom>
              <a:avLst/>
              <a:gdLst>
                <a:gd name="T0" fmla="*/ 0 w 50"/>
                <a:gd name="T1" fmla="*/ 1 h 41"/>
                <a:gd name="T2" fmla="*/ 0 w 50"/>
                <a:gd name="T3" fmla="*/ 1 h 41"/>
                <a:gd name="T4" fmla="*/ 1 w 50"/>
                <a:gd name="T5" fmla="*/ 1 h 41"/>
                <a:gd name="T6" fmla="*/ 1 w 50"/>
                <a:gd name="T7" fmla="*/ 1 h 41"/>
                <a:gd name="T8" fmla="*/ 2 w 50"/>
                <a:gd name="T9" fmla="*/ 1 h 41"/>
                <a:gd name="T10" fmla="*/ 2 w 50"/>
                <a:gd name="T11" fmla="*/ 1 h 41"/>
                <a:gd name="T12" fmla="*/ 3 w 50"/>
                <a:gd name="T13" fmla="*/ 2 h 41"/>
                <a:gd name="T14" fmla="*/ 4 w 50"/>
                <a:gd name="T15" fmla="*/ 3 h 41"/>
                <a:gd name="T16" fmla="*/ 4 w 50"/>
                <a:gd name="T17" fmla="*/ 3 h 41"/>
                <a:gd name="T18" fmla="*/ 5 w 50"/>
                <a:gd name="T19" fmla="*/ 5 h 41"/>
                <a:gd name="T20" fmla="*/ 6 w 50"/>
                <a:gd name="T21" fmla="*/ 4 h 41"/>
                <a:gd name="T22" fmla="*/ 5 w 50"/>
                <a:gd name="T23" fmla="*/ 3 h 41"/>
                <a:gd name="T24" fmla="*/ 4 w 50"/>
                <a:gd name="T25" fmla="*/ 2 h 41"/>
                <a:gd name="T26" fmla="*/ 4 w 50"/>
                <a:gd name="T27" fmla="*/ 1 h 41"/>
                <a:gd name="T28" fmla="*/ 3 w 50"/>
                <a:gd name="T29" fmla="*/ 0 h 41"/>
                <a:gd name="T30" fmla="*/ 2 w 50"/>
                <a:gd name="T31" fmla="*/ 0 h 41"/>
                <a:gd name="T32" fmla="*/ 1 w 50"/>
                <a:gd name="T33" fmla="*/ 0 h 41"/>
                <a:gd name="T34" fmla="*/ 1 w 50"/>
                <a:gd name="T35" fmla="*/ 0 h 41"/>
                <a:gd name="T36" fmla="*/ 0 w 50"/>
                <a:gd name="T37" fmla="*/ 0 h 41"/>
                <a:gd name="T38" fmla="*/ 0 w 50"/>
                <a:gd name="T39" fmla="*/ 0 h 41"/>
                <a:gd name="T40" fmla="*/ 0 w 50"/>
                <a:gd name="T41" fmla="*/ 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41">
                  <a:moveTo>
                    <a:pt x="2" y="11"/>
                  </a:moveTo>
                  <a:lnTo>
                    <a:pt x="2" y="11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18" y="11"/>
                  </a:lnTo>
                  <a:lnTo>
                    <a:pt x="21" y="13"/>
                  </a:lnTo>
                  <a:lnTo>
                    <a:pt x="26" y="17"/>
                  </a:lnTo>
                  <a:lnTo>
                    <a:pt x="31" y="22"/>
                  </a:lnTo>
                  <a:lnTo>
                    <a:pt x="36" y="30"/>
                  </a:lnTo>
                  <a:lnTo>
                    <a:pt x="40" y="41"/>
                  </a:lnTo>
                  <a:lnTo>
                    <a:pt x="50" y="36"/>
                  </a:lnTo>
                  <a:lnTo>
                    <a:pt x="45" y="25"/>
                  </a:lnTo>
                  <a:lnTo>
                    <a:pt x="38" y="17"/>
                  </a:lnTo>
                  <a:lnTo>
                    <a:pt x="33" y="10"/>
                  </a:lnTo>
                  <a:lnTo>
                    <a:pt x="26" y="4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2" name="Freeform 307"/>
            <p:cNvSpPr>
              <a:spLocks/>
            </p:cNvSpPr>
            <p:nvPr/>
          </p:nvSpPr>
          <p:spPr bwMode="auto">
            <a:xfrm>
              <a:off x="2203" y="2431"/>
              <a:ext cx="25" cy="15"/>
            </a:xfrm>
            <a:custGeom>
              <a:avLst/>
              <a:gdLst>
                <a:gd name="T0" fmla="*/ 1 w 76"/>
                <a:gd name="T1" fmla="*/ 5 h 44"/>
                <a:gd name="T2" fmla="*/ 1 w 76"/>
                <a:gd name="T3" fmla="*/ 5 h 44"/>
                <a:gd name="T4" fmla="*/ 2 w 76"/>
                <a:gd name="T5" fmla="*/ 4 h 44"/>
                <a:gd name="T6" fmla="*/ 3 w 76"/>
                <a:gd name="T7" fmla="*/ 3 h 44"/>
                <a:gd name="T8" fmla="*/ 4 w 76"/>
                <a:gd name="T9" fmla="*/ 3 h 44"/>
                <a:gd name="T10" fmla="*/ 5 w 76"/>
                <a:gd name="T11" fmla="*/ 2 h 44"/>
                <a:gd name="T12" fmla="*/ 6 w 76"/>
                <a:gd name="T13" fmla="*/ 2 h 44"/>
                <a:gd name="T14" fmla="*/ 7 w 76"/>
                <a:gd name="T15" fmla="*/ 2 h 44"/>
                <a:gd name="T16" fmla="*/ 8 w 76"/>
                <a:gd name="T17" fmla="*/ 1 h 44"/>
                <a:gd name="T18" fmla="*/ 8 w 76"/>
                <a:gd name="T19" fmla="*/ 1 h 44"/>
                <a:gd name="T20" fmla="*/ 8 w 76"/>
                <a:gd name="T21" fmla="*/ 0 h 44"/>
                <a:gd name="T22" fmla="*/ 7 w 76"/>
                <a:gd name="T23" fmla="*/ 0 h 44"/>
                <a:gd name="T24" fmla="*/ 6 w 76"/>
                <a:gd name="T25" fmla="*/ 1 h 44"/>
                <a:gd name="T26" fmla="*/ 5 w 76"/>
                <a:gd name="T27" fmla="*/ 1 h 44"/>
                <a:gd name="T28" fmla="*/ 4 w 76"/>
                <a:gd name="T29" fmla="*/ 1 h 44"/>
                <a:gd name="T30" fmla="*/ 3 w 76"/>
                <a:gd name="T31" fmla="*/ 2 h 44"/>
                <a:gd name="T32" fmla="*/ 2 w 76"/>
                <a:gd name="T33" fmla="*/ 2 h 44"/>
                <a:gd name="T34" fmla="*/ 1 w 76"/>
                <a:gd name="T35" fmla="*/ 3 h 44"/>
                <a:gd name="T36" fmla="*/ 0 w 76"/>
                <a:gd name="T37" fmla="*/ 4 h 44"/>
                <a:gd name="T38" fmla="*/ 0 w 76"/>
                <a:gd name="T39" fmla="*/ 4 h 44"/>
                <a:gd name="T40" fmla="*/ 1 w 76"/>
                <a:gd name="T41" fmla="*/ 5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44">
                  <a:moveTo>
                    <a:pt x="8" y="44"/>
                  </a:moveTo>
                  <a:lnTo>
                    <a:pt x="8" y="44"/>
                  </a:lnTo>
                  <a:lnTo>
                    <a:pt x="16" y="36"/>
                  </a:lnTo>
                  <a:lnTo>
                    <a:pt x="24" y="30"/>
                  </a:lnTo>
                  <a:lnTo>
                    <a:pt x="34" y="25"/>
                  </a:lnTo>
                  <a:lnTo>
                    <a:pt x="42" y="21"/>
                  </a:lnTo>
                  <a:lnTo>
                    <a:pt x="52" y="17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0"/>
                  </a:lnTo>
                  <a:lnTo>
                    <a:pt x="74" y="0"/>
                  </a:lnTo>
                  <a:lnTo>
                    <a:pt x="66" y="3"/>
                  </a:lnTo>
                  <a:lnTo>
                    <a:pt x="58" y="5"/>
                  </a:lnTo>
                  <a:lnTo>
                    <a:pt x="50" y="7"/>
                  </a:lnTo>
                  <a:lnTo>
                    <a:pt x="40" y="11"/>
                  </a:lnTo>
                  <a:lnTo>
                    <a:pt x="29" y="16"/>
                  </a:lnTo>
                  <a:lnTo>
                    <a:pt x="20" y="21"/>
                  </a:lnTo>
                  <a:lnTo>
                    <a:pt x="9" y="29"/>
                  </a:lnTo>
                  <a:lnTo>
                    <a:pt x="0" y="36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3" name="Freeform 308"/>
            <p:cNvSpPr>
              <a:spLocks/>
            </p:cNvSpPr>
            <p:nvPr/>
          </p:nvSpPr>
          <p:spPr bwMode="auto">
            <a:xfrm>
              <a:off x="2197" y="2443"/>
              <a:ext cx="8" cy="21"/>
            </a:xfrm>
            <a:custGeom>
              <a:avLst/>
              <a:gdLst>
                <a:gd name="T0" fmla="*/ 2 w 26"/>
                <a:gd name="T1" fmla="*/ 7 h 63"/>
                <a:gd name="T2" fmla="*/ 2 w 26"/>
                <a:gd name="T3" fmla="*/ 7 h 63"/>
                <a:gd name="T4" fmla="*/ 1 w 26"/>
                <a:gd name="T5" fmla="*/ 5 h 63"/>
                <a:gd name="T6" fmla="*/ 1 w 26"/>
                <a:gd name="T7" fmla="*/ 4 h 63"/>
                <a:gd name="T8" fmla="*/ 2 w 26"/>
                <a:gd name="T9" fmla="*/ 2 h 63"/>
                <a:gd name="T10" fmla="*/ 2 w 26"/>
                <a:gd name="T11" fmla="*/ 1 h 63"/>
                <a:gd name="T12" fmla="*/ 2 w 26"/>
                <a:gd name="T13" fmla="*/ 0 h 63"/>
                <a:gd name="T14" fmla="*/ 1 w 26"/>
                <a:gd name="T15" fmla="*/ 2 h 63"/>
                <a:gd name="T16" fmla="*/ 0 w 26"/>
                <a:gd name="T17" fmla="*/ 4 h 63"/>
                <a:gd name="T18" fmla="*/ 0 w 26"/>
                <a:gd name="T19" fmla="*/ 5 h 63"/>
                <a:gd name="T20" fmla="*/ 1 w 26"/>
                <a:gd name="T21" fmla="*/ 7 h 63"/>
                <a:gd name="T22" fmla="*/ 1 w 26"/>
                <a:gd name="T23" fmla="*/ 7 h 63"/>
                <a:gd name="T24" fmla="*/ 2 w 26"/>
                <a:gd name="T25" fmla="*/ 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63">
                  <a:moveTo>
                    <a:pt x="15" y="60"/>
                  </a:moveTo>
                  <a:lnTo>
                    <a:pt x="15" y="60"/>
                  </a:lnTo>
                  <a:lnTo>
                    <a:pt x="10" y="47"/>
                  </a:lnTo>
                  <a:lnTo>
                    <a:pt x="10" y="34"/>
                  </a:lnTo>
                  <a:lnTo>
                    <a:pt x="15" y="22"/>
                  </a:lnTo>
                  <a:lnTo>
                    <a:pt x="26" y="8"/>
                  </a:lnTo>
                  <a:lnTo>
                    <a:pt x="18" y="0"/>
                  </a:lnTo>
                  <a:lnTo>
                    <a:pt x="5" y="17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5" y="6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4" name="Freeform 309"/>
            <p:cNvSpPr>
              <a:spLocks/>
            </p:cNvSpPr>
            <p:nvPr/>
          </p:nvSpPr>
          <p:spPr bwMode="auto">
            <a:xfrm>
              <a:off x="2198" y="2463"/>
              <a:ext cx="14" cy="8"/>
            </a:xfrm>
            <a:custGeom>
              <a:avLst/>
              <a:gdLst>
                <a:gd name="T0" fmla="*/ 4 w 40"/>
                <a:gd name="T1" fmla="*/ 0 h 22"/>
                <a:gd name="T2" fmla="*/ 4 w 40"/>
                <a:gd name="T3" fmla="*/ 0 h 22"/>
                <a:gd name="T4" fmla="*/ 3 w 40"/>
                <a:gd name="T5" fmla="*/ 1 h 22"/>
                <a:gd name="T6" fmla="*/ 2 w 40"/>
                <a:gd name="T7" fmla="*/ 1 h 22"/>
                <a:gd name="T8" fmla="*/ 2 w 40"/>
                <a:gd name="T9" fmla="*/ 1 h 22"/>
                <a:gd name="T10" fmla="*/ 1 w 40"/>
                <a:gd name="T11" fmla="*/ 0 h 22"/>
                <a:gd name="T12" fmla="*/ 0 w 40"/>
                <a:gd name="T13" fmla="*/ 0 h 22"/>
                <a:gd name="T14" fmla="*/ 1 w 40"/>
                <a:gd name="T15" fmla="*/ 2 h 22"/>
                <a:gd name="T16" fmla="*/ 2 w 40"/>
                <a:gd name="T17" fmla="*/ 3 h 22"/>
                <a:gd name="T18" fmla="*/ 4 w 40"/>
                <a:gd name="T19" fmla="*/ 3 h 22"/>
                <a:gd name="T20" fmla="*/ 5 w 40"/>
                <a:gd name="T21" fmla="*/ 1 h 22"/>
                <a:gd name="T22" fmla="*/ 5 w 40"/>
                <a:gd name="T23" fmla="*/ 1 h 22"/>
                <a:gd name="T24" fmla="*/ 4 w 40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22">
                  <a:moveTo>
                    <a:pt x="30" y="2"/>
                  </a:moveTo>
                  <a:lnTo>
                    <a:pt x="30" y="2"/>
                  </a:lnTo>
                  <a:lnTo>
                    <a:pt x="22" y="11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7" y="16"/>
                  </a:lnTo>
                  <a:lnTo>
                    <a:pt x="18" y="22"/>
                  </a:lnTo>
                  <a:lnTo>
                    <a:pt x="29" y="18"/>
                  </a:lnTo>
                  <a:lnTo>
                    <a:pt x="40" y="6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5" name="Freeform 310"/>
            <p:cNvSpPr>
              <a:spLocks/>
            </p:cNvSpPr>
            <p:nvPr/>
          </p:nvSpPr>
          <p:spPr bwMode="auto">
            <a:xfrm>
              <a:off x="2208" y="2448"/>
              <a:ext cx="34" cy="17"/>
            </a:xfrm>
            <a:custGeom>
              <a:avLst/>
              <a:gdLst>
                <a:gd name="T0" fmla="*/ 11 w 101"/>
                <a:gd name="T1" fmla="*/ 0 h 52"/>
                <a:gd name="T2" fmla="*/ 11 w 101"/>
                <a:gd name="T3" fmla="*/ 0 h 52"/>
                <a:gd name="T4" fmla="*/ 10 w 101"/>
                <a:gd name="T5" fmla="*/ 0 h 52"/>
                <a:gd name="T6" fmla="*/ 8 w 101"/>
                <a:gd name="T7" fmla="*/ 0 h 52"/>
                <a:gd name="T8" fmla="*/ 7 w 101"/>
                <a:gd name="T9" fmla="*/ 1 h 52"/>
                <a:gd name="T10" fmla="*/ 5 w 101"/>
                <a:gd name="T11" fmla="*/ 1 h 52"/>
                <a:gd name="T12" fmla="*/ 3 w 101"/>
                <a:gd name="T13" fmla="*/ 2 h 52"/>
                <a:gd name="T14" fmla="*/ 2 w 101"/>
                <a:gd name="T15" fmla="*/ 3 h 52"/>
                <a:gd name="T16" fmla="*/ 1 w 101"/>
                <a:gd name="T17" fmla="*/ 4 h 52"/>
                <a:gd name="T18" fmla="*/ 0 w 101"/>
                <a:gd name="T19" fmla="*/ 5 h 52"/>
                <a:gd name="T20" fmla="*/ 1 w 101"/>
                <a:gd name="T21" fmla="*/ 6 h 52"/>
                <a:gd name="T22" fmla="*/ 2 w 101"/>
                <a:gd name="T23" fmla="*/ 5 h 52"/>
                <a:gd name="T24" fmla="*/ 3 w 101"/>
                <a:gd name="T25" fmla="*/ 4 h 52"/>
                <a:gd name="T26" fmla="*/ 4 w 101"/>
                <a:gd name="T27" fmla="*/ 3 h 52"/>
                <a:gd name="T28" fmla="*/ 5 w 101"/>
                <a:gd name="T29" fmla="*/ 2 h 52"/>
                <a:gd name="T30" fmla="*/ 7 w 101"/>
                <a:gd name="T31" fmla="*/ 2 h 52"/>
                <a:gd name="T32" fmla="*/ 9 w 101"/>
                <a:gd name="T33" fmla="*/ 1 h 52"/>
                <a:gd name="T34" fmla="*/ 10 w 101"/>
                <a:gd name="T35" fmla="*/ 1 h 52"/>
                <a:gd name="T36" fmla="*/ 11 w 101"/>
                <a:gd name="T37" fmla="*/ 1 h 52"/>
                <a:gd name="T38" fmla="*/ 11 w 101"/>
                <a:gd name="T39" fmla="*/ 1 h 52"/>
                <a:gd name="T40" fmla="*/ 11 w 101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1" h="52">
                  <a:moveTo>
                    <a:pt x="101" y="2"/>
                  </a:moveTo>
                  <a:lnTo>
                    <a:pt x="101" y="2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0" y="7"/>
                  </a:lnTo>
                  <a:lnTo>
                    <a:pt x="45" y="13"/>
                  </a:lnTo>
                  <a:lnTo>
                    <a:pt x="31" y="21"/>
                  </a:lnTo>
                  <a:lnTo>
                    <a:pt x="18" y="31"/>
                  </a:lnTo>
                  <a:lnTo>
                    <a:pt x="9" y="39"/>
                  </a:lnTo>
                  <a:lnTo>
                    <a:pt x="0" y="48"/>
                  </a:lnTo>
                  <a:lnTo>
                    <a:pt x="10" y="52"/>
                  </a:lnTo>
                  <a:lnTo>
                    <a:pt x="16" y="46"/>
                  </a:lnTo>
                  <a:lnTo>
                    <a:pt x="25" y="38"/>
                  </a:lnTo>
                  <a:lnTo>
                    <a:pt x="36" y="31"/>
                  </a:lnTo>
                  <a:lnTo>
                    <a:pt x="49" y="22"/>
                  </a:lnTo>
                  <a:lnTo>
                    <a:pt x="63" y="16"/>
                  </a:lnTo>
                  <a:lnTo>
                    <a:pt x="77" y="12"/>
                  </a:lnTo>
                  <a:lnTo>
                    <a:pt x="88" y="12"/>
                  </a:lnTo>
                  <a:lnTo>
                    <a:pt x="99" y="12"/>
                  </a:lnTo>
                  <a:lnTo>
                    <a:pt x="10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6" name="Freeform 311"/>
            <p:cNvSpPr>
              <a:spLocks/>
            </p:cNvSpPr>
            <p:nvPr/>
          </p:nvSpPr>
          <p:spPr bwMode="auto">
            <a:xfrm>
              <a:off x="2241" y="2443"/>
              <a:ext cx="5" cy="9"/>
            </a:xfrm>
            <a:custGeom>
              <a:avLst/>
              <a:gdLst>
                <a:gd name="T0" fmla="*/ 0 w 15"/>
                <a:gd name="T1" fmla="*/ 1 h 27"/>
                <a:gd name="T2" fmla="*/ 0 w 15"/>
                <a:gd name="T3" fmla="*/ 1 h 27"/>
                <a:gd name="T4" fmla="*/ 0 w 15"/>
                <a:gd name="T5" fmla="*/ 1 h 27"/>
                <a:gd name="T6" fmla="*/ 0 w 15"/>
                <a:gd name="T7" fmla="*/ 2 h 27"/>
                <a:gd name="T8" fmla="*/ 0 w 15"/>
                <a:gd name="T9" fmla="*/ 2 h 27"/>
                <a:gd name="T10" fmla="*/ 0 w 15"/>
                <a:gd name="T11" fmla="*/ 2 h 27"/>
                <a:gd name="T12" fmla="*/ 0 w 15"/>
                <a:gd name="T13" fmla="*/ 3 h 27"/>
                <a:gd name="T14" fmla="*/ 1 w 15"/>
                <a:gd name="T15" fmla="*/ 3 h 27"/>
                <a:gd name="T16" fmla="*/ 2 w 15"/>
                <a:gd name="T17" fmla="*/ 2 h 27"/>
                <a:gd name="T18" fmla="*/ 1 w 15"/>
                <a:gd name="T19" fmla="*/ 1 h 27"/>
                <a:gd name="T20" fmla="*/ 1 w 15"/>
                <a:gd name="T21" fmla="*/ 0 h 27"/>
                <a:gd name="T22" fmla="*/ 1 w 15"/>
                <a:gd name="T23" fmla="*/ 0 h 27"/>
                <a:gd name="T24" fmla="*/ 0 w 15"/>
                <a:gd name="T25" fmla="*/ 1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" h="27">
                  <a:moveTo>
                    <a:pt x="0" y="5"/>
                  </a:moveTo>
                  <a:lnTo>
                    <a:pt x="0" y="5"/>
                  </a:lnTo>
                  <a:lnTo>
                    <a:pt x="3" y="11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2" y="27"/>
                  </a:lnTo>
                  <a:lnTo>
                    <a:pt x="11" y="24"/>
                  </a:lnTo>
                  <a:lnTo>
                    <a:pt x="15" y="17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7" name="Freeform 312"/>
            <p:cNvSpPr>
              <a:spLocks/>
            </p:cNvSpPr>
            <p:nvPr/>
          </p:nvSpPr>
          <p:spPr bwMode="auto">
            <a:xfrm>
              <a:off x="2186" y="2414"/>
              <a:ext cx="43" cy="40"/>
            </a:xfrm>
            <a:custGeom>
              <a:avLst/>
              <a:gdLst>
                <a:gd name="T0" fmla="*/ 13 w 131"/>
                <a:gd name="T1" fmla="*/ 3 h 122"/>
                <a:gd name="T2" fmla="*/ 12 w 131"/>
                <a:gd name="T3" fmla="*/ 2 h 122"/>
                <a:gd name="T4" fmla="*/ 12 w 131"/>
                <a:gd name="T5" fmla="*/ 1 h 122"/>
                <a:gd name="T6" fmla="*/ 11 w 131"/>
                <a:gd name="T7" fmla="*/ 1 h 122"/>
                <a:gd name="T8" fmla="*/ 11 w 131"/>
                <a:gd name="T9" fmla="*/ 0 h 122"/>
                <a:gd name="T10" fmla="*/ 10 w 131"/>
                <a:gd name="T11" fmla="*/ 0 h 122"/>
                <a:gd name="T12" fmla="*/ 10 w 131"/>
                <a:gd name="T13" fmla="*/ 0 h 122"/>
                <a:gd name="T14" fmla="*/ 9 w 131"/>
                <a:gd name="T15" fmla="*/ 0 h 122"/>
                <a:gd name="T16" fmla="*/ 8 w 131"/>
                <a:gd name="T17" fmla="*/ 0 h 122"/>
                <a:gd name="T18" fmla="*/ 8 w 131"/>
                <a:gd name="T19" fmla="*/ 1 h 122"/>
                <a:gd name="T20" fmla="*/ 7 w 131"/>
                <a:gd name="T21" fmla="*/ 1 h 122"/>
                <a:gd name="T22" fmla="*/ 6 w 131"/>
                <a:gd name="T23" fmla="*/ 2 h 122"/>
                <a:gd name="T24" fmla="*/ 5 w 131"/>
                <a:gd name="T25" fmla="*/ 2 h 122"/>
                <a:gd name="T26" fmla="*/ 4 w 131"/>
                <a:gd name="T27" fmla="*/ 3 h 122"/>
                <a:gd name="T28" fmla="*/ 3 w 131"/>
                <a:gd name="T29" fmla="*/ 4 h 122"/>
                <a:gd name="T30" fmla="*/ 2 w 131"/>
                <a:gd name="T31" fmla="*/ 4 h 122"/>
                <a:gd name="T32" fmla="*/ 1 w 131"/>
                <a:gd name="T33" fmla="*/ 5 h 122"/>
                <a:gd name="T34" fmla="*/ 0 w 131"/>
                <a:gd name="T35" fmla="*/ 7 h 122"/>
                <a:gd name="T36" fmla="*/ 0 w 131"/>
                <a:gd name="T37" fmla="*/ 9 h 122"/>
                <a:gd name="T38" fmla="*/ 0 w 131"/>
                <a:gd name="T39" fmla="*/ 10 h 122"/>
                <a:gd name="T40" fmla="*/ 1 w 131"/>
                <a:gd name="T41" fmla="*/ 12 h 122"/>
                <a:gd name="T42" fmla="*/ 2 w 131"/>
                <a:gd name="T43" fmla="*/ 13 h 122"/>
                <a:gd name="T44" fmla="*/ 3 w 131"/>
                <a:gd name="T45" fmla="*/ 13 h 122"/>
                <a:gd name="T46" fmla="*/ 4 w 131"/>
                <a:gd name="T47" fmla="*/ 13 h 122"/>
                <a:gd name="T48" fmla="*/ 4 w 131"/>
                <a:gd name="T49" fmla="*/ 11 h 122"/>
                <a:gd name="T50" fmla="*/ 5 w 131"/>
                <a:gd name="T51" fmla="*/ 10 h 122"/>
                <a:gd name="T52" fmla="*/ 6 w 131"/>
                <a:gd name="T53" fmla="*/ 10 h 122"/>
                <a:gd name="T54" fmla="*/ 7 w 131"/>
                <a:gd name="T55" fmla="*/ 8 h 122"/>
                <a:gd name="T56" fmla="*/ 8 w 131"/>
                <a:gd name="T57" fmla="*/ 7 h 122"/>
                <a:gd name="T58" fmla="*/ 10 w 131"/>
                <a:gd name="T59" fmla="*/ 6 h 122"/>
                <a:gd name="T60" fmla="*/ 11 w 131"/>
                <a:gd name="T61" fmla="*/ 6 h 122"/>
                <a:gd name="T62" fmla="*/ 12 w 131"/>
                <a:gd name="T63" fmla="*/ 5 h 122"/>
                <a:gd name="T64" fmla="*/ 13 w 131"/>
                <a:gd name="T65" fmla="*/ 5 h 122"/>
                <a:gd name="T66" fmla="*/ 14 w 131"/>
                <a:gd name="T67" fmla="*/ 5 h 122"/>
                <a:gd name="T68" fmla="*/ 14 w 131"/>
                <a:gd name="T69" fmla="*/ 4 h 122"/>
                <a:gd name="T70" fmla="*/ 14 w 131"/>
                <a:gd name="T71" fmla="*/ 4 h 122"/>
                <a:gd name="T72" fmla="*/ 13 w 131"/>
                <a:gd name="T73" fmla="*/ 3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1" h="122">
                  <a:moveTo>
                    <a:pt x="125" y="28"/>
                  </a:moveTo>
                  <a:lnTo>
                    <a:pt x="117" y="18"/>
                  </a:lnTo>
                  <a:lnTo>
                    <a:pt x="111" y="11"/>
                  </a:lnTo>
                  <a:lnTo>
                    <a:pt x="104" y="5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1" y="1"/>
                  </a:lnTo>
                  <a:lnTo>
                    <a:pt x="75" y="4"/>
                  </a:lnTo>
                  <a:lnTo>
                    <a:pt x="69" y="8"/>
                  </a:lnTo>
                  <a:lnTo>
                    <a:pt x="62" y="11"/>
                  </a:lnTo>
                  <a:lnTo>
                    <a:pt x="54" y="16"/>
                  </a:lnTo>
                  <a:lnTo>
                    <a:pt x="45" y="21"/>
                  </a:lnTo>
                  <a:lnTo>
                    <a:pt x="36" y="27"/>
                  </a:lnTo>
                  <a:lnTo>
                    <a:pt x="27" y="33"/>
                  </a:lnTo>
                  <a:lnTo>
                    <a:pt x="19" y="41"/>
                  </a:lnTo>
                  <a:lnTo>
                    <a:pt x="12" y="50"/>
                  </a:lnTo>
                  <a:lnTo>
                    <a:pt x="2" y="68"/>
                  </a:lnTo>
                  <a:lnTo>
                    <a:pt x="0" y="83"/>
                  </a:lnTo>
                  <a:lnTo>
                    <a:pt x="2" y="97"/>
                  </a:lnTo>
                  <a:lnTo>
                    <a:pt x="9" y="110"/>
                  </a:lnTo>
                  <a:lnTo>
                    <a:pt x="18" y="119"/>
                  </a:lnTo>
                  <a:lnTo>
                    <a:pt x="25" y="122"/>
                  </a:lnTo>
                  <a:lnTo>
                    <a:pt x="32" y="118"/>
                  </a:lnTo>
                  <a:lnTo>
                    <a:pt x="39" y="106"/>
                  </a:lnTo>
                  <a:lnTo>
                    <a:pt x="44" y="98"/>
                  </a:lnTo>
                  <a:lnTo>
                    <a:pt x="52" y="87"/>
                  </a:lnTo>
                  <a:lnTo>
                    <a:pt x="63" y="77"/>
                  </a:lnTo>
                  <a:lnTo>
                    <a:pt x="75" y="68"/>
                  </a:lnTo>
                  <a:lnTo>
                    <a:pt x="89" y="58"/>
                  </a:lnTo>
                  <a:lnTo>
                    <a:pt x="102" y="52"/>
                  </a:lnTo>
                  <a:lnTo>
                    <a:pt x="114" y="48"/>
                  </a:lnTo>
                  <a:lnTo>
                    <a:pt x="126" y="47"/>
                  </a:lnTo>
                  <a:lnTo>
                    <a:pt x="131" y="46"/>
                  </a:lnTo>
                  <a:lnTo>
                    <a:pt x="131" y="41"/>
                  </a:lnTo>
                  <a:lnTo>
                    <a:pt x="128" y="35"/>
                  </a:lnTo>
                  <a:lnTo>
                    <a:pt x="125" y="28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8" name="Freeform 313"/>
            <p:cNvSpPr>
              <a:spLocks/>
            </p:cNvSpPr>
            <p:nvPr/>
          </p:nvSpPr>
          <p:spPr bwMode="auto">
            <a:xfrm>
              <a:off x="2210" y="2412"/>
              <a:ext cx="19" cy="12"/>
            </a:xfrm>
            <a:custGeom>
              <a:avLst/>
              <a:gdLst>
                <a:gd name="T0" fmla="*/ 1 w 56"/>
                <a:gd name="T1" fmla="*/ 2 h 35"/>
                <a:gd name="T2" fmla="*/ 1 w 56"/>
                <a:gd name="T3" fmla="*/ 2 h 35"/>
                <a:gd name="T4" fmla="*/ 1 w 56"/>
                <a:gd name="T5" fmla="*/ 1 h 35"/>
                <a:gd name="T6" fmla="*/ 2 w 56"/>
                <a:gd name="T7" fmla="*/ 1 h 35"/>
                <a:gd name="T8" fmla="*/ 2 w 56"/>
                <a:gd name="T9" fmla="*/ 1 h 35"/>
                <a:gd name="T10" fmla="*/ 3 w 56"/>
                <a:gd name="T11" fmla="*/ 1 h 35"/>
                <a:gd name="T12" fmla="*/ 3 w 56"/>
                <a:gd name="T13" fmla="*/ 2 h 35"/>
                <a:gd name="T14" fmla="*/ 4 w 56"/>
                <a:gd name="T15" fmla="*/ 2 h 35"/>
                <a:gd name="T16" fmla="*/ 5 w 56"/>
                <a:gd name="T17" fmla="*/ 3 h 35"/>
                <a:gd name="T18" fmla="*/ 5 w 56"/>
                <a:gd name="T19" fmla="*/ 4 h 35"/>
                <a:gd name="T20" fmla="*/ 6 w 56"/>
                <a:gd name="T21" fmla="*/ 4 h 35"/>
                <a:gd name="T22" fmla="*/ 5 w 56"/>
                <a:gd name="T23" fmla="*/ 2 h 35"/>
                <a:gd name="T24" fmla="*/ 5 w 56"/>
                <a:gd name="T25" fmla="*/ 1 h 35"/>
                <a:gd name="T26" fmla="*/ 4 w 56"/>
                <a:gd name="T27" fmla="*/ 1 h 35"/>
                <a:gd name="T28" fmla="*/ 3 w 56"/>
                <a:gd name="T29" fmla="*/ 0 h 35"/>
                <a:gd name="T30" fmla="*/ 2 w 56"/>
                <a:gd name="T31" fmla="*/ 0 h 35"/>
                <a:gd name="T32" fmla="*/ 2 w 56"/>
                <a:gd name="T33" fmla="*/ 0 h 35"/>
                <a:gd name="T34" fmla="*/ 1 w 56"/>
                <a:gd name="T35" fmla="*/ 0 h 35"/>
                <a:gd name="T36" fmla="*/ 0 w 56"/>
                <a:gd name="T37" fmla="*/ 0 h 35"/>
                <a:gd name="T38" fmla="*/ 0 w 56"/>
                <a:gd name="T39" fmla="*/ 0 h 35"/>
                <a:gd name="T40" fmla="*/ 1 w 56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35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4" y="10"/>
                  </a:lnTo>
                  <a:lnTo>
                    <a:pt x="19" y="10"/>
                  </a:lnTo>
                  <a:lnTo>
                    <a:pt x="24" y="11"/>
                  </a:lnTo>
                  <a:lnTo>
                    <a:pt x="29" y="15"/>
                  </a:lnTo>
                  <a:lnTo>
                    <a:pt x="35" y="20"/>
                  </a:lnTo>
                  <a:lnTo>
                    <a:pt x="41" y="27"/>
                  </a:lnTo>
                  <a:lnTo>
                    <a:pt x="47" y="35"/>
                  </a:lnTo>
                  <a:lnTo>
                    <a:pt x="56" y="31"/>
                  </a:lnTo>
                  <a:lnTo>
                    <a:pt x="48" y="20"/>
                  </a:lnTo>
                  <a:lnTo>
                    <a:pt x="42" y="13"/>
                  </a:lnTo>
                  <a:lnTo>
                    <a:pt x="34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0" y="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09" name="Freeform 314"/>
            <p:cNvSpPr>
              <a:spLocks/>
            </p:cNvSpPr>
            <p:nvPr/>
          </p:nvSpPr>
          <p:spPr bwMode="auto">
            <a:xfrm>
              <a:off x="2188" y="2413"/>
              <a:ext cx="24" cy="18"/>
            </a:xfrm>
            <a:custGeom>
              <a:avLst/>
              <a:gdLst>
                <a:gd name="T0" fmla="*/ 1 w 71"/>
                <a:gd name="T1" fmla="*/ 6 h 53"/>
                <a:gd name="T2" fmla="*/ 1 w 71"/>
                <a:gd name="T3" fmla="*/ 6 h 53"/>
                <a:gd name="T4" fmla="*/ 2 w 71"/>
                <a:gd name="T5" fmla="*/ 5 h 53"/>
                <a:gd name="T6" fmla="*/ 3 w 71"/>
                <a:gd name="T7" fmla="*/ 4 h 53"/>
                <a:gd name="T8" fmla="*/ 3 w 71"/>
                <a:gd name="T9" fmla="*/ 4 h 53"/>
                <a:gd name="T10" fmla="*/ 5 w 71"/>
                <a:gd name="T11" fmla="*/ 3 h 53"/>
                <a:gd name="T12" fmla="*/ 6 w 71"/>
                <a:gd name="T13" fmla="*/ 2 h 53"/>
                <a:gd name="T14" fmla="*/ 7 w 71"/>
                <a:gd name="T15" fmla="*/ 2 h 53"/>
                <a:gd name="T16" fmla="*/ 7 w 71"/>
                <a:gd name="T17" fmla="*/ 1 h 53"/>
                <a:gd name="T18" fmla="*/ 8 w 71"/>
                <a:gd name="T19" fmla="*/ 1 h 53"/>
                <a:gd name="T20" fmla="*/ 7 w 71"/>
                <a:gd name="T21" fmla="*/ 0 h 53"/>
                <a:gd name="T22" fmla="*/ 7 w 71"/>
                <a:gd name="T23" fmla="*/ 0 h 53"/>
                <a:gd name="T24" fmla="*/ 6 w 71"/>
                <a:gd name="T25" fmla="*/ 1 h 53"/>
                <a:gd name="T26" fmla="*/ 5 w 71"/>
                <a:gd name="T27" fmla="*/ 1 h 53"/>
                <a:gd name="T28" fmla="*/ 4 w 71"/>
                <a:gd name="T29" fmla="*/ 2 h 53"/>
                <a:gd name="T30" fmla="*/ 3 w 71"/>
                <a:gd name="T31" fmla="*/ 3 h 53"/>
                <a:gd name="T32" fmla="*/ 2 w 71"/>
                <a:gd name="T33" fmla="*/ 3 h 53"/>
                <a:gd name="T34" fmla="*/ 1 w 71"/>
                <a:gd name="T35" fmla="*/ 4 h 53"/>
                <a:gd name="T36" fmla="*/ 0 w 71"/>
                <a:gd name="T37" fmla="*/ 5 h 53"/>
                <a:gd name="T38" fmla="*/ 0 w 71"/>
                <a:gd name="T39" fmla="*/ 5 h 53"/>
                <a:gd name="T40" fmla="*/ 1 w 71"/>
                <a:gd name="T41" fmla="*/ 6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" h="53">
                  <a:moveTo>
                    <a:pt x="9" y="53"/>
                  </a:moveTo>
                  <a:lnTo>
                    <a:pt x="9" y="53"/>
                  </a:lnTo>
                  <a:lnTo>
                    <a:pt x="15" y="46"/>
                  </a:lnTo>
                  <a:lnTo>
                    <a:pt x="24" y="37"/>
                  </a:lnTo>
                  <a:lnTo>
                    <a:pt x="31" y="33"/>
                  </a:lnTo>
                  <a:lnTo>
                    <a:pt x="41" y="27"/>
                  </a:lnTo>
                  <a:lnTo>
                    <a:pt x="49" y="22"/>
                  </a:lnTo>
                  <a:lnTo>
                    <a:pt x="58" y="17"/>
                  </a:lnTo>
                  <a:lnTo>
                    <a:pt x="65" y="13"/>
                  </a:lnTo>
                  <a:lnTo>
                    <a:pt x="71" y="10"/>
                  </a:lnTo>
                  <a:lnTo>
                    <a:pt x="66" y="0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2"/>
                  </a:lnTo>
                  <a:lnTo>
                    <a:pt x="36" y="17"/>
                  </a:lnTo>
                  <a:lnTo>
                    <a:pt x="26" y="23"/>
                  </a:lnTo>
                  <a:lnTo>
                    <a:pt x="17" y="30"/>
                  </a:lnTo>
                  <a:lnTo>
                    <a:pt x="8" y="39"/>
                  </a:lnTo>
                  <a:lnTo>
                    <a:pt x="0" y="48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0" name="Freeform 315"/>
            <p:cNvSpPr>
              <a:spLocks/>
            </p:cNvSpPr>
            <p:nvPr/>
          </p:nvSpPr>
          <p:spPr bwMode="auto">
            <a:xfrm>
              <a:off x="2184" y="2429"/>
              <a:ext cx="7" cy="22"/>
            </a:xfrm>
            <a:custGeom>
              <a:avLst/>
              <a:gdLst>
                <a:gd name="T0" fmla="*/ 2 w 22"/>
                <a:gd name="T1" fmla="*/ 7 h 65"/>
                <a:gd name="T2" fmla="*/ 2 w 22"/>
                <a:gd name="T3" fmla="*/ 7 h 65"/>
                <a:gd name="T4" fmla="*/ 1 w 22"/>
                <a:gd name="T5" fmla="*/ 5 h 65"/>
                <a:gd name="T6" fmla="*/ 1 w 22"/>
                <a:gd name="T7" fmla="*/ 4 h 65"/>
                <a:gd name="T8" fmla="*/ 1 w 22"/>
                <a:gd name="T9" fmla="*/ 2 h 65"/>
                <a:gd name="T10" fmla="*/ 2 w 22"/>
                <a:gd name="T11" fmla="*/ 1 h 65"/>
                <a:gd name="T12" fmla="*/ 1 w 22"/>
                <a:gd name="T13" fmla="*/ 0 h 65"/>
                <a:gd name="T14" fmla="*/ 0 w 22"/>
                <a:gd name="T15" fmla="*/ 2 h 65"/>
                <a:gd name="T16" fmla="*/ 0 w 22"/>
                <a:gd name="T17" fmla="*/ 4 h 65"/>
                <a:gd name="T18" fmla="*/ 0 w 22"/>
                <a:gd name="T19" fmla="*/ 6 h 65"/>
                <a:gd name="T20" fmla="*/ 1 w 22"/>
                <a:gd name="T21" fmla="*/ 7 h 65"/>
                <a:gd name="T22" fmla="*/ 1 w 22"/>
                <a:gd name="T23" fmla="*/ 7 h 65"/>
                <a:gd name="T24" fmla="*/ 2 w 22"/>
                <a:gd name="T25" fmla="*/ 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65">
                  <a:moveTo>
                    <a:pt x="20" y="60"/>
                  </a:moveTo>
                  <a:lnTo>
                    <a:pt x="20" y="60"/>
                  </a:lnTo>
                  <a:lnTo>
                    <a:pt x="13" y="48"/>
                  </a:lnTo>
                  <a:lnTo>
                    <a:pt x="12" y="36"/>
                  </a:lnTo>
                  <a:lnTo>
                    <a:pt x="13" y="22"/>
                  </a:lnTo>
                  <a:lnTo>
                    <a:pt x="22" y="5"/>
                  </a:lnTo>
                  <a:lnTo>
                    <a:pt x="13" y="0"/>
                  </a:lnTo>
                  <a:lnTo>
                    <a:pt x="3" y="19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0" y="65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1" name="Freeform 316"/>
            <p:cNvSpPr>
              <a:spLocks/>
            </p:cNvSpPr>
            <p:nvPr/>
          </p:nvSpPr>
          <p:spPr bwMode="auto">
            <a:xfrm>
              <a:off x="2187" y="2448"/>
              <a:ext cx="13" cy="8"/>
            </a:xfrm>
            <a:custGeom>
              <a:avLst/>
              <a:gdLst>
                <a:gd name="T0" fmla="*/ 3 w 40"/>
                <a:gd name="T1" fmla="*/ 0 h 23"/>
                <a:gd name="T2" fmla="*/ 3 w 40"/>
                <a:gd name="T3" fmla="*/ 0 h 23"/>
                <a:gd name="T4" fmla="*/ 3 w 40"/>
                <a:gd name="T5" fmla="*/ 1 h 23"/>
                <a:gd name="T6" fmla="*/ 2 w 40"/>
                <a:gd name="T7" fmla="*/ 2 h 23"/>
                <a:gd name="T8" fmla="*/ 2 w 40"/>
                <a:gd name="T9" fmla="*/ 1 h 23"/>
                <a:gd name="T10" fmla="*/ 1 w 40"/>
                <a:gd name="T11" fmla="*/ 0 h 23"/>
                <a:gd name="T12" fmla="*/ 0 w 40"/>
                <a:gd name="T13" fmla="*/ 1 h 23"/>
                <a:gd name="T14" fmla="*/ 1 w 40"/>
                <a:gd name="T15" fmla="*/ 2 h 23"/>
                <a:gd name="T16" fmla="*/ 2 w 40"/>
                <a:gd name="T17" fmla="*/ 3 h 23"/>
                <a:gd name="T18" fmla="*/ 3 w 40"/>
                <a:gd name="T19" fmla="*/ 2 h 23"/>
                <a:gd name="T20" fmla="*/ 4 w 40"/>
                <a:gd name="T21" fmla="*/ 1 h 23"/>
                <a:gd name="T22" fmla="*/ 4 w 40"/>
                <a:gd name="T23" fmla="*/ 1 h 23"/>
                <a:gd name="T24" fmla="*/ 3 w 40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23">
                  <a:moveTo>
                    <a:pt x="30" y="0"/>
                  </a:moveTo>
                  <a:lnTo>
                    <a:pt x="30" y="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3"/>
                  </a:lnTo>
                  <a:lnTo>
                    <a:pt x="0" y="8"/>
                  </a:lnTo>
                  <a:lnTo>
                    <a:pt x="10" y="19"/>
                  </a:lnTo>
                  <a:lnTo>
                    <a:pt x="21" y="23"/>
                  </a:lnTo>
                  <a:lnTo>
                    <a:pt x="32" y="18"/>
                  </a:lnTo>
                  <a:lnTo>
                    <a:pt x="4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2" name="Freeform 317"/>
            <p:cNvSpPr>
              <a:spLocks/>
            </p:cNvSpPr>
            <p:nvPr/>
          </p:nvSpPr>
          <p:spPr bwMode="auto">
            <a:xfrm>
              <a:off x="2197" y="2428"/>
              <a:ext cx="31" cy="22"/>
            </a:xfrm>
            <a:custGeom>
              <a:avLst/>
              <a:gdLst>
                <a:gd name="T0" fmla="*/ 10 w 92"/>
                <a:gd name="T1" fmla="*/ 0 h 67"/>
                <a:gd name="T2" fmla="*/ 10 w 92"/>
                <a:gd name="T3" fmla="*/ 0 h 67"/>
                <a:gd name="T4" fmla="*/ 9 w 92"/>
                <a:gd name="T5" fmla="*/ 0 h 67"/>
                <a:gd name="T6" fmla="*/ 8 w 92"/>
                <a:gd name="T7" fmla="*/ 1 h 67"/>
                <a:gd name="T8" fmla="*/ 6 w 92"/>
                <a:gd name="T9" fmla="*/ 1 h 67"/>
                <a:gd name="T10" fmla="*/ 4 w 92"/>
                <a:gd name="T11" fmla="*/ 2 h 67"/>
                <a:gd name="T12" fmla="*/ 3 w 92"/>
                <a:gd name="T13" fmla="*/ 4 h 67"/>
                <a:gd name="T14" fmla="*/ 2 w 92"/>
                <a:gd name="T15" fmla="*/ 4 h 67"/>
                <a:gd name="T16" fmla="*/ 1 w 92"/>
                <a:gd name="T17" fmla="*/ 6 h 67"/>
                <a:gd name="T18" fmla="*/ 0 w 92"/>
                <a:gd name="T19" fmla="*/ 7 h 67"/>
                <a:gd name="T20" fmla="*/ 1 w 92"/>
                <a:gd name="T21" fmla="*/ 7 h 67"/>
                <a:gd name="T22" fmla="*/ 2 w 92"/>
                <a:gd name="T23" fmla="*/ 6 h 67"/>
                <a:gd name="T24" fmla="*/ 2 w 92"/>
                <a:gd name="T25" fmla="*/ 5 h 67"/>
                <a:gd name="T26" fmla="*/ 4 w 92"/>
                <a:gd name="T27" fmla="*/ 4 h 67"/>
                <a:gd name="T28" fmla="*/ 5 w 92"/>
                <a:gd name="T29" fmla="*/ 3 h 67"/>
                <a:gd name="T30" fmla="*/ 6 w 92"/>
                <a:gd name="T31" fmla="*/ 2 h 67"/>
                <a:gd name="T32" fmla="*/ 8 w 92"/>
                <a:gd name="T33" fmla="*/ 2 h 67"/>
                <a:gd name="T34" fmla="*/ 9 w 92"/>
                <a:gd name="T35" fmla="*/ 1 h 67"/>
                <a:gd name="T36" fmla="*/ 10 w 92"/>
                <a:gd name="T37" fmla="*/ 1 h 67"/>
                <a:gd name="T38" fmla="*/ 10 w 92"/>
                <a:gd name="T39" fmla="*/ 1 h 67"/>
                <a:gd name="T40" fmla="*/ 10 w 92"/>
                <a:gd name="T41" fmla="*/ 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67">
                  <a:moveTo>
                    <a:pt x="92" y="0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67" y="5"/>
                  </a:lnTo>
                  <a:lnTo>
                    <a:pt x="52" y="11"/>
                  </a:lnTo>
                  <a:lnTo>
                    <a:pt x="38" y="22"/>
                  </a:lnTo>
                  <a:lnTo>
                    <a:pt x="26" y="32"/>
                  </a:lnTo>
                  <a:lnTo>
                    <a:pt x="15" y="41"/>
                  </a:lnTo>
                  <a:lnTo>
                    <a:pt x="5" y="53"/>
                  </a:lnTo>
                  <a:lnTo>
                    <a:pt x="0" y="62"/>
                  </a:lnTo>
                  <a:lnTo>
                    <a:pt x="10" y="67"/>
                  </a:lnTo>
                  <a:lnTo>
                    <a:pt x="15" y="58"/>
                  </a:lnTo>
                  <a:lnTo>
                    <a:pt x="22" y="49"/>
                  </a:lnTo>
                  <a:lnTo>
                    <a:pt x="33" y="39"/>
                  </a:lnTo>
                  <a:lnTo>
                    <a:pt x="45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80" y="11"/>
                  </a:lnTo>
                  <a:lnTo>
                    <a:pt x="92" y="1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3" name="Freeform 318"/>
            <p:cNvSpPr>
              <a:spLocks/>
            </p:cNvSpPr>
            <p:nvPr/>
          </p:nvSpPr>
          <p:spPr bwMode="auto">
            <a:xfrm>
              <a:off x="2226" y="2422"/>
              <a:ext cx="5" cy="9"/>
            </a:xfrm>
            <a:custGeom>
              <a:avLst/>
              <a:gdLst>
                <a:gd name="T0" fmla="*/ 0 w 15"/>
                <a:gd name="T1" fmla="*/ 0 h 26"/>
                <a:gd name="T2" fmla="*/ 0 w 15"/>
                <a:gd name="T3" fmla="*/ 0 h 26"/>
                <a:gd name="T4" fmla="*/ 0 w 15"/>
                <a:gd name="T5" fmla="*/ 1 h 26"/>
                <a:gd name="T6" fmla="*/ 1 w 15"/>
                <a:gd name="T7" fmla="*/ 2 h 26"/>
                <a:gd name="T8" fmla="*/ 1 w 15"/>
                <a:gd name="T9" fmla="*/ 2 h 26"/>
                <a:gd name="T10" fmla="*/ 1 w 15"/>
                <a:gd name="T11" fmla="*/ 2 h 26"/>
                <a:gd name="T12" fmla="*/ 1 w 15"/>
                <a:gd name="T13" fmla="*/ 3 h 26"/>
                <a:gd name="T14" fmla="*/ 2 w 15"/>
                <a:gd name="T15" fmla="*/ 3 h 26"/>
                <a:gd name="T16" fmla="*/ 2 w 15"/>
                <a:gd name="T17" fmla="*/ 2 h 26"/>
                <a:gd name="T18" fmla="*/ 1 w 15"/>
                <a:gd name="T19" fmla="*/ 1 h 26"/>
                <a:gd name="T20" fmla="*/ 1 w 15"/>
                <a:gd name="T21" fmla="*/ 0 h 26"/>
                <a:gd name="T22" fmla="*/ 1 w 15"/>
                <a:gd name="T23" fmla="*/ 0 h 26"/>
                <a:gd name="T24" fmla="*/ 0 w 15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" h="26">
                  <a:moveTo>
                    <a:pt x="0" y="4"/>
                  </a:moveTo>
                  <a:lnTo>
                    <a:pt x="0" y="4"/>
                  </a:lnTo>
                  <a:lnTo>
                    <a:pt x="3" y="12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26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4" name="Freeform 319"/>
            <p:cNvSpPr>
              <a:spLocks/>
            </p:cNvSpPr>
            <p:nvPr/>
          </p:nvSpPr>
          <p:spPr bwMode="auto">
            <a:xfrm>
              <a:off x="2170" y="2396"/>
              <a:ext cx="41" cy="45"/>
            </a:xfrm>
            <a:custGeom>
              <a:avLst/>
              <a:gdLst>
                <a:gd name="T0" fmla="*/ 13 w 121"/>
                <a:gd name="T1" fmla="*/ 2 h 134"/>
                <a:gd name="T2" fmla="*/ 12 w 121"/>
                <a:gd name="T3" fmla="*/ 2 h 134"/>
                <a:gd name="T4" fmla="*/ 11 w 121"/>
                <a:gd name="T5" fmla="*/ 1 h 134"/>
                <a:gd name="T6" fmla="*/ 10 w 121"/>
                <a:gd name="T7" fmla="*/ 0 h 134"/>
                <a:gd name="T8" fmla="*/ 9 w 121"/>
                <a:gd name="T9" fmla="*/ 0 h 134"/>
                <a:gd name="T10" fmla="*/ 9 w 121"/>
                <a:gd name="T11" fmla="*/ 0 h 134"/>
                <a:gd name="T12" fmla="*/ 8 w 121"/>
                <a:gd name="T13" fmla="*/ 0 h 134"/>
                <a:gd name="T14" fmla="*/ 7 w 121"/>
                <a:gd name="T15" fmla="*/ 0 h 134"/>
                <a:gd name="T16" fmla="*/ 7 w 121"/>
                <a:gd name="T17" fmla="*/ 1 h 134"/>
                <a:gd name="T18" fmla="*/ 6 w 121"/>
                <a:gd name="T19" fmla="*/ 1 h 134"/>
                <a:gd name="T20" fmla="*/ 5 w 121"/>
                <a:gd name="T21" fmla="*/ 2 h 134"/>
                <a:gd name="T22" fmla="*/ 5 w 121"/>
                <a:gd name="T23" fmla="*/ 3 h 134"/>
                <a:gd name="T24" fmla="*/ 4 w 121"/>
                <a:gd name="T25" fmla="*/ 3 h 134"/>
                <a:gd name="T26" fmla="*/ 3 w 121"/>
                <a:gd name="T27" fmla="*/ 4 h 134"/>
                <a:gd name="T28" fmla="*/ 2 w 121"/>
                <a:gd name="T29" fmla="*/ 5 h 134"/>
                <a:gd name="T30" fmla="*/ 1 w 121"/>
                <a:gd name="T31" fmla="*/ 6 h 134"/>
                <a:gd name="T32" fmla="*/ 1 w 121"/>
                <a:gd name="T33" fmla="*/ 7 h 134"/>
                <a:gd name="T34" fmla="*/ 0 w 121"/>
                <a:gd name="T35" fmla="*/ 10 h 134"/>
                <a:gd name="T36" fmla="*/ 0 w 121"/>
                <a:gd name="T37" fmla="*/ 11 h 134"/>
                <a:gd name="T38" fmla="*/ 1 w 121"/>
                <a:gd name="T39" fmla="*/ 13 h 134"/>
                <a:gd name="T40" fmla="*/ 2 w 121"/>
                <a:gd name="T41" fmla="*/ 14 h 134"/>
                <a:gd name="T42" fmla="*/ 3 w 121"/>
                <a:gd name="T43" fmla="*/ 15 h 134"/>
                <a:gd name="T44" fmla="*/ 4 w 121"/>
                <a:gd name="T45" fmla="*/ 15 h 134"/>
                <a:gd name="T46" fmla="*/ 5 w 121"/>
                <a:gd name="T47" fmla="*/ 14 h 134"/>
                <a:gd name="T48" fmla="*/ 5 w 121"/>
                <a:gd name="T49" fmla="*/ 13 h 134"/>
                <a:gd name="T50" fmla="*/ 5 w 121"/>
                <a:gd name="T51" fmla="*/ 12 h 134"/>
                <a:gd name="T52" fmla="*/ 6 w 121"/>
                <a:gd name="T53" fmla="*/ 11 h 134"/>
                <a:gd name="T54" fmla="*/ 7 w 121"/>
                <a:gd name="T55" fmla="*/ 9 h 134"/>
                <a:gd name="T56" fmla="*/ 8 w 121"/>
                <a:gd name="T57" fmla="*/ 8 h 134"/>
                <a:gd name="T58" fmla="*/ 9 w 121"/>
                <a:gd name="T59" fmla="*/ 6 h 134"/>
                <a:gd name="T60" fmla="*/ 11 w 121"/>
                <a:gd name="T61" fmla="*/ 6 h 134"/>
                <a:gd name="T62" fmla="*/ 12 w 121"/>
                <a:gd name="T63" fmla="*/ 5 h 134"/>
                <a:gd name="T64" fmla="*/ 14 w 121"/>
                <a:gd name="T65" fmla="*/ 4 h 134"/>
                <a:gd name="T66" fmla="*/ 14 w 121"/>
                <a:gd name="T67" fmla="*/ 4 h 134"/>
                <a:gd name="T68" fmla="*/ 14 w 121"/>
                <a:gd name="T69" fmla="*/ 4 h 134"/>
                <a:gd name="T70" fmla="*/ 14 w 121"/>
                <a:gd name="T71" fmla="*/ 3 h 134"/>
                <a:gd name="T72" fmla="*/ 13 w 121"/>
                <a:gd name="T73" fmla="*/ 2 h 1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1" h="134">
                  <a:moveTo>
                    <a:pt x="113" y="22"/>
                  </a:moveTo>
                  <a:lnTo>
                    <a:pt x="105" y="14"/>
                  </a:lnTo>
                  <a:lnTo>
                    <a:pt x="96" y="8"/>
                  </a:lnTo>
                  <a:lnTo>
                    <a:pt x="89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1" y="2"/>
                  </a:lnTo>
                  <a:lnTo>
                    <a:pt x="65" y="4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8" y="17"/>
                  </a:lnTo>
                  <a:lnTo>
                    <a:pt x="41" y="23"/>
                  </a:lnTo>
                  <a:lnTo>
                    <a:pt x="32" y="29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1" y="54"/>
                  </a:lnTo>
                  <a:lnTo>
                    <a:pt x="6" y="65"/>
                  </a:lnTo>
                  <a:lnTo>
                    <a:pt x="0" y="85"/>
                  </a:lnTo>
                  <a:lnTo>
                    <a:pt x="0" y="100"/>
                  </a:lnTo>
                  <a:lnTo>
                    <a:pt x="5" y="112"/>
                  </a:lnTo>
                  <a:lnTo>
                    <a:pt x="14" y="124"/>
                  </a:lnTo>
                  <a:lnTo>
                    <a:pt x="25" y="131"/>
                  </a:lnTo>
                  <a:lnTo>
                    <a:pt x="34" y="134"/>
                  </a:lnTo>
                  <a:lnTo>
                    <a:pt x="40" y="128"/>
                  </a:lnTo>
                  <a:lnTo>
                    <a:pt x="44" y="115"/>
                  </a:lnTo>
                  <a:lnTo>
                    <a:pt x="48" y="105"/>
                  </a:lnTo>
                  <a:lnTo>
                    <a:pt x="54" y="94"/>
                  </a:lnTo>
                  <a:lnTo>
                    <a:pt x="61" y="82"/>
                  </a:lnTo>
                  <a:lnTo>
                    <a:pt x="72" y="70"/>
                  </a:lnTo>
                  <a:lnTo>
                    <a:pt x="83" y="58"/>
                  </a:lnTo>
                  <a:lnTo>
                    <a:pt x="94" y="50"/>
                  </a:lnTo>
                  <a:lnTo>
                    <a:pt x="106" y="42"/>
                  </a:lnTo>
                  <a:lnTo>
                    <a:pt x="118" y="40"/>
                  </a:lnTo>
                  <a:lnTo>
                    <a:pt x="121" y="38"/>
                  </a:lnTo>
                  <a:lnTo>
                    <a:pt x="121" y="34"/>
                  </a:lnTo>
                  <a:lnTo>
                    <a:pt x="118" y="28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5" name="Freeform 320"/>
            <p:cNvSpPr>
              <a:spLocks/>
            </p:cNvSpPr>
            <p:nvPr/>
          </p:nvSpPr>
          <p:spPr bwMode="auto">
            <a:xfrm>
              <a:off x="2189" y="2394"/>
              <a:ext cx="20" cy="11"/>
            </a:xfrm>
            <a:custGeom>
              <a:avLst/>
              <a:gdLst>
                <a:gd name="T0" fmla="*/ 1 w 61"/>
                <a:gd name="T1" fmla="*/ 2 h 32"/>
                <a:gd name="T2" fmla="*/ 1 w 61"/>
                <a:gd name="T3" fmla="*/ 2 h 32"/>
                <a:gd name="T4" fmla="*/ 1 w 61"/>
                <a:gd name="T5" fmla="*/ 2 h 32"/>
                <a:gd name="T6" fmla="*/ 2 w 61"/>
                <a:gd name="T7" fmla="*/ 1 h 32"/>
                <a:gd name="T8" fmla="*/ 2 w 61"/>
                <a:gd name="T9" fmla="*/ 1 h 32"/>
                <a:gd name="T10" fmla="*/ 3 w 61"/>
                <a:gd name="T11" fmla="*/ 1 h 32"/>
                <a:gd name="T12" fmla="*/ 3 w 61"/>
                <a:gd name="T13" fmla="*/ 2 h 32"/>
                <a:gd name="T14" fmla="*/ 4 w 61"/>
                <a:gd name="T15" fmla="*/ 2 h 32"/>
                <a:gd name="T16" fmla="*/ 5 w 61"/>
                <a:gd name="T17" fmla="*/ 3 h 32"/>
                <a:gd name="T18" fmla="*/ 6 w 61"/>
                <a:gd name="T19" fmla="*/ 4 h 32"/>
                <a:gd name="T20" fmla="*/ 7 w 61"/>
                <a:gd name="T21" fmla="*/ 3 h 32"/>
                <a:gd name="T22" fmla="*/ 6 w 61"/>
                <a:gd name="T23" fmla="*/ 2 h 32"/>
                <a:gd name="T24" fmla="*/ 5 w 61"/>
                <a:gd name="T25" fmla="*/ 1 h 32"/>
                <a:gd name="T26" fmla="*/ 4 w 61"/>
                <a:gd name="T27" fmla="*/ 1 h 32"/>
                <a:gd name="T28" fmla="*/ 3 w 61"/>
                <a:gd name="T29" fmla="*/ 0 h 32"/>
                <a:gd name="T30" fmla="*/ 2 w 61"/>
                <a:gd name="T31" fmla="*/ 0 h 32"/>
                <a:gd name="T32" fmla="*/ 2 w 61"/>
                <a:gd name="T33" fmla="*/ 0 h 32"/>
                <a:gd name="T34" fmla="*/ 1 w 61"/>
                <a:gd name="T35" fmla="*/ 1 h 32"/>
                <a:gd name="T36" fmla="*/ 0 w 61"/>
                <a:gd name="T37" fmla="*/ 1 h 32"/>
                <a:gd name="T38" fmla="*/ 0 w 61"/>
                <a:gd name="T39" fmla="*/ 1 h 32"/>
                <a:gd name="T40" fmla="*/ 1 w 61"/>
                <a:gd name="T41" fmla="*/ 2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" h="32">
                  <a:moveTo>
                    <a:pt x="8" y="17"/>
                  </a:moveTo>
                  <a:lnTo>
                    <a:pt x="8" y="17"/>
                  </a:lnTo>
                  <a:lnTo>
                    <a:pt x="11" y="15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8" y="18"/>
                  </a:lnTo>
                  <a:lnTo>
                    <a:pt x="45" y="23"/>
                  </a:lnTo>
                  <a:lnTo>
                    <a:pt x="53" y="32"/>
                  </a:lnTo>
                  <a:lnTo>
                    <a:pt x="61" y="24"/>
                  </a:lnTo>
                  <a:lnTo>
                    <a:pt x="52" y="16"/>
                  </a:lnTo>
                  <a:lnTo>
                    <a:pt x="42" y="9"/>
                  </a:lnTo>
                  <a:lnTo>
                    <a:pt x="34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4" y="3"/>
                  </a:lnTo>
                  <a:lnTo>
                    <a:pt x="6" y="5"/>
                  </a:lnTo>
                  <a:lnTo>
                    <a:pt x="0" y="10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6" name="Freeform 321"/>
            <p:cNvSpPr>
              <a:spLocks/>
            </p:cNvSpPr>
            <p:nvPr/>
          </p:nvSpPr>
          <p:spPr bwMode="auto">
            <a:xfrm>
              <a:off x="2171" y="2397"/>
              <a:ext cx="21" cy="21"/>
            </a:xfrm>
            <a:custGeom>
              <a:avLst/>
              <a:gdLst>
                <a:gd name="T0" fmla="*/ 1 w 63"/>
                <a:gd name="T1" fmla="*/ 7 h 63"/>
                <a:gd name="T2" fmla="*/ 1 w 63"/>
                <a:gd name="T3" fmla="*/ 7 h 63"/>
                <a:gd name="T4" fmla="*/ 2 w 63"/>
                <a:gd name="T5" fmla="*/ 6 h 63"/>
                <a:gd name="T6" fmla="*/ 2 w 63"/>
                <a:gd name="T7" fmla="*/ 5 h 63"/>
                <a:gd name="T8" fmla="*/ 3 w 63"/>
                <a:gd name="T9" fmla="*/ 4 h 63"/>
                <a:gd name="T10" fmla="*/ 4 w 63"/>
                <a:gd name="T11" fmla="*/ 3 h 63"/>
                <a:gd name="T12" fmla="*/ 5 w 63"/>
                <a:gd name="T13" fmla="*/ 3 h 63"/>
                <a:gd name="T14" fmla="*/ 6 w 63"/>
                <a:gd name="T15" fmla="*/ 2 h 63"/>
                <a:gd name="T16" fmla="*/ 6 w 63"/>
                <a:gd name="T17" fmla="*/ 1 h 63"/>
                <a:gd name="T18" fmla="*/ 7 w 63"/>
                <a:gd name="T19" fmla="*/ 1 h 63"/>
                <a:gd name="T20" fmla="*/ 6 w 63"/>
                <a:gd name="T21" fmla="*/ 0 h 63"/>
                <a:gd name="T22" fmla="*/ 5 w 63"/>
                <a:gd name="T23" fmla="*/ 1 h 63"/>
                <a:gd name="T24" fmla="*/ 5 w 63"/>
                <a:gd name="T25" fmla="*/ 1 h 63"/>
                <a:gd name="T26" fmla="*/ 4 w 63"/>
                <a:gd name="T27" fmla="*/ 2 h 63"/>
                <a:gd name="T28" fmla="*/ 3 w 63"/>
                <a:gd name="T29" fmla="*/ 2 h 63"/>
                <a:gd name="T30" fmla="*/ 2 w 63"/>
                <a:gd name="T31" fmla="*/ 3 h 63"/>
                <a:gd name="T32" fmla="*/ 1 w 63"/>
                <a:gd name="T33" fmla="*/ 4 h 63"/>
                <a:gd name="T34" fmla="*/ 1 w 63"/>
                <a:gd name="T35" fmla="*/ 5 h 63"/>
                <a:gd name="T36" fmla="*/ 0 w 63"/>
                <a:gd name="T37" fmla="*/ 7 h 63"/>
                <a:gd name="T38" fmla="*/ 0 w 63"/>
                <a:gd name="T39" fmla="*/ 7 h 63"/>
                <a:gd name="T40" fmla="*/ 1 w 63"/>
                <a:gd name="T41" fmla="*/ 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63">
                  <a:moveTo>
                    <a:pt x="10" y="63"/>
                  </a:moveTo>
                  <a:lnTo>
                    <a:pt x="10" y="63"/>
                  </a:lnTo>
                  <a:lnTo>
                    <a:pt x="15" y="53"/>
                  </a:lnTo>
                  <a:lnTo>
                    <a:pt x="21" y="46"/>
                  </a:lnTo>
                  <a:lnTo>
                    <a:pt x="28" y="37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51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55" y="0"/>
                  </a:lnTo>
                  <a:lnTo>
                    <a:pt x="49" y="5"/>
                  </a:lnTo>
                  <a:lnTo>
                    <a:pt x="43" y="10"/>
                  </a:lnTo>
                  <a:lnTo>
                    <a:pt x="36" y="16"/>
                  </a:lnTo>
                  <a:lnTo>
                    <a:pt x="28" y="22"/>
                  </a:lnTo>
                  <a:lnTo>
                    <a:pt x="21" y="30"/>
                  </a:lnTo>
                  <a:lnTo>
                    <a:pt x="13" y="38"/>
                  </a:lnTo>
                  <a:lnTo>
                    <a:pt x="5" y="48"/>
                  </a:lnTo>
                  <a:lnTo>
                    <a:pt x="0" y="60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7" name="Freeform 322"/>
            <p:cNvSpPr>
              <a:spLocks/>
            </p:cNvSpPr>
            <p:nvPr/>
          </p:nvSpPr>
          <p:spPr bwMode="auto">
            <a:xfrm>
              <a:off x="2169" y="2417"/>
              <a:ext cx="7" cy="22"/>
            </a:xfrm>
            <a:custGeom>
              <a:avLst/>
              <a:gdLst>
                <a:gd name="T0" fmla="*/ 2 w 23"/>
                <a:gd name="T1" fmla="*/ 7 h 64"/>
                <a:gd name="T2" fmla="*/ 2 w 23"/>
                <a:gd name="T3" fmla="*/ 7 h 64"/>
                <a:gd name="T4" fmla="*/ 2 w 23"/>
                <a:gd name="T5" fmla="*/ 6 h 64"/>
                <a:gd name="T6" fmla="*/ 1 w 23"/>
                <a:gd name="T7" fmla="*/ 4 h 64"/>
                <a:gd name="T8" fmla="*/ 1 w 23"/>
                <a:gd name="T9" fmla="*/ 2 h 64"/>
                <a:gd name="T10" fmla="*/ 2 w 23"/>
                <a:gd name="T11" fmla="*/ 0 h 64"/>
                <a:gd name="T12" fmla="*/ 1 w 23"/>
                <a:gd name="T13" fmla="*/ 0 h 64"/>
                <a:gd name="T14" fmla="*/ 0 w 23"/>
                <a:gd name="T15" fmla="*/ 2 h 64"/>
                <a:gd name="T16" fmla="*/ 0 w 23"/>
                <a:gd name="T17" fmla="*/ 4 h 64"/>
                <a:gd name="T18" fmla="*/ 1 w 23"/>
                <a:gd name="T19" fmla="*/ 6 h 64"/>
                <a:gd name="T20" fmla="*/ 2 w 23"/>
                <a:gd name="T21" fmla="*/ 8 h 64"/>
                <a:gd name="T22" fmla="*/ 2 w 23"/>
                <a:gd name="T23" fmla="*/ 8 h 64"/>
                <a:gd name="T24" fmla="*/ 2 w 23"/>
                <a:gd name="T25" fmla="*/ 7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64">
                  <a:moveTo>
                    <a:pt x="23" y="57"/>
                  </a:moveTo>
                  <a:lnTo>
                    <a:pt x="23" y="57"/>
                  </a:lnTo>
                  <a:lnTo>
                    <a:pt x="15" y="46"/>
                  </a:lnTo>
                  <a:lnTo>
                    <a:pt x="10" y="36"/>
                  </a:lnTo>
                  <a:lnTo>
                    <a:pt x="10" y="21"/>
                  </a:lnTo>
                  <a:lnTo>
                    <a:pt x="16" y="3"/>
                  </a:lnTo>
                  <a:lnTo>
                    <a:pt x="6" y="0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5" y="51"/>
                  </a:lnTo>
                  <a:lnTo>
                    <a:pt x="16" y="64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8" name="Freeform 323"/>
            <p:cNvSpPr>
              <a:spLocks/>
            </p:cNvSpPr>
            <p:nvPr/>
          </p:nvSpPr>
          <p:spPr bwMode="auto">
            <a:xfrm>
              <a:off x="2174" y="2434"/>
              <a:ext cx="13" cy="8"/>
            </a:xfrm>
            <a:custGeom>
              <a:avLst/>
              <a:gdLst>
                <a:gd name="T0" fmla="*/ 3 w 38"/>
                <a:gd name="T1" fmla="*/ 0 h 26"/>
                <a:gd name="T2" fmla="*/ 3 w 38"/>
                <a:gd name="T3" fmla="*/ 0 h 26"/>
                <a:gd name="T4" fmla="*/ 3 w 38"/>
                <a:gd name="T5" fmla="*/ 1 h 26"/>
                <a:gd name="T6" fmla="*/ 2 w 38"/>
                <a:gd name="T7" fmla="*/ 2 h 26"/>
                <a:gd name="T8" fmla="*/ 2 w 38"/>
                <a:gd name="T9" fmla="*/ 1 h 26"/>
                <a:gd name="T10" fmla="*/ 1 w 38"/>
                <a:gd name="T11" fmla="*/ 1 h 26"/>
                <a:gd name="T12" fmla="*/ 0 w 38"/>
                <a:gd name="T13" fmla="*/ 2 h 26"/>
                <a:gd name="T14" fmla="*/ 1 w 38"/>
                <a:gd name="T15" fmla="*/ 2 h 26"/>
                <a:gd name="T16" fmla="*/ 3 w 38"/>
                <a:gd name="T17" fmla="*/ 2 h 26"/>
                <a:gd name="T18" fmla="*/ 4 w 38"/>
                <a:gd name="T19" fmla="*/ 2 h 26"/>
                <a:gd name="T20" fmla="*/ 4 w 38"/>
                <a:gd name="T21" fmla="*/ 0 h 26"/>
                <a:gd name="T22" fmla="*/ 4 w 38"/>
                <a:gd name="T23" fmla="*/ 0 h 26"/>
                <a:gd name="T24" fmla="*/ 3 w 38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26">
                  <a:moveTo>
                    <a:pt x="29" y="0"/>
                  </a:moveTo>
                  <a:lnTo>
                    <a:pt x="29" y="0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7" y="14"/>
                  </a:lnTo>
                  <a:lnTo>
                    <a:pt x="7" y="8"/>
                  </a:lnTo>
                  <a:lnTo>
                    <a:pt x="0" y="15"/>
                  </a:lnTo>
                  <a:lnTo>
                    <a:pt x="12" y="23"/>
                  </a:lnTo>
                  <a:lnTo>
                    <a:pt x="24" y="26"/>
                  </a:lnTo>
                  <a:lnTo>
                    <a:pt x="33" y="17"/>
                  </a:lnTo>
                  <a:lnTo>
                    <a:pt x="38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9" name="Freeform 324"/>
            <p:cNvSpPr>
              <a:spLocks/>
            </p:cNvSpPr>
            <p:nvPr/>
          </p:nvSpPr>
          <p:spPr bwMode="auto">
            <a:xfrm>
              <a:off x="2184" y="2407"/>
              <a:ext cx="26" cy="28"/>
            </a:xfrm>
            <a:custGeom>
              <a:avLst/>
              <a:gdLst>
                <a:gd name="T0" fmla="*/ 9 w 78"/>
                <a:gd name="T1" fmla="*/ 0 h 82"/>
                <a:gd name="T2" fmla="*/ 9 w 78"/>
                <a:gd name="T3" fmla="*/ 0 h 82"/>
                <a:gd name="T4" fmla="*/ 7 w 78"/>
                <a:gd name="T5" fmla="*/ 0 h 82"/>
                <a:gd name="T6" fmla="*/ 6 w 78"/>
                <a:gd name="T7" fmla="*/ 1 h 82"/>
                <a:gd name="T8" fmla="*/ 4 w 78"/>
                <a:gd name="T9" fmla="*/ 2 h 82"/>
                <a:gd name="T10" fmla="*/ 3 w 78"/>
                <a:gd name="T11" fmla="*/ 4 h 82"/>
                <a:gd name="T12" fmla="*/ 2 w 78"/>
                <a:gd name="T13" fmla="*/ 5 h 82"/>
                <a:gd name="T14" fmla="*/ 1 w 78"/>
                <a:gd name="T15" fmla="*/ 7 h 82"/>
                <a:gd name="T16" fmla="*/ 0 w 78"/>
                <a:gd name="T17" fmla="*/ 8 h 82"/>
                <a:gd name="T18" fmla="*/ 0 w 78"/>
                <a:gd name="T19" fmla="*/ 9 h 82"/>
                <a:gd name="T20" fmla="*/ 1 w 78"/>
                <a:gd name="T21" fmla="*/ 10 h 82"/>
                <a:gd name="T22" fmla="*/ 1 w 78"/>
                <a:gd name="T23" fmla="*/ 9 h 82"/>
                <a:gd name="T24" fmla="*/ 2 w 78"/>
                <a:gd name="T25" fmla="*/ 8 h 82"/>
                <a:gd name="T26" fmla="*/ 3 w 78"/>
                <a:gd name="T27" fmla="*/ 6 h 82"/>
                <a:gd name="T28" fmla="*/ 4 w 78"/>
                <a:gd name="T29" fmla="*/ 5 h 82"/>
                <a:gd name="T30" fmla="*/ 5 w 78"/>
                <a:gd name="T31" fmla="*/ 3 h 82"/>
                <a:gd name="T32" fmla="*/ 6 w 78"/>
                <a:gd name="T33" fmla="*/ 2 h 82"/>
                <a:gd name="T34" fmla="*/ 7 w 78"/>
                <a:gd name="T35" fmla="*/ 1 h 82"/>
                <a:gd name="T36" fmla="*/ 9 w 78"/>
                <a:gd name="T37" fmla="*/ 1 h 82"/>
                <a:gd name="T38" fmla="*/ 9 w 78"/>
                <a:gd name="T39" fmla="*/ 1 h 82"/>
                <a:gd name="T40" fmla="*/ 9 w 78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" h="82">
                  <a:moveTo>
                    <a:pt x="78" y="0"/>
                  </a:moveTo>
                  <a:lnTo>
                    <a:pt x="78" y="1"/>
                  </a:lnTo>
                  <a:lnTo>
                    <a:pt x="65" y="4"/>
                  </a:lnTo>
                  <a:lnTo>
                    <a:pt x="51" y="11"/>
                  </a:lnTo>
                  <a:lnTo>
                    <a:pt x="39" y="20"/>
                  </a:lnTo>
                  <a:lnTo>
                    <a:pt x="28" y="33"/>
                  </a:lnTo>
                  <a:lnTo>
                    <a:pt x="18" y="46"/>
                  </a:lnTo>
                  <a:lnTo>
                    <a:pt x="9" y="58"/>
                  </a:lnTo>
                  <a:lnTo>
                    <a:pt x="3" y="69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3" y="73"/>
                  </a:lnTo>
                  <a:lnTo>
                    <a:pt x="19" y="63"/>
                  </a:lnTo>
                  <a:lnTo>
                    <a:pt x="25" y="51"/>
                  </a:lnTo>
                  <a:lnTo>
                    <a:pt x="36" y="40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3"/>
                  </a:lnTo>
                  <a:lnTo>
                    <a:pt x="78" y="11"/>
                  </a:lnTo>
                  <a:lnTo>
                    <a:pt x="78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0" name="Freeform 325"/>
            <p:cNvSpPr>
              <a:spLocks/>
            </p:cNvSpPr>
            <p:nvPr/>
          </p:nvSpPr>
          <p:spPr bwMode="auto">
            <a:xfrm>
              <a:off x="2207" y="2402"/>
              <a:ext cx="5" cy="9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1 h 28"/>
                <a:gd name="T4" fmla="*/ 0 w 17"/>
                <a:gd name="T5" fmla="*/ 1 h 28"/>
                <a:gd name="T6" fmla="*/ 1 w 17"/>
                <a:gd name="T7" fmla="*/ 2 h 28"/>
                <a:gd name="T8" fmla="*/ 1 w 17"/>
                <a:gd name="T9" fmla="*/ 2 h 28"/>
                <a:gd name="T10" fmla="*/ 1 w 17"/>
                <a:gd name="T11" fmla="*/ 2 h 28"/>
                <a:gd name="T12" fmla="*/ 1 w 17"/>
                <a:gd name="T13" fmla="*/ 3 h 28"/>
                <a:gd name="T14" fmla="*/ 1 w 17"/>
                <a:gd name="T15" fmla="*/ 2 h 28"/>
                <a:gd name="T16" fmla="*/ 1 w 17"/>
                <a:gd name="T17" fmla="*/ 2 h 28"/>
                <a:gd name="T18" fmla="*/ 1 w 17"/>
                <a:gd name="T19" fmla="*/ 1 h 28"/>
                <a:gd name="T20" fmla="*/ 1 w 17"/>
                <a:gd name="T21" fmla="*/ 0 h 28"/>
                <a:gd name="T22" fmla="*/ 1 w 17"/>
                <a:gd name="T23" fmla="*/ 0 h 28"/>
                <a:gd name="T24" fmla="*/ 0 w 17"/>
                <a:gd name="T25" fmla="*/ 1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28">
                  <a:moveTo>
                    <a:pt x="0" y="8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28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4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1" name="Freeform 326"/>
            <p:cNvSpPr>
              <a:spLocks/>
            </p:cNvSpPr>
            <p:nvPr/>
          </p:nvSpPr>
          <p:spPr bwMode="auto">
            <a:xfrm>
              <a:off x="2153" y="2384"/>
              <a:ext cx="36" cy="47"/>
            </a:xfrm>
            <a:custGeom>
              <a:avLst/>
              <a:gdLst>
                <a:gd name="T0" fmla="*/ 11 w 108"/>
                <a:gd name="T1" fmla="*/ 2 h 141"/>
                <a:gd name="T2" fmla="*/ 10 w 108"/>
                <a:gd name="T3" fmla="*/ 1 h 141"/>
                <a:gd name="T4" fmla="*/ 9 w 108"/>
                <a:gd name="T5" fmla="*/ 0 h 141"/>
                <a:gd name="T6" fmla="*/ 8 w 108"/>
                <a:gd name="T7" fmla="*/ 0 h 141"/>
                <a:gd name="T8" fmla="*/ 7 w 108"/>
                <a:gd name="T9" fmla="*/ 0 h 141"/>
                <a:gd name="T10" fmla="*/ 6 w 108"/>
                <a:gd name="T11" fmla="*/ 0 h 141"/>
                <a:gd name="T12" fmla="*/ 6 w 108"/>
                <a:gd name="T13" fmla="*/ 0 h 141"/>
                <a:gd name="T14" fmla="*/ 5 w 108"/>
                <a:gd name="T15" fmla="*/ 1 h 141"/>
                <a:gd name="T16" fmla="*/ 5 w 108"/>
                <a:gd name="T17" fmla="*/ 1 h 141"/>
                <a:gd name="T18" fmla="*/ 4 w 108"/>
                <a:gd name="T19" fmla="*/ 2 h 141"/>
                <a:gd name="T20" fmla="*/ 4 w 108"/>
                <a:gd name="T21" fmla="*/ 3 h 141"/>
                <a:gd name="T22" fmla="*/ 3 w 108"/>
                <a:gd name="T23" fmla="*/ 3 h 141"/>
                <a:gd name="T24" fmla="*/ 2 w 108"/>
                <a:gd name="T25" fmla="*/ 4 h 141"/>
                <a:gd name="T26" fmla="*/ 2 w 108"/>
                <a:gd name="T27" fmla="*/ 5 h 141"/>
                <a:gd name="T28" fmla="*/ 1 w 108"/>
                <a:gd name="T29" fmla="*/ 6 h 141"/>
                <a:gd name="T30" fmla="*/ 1 w 108"/>
                <a:gd name="T31" fmla="*/ 8 h 141"/>
                <a:gd name="T32" fmla="*/ 0 w 108"/>
                <a:gd name="T33" fmla="*/ 9 h 141"/>
                <a:gd name="T34" fmla="*/ 0 w 108"/>
                <a:gd name="T35" fmla="*/ 11 h 141"/>
                <a:gd name="T36" fmla="*/ 0 w 108"/>
                <a:gd name="T37" fmla="*/ 13 h 141"/>
                <a:gd name="T38" fmla="*/ 1 w 108"/>
                <a:gd name="T39" fmla="*/ 14 h 141"/>
                <a:gd name="T40" fmla="*/ 2 w 108"/>
                <a:gd name="T41" fmla="*/ 15 h 141"/>
                <a:gd name="T42" fmla="*/ 4 w 108"/>
                <a:gd name="T43" fmla="*/ 16 h 141"/>
                <a:gd name="T44" fmla="*/ 5 w 108"/>
                <a:gd name="T45" fmla="*/ 16 h 141"/>
                <a:gd name="T46" fmla="*/ 5 w 108"/>
                <a:gd name="T47" fmla="*/ 15 h 141"/>
                <a:gd name="T48" fmla="*/ 5 w 108"/>
                <a:gd name="T49" fmla="*/ 13 h 141"/>
                <a:gd name="T50" fmla="*/ 5 w 108"/>
                <a:gd name="T51" fmla="*/ 12 h 141"/>
                <a:gd name="T52" fmla="*/ 6 w 108"/>
                <a:gd name="T53" fmla="*/ 11 h 141"/>
                <a:gd name="T54" fmla="*/ 7 w 108"/>
                <a:gd name="T55" fmla="*/ 9 h 141"/>
                <a:gd name="T56" fmla="*/ 7 w 108"/>
                <a:gd name="T57" fmla="*/ 8 h 141"/>
                <a:gd name="T58" fmla="*/ 8 w 108"/>
                <a:gd name="T59" fmla="*/ 6 h 141"/>
                <a:gd name="T60" fmla="*/ 9 w 108"/>
                <a:gd name="T61" fmla="*/ 5 h 141"/>
                <a:gd name="T62" fmla="*/ 10 w 108"/>
                <a:gd name="T63" fmla="*/ 4 h 141"/>
                <a:gd name="T64" fmla="*/ 12 w 108"/>
                <a:gd name="T65" fmla="*/ 3 h 141"/>
                <a:gd name="T66" fmla="*/ 12 w 108"/>
                <a:gd name="T67" fmla="*/ 3 h 141"/>
                <a:gd name="T68" fmla="*/ 12 w 108"/>
                <a:gd name="T69" fmla="*/ 3 h 141"/>
                <a:gd name="T70" fmla="*/ 11 w 108"/>
                <a:gd name="T71" fmla="*/ 2 h 141"/>
                <a:gd name="T72" fmla="*/ 11 w 108"/>
                <a:gd name="T73" fmla="*/ 2 h 1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8" h="141">
                  <a:moveTo>
                    <a:pt x="96" y="15"/>
                  </a:moveTo>
                  <a:lnTo>
                    <a:pt x="87" y="9"/>
                  </a:lnTo>
                  <a:lnTo>
                    <a:pt x="77" y="4"/>
                  </a:lnTo>
                  <a:lnTo>
                    <a:pt x="70" y="1"/>
                  </a:lnTo>
                  <a:lnTo>
                    <a:pt x="63" y="0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7" y="7"/>
                  </a:lnTo>
                  <a:lnTo>
                    <a:pt x="42" y="12"/>
                  </a:lnTo>
                  <a:lnTo>
                    <a:pt x="37" y="17"/>
                  </a:lnTo>
                  <a:lnTo>
                    <a:pt x="32" y="24"/>
                  </a:lnTo>
                  <a:lnTo>
                    <a:pt x="26" y="31"/>
                  </a:lnTo>
                  <a:lnTo>
                    <a:pt x="20" y="39"/>
                  </a:lnTo>
                  <a:lnTo>
                    <a:pt x="14" y="48"/>
                  </a:lnTo>
                  <a:lnTo>
                    <a:pt x="8" y="58"/>
                  </a:lnTo>
                  <a:lnTo>
                    <a:pt x="5" y="69"/>
                  </a:lnTo>
                  <a:lnTo>
                    <a:pt x="1" y="79"/>
                  </a:lnTo>
                  <a:lnTo>
                    <a:pt x="0" y="99"/>
                  </a:lnTo>
                  <a:lnTo>
                    <a:pt x="2" y="114"/>
                  </a:lnTo>
                  <a:lnTo>
                    <a:pt x="11" y="125"/>
                  </a:lnTo>
                  <a:lnTo>
                    <a:pt x="22" y="135"/>
                  </a:lnTo>
                  <a:lnTo>
                    <a:pt x="34" y="141"/>
                  </a:lnTo>
                  <a:lnTo>
                    <a:pt x="42" y="140"/>
                  </a:lnTo>
                  <a:lnTo>
                    <a:pt x="47" y="134"/>
                  </a:lnTo>
                  <a:lnTo>
                    <a:pt x="48" y="120"/>
                  </a:lnTo>
                  <a:lnTo>
                    <a:pt x="49" y="110"/>
                  </a:lnTo>
                  <a:lnTo>
                    <a:pt x="54" y="98"/>
                  </a:lnTo>
                  <a:lnTo>
                    <a:pt x="59" y="84"/>
                  </a:lnTo>
                  <a:lnTo>
                    <a:pt x="66" y="70"/>
                  </a:lnTo>
                  <a:lnTo>
                    <a:pt x="75" y="57"/>
                  </a:lnTo>
                  <a:lnTo>
                    <a:pt x="84" y="46"/>
                  </a:lnTo>
                  <a:lnTo>
                    <a:pt x="94" y="36"/>
                  </a:lnTo>
                  <a:lnTo>
                    <a:pt x="105" y="31"/>
                  </a:lnTo>
                  <a:lnTo>
                    <a:pt x="108" y="29"/>
                  </a:lnTo>
                  <a:lnTo>
                    <a:pt x="107" y="24"/>
                  </a:lnTo>
                  <a:lnTo>
                    <a:pt x="102" y="19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2" name="Freeform 327"/>
            <p:cNvSpPr>
              <a:spLocks/>
            </p:cNvSpPr>
            <p:nvPr/>
          </p:nvSpPr>
          <p:spPr bwMode="auto">
            <a:xfrm>
              <a:off x="2165" y="2382"/>
              <a:ext cx="21" cy="8"/>
            </a:xfrm>
            <a:custGeom>
              <a:avLst/>
              <a:gdLst>
                <a:gd name="T0" fmla="*/ 1 w 61"/>
                <a:gd name="T1" fmla="*/ 2 h 25"/>
                <a:gd name="T2" fmla="*/ 1 w 61"/>
                <a:gd name="T3" fmla="*/ 2 h 25"/>
                <a:gd name="T4" fmla="*/ 1 w 61"/>
                <a:gd name="T5" fmla="*/ 2 h 25"/>
                <a:gd name="T6" fmla="*/ 2 w 61"/>
                <a:gd name="T7" fmla="*/ 2 h 25"/>
                <a:gd name="T8" fmla="*/ 2 w 61"/>
                <a:gd name="T9" fmla="*/ 1 h 25"/>
                <a:gd name="T10" fmla="*/ 3 w 61"/>
                <a:gd name="T11" fmla="*/ 1 h 25"/>
                <a:gd name="T12" fmla="*/ 4 w 61"/>
                <a:gd name="T13" fmla="*/ 1 h 25"/>
                <a:gd name="T14" fmla="*/ 4 w 61"/>
                <a:gd name="T15" fmla="*/ 2 h 25"/>
                <a:gd name="T16" fmla="*/ 6 w 61"/>
                <a:gd name="T17" fmla="*/ 2 h 25"/>
                <a:gd name="T18" fmla="*/ 7 w 61"/>
                <a:gd name="T19" fmla="*/ 3 h 25"/>
                <a:gd name="T20" fmla="*/ 7 w 61"/>
                <a:gd name="T21" fmla="*/ 2 h 25"/>
                <a:gd name="T22" fmla="*/ 6 w 61"/>
                <a:gd name="T23" fmla="*/ 1 h 25"/>
                <a:gd name="T24" fmla="*/ 5 w 61"/>
                <a:gd name="T25" fmla="*/ 1 h 25"/>
                <a:gd name="T26" fmla="*/ 4 w 61"/>
                <a:gd name="T27" fmla="*/ 0 h 25"/>
                <a:gd name="T28" fmla="*/ 3 w 61"/>
                <a:gd name="T29" fmla="*/ 0 h 25"/>
                <a:gd name="T30" fmla="*/ 2 w 61"/>
                <a:gd name="T31" fmla="*/ 0 h 25"/>
                <a:gd name="T32" fmla="*/ 1 w 61"/>
                <a:gd name="T33" fmla="*/ 1 h 25"/>
                <a:gd name="T34" fmla="*/ 1 w 61"/>
                <a:gd name="T35" fmla="*/ 1 h 25"/>
                <a:gd name="T36" fmla="*/ 0 w 61"/>
                <a:gd name="T37" fmla="*/ 2 h 25"/>
                <a:gd name="T38" fmla="*/ 0 w 61"/>
                <a:gd name="T39" fmla="*/ 2 h 25"/>
                <a:gd name="T40" fmla="*/ 1 w 61"/>
                <a:gd name="T41" fmla="*/ 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" h="25">
                  <a:moveTo>
                    <a:pt x="8" y="22"/>
                  </a:moveTo>
                  <a:lnTo>
                    <a:pt x="8" y="21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20" y="12"/>
                  </a:lnTo>
                  <a:lnTo>
                    <a:pt x="25" y="12"/>
                  </a:lnTo>
                  <a:lnTo>
                    <a:pt x="31" y="12"/>
                  </a:lnTo>
                  <a:lnTo>
                    <a:pt x="38" y="15"/>
                  </a:lnTo>
                  <a:lnTo>
                    <a:pt x="46" y="19"/>
                  </a:lnTo>
                  <a:lnTo>
                    <a:pt x="56" y="25"/>
                  </a:lnTo>
                  <a:lnTo>
                    <a:pt x="61" y="16"/>
                  </a:lnTo>
                  <a:lnTo>
                    <a:pt x="51" y="10"/>
                  </a:lnTo>
                  <a:lnTo>
                    <a:pt x="40" y="5"/>
                  </a:lnTo>
                  <a:lnTo>
                    <a:pt x="33" y="2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3" name="Freeform 328"/>
            <p:cNvSpPr>
              <a:spLocks/>
            </p:cNvSpPr>
            <p:nvPr/>
          </p:nvSpPr>
          <p:spPr bwMode="auto">
            <a:xfrm>
              <a:off x="2151" y="2387"/>
              <a:ext cx="17" cy="23"/>
            </a:xfrm>
            <a:custGeom>
              <a:avLst/>
              <a:gdLst>
                <a:gd name="T0" fmla="*/ 1 w 50"/>
                <a:gd name="T1" fmla="*/ 8 h 70"/>
                <a:gd name="T2" fmla="*/ 1 w 50"/>
                <a:gd name="T3" fmla="*/ 8 h 70"/>
                <a:gd name="T4" fmla="*/ 2 w 50"/>
                <a:gd name="T5" fmla="*/ 7 h 70"/>
                <a:gd name="T6" fmla="*/ 2 w 50"/>
                <a:gd name="T7" fmla="*/ 6 h 70"/>
                <a:gd name="T8" fmla="*/ 3 w 50"/>
                <a:gd name="T9" fmla="*/ 5 h 70"/>
                <a:gd name="T10" fmla="*/ 3 w 50"/>
                <a:gd name="T11" fmla="*/ 4 h 70"/>
                <a:gd name="T12" fmla="*/ 4 w 50"/>
                <a:gd name="T13" fmla="*/ 3 h 70"/>
                <a:gd name="T14" fmla="*/ 5 w 50"/>
                <a:gd name="T15" fmla="*/ 2 h 70"/>
                <a:gd name="T16" fmla="*/ 5 w 50"/>
                <a:gd name="T17" fmla="*/ 1 h 70"/>
                <a:gd name="T18" fmla="*/ 6 w 50"/>
                <a:gd name="T19" fmla="*/ 1 h 70"/>
                <a:gd name="T20" fmla="*/ 5 w 50"/>
                <a:gd name="T21" fmla="*/ 0 h 70"/>
                <a:gd name="T22" fmla="*/ 4 w 50"/>
                <a:gd name="T23" fmla="*/ 0 h 70"/>
                <a:gd name="T24" fmla="*/ 4 w 50"/>
                <a:gd name="T25" fmla="*/ 1 h 70"/>
                <a:gd name="T26" fmla="*/ 3 w 50"/>
                <a:gd name="T27" fmla="*/ 2 h 70"/>
                <a:gd name="T28" fmla="*/ 2 w 50"/>
                <a:gd name="T29" fmla="*/ 3 h 70"/>
                <a:gd name="T30" fmla="*/ 2 w 50"/>
                <a:gd name="T31" fmla="*/ 4 h 70"/>
                <a:gd name="T32" fmla="*/ 1 w 50"/>
                <a:gd name="T33" fmla="*/ 5 h 70"/>
                <a:gd name="T34" fmla="*/ 0 w 50"/>
                <a:gd name="T35" fmla="*/ 6 h 70"/>
                <a:gd name="T36" fmla="*/ 0 w 50"/>
                <a:gd name="T37" fmla="*/ 8 h 70"/>
                <a:gd name="T38" fmla="*/ 0 w 50"/>
                <a:gd name="T39" fmla="*/ 8 h 70"/>
                <a:gd name="T40" fmla="*/ 1 w 50"/>
                <a:gd name="T41" fmla="*/ 8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70">
                  <a:moveTo>
                    <a:pt x="10" y="70"/>
                  </a:moveTo>
                  <a:lnTo>
                    <a:pt x="10" y="70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3" y="42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40" y="18"/>
                  </a:lnTo>
                  <a:lnTo>
                    <a:pt x="45" y="12"/>
                  </a:lnTo>
                  <a:lnTo>
                    <a:pt x="50" y="7"/>
                  </a:lnTo>
                  <a:lnTo>
                    <a:pt x="42" y="0"/>
                  </a:lnTo>
                  <a:lnTo>
                    <a:pt x="38" y="4"/>
                  </a:lnTo>
                  <a:lnTo>
                    <a:pt x="33" y="13"/>
                  </a:lnTo>
                  <a:lnTo>
                    <a:pt x="27" y="19"/>
                  </a:lnTo>
                  <a:lnTo>
                    <a:pt x="20" y="27"/>
                  </a:lnTo>
                  <a:lnTo>
                    <a:pt x="14" y="37"/>
                  </a:lnTo>
                  <a:lnTo>
                    <a:pt x="8" y="46"/>
                  </a:lnTo>
                  <a:lnTo>
                    <a:pt x="4" y="58"/>
                  </a:lnTo>
                  <a:lnTo>
                    <a:pt x="0" y="7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4" name="Freeform 329"/>
            <p:cNvSpPr>
              <a:spLocks/>
            </p:cNvSpPr>
            <p:nvPr/>
          </p:nvSpPr>
          <p:spPr bwMode="auto">
            <a:xfrm>
              <a:off x="2151" y="2410"/>
              <a:ext cx="10" cy="20"/>
            </a:xfrm>
            <a:custGeom>
              <a:avLst/>
              <a:gdLst>
                <a:gd name="T0" fmla="*/ 3 w 30"/>
                <a:gd name="T1" fmla="*/ 6 h 61"/>
                <a:gd name="T2" fmla="*/ 3 w 30"/>
                <a:gd name="T3" fmla="*/ 6 h 61"/>
                <a:gd name="T4" fmla="*/ 2 w 30"/>
                <a:gd name="T5" fmla="*/ 5 h 61"/>
                <a:gd name="T6" fmla="*/ 1 w 30"/>
                <a:gd name="T7" fmla="*/ 4 h 61"/>
                <a:gd name="T8" fmla="*/ 1 w 30"/>
                <a:gd name="T9" fmla="*/ 2 h 61"/>
                <a:gd name="T10" fmla="*/ 1 w 30"/>
                <a:gd name="T11" fmla="*/ 0 h 61"/>
                <a:gd name="T12" fmla="*/ 0 w 30"/>
                <a:gd name="T13" fmla="*/ 0 h 61"/>
                <a:gd name="T14" fmla="*/ 0 w 30"/>
                <a:gd name="T15" fmla="*/ 2 h 61"/>
                <a:gd name="T16" fmla="*/ 0 w 30"/>
                <a:gd name="T17" fmla="*/ 4 h 61"/>
                <a:gd name="T18" fmla="*/ 1 w 30"/>
                <a:gd name="T19" fmla="*/ 5 h 61"/>
                <a:gd name="T20" fmla="*/ 3 w 30"/>
                <a:gd name="T21" fmla="*/ 7 h 61"/>
                <a:gd name="T22" fmla="*/ 3 w 30"/>
                <a:gd name="T23" fmla="*/ 7 h 61"/>
                <a:gd name="T24" fmla="*/ 3 w 30"/>
                <a:gd name="T25" fmla="*/ 6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1">
                  <a:moveTo>
                    <a:pt x="30" y="51"/>
                  </a:moveTo>
                  <a:lnTo>
                    <a:pt x="30" y="51"/>
                  </a:lnTo>
                  <a:lnTo>
                    <a:pt x="20" y="43"/>
                  </a:lnTo>
                  <a:lnTo>
                    <a:pt x="13" y="34"/>
                  </a:lnTo>
                  <a:lnTo>
                    <a:pt x="12" y="2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0"/>
                  </a:lnTo>
                  <a:lnTo>
                    <a:pt x="4" y="37"/>
                  </a:lnTo>
                  <a:lnTo>
                    <a:pt x="13" y="50"/>
                  </a:lnTo>
                  <a:lnTo>
                    <a:pt x="25" y="61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5" name="Freeform 330"/>
            <p:cNvSpPr>
              <a:spLocks/>
            </p:cNvSpPr>
            <p:nvPr/>
          </p:nvSpPr>
          <p:spPr bwMode="auto">
            <a:xfrm>
              <a:off x="2159" y="2424"/>
              <a:ext cx="12" cy="8"/>
            </a:xfrm>
            <a:custGeom>
              <a:avLst/>
              <a:gdLst>
                <a:gd name="T0" fmla="*/ 3 w 35"/>
                <a:gd name="T1" fmla="*/ 0 h 26"/>
                <a:gd name="T2" fmla="*/ 3 w 35"/>
                <a:gd name="T3" fmla="*/ 0 h 26"/>
                <a:gd name="T4" fmla="*/ 3 w 35"/>
                <a:gd name="T5" fmla="*/ 1 h 26"/>
                <a:gd name="T6" fmla="*/ 2 w 35"/>
                <a:gd name="T7" fmla="*/ 2 h 26"/>
                <a:gd name="T8" fmla="*/ 2 w 35"/>
                <a:gd name="T9" fmla="*/ 2 h 26"/>
                <a:gd name="T10" fmla="*/ 1 w 35"/>
                <a:gd name="T11" fmla="*/ 1 h 26"/>
                <a:gd name="T12" fmla="*/ 0 w 35"/>
                <a:gd name="T13" fmla="*/ 2 h 26"/>
                <a:gd name="T14" fmla="*/ 1 w 35"/>
                <a:gd name="T15" fmla="*/ 2 h 26"/>
                <a:gd name="T16" fmla="*/ 3 w 35"/>
                <a:gd name="T17" fmla="*/ 2 h 26"/>
                <a:gd name="T18" fmla="*/ 4 w 35"/>
                <a:gd name="T19" fmla="*/ 2 h 26"/>
                <a:gd name="T20" fmla="*/ 4 w 35"/>
                <a:gd name="T21" fmla="*/ 0 h 26"/>
                <a:gd name="T22" fmla="*/ 4 w 35"/>
                <a:gd name="T23" fmla="*/ 0 h 26"/>
                <a:gd name="T24" fmla="*/ 3 w 35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26">
                  <a:moveTo>
                    <a:pt x="24" y="0"/>
                  </a:moveTo>
                  <a:lnTo>
                    <a:pt x="23" y="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6" y="16"/>
                  </a:lnTo>
                  <a:lnTo>
                    <a:pt x="5" y="10"/>
                  </a:lnTo>
                  <a:lnTo>
                    <a:pt x="0" y="20"/>
                  </a:lnTo>
                  <a:lnTo>
                    <a:pt x="13" y="26"/>
                  </a:lnTo>
                  <a:lnTo>
                    <a:pt x="26" y="24"/>
                  </a:lnTo>
                  <a:lnTo>
                    <a:pt x="33" y="15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6" name="Freeform 331"/>
            <p:cNvSpPr>
              <a:spLocks/>
            </p:cNvSpPr>
            <p:nvPr/>
          </p:nvSpPr>
          <p:spPr bwMode="auto">
            <a:xfrm>
              <a:off x="2167" y="2393"/>
              <a:ext cx="21" cy="31"/>
            </a:xfrm>
            <a:custGeom>
              <a:avLst/>
              <a:gdLst>
                <a:gd name="T0" fmla="*/ 7 w 63"/>
                <a:gd name="T1" fmla="*/ 0 h 93"/>
                <a:gd name="T2" fmla="*/ 7 w 63"/>
                <a:gd name="T3" fmla="*/ 0 h 93"/>
                <a:gd name="T4" fmla="*/ 5 w 63"/>
                <a:gd name="T5" fmla="*/ 0 h 93"/>
                <a:gd name="T6" fmla="*/ 4 w 63"/>
                <a:gd name="T7" fmla="*/ 2 h 93"/>
                <a:gd name="T8" fmla="*/ 3 w 63"/>
                <a:gd name="T9" fmla="*/ 3 h 93"/>
                <a:gd name="T10" fmla="*/ 2 w 63"/>
                <a:gd name="T11" fmla="*/ 4 h 93"/>
                <a:gd name="T12" fmla="*/ 1 w 63"/>
                <a:gd name="T13" fmla="*/ 6 h 93"/>
                <a:gd name="T14" fmla="*/ 1 w 63"/>
                <a:gd name="T15" fmla="*/ 8 h 93"/>
                <a:gd name="T16" fmla="*/ 0 w 63"/>
                <a:gd name="T17" fmla="*/ 9 h 93"/>
                <a:gd name="T18" fmla="*/ 0 w 63"/>
                <a:gd name="T19" fmla="*/ 10 h 93"/>
                <a:gd name="T20" fmla="*/ 1 w 63"/>
                <a:gd name="T21" fmla="*/ 10 h 93"/>
                <a:gd name="T22" fmla="*/ 1 w 63"/>
                <a:gd name="T23" fmla="*/ 9 h 93"/>
                <a:gd name="T24" fmla="*/ 2 w 63"/>
                <a:gd name="T25" fmla="*/ 8 h 93"/>
                <a:gd name="T26" fmla="*/ 2 w 63"/>
                <a:gd name="T27" fmla="*/ 6 h 93"/>
                <a:gd name="T28" fmla="*/ 3 w 63"/>
                <a:gd name="T29" fmla="*/ 5 h 93"/>
                <a:gd name="T30" fmla="*/ 4 w 63"/>
                <a:gd name="T31" fmla="*/ 4 h 93"/>
                <a:gd name="T32" fmla="*/ 5 w 63"/>
                <a:gd name="T33" fmla="*/ 2 h 93"/>
                <a:gd name="T34" fmla="*/ 6 w 63"/>
                <a:gd name="T35" fmla="*/ 2 h 93"/>
                <a:gd name="T36" fmla="*/ 7 w 63"/>
                <a:gd name="T37" fmla="*/ 1 h 93"/>
                <a:gd name="T38" fmla="*/ 7 w 63"/>
                <a:gd name="T39" fmla="*/ 1 h 93"/>
                <a:gd name="T40" fmla="*/ 7 w 6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93">
                  <a:moveTo>
                    <a:pt x="60" y="0"/>
                  </a:moveTo>
                  <a:lnTo>
                    <a:pt x="60" y="0"/>
                  </a:lnTo>
                  <a:lnTo>
                    <a:pt x="48" y="4"/>
                  </a:lnTo>
                  <a:lnTo>
                    <a:pt x="38" y="15"/>
                  </a:lnTo>
                  <a:lnTo>
                    <a:pt x="28" y="27"/>
                  </a:lnTo>
                  <a:lnTo>
                    <a:pt x="18" y="40"/>
                  </a:lnTo>
                  <a:lnTo>
                    <a:pt x="11" y="56"/>
                  </a:lnTo>
                  <a:lnTo>
                    <a:pt x="6" y="69"/>
                  </a:lnTo>
                  <a:lnTo>
                    <a:pt x="2" y="81"/>
                  </a:lnTo>
                  <a:lnTo>
                    <a:pt x="0" y="93"/>
                  </a:lnTo>
                  <a:lnTo>
                    <a:pt x="10" y="93"/>
                  </a:lnTo>
                  <a:lnTo>
                    <a:pt x="11" y="84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8" y="45"/>
                  </a:lnTo>
                  <a:lnTo>
                    <a:pt x="35" y="32"/>
                  </a:lnTo>
                  <a:lnTo>
                    <a:pt x="45" y="22"/>
                  </a:lnTo>
                  <a:lnTo>
                    <a:pt x="53" y="14"/>
                  </a:lnTo>
                  <a:lnTo>
                    <a:pt x="63" y="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7" name="Freeform 332"/>
            <p:cNvSpPr>
              <a:spLocks/>
            </p:cNvSpPr>
            <p:nvPr/>
          </p:nvSpPr>
          <p:spPr bwMode="auto">
            <a:xfrm>
              <a:off x="2184" y="2387"/>
              <a:ext cx="6" cy="9"/>
            </a:xfrm>
            <a:custGeom>
              <a:avLst/>
              <a:gdLst>
                <a:gd name="T0" fmla="*/ 0 w 19"/>
                <a:gd name="T1" fmla="*/ 1 h 26"/>
                <a:gd name="T2" fmla="*/ 0 w 19"/>
                <a:gd name="T3" fmla="*/ 1 h 26"/>
                <a:gd name="T4" fmla="*/ 1 w 19"/>
                <a:gd name="T5" fmla="*/ 2 h 26"/>
                <a:gd name="T6" fmla="*/ 1 w 19"/>
                <a:gd name="T7" fmla="*/ 2 h 26"/>
                <a:gd name="T8" fmla="*/ 1 w 19"/>
                <a:gd name="T9" fmla="*/ 2 h 26"/>
                <a:gd name="T10" fmla="*/ 1 w 19"/>
                <a:gd name="T11" fmla="*/ 2 h 26"/>
                <a:gd name="T12" fmla="*/ 1 w 19"/>
                <a:gd name="T13" fmla="*/ 3 h 26"/>
                <a:gd name="T14" fmla="*/ 2 w 19"/>
                <a:gd name="T15" fmla="*/ 2 h 26"/>
                <a:gd name="T16" fmla="*/ 2 w 19"/>
                <a:gd name="T17" fmla="*/ 1 h 26"/>
                <a:gd name="T18" fmla="*/ 1 w 19"/>
                <a:gd name="T19" fmla="*/ 1 h 26"/>
                <a:gd name="T20" fmla="*/ 1 w 19"/>
                <a:gd name="T21" fmla="*/ 0 h 26"/>
                <a:gd name="T22" fmla="*/ 1 w 19"/>
                <a:gd name="T23" fmla="*/ 0 h 26"/>
                <a:gd name="T24" fmla="*/ 0 w 19"/>
                <a:gd name="T25" fmla="*/ 1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2" y="26"/>
                  </a:lnTo>
                  <a:lnTo>
                    <a:pt x="19" y="20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8" name="Freeform 333"/>
            <p:cNvSpPr>
              <a:spLocks/>
            </p:cNvSpPr>
            <p:nvPr/>
          </p:nvSpPr>
          <p:spPr bwMode="auto">
            <a:xfrm>
              <a:off x="2132" y="2375"/>
              <a:ext cx="31" cy="48"/>
            </a:xfrm>
            <a:custGeom>
              <a:avLst/>
              <a:gdLst>
                <a:gd name="T0" fmla="*/ 9 w 93"/>
                <a:gd name="T1" fmla="*/ 1 h 144"/>
                <a:gd name="T2" fmla="*/ 7 w 93"/>
                <a:gd name="T3" fmla="*/ 0 h 144"/>
                <a:gd name="T4" fmla="*/ 6 w 93"/>
                <a:gd name="T5" fmla="*/ 0 h 144"/>
                <a:gd name="T6" fmla="*/ 5 w 93"/>
                <a:gd name="T7" fmla="*/ 0 h 144"/>
                <a:gd name="T8" fmla="*/ 5 w 93"/>
                <a:gd name="T9" fmla="*/ 0 h 144"/>
                <a:gd name="T10" fmla="*/ 4 w 93"/>
                <a:gd name="T11" fmla="*/ 0 h 144"/>
                <a:gd name="T12" fmla="*/ 4 w 93"/>
                <a:gd name="T13" fmla="*/ 1 h 144"/>
                <a:gd name="T14" fmla="*/ 3 w 93"/>
                <a:gd name="T15" fmla="*/ 1 h 144"/>
                <a:gd name="T16" fmla="*/ 3 w 93"/>
                <a:gd name="T17" fmla="*/ 2 h 144"/>
                <a:gd name="T18" fmla="*/ 2 w 93"/>
                <a:gd name="T19" fmla="*/ 3 h 144"/>
                <a:gd name="T20" fmla="*/ 1 w 93"/>
                <a:gd name="T21" fmla="*/ 5 h 144"/>
                <a:gd name="T22" fmla="*/ 0 w 93"/>
                <a:gd name="T23" fmla="*/ 8 h 144"/>
                <a:gd name="T24" fmla="*/ 0 w 93"/>
                <a:gd name="T25" fmla="*/ 10 h 144"/>
                <a:gd name="T26" fmla="*/ 0 w 93"/>
                <a:gd name="T27" fmla="*/ 12 h 144"/>
                <a:gd name="T28" fmla="*/ 1 w 93"/>
                <a:gd name="T29" fmla="*/ 14 h 144"/>
                <a:gd name="T30" fmla="*/ 2 w 93"/>
                <a:gd name="T31" fmla="*/ 15 h 144"/>
                <a:gd name="T32" fmla="*/ 4 w 93"/>
                <a:gd name="T33" fmla="*/ 16 h 144"/>
                <a:gd name="T34" fmla="*/ 5 w 93"/>
                <a:gd name="T35" fmla="*/ 16 h 144"/>
                <a:gd name="T36" fmla="*/ 6 w 93"/>
                <a:gd name="T37" fmla="*/ 16 h 144"/>
                <a:gd name="T38" fmla="*/ 6 w 93"/>
                <a:gd name="T39" fmla="*/ 15 h 144"/>
                <a:gd name="T40" fmla="*/ 6 w 93"/>
                <a:gd name="T41" fmla="*/ 13 h 144"/>
                <a:gd name="T42" fmla="*/ 6 w 93"/>
                <a:gd name="T43" fmla="*/ 12 h 144"/>
                <a:gd name="T44" fmla="*/ 6 w 93"/>
                <a:gd name="T45" fmla="*/ 11 h 144"/>
                <a:gd name="T46" fmla="*/ 6 w 93"/>
                <a:gd name="T47" fmla="*/ 9 h 144"/>
                <a:gd name="T48" fmla="*/ 7 w 93"/>
                <a:gd name="T49" fmla="*/ 7 h 144"/>
                <a:gd name="T50" fmla="*/ 7 w 93"/>
                <a:gd name="T51" fmla="*/ 6 h 144"/>
                <a:gd name="T52" fmla="*/ 8 w 93"/>
                <a:gd name="T53" fmla="*/ 4 h 144"/>
                <a:gd name="T54" fmla="*/ 9 w 93"/>
                <a:gd name="T55" fmla="*/ 3 h 144"/>
                <a:gd name="T56" fmla="*/ 10 w 93"/>
                <a:gd name="T57" fmla="*/ 2 h 144"/>
                <a:gd name="T58" fmla="*/ 10 w 93"/>
                <a:gd name="T59" fmla="*/ 2 h 144"/>
                <a:gd name="T60" fmla="*/ 10 w 93"/>
                <a:gd name="T61" fmla="*/ 1 h 144"/>
                <a:gd name="T62" fmla="*/ 10 w 93"/>
                <a:gd name="T63" fmla="*/ 1 h 144"/>
                <a:gd name="T64" fmla="*/ 9 w 93"/>
                <a:gd name="T65" fmla="*/ 1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44">
                  <a:moveTo>
                    <a:pt x="79" y="6"/>
                  </a:moveTo>
                  <a:lnTo>
                    <a:pt x="67" y="2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2" y="6"/>
                  </a:lnTo>
                  <a:lnTo>
                    <a:pt x="28" y="10"/>
                  </a:lnTo>
                  <a:lnTo>
                    <a:pt x="25" y="16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2" y="68"/>
                  </a:lnTo>
                  <a:lnTo>
                    <a:pt x="0" y="91"/>
                  </a:lnTo>
                  <a:lnTo>
                    <a:pt x="2" y="110"/>
                  </a:lnTo>
                  <a:lnTo>
                    <a:pt x="9" y="125"/>
                  </a:lnTo>
                  <a:lnTo>
                    <a:pt x="20" y="134"/>
                  </a:lnTo>
                  <a:lnTo>
                    <a:pt x="33" y="140"/>
                  </a:lnTo>
                  <a:lnTo>
                    <a:pt x="45" y="144"/>
                  </a:lnTo>
                  <a:lnTo>
                    <a:pt x="54" y="142"/>
                  </a:lnTo>
                  <a:lnTo>
                    <a:pt x="56" y="134"/>
                  </a:lnTo>
                  <a:lnTo>
                    <a:pt x="55" y="120"/>
                  </a:lnTo>
                  <a:lnTo>
                    <a:pt x="55" y="110"/>
                  </a:lnTo>
                  <a:lnTo>
                    <a:pt x="55" y="97"/>
                  </a:lnTo>
                  <a:lnTo>
                    <a:pt x="57" y="83"/>
                  </a:lnTo>
                  <a:lnTo>
                    <a:pt x="62" y="67"/>
                  </a:lnTo>
                  <a:lnTo>
                    <a:pt x="67" y="53"/>
                  </a:lnTo>
                  <a:lnTo>
                    <a:pt x="74" y="39"/>
                  </a:lnTo>
                  <a:lnTo>
                    <a:pt x="81" y="28"/>
                  </a:lnTo>
                  <a:lnTo>
                    <a:pt x="91" y="21"/>
                  </a:lnTo>
                  <a:lnTo>
                    <a:pt x="93" y="18"/>
                  </a:lnTo>
                  <a:lnTo>
                    <a:pt x="91" y="13"/>
                  </a:lnTo>
                  <a:lnTo>
                    <a:pt x="86" y="9"/>
                  </a:lnTo>
                  <a:lnTo>
                    <a:pt x="79" y="6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29" name="Freeform 334"/>
            <p:cNvSpPr>
              <a:spLocks/>
            </p:cNvSpPr>
            <p:nvPr/>
          </p:nvSpPr>
          <p:spPr bwMode="auto">
            <a:xfrm>
              <a:off x="2139" y="2373"/>
              <a:ext cx="20" cy="8"/>
            </a:xfrm>
            <a:custGeom>
              <a:avLst/>
              <a:gdLst>
                <a:gd name="T0" fmla="*/ 1 w 60"/>
                <a:gd name="T1" fmla="*/ 3 h 25"/>
                <a:gd name="T2" fmla="*/ 1 w 60"/>
                <a:gd name="T3" fmla="*/ 3 h 25"/>
                <a:gd name="T4" fmla="*/ 1 w 60"/>
                <a:gd name="T5" fmla="*/ 2 h 25"/>
                <a:gd name="T6" fmla="*/ 2 w 60"/>
                <a:gd name="T7" fmla="*/ 2 h 25"/>
                <a:gd name="T8" fmla="*/ 2 w 60"/>
                <a:gd name="T9" fmla="*/ 1 h 25"/>
                <a:gd name="T10" fmla="*/ 3 w 60"/>
                <a:gd name="T11" fmla="*/ 1 h 25"/>
                <a:gd name="T12" fmla="*/ 3 w 60"/>
                <a:gd name="T13" fmla="*/ 1 h 25"/>
                <a:gd name="T14" fmla="*/ 4 w 60"/>
                <a:gd name="T15" fmla="*/ 1 h 25"/>
                <a:gd name="T16" fmla="*/ 5 w 60"/>
                <a:gd name="T17" fmla="*/ 1 h 25"/>
                <a:gd name="T18" fmla="*/ 6 w 60"/>
                <a:gd name="T19" fmla="*/ 2 h 25"/>
                <a:gd name="T20" fmla="*/ 7 w 60"/>
                <a:gd name="T21" fmla="*/ 1 h 25"/>
                <a:gd name="T22" fmla="*/ 5 w 60"/>
                <a:gd name="T23" fmla="*/ 0 h 25"/>
                <a:gd name="T24" fmla="*/ 4 w 60"/>
                <a:gd name="T25" fmla="*/ 0 h 25"/>
                <a:gd name="T26" fmla="*/ 3 w 60"/>
                <a:gd name="T27" fmla="*/ 0 h 25"/>
                <a:gd name="T28" fmla="*/ 2 w 60"/>
                <a:gd name="T29" fmla="*/ 0 h 25"/>
                <a:gd name="T30" fmla="*/ 1 w 60"/>
                <a:gd name="T31" fmla="*/ 0 h 25"/>
                <a:gd name="T32" fmla="*/ 1 w 60"/>
                <a:gd name="T33" fmla="*/ 1 h 25"/>
                <a:gd name="T34" fmla="*/ 0 w 60"/>
                <a:gd name="T35" fmla="*/ 1 h 25"/>
                <a:gd name="T36" fmla="*/ 0 w 60"/>
                <a:gd name="T37" fmla="*/ 2 h 25"/>
                <a:gd name="T38" fmla="*/ 0 w 60"/>
                <a:gd name="T39" fmla="*/ 2 h 25"/>
                <a:gd name="T40" fmla="*/ 1 w 60"/>
                <a:gd name="T41" fmla="*/ 3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25">
                  <a:moveTo>
                    <a:pt x="10" y="25"/>
                  </a:moveTo>
                  <a:lnTo>
                    <a:pt x="10" y="24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23" y="12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6" y="13"/>
                  </a:lnTo>
                  <a:lnTo>
                    <a:pt x="58" y="16"/>
                  </a:lnTo>
                  <a:lnTo>
                    <a:pt x="60" y="7"/>
                  </a:lnTo>
                  <a:lnTo>
                    <a:pt x="48" y="3"/>
                  </a:lnTo>
                  <a:lnTo>
                    <a:pt x="37" y="2"/>
                  </a:lnTo>
                  <a:lnTo>
                    <a:pt x="29" y="0"/>
                  </a:lnTo>
                  <a:lnTo>
                    <a:pt x="20" y="2"/>
                  </a:lnTo>
                  <a:lnTo>
                    <a:pt x="13" y="4"/>
                  </a:lnTo>
                  <a:lnTo>
                    <a:pt x="8" y="8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0" name="Freeform 335"/>
            <p:cNvSpPr>
              <a:spLocks/>
            </p:cNvSpPr>
            <p:nvPr/>
          </p:nvSpPr>
          <p:spPr bwMode="auto">
            <a:xfrm>
              <a:off x="2130" y="2380"/>
              <a:ext cx="12" cy="25"/>
            </a:xfrm>
            <a:custGeom>
              <a:avLst/>
              <a:gdLst>
                <a:gd name="T0" fmla="*/ 1 w 35"/>
                <a:gd name="T1" fmla="*/ 8 h 77"/>
                <a:gd name="T2" fmla="*/ 1 w 35"/>
                <a:gd name="T3" fmla="*/ 8 h 77"/>
                <a:gd name="T4" fmla="*/ 1 w 35"/>
                <a:gd name="T5" fmla="*/ 6 h 77"/>
                <a:gd name="T6" fmla="*/ 2 w 35"/>
                <a:gd name="T7" fmla="*/ 4 h 77"/>
                <a:gd name="T8" fmla="*/ 3 w 35"/>
                <a:gd name="T9" fmla="*/ 2 h 77"/>
                <a:gd name="T10" fmla="*/ 4 w 35"/>
                <a:gd name="T11" fmla="*/ 1 h 77"/>
                <a:gd name="T12" fmla="*/ 3 w 35"/>
                <a:gd name="T13" fmla="*/ 0 h 77"/>
                <a:gd name="T14" fmla="*/ 2 w 35"/>
                <a:gd name="T15" fmla="*/ 2 h 77"/>
                <a:gd name="T16" fmla="*/ 1 w 35"/>
                <a:gd name="T17" fmla="*/ 4 h 77"/>
                <a:gd name="T18" fmla="*/ 0 w 35"/>
                <a:gd name="T19" fmla="*/ 6 h 77"/>
                <a:gd name="T20" fmla="*/ 0 w 35"/>
                <a:gd name="T21" fmla="*/ 8 h 77"/>
                <a:gd name="T22" fmla="*/ 0 w 35"/>
                <a:gd name="T23" fmla="*/ 8 h 77"/>
                <a:gd name="T24" fmla="*/ 1 w 35"/>
                <a:gd name="T25" fmla="*/ 8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77">
                  <a:moveTo>
                    <a:pt x="9" y="77"/>
                  </a:moveTo>
                  <a:lnTo>
                    <a:pt x="9" y="77"/>
                  </a:lnTo>
                  <a:lnTo>
                    <a:pt x="12" y="55"/>
                  </a:lnTo>
                  <a:lnTo>
                    <a:pt x="19" y="35"/>
                  </a:lnTo>
                  <a:lnTo>
                    <a:pt x="27" y="19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8" y="14"/>
                  </a:lnTo>
                  <a:lnTo>
                    <a:pt x="9" y="33"/>
                  </a:lnTo>
                  <a:lnTo>
                    <a:pt x="2" y="53"/>
                  </a:lnTo>
                  <a:lnTo>
                    <a:pt x="0" y="77"/>
                  </a:lnTo>
                  <a:lnTo>
                    <a:pt x="9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1" name="Freeform 336"/>
            <p:cNvSpPr>
              <a:spLocks/>
            </p:cNvSpPr>
            <p:nvPr/>
          </p:nvSpPr>
          <p:spPr bwMode="auto">
            <a:xfrm>
              <a:off x="2130" y="2405"/>
              <a:ext cx="13" cy="18"/>
            </a:xfrm>
            <a:custGeom>
              <a:avLst/>
              <a:gdLst>
                <a:gd name="T0" fmla="*/ 4 w 39"/>
                <a:gd name="T1" fmla="*/ 5 h 54"/>
                <a:gd name="T2" fmla="*/ 4 w 39"/>
                <a:gd name="T3" fmla="*/ 5 h 54"/>
                <a:gd name="T4" fmla="*/ 3 w 39"/>
                <a:gd name="T5" fmla="*/ 4 h 54"/>
                <a:gd name="T6" fmla="*/ 2 w 39"/>
                <a:gd name="T7" fmla="*/ 3 h 54"/>
                <a:gd name="T8" fmla="*/ 1 w 39"/>
                <a:gd name="T9" fmla="*/ 2 h 54"/>
                <a:gd name="T10" fmla="*/ 1 w 39"/>
                <a:gd name="T11" fmla="*/ 0 h 54"/>
                <a:gd name="T12" fmla="*/ 0 w 39"/>
                <a:gd name="T13" fmla="*/ 0 h 54"/>
                <a:gd name="T14" fmla="*/ 0 w 39"/>
                <a:gd name="T15" fmla="*/ 2 h 54"/>
                <a:gd name="T16" fmla="*/ 1 w 39"/>
                <a:gd name="T17" fmla="*/ 4 h 54"/>
                <a:gd name="T18" fmla="*/ 3 w 39"/>
                <a:gd name="T19" fmla="*/ 5 h 54"/>
                <a:gd name="T20" fmla="*/ 4 w 39"/>
                <a:gd name="T21" fmla="*/ 6 h 54"/>
                <a:gd name="T22" fmla="*/ 4 w 39"/>
                <a:gd name="T23" fmla="*/ 6 h 54"/>
                <a:gd name="T24" fmla="*/ 4 w 39"/>
                <a:gd name="T25" fmla="*/ 5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4">
                  <a:moveTo>
                    <a:pt x="39" y="45"/>
                  </a:moveTo>
                  <a:lnTo>
                    <a:pt x="39" y="45"/>
                  </a:lnTo>
                  <a:lnTo>
                    <a:pt x="27" y="39"/>
                  </a:lnTo>
                  <a:lnTo>
                    <a:pt x="18" y="31"/>
                  </a:lnTo>
                  <a:lnTo>
                    <a:pt x="12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0"/>
                  </a:lnTo>
                  <a:lnTo>
                    <a:pt x="11" y="36"/>
                  </a:lnTo>
                  <a:lnTo>
                    <a:pt x="23" y="48"/>
                  </a:lnTo>
                  <a:lnTo>
                    <a:pt x="37" y="54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2" name="Freeform 337"/>
            <p:cNvSpPr>
              <a:spLocks/>
            </p:cNvSpPr>
            <p:nvPr/>
          </p:nvSpPr>
          <p:spPr bwMode="auto">
            <a:xfrm>
              <a:off x="2143" y="2415"/>
              <a:ext cx="10" cy="10"/>
            </a:xfrm>
            <a:custGeom>
              <a:avLst/>
              <a:gdLst>
                <a:gd name="T0" fmla="*/ 2 w 30"/>
                <a:gd name="T1" fmla="*/ 0 h 31"/>
                <a:gd name="T2" fmla="*/ 2 w 30"/>
                <a:gd name="T3" fmla="*/ 0 h 31"/>
                <a:gd name="T4" fmla="*/ 2 w 30"/>
                <a:gd name="T5" fmla="*/ 2 h 31"/>
                <a:gd name="T6" fmla="*/ 2 w 30"/>
                <a:gd name="T7" fmla="*/ 2 h 31"/>
                <a:gd name="T8" fmla="*/ 1 w 30"/>
                <a:gd name="T9" fmla="*/ 2 h 31"/>
                <a:gd name="T10" fmla="*/ 0 w 30"/>
                <a:gd name="T11" fmla="*/ 2 h 31"/>
                <a:gd name="T12" fmla="*/ 0 w 30"/>
                <a:gd name="T13" fmla="*/ 3 h 31"/>
                <a:gd name="T14" fmla="*/ 1 w 30"/>
                <a:gd name="T15" fmla="*/ 3 h 31"/>
                <a:gd name="T16" fmla="*/ 3 w 30"/>
                <a:gd name="T17" fmla="*/ 3 h 31"/>
                <a:gd name="T18" fmla="*/ 3 w 30"/>
                <a:gd name="T19" fmla="*/ 2 h 31"/>
                <a:gd name="T20" fmla="*/ 3 w 30"/>
                <a:gd name="T21" fmla="*/ 0 h 31"/>
                <a:gd name="T22" fmla="*/ 3 w 30"/>
                <a:gd name="T23" fmla="*/ 0 h 31"/>
                <a:gd name="T24" fmla="*/ 2 w 3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1">
                  <a:moveTo>
                    <a:pt x="18" y="1"/>
                  </a:moveTo>
                  <a:lnTo>
                    <a:pt x="18" y="2"/>
                  </a:lnTo>
                  <a:lnTo>
                    <a:pt x="18" y="15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3" y="31"/>
                  </a:lnTo>
                  <a:lnTo>
                    <a:pt x="25" y="26"/>
                  </a:lnTo>
                  <a:lnTo>
                    <a:pt x="30" y="15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3" name="Freeform 338"/>
            <p:cNvSpPr>
              <a:spLocks/>
            </p:cNvSpPr>
            <p:nvPr/>
          </p:nvSpPr>
          <p:spPr bwMode="auto">
            <a:xfrm>
              <a:off x="2148" y="2380"/>
              <a:ext cx="15" cy="35"/>
            </a:xfrm>
            <a:custGeom>
              <a:avLst/>
              <a:gdLst>
                <a:gd name="T0" fmla="*/ 4 w 44"/>
                <a:gd name="T1" fmla="*/ 0 h 104"/>
                <a:gd name="T2" fmla="*/ 4 w 44"/>
                <a:gd name="T3" fmla="*/ 0 h 104"/>
                <a:gd name="T4" fmla="*/ 3 w 44"/>
                <a:gd name="T5" fmla="*/ 1 h 104"/>
                <a:gd name="T6" fmla="*/ 2 w 44"/>
                <a:gd name="T7" fmla="*/ 2 h 104"/>
                <a:gd name="T8" fmla="*/ 1 w 44"/>
                <a:gd name="T9" fmla="*/ 4 h 104"/>
                <a:gd name="T10" fmla="*/ 1 w 44"/>
                <a:gd name="T11" fmla="*/ 6 h 104"/>
                <a:gd name="T12" fmla="*/ 0 w 44"/>
                <a:gd name="T13" fmla="*/ 7 h 104"/>
                <a:gd name="T14" fmla="*/ 0 w 44"/>
                <a:gd name="T15" fmla="*/ 9 h 104"/>
                <a:gd name="T16" fmla="*/ 0 w 44"/>
                <a:gd name="T17" fmla="*/ 11 h 104"/>
                <a:gd name="T18" fmla="*/ 0 w 44"/>
                <a:gd name="T19" fmla="*/ 12 h 104"/>
                <a:gd name="T20" fmla="*/ 1 w 44"/>
                <a:gd name="T21" fmla="*/ 12 h 104"/>
                <a:gd name="T22" fmla="*/ 1 w 44"/>
                <a:gd name="T23" fmla="*/ 11 h 104"/>
                <a:gd name="T24" fmla="*/ 1 w 44"/>
                <a:gd name="T25" fmla="*/ 9 h 104"/>
                <a:gd name="T26" fmla="*/ 1 w 44"/>
                <a:gd name="T27" fmla="*/ 8 h 104"/>
                <a:gd name="T28" fmla="*/ 2 w 44"/>
                <a:gd name="T29" fmla="*/ 6 h 104"/>
                <a:gd name="T30" fmla="*/ 3 w 44"/>
                <a:gd name="T31" fmla="*/ 4 h 104"/>
                <a:gd name="T32" fmla="*/ 3 w 44"/>
                <a:gd name="T33" fmla="*/ 3 h 104"/>
                <a:gd name="T34" fmla="*/ 4 w 44"/>
                <a:gd name="T35" fmla="*/ 2 h 104"/>
                <a:gd name="T36" fmla="*/ 5 w 44"/>
                <a:gd name="T37" fmla="*/ 1 h 104"/>
                <a:gd name="T38" fmla="*/ 5 w 44"/>
                <a:gd name="T39" fmla="*/ 1 h 104"/>
                <a:gd name="T40" fmla="*/ 4 w 44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04">
                  <a:moveTo>
                    <a:pt x="39" y="0"/>
                  </a:moveTo>
                  <a:lnTo>
                    <a:pt x="39" y="0"/>
                  </a:lnTo>
                  <a:lnTo>
                    <a:pt x="29" y="9"/>
                  </a:lnTo>
                  <a:lnTo>
                    <a:pt x="20" y="21"/>
                  </a:lnTo>
                  <a:lnTo>
                    <a:pt x="13" y="35"/>
                  </a:lnTo>
                  <a:lnTo>
                    <a:pt x="8" y="50"/>
                  </a:lnTo>
                  <a:lnTo>
                    <a:pt x="3" y="65"/>
                  </a:lnTo>
                  <a:lnTo>
                    <a:pt x="1" y="81"/>
                  </a:lnTo>
                  <a:lnTo>
                    <a:pt x="0" y="94"/>
                  </a:lnTo>
                  <a:lnTo>
                    <a:pt x="1" y="104"/>
                  </a:lnTo>
                  <a:lnTo>
                    <a:pt x="11" y="104"/>
                  </a:lnTo>
                  <a:lnTo>
                    <a:pt x="12" y="94"/>
                  </a:lnTo>
                  <a:lnTo>
                    <a:pt x="11" y="81"/>
                  </a:lnTo>
                  <a:lnTo>
                    <a:pt x="13" y="68"/>
                  </a:lnTo>
                  <a:lnTo>
                    <a:pt x="18" y="52"/>
                  </a:lnTo>
                  <a:lnTo>
                    <a:pt x="23" y="38"/>
                  </a:lnTo>
                  <a:lnTo>
                    <a:pt x="30" y="26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4" name="Freeform 339"/>
            <p:cNvSpPr>
              <a:spLocks/>
            </p:cNvSpPr>
            <p:nvPr/>
          </p:nvSpPr>
          <p:spPr bwMode="auto">
            <a:xfrm>
              <a:off x="2158" y="2375"/>
              <a:ext cx="7" cy="9"/>
            </a:xfrm>
            <a:custGeom>
              <a:avLst/>
              <a:gdLst>
                <a:gd name="T0" fmla="*/ 0 w 21"/>
                <a:gd name="T1" fmla="*/ 1 h 25"/>
                <a:gd name="T2" fmla="*/ 0 w 21"/>
                <a:gd name="T3" fmla="*/ 1 h 25"/>
                <a:gd name="T4" fmla="*/ 1 w 21"/>
                <a:gd name="T5" fmla="*/ 2 h 25"/>
                <a:gd name="T6" fmla="*/ 1 w 21"/>
                <a:gd name="T7" fmla="*/ 2 h 25"/>
                <a:gd name="T8" fmla="*/ 1 w 21"/>
                <a:gd name="T9" fmla="*/ 2 h 25"/>
                <a:gd name="T10" fmla="*/ 1 w 21"/>
                <a:gd name="T11" fmla="*/ 2 h 25"/>
                <a:gd name="T12" fmla="*/ 2 w 21"/>
                <a:gd name="T13" fmla="*/ 3 h 25"/>
                <a:gd name="T14" fmla="*/ 2 w 21"/>
                <a:gd name="T15" fmla="*/ 2 h 25"/>
                <a:gd name="T16" fmla="*/ 2 w 21"/>
                <a:gd name="T17" fmla="*/ 1 h 25"/>
                <a:gd name="T18" fmla="*/ 1 w 21"/>
                <a:gd name="T19" fmla="*/ 0 h 25"/>
                <a:gd name="T20" fmla="*/ 0 w 21"/>
                <a:gd name="T21" fmla="*/ 0 h 25"/>
                <a:gd name="T22" fmla="*/ 0 w 21"/>
                <a:gd name="T23" fmla="*/ 0 h 25"/>
                <a:gd name="T24" fmla="*/ 0 w 21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5">
                  <a:moveTo>
                    <a:pt x="0" y="9"/>
                  </a:moveTo>
                  <a:lnTo>
                    <a:pt x="0" y="9"/>
                  </a:lnTo>
                  <a:lnTo>
                    <a:pt x="6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5" y="25"/>
                  </a:lnTo>
                  <a:lnTo>
                    <a:pt x="21" y="17"/>
                  </a:lnTo>
                  <a:lnTo>
                    <a:pt x="16" y="8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5" name="Freeform 340"/>
            <p:cNvSpPr>
              <a:spLocks/>
            </p:cNvSpPr>
            <p:nvPr/>
          </p:nvSpPr>
          <p:spPr bwMode="auto">
            <a:xfrm>
              <a:off x="2110" y="2371"/>
              <a:ext cx="25" cy="48"/>
            </a:xfrm>
            <a:custGeom>
              <a:avLst/>
              <a:gdLst>
                <a:gd name="T0" fmla="*/ 6 w 75"/>
                <a:gd name="T1" fmla="*/ 0 h 142"/>
                <a:gd name="T2" fmla="*/ 5 w 75"/>
                <a:gd name="T3" fmla="*/ 0 h 142"/>
                <a:gd name="T4" fmla="*/ 4 w 75"/>
                <a:gd name="T5" fmla="*/ 0 h 142"/>
                <a:gd name="T6" fmla="*/ 3 w 75"/>
                <a:gd name="T7" fmla="*/ 0 h 142"/>
                <a:gd name="T8" fmla="*/ 2 w 75"/>
                <a:gd name="T9" fmla="*/ 1 h 142"/>
                <a:gd name="T10" fmla="*/ 2 w 75"/>
                <a:gd name="T11" fmla="*/ 1 h 142"/>
                <a:gd name="T12" fmla="*/ 1 w 75"/>
                <a:gd name="T13" fmla="*/ 1 h 142"/>
                <a:gd name="T14" fmla="*/ 1 w 75"/>
                <a:gd name="T15" fmla="*/ 2 h 142"/>
                <a:gd name="T16" fmla="*/ 1 w 75"/>
                <a:gd name="T17" fmla="*/ 3 h 142"/>
                <a:gd name="T18" fmla="*/ 0 w 75"/>
                <a:gd name="T19" fmla="*/ 4 h 142"/>
                <a:gd name="T20" fmla="*/ 0 w 75"/>
                <a:gd name="T21" fmla="*/ 7 h 142"/>
                <a:gd name="T22" fmla="*/ 0 w 75"/>
                <a:gd name="T23" fmla="*/ 9 h 142"/>
                <a:gd name="T24" fmla="*/ 0 w 75"/>
                <a:gd name="T25" fmla="*/ 11 h 142"/>
                <a:gd name="T26" fmla="*/ 1 w 75"/>
                <a:gd name="T27" fmla="*/ 13 h 142"/>
                <a:gd name="T28" fmla="*/ 1 w 75"/>
                <a:gd name="T29" fmla="*/ 14 h 142"/>
                <a:gd name="T30" fmla="*/ 2 w 75"/>
                <a:gd name="T31" fmla="*/ 15 h 142"/>
                <a:gd name="T32" fmla="*/ 2 w 75"/>
                <a:gd name="T33" fmla="*/ 15 h 142"/>
                <a:gd name="T34" fmla="*/ 3 w 75"/>
                <a:gd name="T35" fmla="*/ 16 h 142"/>
                <a:gd name="T36" fmla="*/ 4 w 75"/>
                <a:gd name="T37" fmla="*/ 16 h 142"/>
                <a:gd name="T38" fmla="*/ 4 w 75"/>
                <a:gd name="T39" fmla="*/ 16 h 142"/>
                <a:gd name="T40" fmla="*/ 5 w 75"/>
                <a:gd name="T41" fmla="*/ 16 h 142"/>
                <a:gd name="T42" fmla="*/ 7 w 75"/>
                <a:gd name="T43" fmla="*/ 16 h 142"/>
                <a:gd name="T44" fmla="*/ 7 w 75"/>
                <a:gd name="T45" fmla="*/ 16 h 142"/>
                <a:gd name="T46" fmla="*/ 8 w 75"/>
                <a:gd name="T47" fmla="*/ 15 h 142"/>
                <a:gd name="T48" fmla="*/ 7 w 75"/>
                <a:gd name="T49" fmla="*/ 13 h 142"/>
                <a:gd name="T50" fmla="*/ 6 w 75"/>
                <a:gd name="T51" fmla="*/ 11 h 142"/>
                <a:gd name="T52" fmla="*/ 6 w 75"/>
                <a:gd name="T53" fmla="*/ 7 h 142"/>
                <a:gd name="T54" fmla="*/ 7 w 75"/>
                <a:gd name="T55" fmla="*/ 4 h 142"/>
                <a:gd name="T56" fmla="*/ 8 w 75"/>
                <a:gd name="T57" fmla="*/ 1 h 142"/>
                <a:gd name="T58" fmla="*/ 8 w 75"/>
                <a:gd name="T59" fmla="*/ 1 h 142"/>
                <a:gd name="T60" fmla="*/ 8 w 75"/>
                <a:gd name="T61" fmla="*/ 1 h 142"/>
                <a:gd name="T62" fmla="*/ 7 w 75"/>
                <a:gd name="T63" fmla="*/ 0 h 142"/>
                <a:gd name="T64" fmla="*/ 6 w 75"/>
                <a:gd name="T65" fmla="*/ 0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142">
                  <a:moveTo>
                    <a:pt x="58" y="1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2"/>
                  </a:lnTo>
                  <a:lnTo>
                    <a:pt x="21" y="5"/>
                  </a:lnTo>
                  <a:lnTo>
                    <a:pt x="16" y="8"/>
                  </a:lnTo>
                  <a:lnTo>
                    <a:pt x="13" y="13"/>
                  </a:lnTo>
                  <a:lnTo>
                    <a:pt x="9" y="18"/>
                  </a:lnTo>
                  <a:lnTo>
                    <a:pt x="8" y="24"/>
                  </a:lnTo>
                  <a:lnTo>
                    <a:pt x="4" y="39"/>
                  </a:lnTo>
                  <a:lnTo>
                    <a:pt x="1" y="58"/>
                  </a:lnTo>
                  <a:lnTo>
                    <a:pt x="0" y="79"/>
                  </a:lnTo>
                  <a:lnTo>
                    <a:pt x="3" y="102"/>
                  </a:lnTo>
                  <a:lnTo>
                    <a:pt x="7" y="113"/>
                  </a:lnTo>
                  <a:lnTo>
                    <a:pt x="10" y="120"/>
                  </a:lnTo>
                  <a:lnTo>
                    <a:pt x="15" y="127"/>
                  </a:lnTo>
                  <a:lnTo>
                    <a:pt x="20" y="132"/>
                  </a:lnTo>
                  <a:lnTo>
                    <a:pt x="26" y="136"/>
                  </a:lnTo>
                  <a:lnTo>
                    <a:pt x="32" y="139"/>
                  </a:lnTo>
                  <a:lnTo>
                    <a:pt x="39" y="141"/>
                  </a:lnTo>
                  <a:lnTo>
                    <a:pt x="46" y="142"/>
                  </a:lnTo>
                  <a:lnTo>
                    <a:pt x="60" y="142"/>
                  </a:lnTo>
                  <a:lnTo>
                    <a:pt x="67" y="138"/>
                  </a:lnTo>
                  <a:lnTo>
                    <a:pt x="68" y="130"/>
                  </a:lnTo>
                  <a:lnTo>
                    <a:pt x="63" y="116"/>
                  </a:lnTo>
                  <a:lnTo>
                    <a:pt x="58" y="95"/>
                  </a:lnTo>
                  <a:lnTo>
                    <a:pt x="57" y="65"/>
                  </a:lnTo>
                  <a:lnTo>
                    <a:pt x="62" y="35"/>
                  </a:lnTo>
                  <a:lnTo>
                    <a:pt x="74" y="13"/>
                  </a:lnTo>
                  <a:lnTo>
                    <a:pt x="75" y="8"/>
                  </a:lnTo>
                  <a:lnTo>
                    <a:pt x="73" y="5"/>
                  </a:lnTo>
                  <a:lnTo>
                    <a:pt x="67" y="2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6" name="Freeform 341"/>
            <p:cNvSpPr>
              <a:spLocks/>
            </p:cNvSpPr>
            <p:nvPr/>
          </p:nvSpPr>
          <p:spPr bwMode="auto">
            <a:xfrm>
              <a:off x="2111" y="2369"/>
              <a:ext cx="19" cy="11"/>
            </a:xfrm>
            <a:custGeom>
              <a:avLst/>
              <a:gdLst>
                <a:gd name="T0" fmla="*/ 1 w 55"/>
                <a:gd name="T1" fmla="*/ 4 h 31"/>
                <a:gd name="T2" fmla="*/ 1 w 55"/>
                <a:gd name="T3" fmla="*/ 4 h 31"/>
                <a:gd name="T4" fmla="*/ 1 w 55"/>
                <a:gd name="T5" fmla="*/ 3 h 31"/>
                <a:gd name="T6" fmla="*/ 1 w 55"/>
                <a:gd name="T7" fmla="*/ 2 h 31"/>
                <a:gd name="T8" fmla="*/ 2 w 55"/>
                <a:gd name="T9" fmla="*/ 2 h 31"/>
                <a:gd name="T10" fmla="*/ 2 w 55"/>
                <a:gd name="T11" fmla="*/ 2 h 31"/>
                <a:gd name="T12" fmla="*/ 3 w 55"/>
                <a:gd name="T13" fmla="*/ 2 h 31"/>
                <a:gd name="T14" fmla="*/ 4 w 55"/>
                <a:gd name="T15" fmla="*/ 1 h 31"/>
                <a:gd name="T16" fmla="*/ 5 w 55"/>
                <a:gd name="T17" fmla="*/ 1 h 31"/>
                <a:gd name="T18" fmla="*/ 7 w 55"/>
                <a:gd name="T19" fmla="*/ 1 h 31"/>
                <a:gd name="T20" fmla="*/ 7 w 55"/>
                <a:gd name="T21" fmla="*/ 0 h 31"/>
                <a:gd name="T22" fmla="*/ 5 w 55"/>
                <a:gd name="T23" fmla="*/ 0 h 31"/>
                <a:gd name="T24" fmla="*/ 4 w 55"/>
                <a:gd name="T25" fmla="*/ 0 h 31"/>
                <a:gd name="T26" fmla="*/ 3 w 55"/>
                <a:gd name="T27" fmla="*/ 0 h 31"/>
                <a:gd name="T28" fmla="*/ 2 w 55"/>
                <a:gd name="T29" fmla="*/ 1 h 31"/>
                <a:gd name="T30" fmla="*/ 1 w 55"/>
                <a:gd name="T31" fmla="*/ 1 h 31"/>
                <a:gd name="T32" fmla="*/ 1 w 55"/>
                <a:gd name="T33" fmla="*/ 2 h 31"/>
                <a:gd name="T34" fmla="*/ 0 w 55"/>
                <a:gd name="T35" fmla="*/ 2 h 31"/>
                <a:gd name="T36" fmla="*/ 0 w 55"/>
                <a:gd name="T37" fmla="*/ 4 h 31"/>
                <a:gd name="T38" fmla="*/ 0 w 55"/>
                <a:gd name="T39" fmla="*/ 4 h 31"/>
                <a:gd name="T40" fmla="*/ 1 w 55"/>
                <a:gd name="T41" fmla="*/ 4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" h="31">
                  <a:moveTo>
                    <a:pt x="10" y="30"/>
                  </a:moveTo>
                  <a:lnTo>
                    <a:pt x="10" y="31"/>
                  </a:lnTo>
                  <a:lnTo>
                    <a:pt x="11" y="26"/>
                  </a:lnTo>
                  <a:lnTo>
                    <a:pt x="13" y="21"/>
                  </a:lnTo>
                  <a:lnTo>
                    <a:pt x="17" y="18"/>
                  </a:lnTo>
                  <a:lnTo>
                    <a:pt x="21" y="15"/>
                  </a:lnTo>
                  <a:lnTo>
                    <a:pt x="27" y="13"/>
                  </a:lnTo>
                  <a:lnTo>
                    <a:pt x="34" y="12"/>
                  </a:lnTo>
                  <a:lnTo>
                    <a:pt x="43" y="12"/>
                  </a:lnTo>
                  <a:lnTo>
                    <a:pt x="55" y="12"/>
                  </a:lnTo>
                  <a:lnTo>
                    <a:pt x="55" y="2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4" y="3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1" y="21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7" name="Freeform 342"/>
            <p:cNvSpPr>
              <a:spLocks/>
            </p:cNvSpPr>
            <p:nvPr/>
          </p:nvSpPr>
          <p:spPr bwMode="auto">
            <a:xfrm>
              <a:off x="2109" y="2379"/>
              <a:ext cx="6" cy="27"/>
            </a:xfrm>
            <a:custGeom>
              <a:avLst/>
              <a:gdLst>
                <a:gd name="T0" fmla="*/ 1 w 18"/>
                <a:gd name="T1" fmla="*/ 9 h 79"/>
                <a:gd name="T2" fmla="*/ 1 w 18"/>
                <a:gd name="T3" fmla="*/ 9 h 79"/>
                <a:gd name="T4" fmla="*/ 1 w 18"/>
                <a:gd name="T5" fmla="*/ 6 h 79"/>
                <a:gd name="T6" fmla="*/ 1 w 18"/>
                <a:gd name="T7" fmla="*/ 4 h 79"/>
                <a:gd name="T8" fmla="*/ 2 w 18"/>
                <a:gd name="T9" fmla="*/ 2 h 79"/>
                <a:gd name="T10" fmla="*/ 2 w 18"/>
                <a:gd name="T11" fmla="*/ 0 h 79"/>
                <a:gd name="T12" fmla="*/ 1 w 18"/>
                <a:gd name="T13" fmla="*/ 0 h 79"/>
                <a:gd name="T14" fmla="*/ 1 w 18"/>
                <a:gd name="T15" fmla="*/ 2 h 79"/>
                <a:gd name="T16" fmla="*/ 0 w 18"/>
                <a:gd name="T17" fmla="*/ 4 h 79"/>
                <a:gd name="T18" fmla="*/ 0 w 18"/>
                <a:gd name="T19" fmla="*/ 6 h 79"/>
                <a:gd name="T20" fmla="*/ 0 w 18"/>
                <a:gd name="T21" fmla="*/ 9 h 79"/>
                <a:gd name="T22" fmla="*/ 0 w 18"/>
                <a:gd name="T23" fmla="*/ 9 h 79"/>
                <a:gd name="T24" fmla="*/ 1 w 18"/>
                <a:gd name="T25" fmla="*/ 9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79">
                  <a:moveTo>
                    <a:pt x="13" y="77"/>
                  </a:moveTo>
                  <a:lnTo>
                    <a:pt x="13" y="77"/>
                  </a:lnTo>
                  <a:lnTo>
                    <a:pt x="9" y="55"/>
                  </a:lnTo>
                  <a:lnTo>
                    <a:pt x="11" y="34"/>
                  </a:lnTo>
                  <a:lnTo>
                    <a:pt x="14" y="17"/>
                  </a:lnTo>
                  <a:lnTo>
                    <a:pt x="18" y="0"/>
                  </a:lnTo>
                  <a:lnTo>
                    <a:pt x="8" y="0"/>
                  </a:lnTo>
                  <a:lnTo>
                    <a:pt x="5" y="14"/>
                  </a:lnTo>
                  <a:lnTo>
                    <a:pt x="1" y="34"/>
                  </a:lnTo>
                  <a:lnTo>
                    <a:pt x="0" y="55"/>
                  </a:lnTo>
                  <a:lnTo>
                    <a:pt x="3" y="79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8" name="Freeform 343"/>
            <p:cNvSpPr>
              <a:spLocks/>
            </p:cNvSpPr>
            <p:nvPr/>
          </p:nvSpPr>
          <p:spPr bwMode="auto">
            <a:xfrm>
              <a:off x="2110" y="2405"/>
              <a:ext cx="16" cy="15"/>
            </a:xfrm>
            <a:custGeom>
              <a:avLst/>
              <a:gdLst>
                <a:gd name="T0" fmla="*/ 5 w 48"/>
                <a:gd name="T1" fmla="*/ 4 h 46"/>
                <a:gd name="T2" fmla="*/ 5 w 48"/>
                <a:gd name="T3" fmla="*/ 4 h 46"/>
                <a:gd name="T4" fmla="*/ 5 w 48"/>
                <a:gd name="T5" fmla="*/ 4 h 46"/>
                <a:gd name="T6" fmla="*/ 4 w 48"/>
                <a:gd name="T7" fmla="*/ 4 h 46"/>
                <a:gd name="T8" fmla="*/ 3 w 48"/>
                <a:gd name="T9" fmla="*/ 3 h 46"/>
                <a:gd name="T10" fmla="*/ 3 w 48"/>
                <a:gd name="T11" fmla="*/ 3 h 46"/>
                <a:gd name="T12" fmla="*/ 2 w 48"/>
                <a:gd name="T13" fmla="*/ 3 h 46"/>
                <a:gd name="T14" fmla="*/ 2 w 48"/>
                <a:gd name="T15" fmla="*/ 2 h 46"/>
                <a:gd name="T16" fmla="*/ 2 w 48"/>
                <a:gd name="T17" fmla="*/ 1 h 46"/>
                <a:gd name="T18" fmla="*/ 1 w 48"/>
                <a:gd name="T19" fmla="*/ 0 h 46"/>
                <a:gd name="T20" fmla="*/ 0 w 48"/>
                <a:gd name="T21" fmla="*/ 0 h 46"/>
                <a:gd name="T22" fmla="*/ 0 w 48"/>
                <a:gd name="T23" fmla="*/ 1 h 46"/>
                <a:gd name="T24" fmla="*/ 1 w 48"/>
                <a:gd name="T25" fmla="*/ 2 h 46"/>
                <a:gd name="T26" fmla="*/ 2 w 48"/>
                <a:gd name="T27" fmla="*/ 3 h 46"/>
                <a:gd name="T28" fmla="*/ 2 w 48"/>
                <a:gd name="T29" fmla="*/ 4 h 46"/>
                <a:gd name="T30" fmla="*/ 3 w 48"/>
                <a:gd name="T31" fmla="*/ 4 h 46"/>
                <a:gd name="T32" fmla="*/ 4 w 48"/>
                <a:gd name="T33" fmla="*/ 5 h 46"/>
                <a:gd name="T34" fmla="*/ 5 w 48"/>
                <a:gd name="T35" fmla="*/ 5 h 46"/>
                <a:gd name="T36" fmla="*/ 5 w 48"/>
                <a:gd name="T37" fmla="*/ 5 h 46"/>
                <a:gd name="T38" fmla="*/ 5 w 48"/>
                <a:gd name="T39" fmla="*/ 5 h 46"/>
                <a:gd name="T40" fmla="*/ 5 w 48"/>
                <a:gd name="T41" fmla="*/ 4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6">
                  <a:moveTo>
                    <a:pt x="48" y="36"/>
                  </a:moveTo>
                  <a:lnTo>
                    <a:pt x="48" y="36"/>
                  </a:lnTo>
                  <a:lnTo>
                    <a:pt x="41" y="35"/>
                  </a:lnTo>
                  <a:lnTo>
                    <a:pt x="35" y="34"/>
                  </a:lnTo>
                  <a:lnTo>
                    <a:pt x="30" y="30"/>
                  </a:lnTo>
                  <a:lnTo>
                    <a:pt x="26" y="27"/>
                  </a:lnTo>
                  <a:lnTo>
                    <a:pt x="21" y="23"/>
                  </a:lnTo>
                  <a:lnTo>
                    <a:pt x="17" y="17"/>
                  </a:lnTo>
                  <a:lnTo>
                    <a:pt x="14" y="11"/>
                  </a:lnTo>
                  <a:lnTo>
                    <a:pt x="10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8" y="21"/>
                  </a:lnTo>
                  <a:lnTo>
                    <a:pt x="14" y="30"/>
                  </a:lnTo>
                  <a:lnTo>
                    <a:pt x="18" y="35"/>
                  </a:lnTo>
                  <a:lnTo>
                    <a:pt x="26" y="40"/>
                  </a:lnTo>
                  <a:lnTo>
                    <a:pt x="33" y="43"/>
                  </a:lnTo>
                  <a:lnTo>
                    <a:pt x="41" y="44"/>
                  </a:lnTo>
                  <a:lnTo>
                    <a:pt x="48" y="4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9" name="Freeform 344"/>
            <p:cNvSpPr>
              <a:spLocks/>
            </p:cNvSpPr>
            <p:nvPr/>
          </p:nvSpPr>
          <p:spPr bwMode="auto">
            <a:xfrm>
              <a:off x="2126" y="2409"/>
              <a:ext cx="9" cy="11"/>
            </a:xfrm>
            <a:custGeom>
              <a:avLst/>
              <a:gdLst>
                <a:gd name="T0" fmla="*/ 1 w 27"/>
                <a:gd name="T1" fmla="*/ 1 h 33"/>
                <a:gd name="T2" fmla="*/ 1 w 27"/>
                <a:gd name="T3" fmla="*/ 1 h 33"/>
                <a:gd name="T4" fmla="*/ 2 w 27"/>
                <a:gd name="T5" fmla="*/ 2 h 33"/>
                <a:gd name="T6" fmla="*/ 2 w 27"/>
                <a:gd name="T7" fmla="*/ 2 h 33"/>
                <a:gd name="T8" fmla="*/ 2 w 27"/>
                <a:gd name="T9" fmla="*/ 3 h 33"/>
                <a:gd name="T10" fmla="*/ 0 w 27"/>
                <a:gd name="T11" fmla="*/ 3 h 33"/>
                <a:gd name="T12" fmla="*/ 0 w 27"/>
                <a:gd name="T13" fmla="*/ 4 h 33"/>
                <a:gd name="T14" fmla="*/ 2 w 27"/>
                <a:gd name="T15" fmla="*/ 4 h 33"/>
                <a:gd name="T16" fmla="*/ 3 w 27"/>
                <a:gd name="T17" fmla="*/ 3 h 33"/>
                <a:gd name="T18" fmla="*/ 3 w 27"/>
                <a:gd name="T19" fmla="*/ 2 h 33"/>
                <a:gd name="T20" fmla="*/ 2 w 27"/>
                <a:gd name="T21" fmla="*/ 0 h 33"/>
                <a:gd name="T22" fmla="*/ 2 w 27"/>
                <a:gd name="T23" fmla="*/ 0 h 33"/>
                <a:gd name="T24" fmla="*/ 1 w 27"/>
                <a:gd name="T25" fmla="*/ 1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33">
                  <a:moveTo>
                    <a:pt x="12" y="5"/>
                  </a:moveTo>
                  <a:lnTo>
                    <a:pt x="12" y="5"/>
                  </a:lnTo>
                  <a:lnTo>
                    <a:pt x="17" y="16"/>
                  </a:lnTo>
                  <a:lnTo>
                    <a:pt x="16" y="22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26" y="27"/>
                  </a:lnTo>
                  <a:lnTo>
                    <a:pt x="27" y="16"/>
                  </a:lnTo>
                  <a:lnTo>
                    <a:pt x="22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0" name="Freeform 345"/>
            <p:cNvSpPr>
              <a:spLocks/>
            </p:cNvSpPr>
            <p:nvPr/>
          </p:nvSpPr>
          <p:spPr bwMode="auto">
            <a:xfrm>
              <a:off x="2128" y="2374"/>
              <a:ext cx="8" cy="37"/>
            </a:xfrm>
            <a:custGeom>
              <a:avLst/>
              <a:gdLst>
                <a:gd name="T0" fmla="*/ 2 w 26"/>
                <a:gd name="T1" fmla="*/ 0 h 110"/>
                <a:gd name="T2" fmla="*/ 2 w 26"/>
                <a:gd name="T3" fmla="*/ 0 h 110"/>
                <a:gd name="T4" fmla="*/ 1 w 26"/>
                <a:gd name="T5" fmla="*/ 3 h 110"/>
                <a:gd name="T6" fmla="*/ 0 w 26"/>
                <a:gd name="T7" fmla="*/ 6 h 110"/>
                <a:gd name="T8" fmla="*/ 0 w 26"/>
                <a:gd name="T9" fmla="*/ 10 h 110"/>
                <a:gd name="T10" fmla="*/ 1 w 26"/>
                <a:gd name="T11" fmla="*/ 12 h 110"/>
                <a:gd name="T12" fmla="*/ 2 w 26"/>
                <a:gd name="T13" fmla="*/ 12 h 110"/>
                <a:gd name="T14" fmla="*/ 1 w 26"/>
                <a:gd name="T15" fmla="*/ 10 h 110"/>
                <a:gd name="T16" fmla="*/ 1 w 26"/>
                <a:gd name="T17" fmla="*/ 6 h 110"/>
                <a:gd name="T18" fmla="*/ 2 w 26"/>
                <a:gd name="T19" fmla="*/ 3 h 110"/>
                <a:gd name="T20" fmla="*/ 2 w 26"/>
                <a:gd name="T21" fmla="*/ 1 h 110"/>
                <a:gd name="T22" fmla="*/ 2 w 26"/>
                <a:gd name="T23" fmla="*/ 1 h 110"/>
                <a:gd name="T24" fmla="*/ 2 w 26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10">
                  <a:moveTo>
                    <a:pt x="19" y="0"/>
                  </a:moveTo>
                  <a:lnTo>
                    <a:pt x="19" y="0"/>
                  </a:lnTo>
                  <a:lnTo>
                    <a:pt x="5" y="24"/>
                  </a:lnTo>
                  <a:lnTo>
                    <a:pt x="0" y="56"/>
                  </a:lnTo>
                  <a:lnTo>
                    <a:pt x="2" y="86"/>
                  </a:lnTo>
                  <a:lnTo>
                    <a:pt x="6" y="110"/>
                  </a:lnTo>
                  <a:lnTo>
                    <a:pt x="16" y="105"/>
                  </a:lnTo>
                  <a:lnTo>
                    <a:pt x="11" y="86"/>
                  </a:lnTo>
                  <a:lnTo>
                    <a:pt x="10" y="56"/>
                  </a:lnTo>
                  <a:lnTo>
                    <a:pt x="15" y="27"/>
                  </a:lnTo>
                  <a:lnTo>
                    <a:pt x="26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1" name="Freeform 346"/>
            <p:cNvSpPr>
              <a:spLocks/>
            </p:cNvSpPr>
            <p:nvPr/>
          </p:nvSpPr>
          <p:spPr bwMode="auto">
            <a:xfrm>
              <a:off x="2130" y="2370"/>
              <a:ext cx="7" cy="7"/>
            </a:xfrm>
            <a:custGeom>
              <a:avLst/>
              <a:gdLst>
                <a:gd name="T0" fmla="*/ 0 w 22"/>
                <a:gd name="T1" fmla="*/ 1 h 21"/>
                <a:gd name="T2" fmla="*/ 0 w 22"/>
                <a:gd name="T3" fmla="*/ 1 h 21"/>
                <a:gd name="T4" fmla="*/ 1 w 22"/>
                <a:gd name="T5" fmla="*/ 1 h 21"/>
                <a:gd name="T6" fmla="*/ 1 w 22"/>
                <a:gd name="T7" fmla="*/ 1 h 21"/>
                <a:gd name="T8" fmla="*/ 1 w 22"/>
                <a:gd name="T9" fmla="*/ 1 h 21"/>
                <a:gd name="T10" fmla="*/ 1 w 22"/>
                <a:gd name="T11" fmla="*/ 1 h 21"/>
                <a:gd name="T12" fmla="*/ 2 w 22"/>
                <a:gd name="T13" fmla="*/ 2 h 21"/>
                <a:gd name="T14" fmla="*/ 2 w 22"/>
                <a:gd name="T15" fmla="*/ 1 h 21"/>
                <a:gd name="T16" fmla="*/ 2 w 22"/>
                <a:gd name="T17" fmla="*/ 0 h 21"/>
                <a:gd name="T18" fmla="*/ 1 w 22"/>
                <a:gd name="T19" fmla="*/ 0 h 21"/>
                <a:gd name="T20" fmla="*/ 0 w 22"/>
                <a:gd name="T21" fmla="*/ 0 h 21"/>
                <a:gd name="T22" fmla="*/ 0 w 22"/>
                <a:gd name="T23" fmla="*/ 0 h 21"/>
                <a:gd name="T24" fmla="*/ 0 w 22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lnTo>
                    <a:pt x="0" y="10"/>
                  </a:lnTo>
                  <a:lnTo>
                    <a:pt x="8" y="11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20" y="21"/>
                  </a:lnTo>
                  <a:lnTo>
                    <a:pt x="22" y="12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2" name="Freeform 347"/>
            <p:cNvSpPr>
              <a:spLocks/>
            </p:cNvSpPr>
            <p:nvPr/>
          </p:nvSpPr>
          <p:spPr bwMode="auto">
            <a:xfrm>
              <a:off x="2086" y="2374"/>
              <a:ext cx="29" cy="47"/>
            </a:xfrm>
            <a:custGeom>
              <a:avLst/>
              <a:gdLst>
                <a:gd name="T0" fmla="*/ 5 w 87"/>
                <a:gd name="T1" fmla="*/ 0 h 141"/>
                <a:gd name="T2" fmla="*/ 4 w 87"/>
                <a:gd name="T3" fmla="*/ 0 h 141"/>
                <a:gd name="T4" fmla="*/ 2 w 87"/>
                <a:gd name="T5" fmla="*/ 1 h 141"/>
                <a:gd name="T6" fmla="*/ 2 w 87"/>
                <a:gd name="T7" fmla="*/ 1 h 141"/>
                <a:gd name="T8" fmla="*/ 1 w 87"/>
                <a:gd name="T9" fmla="*/ 2 h 141"/>
                <a:gd name="T10" fmla="*/ 0 w 87"/>
                <a:gd name="T11" fmla="*/ 2 h 141"/>
                <a:gd name="T12" fmla="*/ 0 w 87"/>
                <a:gd name="T13" fmla="*/ 3 h 141"/>
                <a:gd name="T14" fmla="*/ 0 w 87"/>
                <a:gd name="T15" fmla="*/ 3 h 141"/>
                <a:gd name="T16" fmla="*/ 0 w 87"/>
                <a:gd name="T17" fmla="*/ 4 h 141"/>
                <a:gd name="T18" fmla="*/ 0 w 87"/>
                <a:gd name="T19" fmla="*/ 6 h 141"/>
                <a:gd name="T20" fmla="*/ 0 w 87"/>
                <a:gd name="T21" fmla="*/ 8 h 141"/>
                <a:gd name="T22" fmla="*/ 1 w 87"/>
                <a:gd name="T23" fmla="*/ 10 h 141"/>
                <a:gd name="T24" fmla="*/ 2 w 87"/>
                <a:gd name="T25" fmla="*/ 12 h 141"/>
                <a:gd name="T26" fmla="*/ 2 w 87"/>
                <a:gd name="T27" fmla="*/ 13 h 141"/>
                <a:gd name="T28" fmla="*/ 3 w 87"/>
                <a:gd name="T29" fmla="*/ 14 h 141"/>
                <a:gd name="T30" fmla="*/ 4 w 87"/>
                <a:gd name="T31" fmla="*/ 15 h 141"/>
                <a:gd name="T32" fmla="*/ 4 w 87"/>
                <a:gd name="T33" fmla="*/ 15 h 141"/>
                <a:gd name="T34" fmla="*/ 5 w 87"/>
                <a:gd name="T35" fmla="*/ 16 h 141"/>
                <a:gd name="T36" fmla="*/ 6 w 87"/>
                <a:gd name="T37" fmla="*/ 16 h 141"/>
                <a:gd name="T38" fmla="*/ 7 w 87"/>
                <a:gd name="T39" fmla="*/ 16 h 141"/>
                <a:gd name="T40" fmla="*/ 8 w 87"/>
                <a:gd name="T41" fmla="*/ 16 h 141"/>
                <a:gd name="T42" fmla="*/ 9 w 87"/>
                <a:gd name="T43" fmla="*/ 15 h 141"/>
                <a:gd name="T44" fmla="*/ 10 w 87"/>
                <a:gd name="T45" fmla="*/ 14 h 141"/>
                <a:gd name="T46" fmla="*/ 10 w 87"/>
                <a:gd name="T47" fmla="*/ 14 h 141"/>
                <a:gd name="T48" fmla="*/ 9 w 87"/>
                <a:gd name="T49" fmla="*/ 12 h 141"/>
                <a:gd name="T50" fmla="*/ 8 w 87"/>
                <a:gd name="T51" fmla="*/ 10 h 141"/>
                <a:gd name="T52" fmla="*/ 6 w 87"/>
                <a:gd name="T53" fmla="*/ 7 h 141"/>
                <a:gd name="T54" fmla="*/ 6 w 87"/>
                <a:gd name="T55" fmla="*/ 4 h 141"/>
                <a:gd name="T56" fmla="*/ 7 w 87"/>
                <a:gd name="T57" fmla="*/ 1 h 141"/>
                <a:gd name="T58" fmla="*/ 7 w 87"/>
                <a:gd name="T59" fmla="*/ 0 h 141"/>
                <a:gd name="T60" fmla="*/ 6 w 87"/>
                <a:gd name="T61" fmla="*/ 0 h 141"/>
                <a:gd name="T62" fmla="*/ 6 w 87"/>
                <a:gd name="T63" fmla="*/ 0 h 141"/>
                <a:gd name="T64" fmla="*/ 5 w 87"/>
                <a:gd name="T65" fmla="*/ 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141">
                  <a:moveTo>
                    <a:pt x="44" y="0"/>
                  </a:moveTo>
                  <a:lnTo>
                    <a:pt x="32" y="3"/>
                  </a:lnTo>
                  <a:lnTo>
                    <a:pt x="22" y="6"/>
                  </a:lnTo>
                  <a:lnTo>
                    <a:pt x="15" y="10"/>
                  </a:lnTo>
                  <a:lnTo>
                    <a:pt x="9" y="14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1" y="51"/>
                  </a:lnTo>
                  <a:lnTo>
                    <a:pt x="3" y="70"/>
                  </a:lnTo>
                  <a:lnTo>
                    <a:pt x="6" y="92"/>
                  </a:lnTo>
                  <a:lnTo>
                    <a:pt x="16" y="112"/>
                  </a:lnTo>
                  <a:lnTo>
                    <a:pt x="22" y="121"/>
                  </a:lnTo>
                  <a:lnTo>
                    <a:pt x="28" y="128"/>
                  </a:lnTo>
                  <a:lnTo>
                    <a:pt x="34" y="134"/>
                  </a:lnTo>
                  <a:lnTo>
                    <a:pt x="40" y="138"/>
                  </a:lnTo>
                  <a:lnTo>
                    <a:pt x="47" y="140"/>
                  </a:lnTo>
                  <a:lnTo>
                    <a:pt x="53" y="141"/>
                  </a:lnTo>
                  <a:lnTo>
                    <a:pt x="60" y="141"/>
                  </a:lnTo>
                  <a:lnTo>
                    <a:pt x="69" y="140"/>
                  </a:lnTo>
                  <a:lnTo>
                    <a:pt x="81" y="136"/>
                  </a:lnTo>
                  <a:lnTo>
                    <a:pt x="87" y="130"/>
                  </a:lnTo>
                  <a:lnTo>
                    <a:pt x="87" y="123"/>
                  </a:lnTo>
                  <a:lnTo>
                    <a:pt x="78" y="111"/>
                  </a:lnTo>
                  <a:lnTo>
                    <a:pt x="68" y="91"/>
                  </a:lnTo>
                  <a:lnTo>
                    <a:pt x="58" y="62"/>
                  </a:lnTo>
                  <a:lnTo>
                    <a:pt x="56" y="32"/>
                  </a:lnTo>
                  <a:lnTo>
                    <a:pt x="62" y="8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3" name="Freeform 348"/>
            <p:cNvSpPr>
              <a:spLocks/>
            </p:cNvSpPr>
            <p:nvPr/>
          </p:nvSpPr>
          <p:spPr bwMode="auto">
            <a:xfrm>
              <a:off x="2084" y="2373"/>
              <a:ext cx="16" cy="13"/>
            </a:xfrm>
            <a:custGeom>
              <a:avLst/>
              <a:gdLst>
                <a:gd name="T0" fmla="*/ 1 w 49"/>
                <a:gd name="T1" fmla="*/ 4 h 39"/>
                <a:gd name="T2" fmla="*/ 1 w 49"/>
                <a:gd name="T3" fmla="*/ 4 h 39"/>
                <a:gd name="T4" fmla="*/ 1 w 49"/>
                <a:gd name="T5" fmla="*/ 4 h 39"/>
                <a:gd name="T6" fmla="*/ 1 w 49"/>
                <a:gd name="T7" fmla="*/ 3 h 39"/>
                <a:gd name="T8" fmla="*/ 1 w 49"/>
                <a:gd name="T9" fmla="*/ 3 h 39"/>
                <a:gd name="T10" fmla="*/ 2 w 49"/>
                <a:gd name="T11" fmla="*/ 2 h 39"/>
                <a:gd name="T12" fmla="*/ 2 w 49"/>
                <a:gd name="T13" fmla="*/ 2 h 39"/>
                <a:gd name="T14" fmla="*/ 3 w 49"/>
                <a:gd name="T15" fmla="*/ 2 h 39"/>
                <a:gd name="T16" fmla="*/ 4 w 49"/>
                <a:gd name="T17" fmla="*/ 1 h 39"/>
                <a:gd name="T18" fmla="*/ 5 w 49"/>
                <a:gd name="T19" fmla="*/ 1 h 39"/>
                <a:gd name="T20" fmla="*/ 5 w 49"/>
                <a:gd name="T21" fmla="*/ 0 h 39"/>
                <a:gd name="T22" fmla="*/ 4 w 49"/>
                <a:gd name="T23" fmla="*/ 0 h 39"/>
                <a:gd name="T24" fmla="*/ 3 w 49"/>
                <a:gd name="T25" fmla="*/ 1 h 39"/>
                <a:gd name="T26" fmla="*/ 2 w 49"/>
                <a:gd name="T27" fmla="*/ 1 h 39"/>
                <a:gd name="T28" fmla="*/ 1 w 49"/>
                <a:gd name="T29" fmla="*/ 2 h 39"/>
                <a:gd name="T30" fmla="*/ 1 w 49"/>
                <a:gd name="T31" fmla="*/ 2 h 39"/>
                <a:gd name="T32" fmla="*/ 0 w 49"/>
                <a:gd name="T33" fmla="*/ 3 h 39"/>
                <a:gd name="T34" fmla="*/ 0 w 49"/>
                <a:gd name="T35" fmla="*/ 4 h 39"/>
                <a:gd name="T36" fmla="*/ 0 w 49"/>
                <a:gd name="T37" fmla="*/ 4 h 39"/>
                <a:gd name="T38" fmla="*/ 0 w 49"/>
                <a:gd name="T39" fmla="*/ 4 h 39"/>
                <a:gd name="T40" fmla="*/ 1 w 49"/>
                <a:gd name="T41" fmla="*/ 4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39">
                  <a:moveTo>
                    <a:pt x="10" y="39"/>
                  </a:moveTo>
                  <a:lnTo>
                    <a:pt x="10" y="39"/>
                  </a:lnTo>
                  <a:lnTo>
                    <a:pt x="10" y="33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8" y="15"/>
                  </a:lnTo>
                  <a:lnTo>
                    <a:pt x="38" y="12"/>
                  </a:lnTo>
                  <a:lnTo>
                    <a:pt x="49" y="9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26" y="6"/>
                  </a:lnTo>
                  <a:lnTo>
                    <a:pt x="17" y="9"/>
                  </a:lnTo>
                  <a:lnTo>
                    <a:pt x="10" y="14"/>
                  </a:lnTo>
                  <a:lnTo>
                    <a:pt x="5" y="20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4" name="Freeform 349"/>
            <p:cNvSpPr>
              <a:spLocks/>
            </p:cNvSpPr>
            <p:nvPr/>
          </p:nvSpPr>
          <p:spPr bwMode="auto">
            <a:xfrm>
              <a:off x="2084" y="2386"/>
              <a:ext cx="9" cy="27"/>
            </a:xfrm>
            <a:custGeom>
              <a:avLst/>
              <a:gdLst>
                <a:gd name="T0" fmla="*/ 3 w 26"/>
                <a:gd name="T1" fmla="*/ 8 h 80"/>
                <a:gd name="T2" fmla="*/ 3 w 26"/>
                <a:gd name="T3" fmla="*/ 8 h 80"/>
                <a:gd name="T4" fmla="*/ 2 w 26"/>
                <a:gd name="T5" fmla="*/ 6 h 80"/>
                <a:gd name="T6" fmla="*/ 1 w 26"/>
                <a:gd name="T7" fmla="*/ 4 h 80"/>
                <a:gd name="T8" fmla="*/ 1 w 26"/>
                <a:gd name="T9" fmla="*/ 2 h 80"/>
                <a:gd name="T10" fmla="*/ 1 w 26"/>
                <a:gd name="T11" fmla="*/ 0 h 80"/>
                <a:gd name="T12" fmla="*/ 0 w 26"/>
                <a:gd name="T13" fmla="*/ 0 h 80"/>
                <a:gd name="T14" fmla="*/ 0 w 26"/>
                <a:gd name="T15" fmla="*/ 2 h 80"/>
                <a:gd name="T16" fmla="*/ 0 w 26"/>
                <a:gd name="T17" fmla="*/ 4 h 80"/>
                <a:gd name="T18" fmla="*/ 1 w 26"/>
                <a:gd name="T19" fmla="*/ 7 h 80"/>
                <a:gd name="T20" fmla="*/ 2 w 26"/>
                <a:gd name="T21" fmla="*/ 9 h 80"/>
                <a:gd name="T22" fmla="*/ 2 w 26"/>
                <a:gd name="T23" fmla="*/ 9 h 80"/>
                <a:gd name="T24" fmla="*/ 3 w 26"/>
                <a:gd name="T25" fmla="*/ 8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80">
                  <a:moveTo>
                    <a:pt x="26" y="75"/>
                  </a:moveTo>
                  <a:lnTo>
                    <a:pt x="26" y="75"/>
                  </a:lnTo>
                  <a:lnTo>
                    <a:pt x="16" y="56"/>
                  </a:lnTo>
                  <a:lnTo>
                    <a:pt x="12" y="35"/>
                  </a:lnTo>
                  <a:lnTo>
                    <a:pt x="11" y="1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3" y="35"/>
                  </a:lnTo>
                  <a:lnTo>
                    <a:pt x="6" y="58"/>
                  </a:lnTo>
                  <a:lnTo>
                    <a:pt x="16" y="80"/>
                  </a:lnTo>
                  <a:lnTo>
                    <a:pt x="26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5" name="Freeform 350"/>
            <p:cNvSpPr>
              <a:spLocks/>
            </p:cNvSpPr>
            <p:nvPr/>
          </p:nvSpPr>
          <p:spPr bwMode="auto">
            <a:xfrm>
              <a:off x="2089" y="2411"/>
              <a:ext cx="20" cy="12"/>
            </a:xfrm>
            <a:custGeom>
              <a:avLst/>
              <a:gdLst>
                <a:gd name="T0" fmla="*/ 7 w 58"/>
                <a:gd name="T1" fmla="*/ 3 h 36"/>
                <a:gd name="T2" fmla="*/ 7 w 58"/>
                <a:gd name="T3" fmla="*/ 3 h 36"/>
                <a:gd name="T4" fmla="*/ 6 w 58"/>
                <a:gd name="T5" fmla="*/ 3 h 36"/>
                <a:gd name="T6" fmla="*/ 5 w 58"/>
                <a:gd name="T7" fmla="*/ 3 h 36"/>
                <a:gd name="T8" fmla="*/ 4 w 58"/>
                <a:gd name="T9" fmla="*/ 3 h 36"/>
                <a:gd name="T10" fmla="*/ 4 w 58"/>
                <a:gd name="T11" fmla="*/ 3 h 36"/>
                <a:gd name="T12" fmla="*/ 3 w 58"/>
                <a:gd name="T13" fmla="*/ 2 h 36"/>
                <a:gd name="T14" fmla="*/ 2 w 58"/>
                <a:gd name="T15" fmla="*/ 2 h 36"/>
                <a:gd name="T16" fmla="*/ 2 w 58"/>
                <a:gd name="T17" fmla="*/ 1 h 36"/>
                <a:gd name="T18" fmla="*/ 1 w 58"/>
                <a:gd name="T19" fmla="*/ 0 h 36"/>
                <a:gd name="T20" fmla="*/ 0 w 58"/>
                <a:gd name="T21" fmla="*/ 1 h 36"/>
                <a:gd name="T22" fmla="*/ 1 w 58"/>
                <a:gd name="T23" fmla="*/ 2 h 36"/>
                <a:gd name="T24" fmla="*/ 1 w 58"/>
                <a:gd name="T25" fmla="*/ 2 h 36"/>
                <a:gd name="T26" fmla="*/ 2 w 58"/>
                <a:gd name="T27" fmla="*/ 3 h 36"/>
                <a:gd name="T28" fmla="*/ 3 w 58"/>
                <a:gd name="T29" fmla="*/ 4 h 36"/>
                <a:gd name="T30" fmla="*/ 4 w 58"/>
                <a:gd name="T31" fmla="*/ 4 h 36"/>
                <a:gd name="T32" fmla="*/ 5 w 58"/>
                <a:gd name="T33" fmla="*/ 4 h 36"/>
                <a:gd name="T34" fmla="*/ 6 w 58"/>
                <a:gd name="T35" fmla="*/ 4 h 36"/>
                <a:gd name="T36" fmla="*/ 7 w 58"/>
                <a:gd name="T37" fmla="*/ 4 h 36"/>
                <a:gd name="T38" fmla="*/ 7 w 58"/>
                <a:gd name="T39" fmla="*/ 4 h 36"/>
                <a:gd name="T40" fmla="*/ 7 w 58"/>
                <a:gd name="T41" fmla="*/ 3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36">
                  <a:moveTo>
                    <a:pt x="58" y="25"/>
                  </a:moveTo>
                  <a:lnTo>
                    <a:pt x="58" y="25"/>
                  </a:lnTo>
                  <a:lnTo>
                    <a:pt x="49" y="26"/>
                  </a:lnTo>
                  <a:lnTo>
                    <a:pt x="42" y="26"/>
                  </a:lnTo>
                  <a:lnTo>
                    <a:pt x="37" y="25"/>
                  </a:lnTo>
                  <a:lnTo>
                    <a:pt x="31" y="23"/>
                  </a:lnTo>
                  <a:lnTo>
                    <a:pt x="27" y="20"/>
                  </a:lnTo>
                  <a:lnTo>
                    <a:pt x="21" y="14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7" y="14"/>
                  </a:lnTo>
                  <a:lnTo>
                    <a:pt x="13" y="22"/>
                  </a:lnTo>
                  <a:lnTo>
                    <a:pt x="19" y="28"/>
                  </a:lnTo>
                  <a:lnTo>
                    <a:pt x="27" y="32"/>
                  </a:lnTo>
                  <a:lnTo>
                    <a:pt x="35" y="35"/>
                  </a:lnTo>
                  <a:lnTo>
                    <a:pt x="42" y="36"/>
                  </a:lnTo>
                  <a:lnTo>
                    <a:pt x="49" y="36"/>
                  </a:lnTo>
                  <a:lnTo>
                    <a:pt x="58" y="35"/>
                  </a:lnTo>
                  <a:lnTo>
                    <a:pt x="5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6" name="Freeform 351"/>
            <p:cNvSpPr>
              <a:spLocks/>
            </p:cNvSpPr>
            <p:nvPr/>
          </p:nvSpPr>
          <p:spPr bwMode="auto">
            <a:xfrm>
              <a:off x="2109" y="2410"/>
              <a:ext cx="7" cy="13"/>
            </a:xfrm>
            <a:custGeom>
              <a:avLst/>
              <a:gdLst>
                <a:gd name="T0" fmla="*/ 1 w 23"/>
                <a:gd name="T1" fmla="*/ 1 h 38"/>
                <a:gd name="T2" fmla="*/ 1 w 23"/>
                <a:gd name="T3" fmla="*/ 1 h 38"/>
                <a:gd name="T4" fmla="*/ 1 w 23"/>
                <a:gd name="T5" fmla="*/ 2 h 38"/>
                <a:gd name="T6" fmla="*/ 1 w 23"/>
                <a:gd name="T7" fmla="*/ 2 h 38"/>
                <a:gd name="T8" fmla="*/ 1 w 23"/>
                <a:gd name="T9" fmla="*/ 3 h 38"/>
                <a:gd name="T10" fmla="*/ 0 w 23"/>
                <a:gd name="T11" fmla="*/ 3 h 38"/>
                <a:gd name="T12" fmla="*/ 0 w 23"/>
                <a:gd name="T13" fmla="*/ 4 h 38"/>
                <a:gd name="T14" fmla="*/ 1 w 23"/>
                <a:gd name="T15" fmla="*/ 4 h 38"/>
                <a:gd name="T16" fmla="*/ 2 w 23"/>
                <a:gd name="T17" fmla="*/ 3 h 38"/>
                <a:gd name="T18" fmla="*/ 2 w 23"/>
                <a:gd name="T19" fmla="*/ 2 h 38"/>
                <a:gd name="T20" fmla="*/ 1 w 23"/>
                <a:gd name="T21" fmla="*/ 0 h 38"/>
                <a:gd name="T22" fmla="*/ 1 w 23"/>
                <a:gd name="T23" fmla="*/ 0 h 38"/>
                <a:gd name="T24" fmla="*/ 1 w 23"/>
                <a:gd name="T25" fmla="*/ 1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38">
                  <a:moveTo>
                    <a:pt x="6" y="8"/>
                  </a:moveTo>
                  <a:lnTo>
                    <a:pt x="6" y="8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9" y="25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4" y="34"/>
                  </a:lnTo>
                  <a:lnTo>
                    <a:pt x="23" y="26"/>
                  </a:lnTo>
                  <a:lnTo>
                    <a:pt x="23" y="15"/>
                  </a:lnTo>
                  <a:lnTo>
                    <a:pt x="13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7" name="Freeform 352"/>
            <p:cNvSpPr>
              <a:spLocks/>
            </p:cNvSpPr>
            <p:nvPr/>
          </p:nvSpPr>
          <p:spPr bwMode="auto">
            <a:xfrm>
              <a:off x="2103" y="2376"/>
              <a:ext cx="10" cy="37"/>
            </a:xfrm>
            <a:custGeom>
              <a:avLst/>
              <a:gdLst>
                <a:gd name="T0" fmla="*/ 1 w 31"/>
                <a:gd name="T1" fmla="*/ 0 h 110"/>
                <a:gd name="T2" fmla="*/ 1 w 31"/>
                <a:gd name="T3" fmla="*/ 0 h 110"/>
                <a:gd name="T4" fmla="*/ 0 w 31"/>
                <a:gd name="T5" fmla="*/ 3 h 110"/>
                <a:gd name="T6" fmla="*/ 0 w 31"/>
                <a:gd name="T7" fmla="*/ 6 h 110"/>
                <a:gd name="T8" fmla="*/ 1 w 31"/>
                <a:gd name="T9" fmla="*/ 10 h 110"/>
                <a:gd name="T10" fmla="*/ 3 w 31"/>
                <a:gd name="T11" fmla="*/ 12 h 110"/>
                <a:gd name="T12" fmla="*/ 3 w 31"/>
                <a:gd name="T13" fmla="*/ 11 h 110"/>
                <a:gd name="T14" fmla="*/ 2 w 31"/>
                <a:gd name="T15" fmla="*/ 9 h 110"/>
                <a:gd name="T16" fmla="*/ 1 w 31"/>
                <a:gd name="T17" fmla="*/ 6 h 110"/>
                <a:gd name="T18" fmla="*/ 1 w 31"/>
                <a:gd name="T19" fmla="*/ 3 h 110"/>
                <a:gd name="T20" fmla="*/ 2 w 31"/>
                <a:gd name="T21" fmla="*/ 1 h 110"/>
                <a:gd name="T22" fmla="*/ 2 w 31"/>
                <a:gd name="T23" fmla="*/ 1 h 110"/>
                <a:gd name="T24" fmla="*/ 1 w 31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10">
                  <a:moveTo>
                    <a:pt x="6" y="0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2" y="57"/>
                  </a:lnTo>
                  <a:lnTo>
                    <a:pt x="12" y="87"/>
                  </a:lnTo>
                  <a:lnTo>
                    <a:pt x="24" y="110"/>
                  </a:lnTo>
                  <a:lnTo>
                    <a:pt x="31" y="102"/>
                  </a:lnTo>
                  <a:lnTo>
                    <a:pt x="21" y="84"/>
                  </a:lnTo>
                  <a:lnTo>
                    <a:pt x="12" y="57"/>
                  </a:lnTo>
                  <a:lnTo>
                    <a:pt x="9" y="27"/>
                  </a:lnTo>
                  <a:lnTo>
                    <a:pt x="15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8" name="Freeform 353"/>
            <p:cNvSpPr>
              <a:spLocks/>
            </p:cNvSpPr>
            <p:nvPr/>
          </p:nvSpPr>
          <p:spPr bwMode="auto">
            <a:xfrm>
              <a:off x="2100" y="2372"/>
              <a:ext cx="8" cy="6"/>
            </a:xfrm>
            <a:custGeom>
              <a:avLst/>
              <a:gdLst>
                <a:gd name="T0" fmla="*/ 0 w 22"/>
                <a:gd name="T1" fmla="*/ 2 h 16"/>
                <a:gd name="T2" fmla="*/ 0 w 22"/>
                <a:gd name="T3" fmla="*/ 2 h 16"/>
                <a:gd name="T4" fmla="*/ 1 w 22"/>
                <a:gd name="T5" fmla="*/ 2 h 16"/>
                <a:gd name="T6" fmla="*/ 2 w 22"/>
                <a:gd name="T7" fmla="*/ 2 h 16"/>
                <a:gd name="T8" fmla="*/ 2 w 22"/>
                <a:gd name="T9" fmla="*/ 2 h 16"/>
                <a:gd name="T10" fmla="*/ 2 w 22"/>
                <a:gd name="T11" fmla="*/ 2 h 16"/>
                <a:gd name="T12" fmla="*/ 3 w 22"/>
                <a:gd name="T13" fmla="*/ 2 h 16"/>
                <a:gd name="T14" fmla="*/ 3 w 22"/>
                <a:gd name="T15" fmla="*/ 1 h 16"/>
                <a:gd name="T16" fmla="*/ 2 w 22"/>
                <a:gd name="T17" fmla="*/ 0 h 16"/>
                <a:gd name="T18" fmla="*/ 1 w 22"/>
                <a:gd name="T19" fmla="*/ 0 h 16"/>
                <a:gd name="T20" fmla="*/ 0 w 22"/>
                <a:gd name="T21" fmla="*/ 0 h 16"/>
                <a:gd name="T22" fmla="*/ 0 w 22"/>
                <a:gd name="T23" fmla="*/ 0 h 16"/>
                <a:gd name="T24" fmla="*/ 0 w 22"/>
                <a:gd name="T25" fmla="*/ 2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6">
                  <a:moveTo>
                    <a:pt x="0" y="11"/>
                  </a:moveTo>
                  <a:lnTo>
                    <a:pt x="0" y="11"/>
                  </a:lnTo>
                  <a:lnTo>
                    <a:pt x="7" y="12"/>
                  </a:lnTo>
                  <a:lnTo>
                    <a:pt x="13" y="11"/>
                  </a:lnTo>
                  <a:lnTo>
                    <a:pt x="22" y="16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49" name="Freeform 354"/>
            <p:cNvSpPr>
              <a:spLocks/>
            </p:cNvSpPr>
            <p:nvPr/>
          </p:nvSpPr>
          <p:spPr bwMode="auto">
            <a:xfrm>
              <a:off x="2060" y="2383"/>
              <a:ext cx="37" cy="46"/>
            </a:xfrm>
            <a:custGeom>
              <a:avLst/>
              <a:gdLst>
                <a:gd name="T0" fmla="*/ 4 w 111"/>
                <a:gd name="T1" fmla="*/ 1 h 137"/>
                <a:gd name="T2" fmla="*/ 3 w 111"/>
                <a:gd name="T3" fmla="*/ 1 h 137"/>
                <a:gd name="T4" fmla="*/ 2 w 111"/>
                <a:gd name="T5" fmla="*/ 2 h 137"/>
                <a:gd name="T6" fmla="*/ 1 w 111"/>
                <a:gd name="T7" fmla="*/ 2 h 137"/>
                <a:gd name="T8" fmla="*/ 0 w 111"/>
                <a:gd name="T9" fmla="*/ 3 h 137"/>
                <a:gd name="T10" fmla="*/ 0 w 111"/>
                <a:gd name="T11" fmla="*/ 4 h 137"/>
                <a:gd name="T12" fmla="*/ 0 w 111"/>
                <a:gd name="T13" fmla="*/ 4 h 137"/>
                <a:gd name="T14" fmla="*/ 0 w 111"/>
                <a:gd name="T15" fmla="*/ 5 h 137"/>
                <a:gd name="T16" fmla="*/ 0 w 111"/>
                <a:gd name="T17" fmla="*/ 5 h 137"/>
                <a:gd name="T18" fmla="*/ 1 w 111"/>
                <a:gd name="T19" fmla="*/ 7 h 137"/>
                <a:gd name="T20" fmla="*/ 2 w 111"/>
                <a:gd name="T21" fmla="*/ 9 h 137"/>
                <a:gd name="T22" fmla="*/ 3 w 111"/>
                <a:gd name="T23" fmla="*/ 11 h 137"/>
                <a:gd name="T24" fmla="*/ 4 w 111"/>
                <a:gd name="T25" fmla="*/ 13 h 137"/>
                <a:gd name="T26" fmla="*/ 5 w 111"/>
                <a:gd name="T27" fmla="*/ 14 h 137"/>
                <a:gd name="T28" fmla="*/ 6 w 111"/>
                <a:gd name="T29" fmla="*/ 15 h 137"/>
                <a:gd name="T30" fmla="*/ 7 w 111"/>
                <a:gd name="T31" fmla="*/ 15 h 137"/>
                <a:gd name="T32" fmla="*/ 8 w 111"/>
                <a:gd name="T33" fmla="*/ 15 h 137"/>
                <a:gd name="T34" fmla="*/ 8 w 111"/>
                <a:gd name="T35" fmla="*/ 15 h 137"/>
                <a:gd name="T36" fmla="*/ 9 w 111"/>
                <a:gd name="T37" fmla="*/ 15 h 137"/>
                <a:gd name="T38" fmla="*/ 10 w 111"/>
                <a:gd name="T39" fmla="*/ 15 h 137"/>
                <a:gd name="T40" fmla="*/ 11 w 111"/>
                <a:gd name="T41" fmla="*/ 15 h 137"/>
                <a:gd name="T42" fmla="*/ 12 w 111"/>
                <a:gd name="T43" fmla="*/ 14 h 137"/>
                <a:gd name="T44" fmla="*/ 12 w 111"/>
                <a:gd name="T45" fmla="*/ 13 h 137"/>
                <a:gd name="T46" fmla="*/ 12 w 111"/>
                <a:gd name="T47" fmla="*/ 12 h 137"/>
                <a:gd name="T48" fmla="*/ 11 w 111"/>
                <a:gd name="T49" fmla="*/ 11 h 137"/>
                <a:gd name="T50" fmla="*/ 10 w 111"/>
                <a:gd name="T51" fmla="*/ 11 h 137"/>
                <a:gd name="T52" fmla="*/ 9 w 111"/>
                <a:gd name="T53" fmla="*/ 9 h 137"/>
                <a:gd name="T54" fmla="*/ 8 w 111"/>
                <a:gd name="T55" fmla="*/ 8 h 137"/>
                <a:gd name="T56" fmla="*/ 7 w 111"/>
                <a:gd name="T57" fmla="*/ 7 h 137"/>
                <a:gd name="T58" fmla="*/ 6 w 111"/>
                <a:gd name="T59" fmla="*/ 5 h 137"/>
                <a:gd name="T60" fmla="*/ 6 w 111"/>
                <a:gd name="T61" fmla="*/ 3 h 137"/>
                <a:gd name="T62" fmla="*/ 6 w 111"/>
                <a:gd name="T63" fmla="*/ 2 h 137"/>
                <a:gd name="T64" fmla="*/ 6 w 111"/>
                <a:gd name="T65" fmla="*/ 1 h 137"/>
                <a:gd name="T66" fmla="*/ 6 w 111"/>
                <a:gd name="T67" fmla="*/ 0 h 137"/>
                <a:gd name="T68" fmla="*/ 5 w 111"/>
                <a:gd name="T69" fmla="*/ 0 h 137"/>
                <a:gd name="T70" fmla="*/ 4 w 111"/>
                <a:gd name="T71" fmla="*/ 0 h 137"/>
                <a:gd name="T72" fmla="*/ 4 w 111"/>
                <a:gd name="T73" fmla="*/ 1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1" h="137">
                  <a:moveTo>
                    <a:pt x="33" y="5"/>
                  </a:moveTo>
                  <a:lnTo>
                    <a:pt x="23" y="11"/>
                  </a:lnTo>
                  <a:lnTo>
                    <a:pt x="15" y="16"/>
                  </a:lnTo>
                  <a:lnTo>
                    <a:pt x="9" y="22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3" y="49"/>
                  </a:lnTo>
                  <a:lnTo>
                    <a:pt x="8" y="65"/>
                  </a:lnTo>
                  <a:lnTo>
                    <a:pt x="15" y="83"/>
                  </a:lnTo>
                  <a:lnTo>
                    <a:pt x="24" y="102"/>
                  </a:lnTo>
                  <a:lnTo>
                    <a:pt x="38" y="120"/>
                  </a:lnTo>
                  <a:lnTo>
                    <a:pt x="46" y="127"/>
                  </a:lnTo>
                  <a:lnTo>
                    <a:pt x="53" y="132"/>
                  </a:lnTo>
                  <a:lnTo>
                    <a:pt x="60" y="135"/>
                  </a:lnTo>
                  <a:lnTo>
                    <a:pt x="68" y="137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8" y="135"/>
                  </a:lnTo>
                  <a:lnTo>
                    <a:pt x="95" y="131"/>
                  </a:lnTo>
                  <a:lnTo>
                    <a:pt x="106" y="125"/>
                  </a:lnTo>
                  <a:lnTo>
                    <a:pt x="111" y="118"/>
                  </a:lnTo>
                  <a:lnTo>
                    <a:pt x="107" y="111"/>
                  </a:lnTo>
                  <a:lnTo>
                    <a:pt x="96" y="101"/>
                  </a:lnTo>
                  <a:lnTo>
                    <a:pt x="89" y="94"/>
                  </a:lnTo>
                  <a:lnTo>
                    <a:pt x="80" y="84"/>
                  </a:lnTo>
                  <a:lnTo>
                    <a:pt x="71" y="72"/>
                  </a:lnTo>
                  <a:lnTo>
                    <a:pt x="64" y="5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51" y="18"/>
                  </a:lnTo>
                  <a:lnTo>
                    <a:pt x="52" y="6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0" name="Freeform 355"/>
            <p:cNvSpPr>
              <a:spLocks/>
            </p:cNvSpPr>
            <p:nvPr/>
          </p:nvSpPr>
          <p:spPr bwMode="auto">
            <a:xfrm>
              <a:off x="2058" y="2383"/>
              <a:ext cx="14" cy="17"/>
            </a:xfrm>
            <a:custGeom>
              <a:avLst/>
              <a:gdLst>
                <a:gd name="T0" fmla="*/ 2 w 41"/>
                <a:gd name="T1" fmla="*/ 5 h 50"/>
                <a:gd name="T2" fmla="*/ 2 w 41"/>
                <a:gd name="T3" fmla="*/ 5 h 50"/>
                <a:gd name="T4" fmla="*/ 1 w 41"/>
                <a:gd name="T5" fmla="*/ 5 h 50"/>
                <a:gd name="T6" fmla="*/ 1 w 41"/>
                <a:gd name="T7" fmla="*/ 4 h 50"/>
                <a:gd name="T8" fmla="*/ 1 w 41"/>
                <a:gd name="T9" fmla="*/ 4 h 50"/>
                <a:gd name="T10" fmla="*/ 2 w 41"/>
                <a:gd name="T11" fmla="*/ 3 h 50"/>
                <a:gd name="T12" fmla="*/ 2 w 41"/>
                <a:gd name="T13" fmla="*/ 3 h 50"/>
                <a:gd name="T14" fmla="*/ 3 w 41"/>
                <a:gd name="T15" fmla="*/ 2 h 50"/>
                <a:gd name="T16" fmla="*/ 4 w 41"/>
                <a:gd name="T17" fmla="*/ 2 h 50"/>
                <a:gd name="T18" fmla="*/ 5 w 41"/>
                <a:gd name="T19" fmla="*/ 1 h 50"/>
                <a:gd name="T20" fmla="*/ 4 w 41"/>
                <a:gd name="T21" fmla="*/ 0 h 50"/>
                <a:gd name="T22" fmla="*/ 3 w 41"/>
                <a:gd name="T23" fmla="*/ 1 h 50"/>
                <a:gd name="T24" fmla="*/ 2 w 41"/>
                <a:gd name="T25" fmla="*/ 1 h 50"/>
                <a:gd name="T26" fmla="*/ 1 w 41"/>
                <a:gd name="T27" fmla="*/ 2 h 50"/>
                <a:gd name="T28" fmla="*/ 1 w 41"/>
                <a:gd name="T29" fmla="*/ 3 h 50"/>
                <a:gd name="T30" fmla="*/ 0 w 41"/>
                <a:gd name="T31" fmla="*/ 4 h 50"/>
                <a:gd name="T32" fmla="*/ 0 w 41"/>
                <a:gd name="T33" fmla="*/ 4 h 50"/>
                <a:gd name="T34" fmla="*/ 0 w 41"/>
                <a:gd name="T35" fmla="*/ 5 h 50"/>
                <a:gd name="T36" fmla="*/ 0 w 41"/>
                <a:gd name="T37" fmla="*/ 6 h 50"/>
                <a:gd name="T38" fmla="*/ 0 w 41"/>
                <a:gd name="T39" fmla="*/ 6 h 50"/>
                <a:gd name="T40" fmla="*/ 2 w 41"/>
                <a:gd name="T41" fmla="*/ 5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50">
                  <a:moveTo>
                    <a:pt x="14" y="48"/>
                  </a:moveTo>
                  <a:lnTo>
                    <a:pt x="14" y="48"/>
                  </a:lnTo>
                  <a:lnTo>
                    <a:pt x="12" y="43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8" y="25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41" y="10"/>
                  </a:lnTo>
                  <a:lnTo>
                    <a:pt x="36" y="0"/>
                  </a:lnTo>
                  <a:lnTo>
                    <a:pt x="27" y="6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4" y="50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1" name="Freeform 356"/>
            <p:cNvSpPr>
              <a:spLocks/>
            </p:cNvSpPr>
            <p:nvPr/>
          </p:nvSpPr>
          <p:spPr bwMode="auto">
            <a:xfrm>
              <a:off x="2059" y="2399"/>
              <a:ext cx="15" cy="26"/>
            </a:xfrm>
            <a:custGeom>
              <a:avLst/>
              <a:gdLst>
                <a:gd name="T0" fmla="*/ 5 w 43"/>
                <a:gd name="T1" fmla="*/ 8 h 76"/>
                <a:gd name="T2" fmla="*/ 5 w 43"/>
                <a:gd name="T3" fmla="*/ 8 h 76"/>
                <a:gd name="T4" fmla="*/ 4 w 43"/>
                <a:gd name="T5" fmla="*/ 6 h 76"/>
                <a:gd name="T6" fmla="*/ 3 w 43"/>
                <a:gd name="T7" fmla="*/ 4 h 76"/>
                <a:gd name="T8" fmla="*/ 2 w 43"/>
                <a:gd name="T9" fmla="*/ 2 h 76"/>
                <a:gd name="T10" fmla="*/ 1 w 43"/>
                <a:gd name="T11" fmla="*/ 0 h 76"/>
                <a:gd name="T12" fmla="*/ 0 w 43"/>
                <a:gd name="T13" fmla="*/ 0 h 76"/>
                <a:gd name="T14" fmla="*/ 1 w 43"/>
                <a:gd name="T15" fmla="*/ 2 h 76"/>
                <a:gd name="T16" fmla="*/ 1 w 43"/>
                <a:gd name="T17" fmla="*/ 4 h 76"/>
                <a:gd name="T18" fmla="*/ 3 w 43"/>
                <a:gd name="T19" fmla="*/ 7 h 76"/>
                <a:gd name="T20" fmla="*/ 5 w 43"/>
                <a:gd name="T21" fmla="*/ 9 h 76"/>
                <a:gd name="T22" fmla="*/ 5 w 43"/>
                <a:gd name="T23" fmla="*/ 9 h 76"/>
                <a:gd name="T24" fmla="*/ 5 w 43"/>
                <a:gd name="T25" fmla="*/ 8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76">
                  <a:moveTo>
                    <a:pt x="43" y="69"/>
                  </a:moveTo>
                  <a:lnTo>
                    <a:pt x="43" y="69"/>
                  </a:lnTo>
                  <a:lnTo>
                    <a:pt x="31" y="52"/>
                  </a:lnTo>
                  <a:lnTo>
                    <a:pt x="22" y="32"/>
                  </a:lnTo>
                  <a:lnTo>
                    <a:pt x="14" y="1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5" y="18"/>
                  </a:lnTo>
                  <a:lnTo>
                    <a:pt x="12" y="37"/>
                  </a:lnTo>
                  <a:lnTo>
                    <a:pt x="22" y="57"/>
                  </a:lnTo>
                  <a:lnTo>
                    <a:pt x="36" y="76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2" name="Freeform 357"/>
            <p:cNvSpPr>
              <a:spLocks/>
            </p:cNvSpPr>
            <p:nvPr/>
          </p:nvSpPr>
          <p:spPr bwMode="auto">
            <a:xfrm>
              <a:off x="2071" y="2422"/>
              <a:ext cx="22" cy="9"/>
            </a:xfrm>
            <a:custGeom>
              <a:avLst/>
              <a:gdLst>
                <a:gd name="T0" fmla="*/ 7 w 64"/>
                <a:gd name="T1" fmla="*/ 1 h 25"/>
                <a:gd name="T2" fmla="*/ 7 w 64"/>
                <a:gd name="T3" fmla="*/ 1 h 25"/>
                <a:gd name="T4" fmla="*/ 6 w 64"/>
                <a:gd name="T5" fmla="*/ 2 h 25"/>
                <a:gd name="T6" fmla="*/ 6 w 64"/>
                <a:gd name="T7" fmla="*/ 2 h 25"/>
                <a:gd name="T8" fmla="*/ 5 w 64"/>
                <a:gd name="T9" fmla="*/ 2 h 25"/>
                <a:gd name="T10" fmla="*/ 4 w 64"/>
                <a:gd name="T11" fmla="*/ 2 h 25"/>
                <a:gd name="T12" fmla="*/ 3 w 64"/>
                <a:gd name="T13" fmla="*/ 2 h 25"/>
                <a:gd name="T14" fmla="*/ 3 w 64"/>
                <a:gd name="T15" fmla="*/ 1 h 25"/>
                <a:gd name="T16" fmla="*/ 2 w 64"/>
                <a:gd name="T17" fmla="*/ 1 h 25"/>
                <a:gd name="T18" fmla="*/ 1 w 64"/>
                <a:gd name="T19" fmla="*/ 0 h 25"/>
                <a:gd name="T20" fmla="*/ 0 w 64"/>
                <a:gd name="T21" fmla="*/ 1 h 25"/>
                <a:gd name="T22" fmla="*/ 1 w 64"/>
                <a:gd name="T23" fmla="*/ 2 h 25"/>
                <a:gd name="T24" fmla="*/ 2 w 64"/>
                <a:gd name="T25" fmla="*/ 3 h 25"/>
                <a:gd name="T26" fmla="*/ 3 w 64"/>
                <a:gd name="T27" fmla="*/ 3 h 25"/>
                <a:gd name="T28" fmla="*/ 4 w 64"/>
                <a:gd name="T29" fmla="*/ 3 h 25"/>
                <a:gd name="T30" fmla="*/ 5 w 64"/>
                <a:gd name="T31" fmla="*/ 3 h 25"/>
                <a:gd name="T32" fmla="*/ 6 w 64"/>
                <a:gd name="T33" fmla="*/ 3 h 25"/>
                <a:gd name="T34" fmla="*/ 7 w 64"/>
                <a:gd name="T35" fmla="*/ 3 h 25"/>
                <a:gd name="T36" fmla="*/ 8 w 64"/>
                <a:gd name="T37" fmla="*/ 3 h 25"/>
                <a:gd name="T38" fmla="*/ 7 w 64"/>
                <a:gd name="T39" fmla="*/ 3 h 25"/>
                <a:gd name="T40" fmla="*/ 7 w 64"/>
                <a:gd name="T41" fmla="*/ 1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25">
                  <a:moveTo>
                    <a:pt x="60" y="9"/>
                  </a:moveTo>
                  <a:lnTo>
                    <a:pt x="59" y="9"/>
                  </a:lnTo>
                  <a:lnTo>
                    <a:pt x="53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28" y="13"/>
                  </a:lnTo>
                  <a:lnTo>
                    <a:pt x="22" y="10"/>
                  </a:lnTo>
                  <a:lnTo>
                    <a:pt x="16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8" y="14"/>
                  </a:lnTo>
                  <a:lnTo>
                    <a:pt x="17" y="20"/>
                  </a:lnTo>
                  <a:lnTo>
                    <a:pt x="25" y="22"/>
                  </a:lnTo>
                  <a:lnTo>
                    <a:pt x="34" y="25"/>
                  </a:lnTo>
                  <a:lnTo>
                    <a:pt x="41" y="25"/>
                  </a:lnTo>
                  <a:lnTo>
                    <a:pt x="47" y="24"/>
                  </a:lnTo>
                  <a:lnTo>
                    <a:pt x="55" y="22"/>
                  </a:lnTo>
                  <a:lnTo>
                    <a:pt x="64" y="19"/>
                  </a:lnTo>
                  <a:lnTo>
                    <a:pt x="62" y="19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3" name="Freeform 358"/>
            <p:cNvSpPr>
              <a:spLocks/>
            </p:cNvSpPr>
            <p:nvPr/>
          </p:nvSpPr>
          <p:spPr bwMode="auto">
            <a:xfrm>
              <a:off x="2091" y="2415"/>
              <a:ext cx="8" cy="14"/>
            </a:xfrm>
            <a:custGeom>
              <a:avLst/>
              <a:gdLst>
                <a:gd name="T0" fmla="*/ 0 w 22"/>
                <a:gd name="T1" fmla="*/ 1 h 40"/>
                <a:gd name="T2" fmla="*/ 0 w 22"/>
                <a:gd name="T3" fmla="*/ 1 h 40"/>
                <a:gd name="T4" fmla="*/ 1 w 22"/>
                <a:gd name="T5" fmla="*/ 2 h 40"/>
                <a:gd name="T6" fmla="*/ 1 w 22"/>
                <a:gd name="T7" fmla="*/ 3 h 40"/>
                <a:gd name="T8" fmla="*/ 1 w 22"/>
                <a:gd name="T9" fmla="*/ 3 h 40"/>
                <a:gd name="T10" fmla="*/ 0 w 22"/>
                <a:gd name="T11" fmla="*/ 4 h 40"/>
                <a:gd name="T12" fmla="*/ 0 w 22"/>
                <a:gd name="T13" fmla="*/ 5 h 40"/>
                <a:gd name="T14" fmla="*/ 2 w 22"/>
                <a:gd name="T15" fmla="*/ 4 h 40"/>
                <a:gd name="T16" fmla="*/ 3 w 22"/>
                <a:gd name="T17" fmla="*/ 3 h 40"/>
                <a:gd name="T18" fmla="*/ 2 w 22"/>
                <a:gd name="T19" fmla="*/ 1 h 40"/>
                <a:gd name="T20" fmla="*/ 1 w 22"/>
                <a:gd name="T21" fmla="*/ 0 h 40"/>
                <a:gd name="T22" fmla="*/ 1 w 22"/>
                <a:gd name="T23" fmla="*/ 0 h 40"/>
                <a:gd name="T24" fmla="*/ 0 w 22"/>
                <a:gd name="T25" fmla="*/ 1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40">
                  <a:moveTo>
                    <a:pt x="0" y="10"/>
                  </a:moveTo>
                  <a:lnTo>
                    <a:pt x="0" y="10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16" y="33"/>
                  </a:lnTo>
                  <a:lnTo>
                    <a:pt x="22" y="22"/>
                  </a:lnTo>
                  <a:lnTo>
                    <a:pt x="17" y="11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4" name="Freeform 359"/>
            <p:cNvSpPr>
              <a:spLocks/>
            </p:cNvSpPr>
            <p:nvPr/>
          </p:nvSpPr>
          <p:spPr bwMode="auto">
            <a:xfrm>
              <a:off x="2075" y="2385"/>
              <a:ext cx="18" cy="34"/>
            </a:xfrm>
            <a:custGeom>
              <a:avLst/>
              <a:gdLst>
                <a:gd name="T0" fmla="*/ 0 w 54"/>
                <a:gd name="T1" fmla="*/ 0 h 101"/>
                <a:gd name="T2" fmla="*/ 0 w 54"/>
                <a:gd name="T3" fmla="*/ 0 h 101"/>
                <a:gd name="T4" fmla="*/ 0 w 54"/>
                <a:gd name="T5" fmla="*/ 1 h 101"/>
                <a:gd name="T6" fmla="*/ 0 w 54"/>
                <a:gd name="T7" fmla="*/ 3 h 101"/>
                <a:gd name="T8" fmla="*/ 1 w 54"/>
                <a:gd name="T9" fmla="*/ 5 h 101"/>
                <a:gd name="T10" fmla="*/ 2 w 54"/>
                <a:gd name="T11" fmla="*/ 6 h 101"/>
                <a:gd name="T12" fmla="*/ 2 w 54"/>
                <a:gd name="T13" fmla="*/ 8 h 101"/>
                <a:gd name="T14" fmla="*/ 3 w 54"/>
                <a:gd name="T15" fmla="*/ 9 h 101"/>
                <a:gd name="T16" fmla="*/ 5 w 54"/>
                <a:gd name="T17" fmla="*/ 10 h 101"/>
                <a:gd name="T18" fmla="*/ 5 w 54"/>
                <a:gd name="T19" fmla="*/ 11 h 101"/>
                <a:gd name="T20" fmla="*/ 6 w 54"/>
                <a:gd name="T21" fmla="*/ 10 h 101"/>
                <a:gd name="T22" fmla="*/ 5 w 54"/>
                <a:gd name="T23" fmla="*/ 10 h 101"/>
                <a:gd name="T24" fmla="*/ 4 w 54"/>
                <a:gd name="T25" fmla="*/ 8 h 101"/>
                <a:gd name="T26" fmla="*/ 3 w 54"/>
                <a:gd name="T27" fmla="*/ 7 h 101"/>
                <a:gd name="T28" fmla="*/ 3 w 54"/>
                <a:gd name="T29" fmla="*/ 6 h 101"/>
                <a:gd name="T30" fmla="*/ 2 w 54"/>
                <a:gd name="T31" fmla="*/ 4 h 101"/>
                <a:gd name="T32" fmla="*/ 1 w 54"/>
                <a:gd name="T33" fmla="*/ 3 h 101"/>
                <a:gd name="T34" fmla="*/ 1 w 54"/>
                <a:gd name="T35" fmla="*/ 1 h 101"/>
                <a:gd name="T36" fmla="*/ 1 w 54"/>
                <a:gd name="T37" fmla="*/ 0 h 101"/>
                <a:gd name="T38" fmla="*/ 1 w 54"/>
                <a:gd name="T39" fmla="*/ 0 h 101"/>
                <a:gd name="T40" fmla="*/ 0 w 54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01">
                  <a:moveTo>
                    <a:pt x="2" y="0"/>
                  </a:moveTo>
                  <a:lnTo>
                    <a:pt x="2" y="0"/>
                  </a:lnTo>
                  <a:lnTo>
                    <a:pt x="0" y="13"/>
                  </a:lnTo>
                  <a:lnTo>
                    <a:pt x="3" y="27"/>
                  </a:lnTo>
                  <a:lnTo>
                    <a:pt x="7" y="42"/>
                  </a:lnTo>
                  <a:lnTo>
                    <a:pt x="14" y="56"/>
                  </a:lnTo>
                  <a:lnTo>
                    <a:pt x="21" y="69"/>
                  </a:lnTo>
                  <a:lnTo>
                    <a:pt x="31" y="83"/>
                  </a:lnTo>
                  <a:lnTo>
                    <a:pt x="41" y="92"/>
                  </a:lnTo>
                  <a:lnTo>
                    <a:pt x="49" y="101"/>
                  </a:lnTo>
                  <a:lnTo>
                    <a:pt x="54" y="91"/>
                  </a:lnTo>
                  <a:lnTo>
                    <a:pt x="48" y="85"/>
                  </a:lnTo>
                  <a:lnTo>
                    <a:pt x="38" y="75"/>
                  </a:lnTo>
                  <a:lnTo>
                    <a:pt x="31" y="65"/>
                  </a:lnTo>
                  <a:lnTo>
                    <a:pt x="24" y="51"/>
                  </a:lnTo>
                  <a:lnTo>
                    <a:pt x="17" y="39"/>
                  </a:lnTo>
                  <a:lnTo>
                    <a:pt x="13" y="25"/>
                  </a:lnTo>
                  <a:lnTo>
                    <a:pt x="12" y="13"/>
                  </a:lnTo>
                  <a:lnTo>
                    <a:pt x="1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5" name="Freeform 360"/>
            <p:cNvSpPr>
              <a:spLocks/>
            </p:cNvSpPr>
            <p:nvPr/>
          </p:nvSpPr>
          <p:spPr bwMode="auto">
            <a:xfrm>
              <a:off x="2070" y="2381"/>
              <a:ext cx="9" cy="6"/>
            </a:xfrm>
            <a:custGeom>
              <a:avLst/>
              <a:gdLst>
                <a:gd name="T0" fmla="*/ 1 w 27"/>
                <a:gd name="T1" fmla="*/ 2 h 16"/>
                <a:gd name="T2" fmla="*/ 1 w 27"/>
                <a:gd name="T3" fmla="*/ 2 h 16"/>
                <a:gd name="T4" fmla="*/ 1 w 27"/>
                <a:gd name="T5" fmla="*/ 2 h 16"/>
                <a:gd name="T6" fmla="*/ 2 w 27"/>
                <a:gd name="T7" fmla="*/ 2 h 16"/>
                <a:gd name="T8" fmla="*/ 2 w 27"/>
                <a:gd name="T9" fmla="*/ 2 h 16"/>
                <a:gd name="T10" fmla="*/ 2 w 27"/>
                <a:gd name="T11" fmla="*/ 2 h 16"/>
                <a:gd name="T12" fmla="*/ 3 w 27"/>
                <a:gd name="T13" fmla="*/ 2 h 16"/>
                <a:gd name="T14" fmla="*/ 3 w 27"/>
                <a:gd name="T15" fmla="*/ 0 h 16"/>
                <a:gd name="T16" fmla="*/ 2 w 27"/>
                <a:gd name="T17" fmla="*/ 0 h 16"/>
                <a:gd name="T18" fmla="*/ 1 w 27"/>
                <a:gd name="T19" fmla="*/ 0 h 16"/>
                <a:gd name="T20" fmla="*/ 0 w 27"/>
                <a:gd name="T21" fmla="*/ 1 h 16"/>
                <a:gd name="T22" fmla="*/ 0 w 27"/>
                <a:gd name="T23" fmla="*/ 1 h 16"/>
                <a:gd name="T24" fmla="*/ 1 w 27"/>
                <a:gd name="T25" fmla="*/ 2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16">
                  <a:moveTo>
                    <a:pt x="5" y="16"/>
                  </a:moveTo>
                  <a:lnTo>
                    <a:pt x="5" y="16"/>
                  </a:lnTo>
                  <a:lnTo>
                    <a:pt x="11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27" y="13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9" y="2"/>
                  </a:lnTo>
                  <a:lnTo>
                    <a:pt x="0" y="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6" name="Freeform 361"/>
            <p:cNvSpPr>
              <a:spLocks/>
            </p:cNvSpPr>
            <p:nvPr/>
          </p:nvSpPr>
          <p:spPr bwMode="auto">
            <a:xfrm>
              <a:off x="2064" y="2300"/>
              <a:ext cx="47" cy="86"/>
            </a:xfrm>
            <a:custGeom>
              <a:avLst/>
              <a:gdLst>
                <a:gd name="T0" fmla="*/ 0 w 140"/>
                <a:gd name="T1" fmla="*/ 28 h 256"/>
                <a:gd name="T2" fmla="*/ 0 w 140"/>
                <a:gd name="T3" fmla="*/ 25 h 256"/>
                <a:gd name="T4" fmla="*/ 0 w 140"/>
                <a:gd name="T5" fmla="*/ 22 h 256"/>
                <a:gd name="T6" fmla="*/ 1 w 140"/>
                <a:gd name="T7" fmla="*/ 18 h 256"/>
                <a:gd name="T8" fmla="*/ 2 w 140"/>
                <a:gd name="T9" fmla="*/ 14 h 256"/>
                <a:gd name="T10" fmla="*/ 3 w 140"/>
                <a:gd name="T11" fmla="*/ 9 h 256"/>
                <a:gd name="T12" fmla="*/ 5 w 140"/>
                <a:gd name="T13" fmla="*/ 6 h 256"/>
                <a:gd name="T14" fmla="*/ 7 w 140"/>
                <a:gd name="T15" fmla="*/ 3 h 256"/>
                <a:gd name="T16" fmla="*/ 9 w 140"/>
                <a:gd name="T17" fmla="*/ 1 h 256"/>
                <a:gd name="T18" fmla="*/ 15 w 140"/>
                <a:gd name="T19" fmla="*/ 0 h 256"/>
                <a:gd name="T20" fmla="*/ 15 w 140"/>
                <a:gd name="T21" fmla="*/ 0 h 256"/>
                <a:gd name="T22" fmla="*/ 15 w 140"/>
                <a:gd name="T23" fmla="*/ 1 h 256"/>
                <a:gd name="T24" fmla="*/ 16 w 140"/>
                <a:gd name="T25" fmla="*/ 1 h 256"/>
                <a:gd name="T26" fmla="*/ 16 w 140"/>
                <a:gd name="T27" fmla="*/ 2 h 256"/>
                <a:gd name="T28" fmla="*/ 15 w 140"/>
                <a:gd name="T29" fmla="*/ 3 h 256"/>
                <a:gd name="T30" fmla="*/ 15 w 140"/>
                <a:gd name="T31" fmla="*/ 3 h 256"/>
                <a:gd name="T32" fmla="*/ 14 w 140"/>
                <a:gd name="T33" fmla="*/ 4 h 256"/>
                <a:gd name="T34" fmla="*/ 14 w 140"/>
                <a:gd name="T35" fmla="*/ 4 h 256"/>
                <a:gd name="T36" fmla="*/ 13 w 140"/>
                <a:gd name="T37" fmla="*/ 5 h 256"/>
                <a:gd name="T38" fmla="*/ 12 w 140"/>
                <a:gd name="T39" fmla="*/ 6 h 256"/>
                <a:gd name="T40" fmla="*/ 11 w 140"/>
                <a:gd name="T41" fmla="*/ 7 h 256"/>
                <a:gd name="T42" fmla="*/ 10 w 140"/>
                <a:gd name="T43" fmla="*/ 9 h 256"/>
                <a:gd name="T44" fmla="*/ 8 w 140"/>
                <a:gd name="T45" fmla="*/ 12 h 256"/>
                <a:gd name="T46" fmla="*/ 7 w 140"/>
                <a:gd name="T47" fmla="*/ 16 h 256"/>
                <a:gd name="T48" fmla="*/ 7 w 140"/>
                <a:gd name="T49" fmla="*/ 20 h 256"/>
                <a:gd name="T50" fmla="*/ 7 w 140"/>
                <a:gd name="T51" fmla="*/ 25 h 256"/>
                <a:gd name="T52" fmla="*/ 7 w 140"/>
                <a:gd name="T53" fmla="*/ 27 h 256"/>
                <a:gd name="T54" fmla="*/ 7 w 140"/>
                <a:gd name="T55" fmla="*/ 28 h 256"/>
                <a:gd name="T56" fmla="*/ 7 w 140"/>
                <a:gd name="T57" fmla="*/ 29 h 256"/>
                <a:gd name="T58" fmla="*/ 7 w 140"/>
                <a:gd name="T59" fmla="*/ 29 h 256"/>
                <a:gd name="T60" fmla="*/ 6 w 140"/>
                <a:gd name="T61" fmla="*/ 29 h 256"/>
                <a:gd name="T62" fmla="*/ 6 w 140"/>
                <a:gd name="T63" fmla="*/ 29 h 256"/>
                <a:gd name="T64" fmla="*/ 5 w 140"/>
                <a:gd name="T65" fmla="*/ 29 h 256"/>
                <a:gd name="T66" fmla="*/ 5 w 140"/>
                <a:gd name="T67" fmla="*/ 28 h 256"/>
                <a:gd name="T68" fmla="*/ 5 w 140"/>
                <a:gd name="T69" fmla="*/ 27 h 256"/>
                <a:gd name="T70" fmla="*/ 4 w 140"/>
                <a:gd name="T71" fmla="*/ 27 h 256"/>
                <a:gd name="T72" fmla="*/ 4 w 140"/>
                <a:gd name="T73" fmla="*/ 27 h 256"/>
                <a:gd name="T74" fmla="*/ 4 w 140"/>
                <a:gd name="T75" fmla="*/ 27 h 256"/>
                <a:gd name="T76" fmla="*/ 3 w 140"/>
                <a:gd name="T77" fmla="*/ 27 h 256"/>
                <a:gd name="T78" fmla="*/ 2 w 140"/>
                <a:gd name="T79" fmla="*/ 27 h 256"/>
                <a:gd name="T80" fmla="*/ 1 w 140"/>
                <a:gd name="T81" fmla="*/ 27 h 256"/>
                <a:gd name="T82" fmla="*/ 0 w 140"/>
                <a:gd name="T83" fmla="*/ 28 h 2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0" h="256">
                  <a:moveTo>
                    <a:pt x="3" y="245"/>
                  </a:moveTo>
                  <a:lnTo>
                    <a:pt x="0" y="224"/>
                  </a:lnTo>
                  <a:lnTo>
                    <a:pt x="3" y="194"/>
                  </a:lnTo>
                  <a:lnTo>
                    <a:pt x="9" y="159"/>
                  </a:lnTo>
                  <a:lnTo>
                    <a:pt x="18" y="121"/>
                  </a:lnTo>
                  <a:lnTo>
                    <a:pt x="30" y="84"/>
                  </a:lnTo>
                  <a:lnTo>
                    <a:pt x="46" y="50"/>
                  </a:lnTo>
                  <a:lnTo>
                    <a:pt x="64" y="24"/>
                  </a:lnTo>
                  <a:lnTo>
                    <a:pt x="83" y="6"/>
                  </a:lnTo>
                  <a:lnTo>
                    <a:pt x="130" y="0"/>
                  </a:lnTo>
                  <a:lnTo>
                    <a:pt x="131" y="1"/>
                  </a:lnTo>
                  <a:lnTo>
                    <a:pt x="135" y="5"/>
                  </a:lnTo>
                  <a:lnTo>
                    <a:pt x="139" y="10"/>
                  </a:lnTo>
                  <a:lnTo>
                    <a:pt x="140" y="17"/>
                  </a:lnTo>
                  <a:lnTo>
                    <a:pt x="137" y="23"/>
                  </a:lnTo>
                  <a:lnTo>
                    <a:pt x="134" y="28"/>
                  </a:lnTo>
                  <a:lnTo>
                    <a:pt x="128" y="32"/>
                  </a:lnTo>
                  <a:lnTo>
                    <a:pt x="122" y="38"/>
                  </a:lnTo>
                  <a:lnTo>
                    <a:pt x="117" y="43"/>
                  </a:lnTo>
                  <a:lnTo>
                    <a:pt x="109" y="52"/>
                  </a:lnTo>
                  <a:lnTo>
                    <a:pt x="98" y="66"/>
                  </a:lnTo>
                  <a:lnTo>
                    <a:pt x="86" y="84"/>
                  </a:lnTo>
                  <a:lnTo>
                    <a:pt x="75" y="109"/>
                  </a:lnTo>
                  <a:lnTo>
                    <a:pt x="66" y="141"/>
                  </a:lnTo>
                  <a:lnTo>
                    <a:pt x="60" y="178"/>
                  </a:lnTo>
                  <a:lnTo>
                    <a:pt x="59" y="224"/>
                  </a:lnTo>
                  <a:lnTo>
                    <a:pt x="59" y="238"/>
                  </a:lnTo>
                  <a:lnTo>
                    <a:pt x="60" y="248"/>
                  </a:lnTo>
                  <a:lnTo>
                    <a:pt x="60" y="254"/>
                  </a:lnTo>
                  <a:lnTo>
                    <a:pt x="60" y="255"/>
                  </a:lnTo>
                  <a:lnTo>
                    <a:pt x="58" y="256"/>
                  </a:lnTo>
                  <a:lnTo>
                    <a:pt x="53" y="256"/>
                  </a:lnTo>
                  <a:lnTo>
                    <a:pt x="48" y="254"/>
                  </a:lnTo>
                  <a:lnTo>
                    <a:pt x="45" y="244"/>
                  </a:lnTo>
                  <a:lnTo>
                    <a:pt x="44" y="238"/>
                  </a:lnTo>
                  <a:lnTo>
                    <a:pt x="40" y="236"/>
                  </a:lnTo>
                  <a:lnTo>
                    <a:pt x="36" y="234"/>
                  </a:lnTo>
                  <a:lnTo>
                    <a:pt x="32" y="234"/>
                  </a:lnTo>
                  <a:lnTo>
                    <a:pt x="24" y="236"/>
                  </a:lnTo>
                  <a:lnTo>
                    <a:pt x="18" y="238"/>
                  </a:lnTo>
                  <a:lnTo>
                    <a:pt x="11" y="242"/>
                  </a:lnTo>
                  <a:lnTo>
                    <a:pt x="3" y="245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7" name="Freeform 362"/>
            <p:cNvSpPr>
              <a:spLocks/>
            </p:cNvSpPr>
            <p:nvPr/>
          </p:nvSpPr>
          <p:spPr bwMode="auto">
            <a:xfrm>
              <a:off x="2062" y="2301"/>
              <a:ext cx="31" cy="81"/>
            </a:xfrm>
            <a:custGeom>
              <a:avLst/>
              <a:gdLst>
                <a:gd name="T0" fmla="*/ 10 w 92"/>
                <a:gd name="T1" fmla="*/ 0 h 245"/>
                <a:gd name="T2" fmla="*/ 10 w 92"/>
                <a:gd name="T3" fmla="*/ 0 h 245"/>
                <a:gd name="T4" fmla="*/ 7 w 92"/>
                <a:gd name="T5" fmla="*/ 2 h 245"/>
                <a:gd name="T6" fmla="*/ 5 w 92"/>
                <a:gd name="T7" fmla="*/ 5 h 245"/>
                <a:gd name="T8" fmla="*/ 4 w 92"/>
                <a:gd name="T9" fmla="*/ 9 h 245"/>
                <a:gd name="T10" fmla="*/ 2 w 92"/>
                <a:gd name="T11" fmla="*/ 13 h 245"/>
                <a:gd name="T12" fmla="*/ 1 w 92"/>
                <a:gd name="T13" fmla="*/ 17 h 245"/>
                <a:gd name="T14" fmla="*/ 0 w 92"/>
                <a:gd name="T15" fmla="*/ 21 h 245"/>
                <a:gd name="T16" fmla="*/ 0 w 92"/>
                <a:gd name="T17" fmla="*/ 24 h 245"/>
                <a:gd name="T18" fmla="*/ 0 w 92"/>
                <a:gd name="T19" fmla="*/ 27 h 245"/>
                <a:gd name="T20" fmla="*/ 2 w 92"/>
                <a:gd name="T21" fmla="*/ 26 h 245"/>
                <a:gd name="T22" fmla="*/ 1 w 92"/>
                <a:gd name="T23" fmla="*/ 24 h 245"/>
                <a:gd name="T24" fmla="*/ 2 w 92"/>
                <a:gd name="T25" fmla="*/ 21 h 245"/>
                <a:gd name="T26" fmla="*/ 2 w 92"/>
                <a:gd name="T27" fmla="*/ 18 h 245"/>
                <a:gd name="T28" fmla="*/ 3 w 92"/>
                <a:gd name="T29" fmla="*/ 13 h 245"/>
                <a:gd name="T30" fmla="*/ 5 w 92"/>
                <a:gd name="T31" fmla="*/ 9 h 245"/>
                <a:gd name="T32" fmla="*/ 6 w 92"/>
                <a:gd name="T33" fmla="*/ 6 h 245"/>
                <a:gd name="T34" fmla="*/ 8 w 92"/>
                <a:gd name="T35" fmla="*/ 3 h 245"/>
                <a:gd name="T36" fmla="*/ 10 w 92"/>
                <a:gd name="T37" fmla="*/ 1 h 245"/>
                <a:gd name="T38" fmla="*/ 10 w 92"/>
                <a:gd name="T39" fmla="*/ 1 h 245"/>
                <a:gd name="T40" fmla="*/ 10 w 92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45">
                  <a:moveTo>
                    <a:pt x="89" y="0"/>
                  </a:moveTo>
                  <a:lnTo>
                    <a:pt x="87" y="0"/>
                  </a:lnTo>
                  <a:lnTo>
                    <a:pt x="66" y="19"/>
                  </a:lnTo>
                  <a:lnTo>
                    <a:pt x="47" y="47"/>
                  </a:lnTo>
                  <a:lnTo>
                    <a:pt x="32" y="82"/>
                  </a:lnTo>
                  <a:lnTo>
                    <a:pt x="20" y="119"/>
                  </a:lnTo>
                  <a:lnTo>
                    <a:pt x="10" y="156"/>
                  </a:lnTo>
                  <a:lnTo>
                    <a:pt x="4" y="193"/>
                  </a:lnTo>
                  <a:lnTo>
                    <a:pt x="0" y="223"/>
                  </a:lnTo>
                  <a:lnTo>
                    <a:pt x="4" y="245"/>
                  </a:lnTo>
                  <a:lnTo>
                    <a:pt x="14" y="243"/>
                  </a:lnTo>
                  <a:lnTo>
                    <a:pt x="12" y="223"/>
                  </a:lnTo>
                  <a:lnTo>
                    <a:pt x="14" y="193"/>
                  </a:lnTo>
                  <a:lnTo>
                    <a:pt x="20" y="159"/>
                  </a:lnTo>
                  <a:lnTo>
                    <a:pt x="29" y="122"/>
                  </a:lnTo>
                  <a:lnTo>
                    <a:pt x="41" y="84"/>
                  </a:lnTo>
                  <a:lnTo>
                    <a:pt x="57" y="52"/>
                  </a:lnTo>
                  <a:lnTo>
                    <a:pt x="74" y="27"/>
                  </a:lnTo>
                  <a:lnTo>
                    <a:pt x="92" y="10"/>
                  </a:lnTo>
                  <a:lnTo>
                    <a:pt x="89" y="1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8" name="Freeform 363"/>
            <p:cNvSpPr>
              <a:spLocks/>
            </p:cNvSpPr>
            <p:nvPr/>
          </p:nvSpPr>
          <p:spPr bwMode="auto">
            <a:xfrm>
              <a:off x="2092" y="2299"/>
              <a:ext cx="17" cy="5"/>
            </a:xfrm>
            <a:custGeom>
              <a:avLst/>
              <a:gdLst>
                <a:gd name="T0" fmla="*/ 5 w 52"/>
                <a:gd name="T1" fmla="*/ 0 h 16"/>
                <a:gd name="T2" fmla="*/ 5 w 52"/>
                <a:gd name="T3" fmla="*/ 0 h 16"/>
                <a:gd name="T4" fmla="*/ 0 w 52"/>
                <a:gd name="T5" fmla="*/ 1 h 16"/>
                <a:gd name="T6" fmla="*/ 0 w 52"/>
                <a:gd name="T7" fmla="*/ 2 h 16"/>
                <a:gd name="T8" fmla="*/ 5 w 52"/>
                <a:gd name="T9" fmla="*/ 1 h 16"/>
                <a:gd name="T10" fmla="*/ 5 w 52"/>
                <a:gd name="T11" fmla="*/ 1 h 16"/>
                <a:gd name="T12" fmla="*/ 5 w 52"/>
                <a:gd name="T13" fmla="*/ 1 h 16"/>
                <a:gd name="T14" fmla="*/ 6 w 52"/>
                <a:gd name="T15" fmla="*/ 1 h 16"/>
                <a:gd name="T16" fmla="*/ 6 w 52"/>
                <a:gd name="T17" fmla="*/ 1 h 16"/>
                <a:gd name="T18" fmla="*/ 6 w 52"/>
                <a:gd name="T19" fmla="*/ 0 h 16"/>
                <a:gd name="T20" fmla="*/ 5 w 52"/>
                <a:gd name="T21" fmla="*/ 0 h 16"/>
                <a:gd name="T22" fmla="*/ 5 w 52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6">
                  <a:moveTo>
                    <a:pt x="50" y="0"/>
                  </a:moveTo>
                  <a:lnTo>
                    <a:pt x="47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7" y="10"/>
                  </a:lnTo>
                  <a:lnTo>
                    <a:pt x="51" y="9"/>
                  </a:lnTo>
                  <a:lnTo>
                    <a:pt x="52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9" name="Freeform 364"/>
            <p:cNvSpPr>
              <a:spLocks/>
            </p:cNvSpPr>
            <p:nvPr/>
          </p:nvSpPr>
          <p:spPr bwMode="auto">
            <a:xfrm>
              <a:off x="2107" y="2299"/>
              <a:ext cx="5" cy="7"/>
            </a:xfrm>
            <a:custGeom>
              <a:avLst/>
              <a:gdLst>
                <a:gd name="T0" fmla="*/ 1 w 17"/>
                <a:gd name="T1" fmla="*/ 2 h 22"/>
                <a:gd name="T2" fmla="*/ 1 w 17"/>
                <a:gd name="T3" fmla="*/ 2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0 h 22"/>
                <a:gd name="T10" fmla="*/ 0 w 17"/>
                <a:gd name="T11" fmla="*/ 0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2 h 22"/>
                <a:gd name="T20" fmla="*/ 1 w 17"/>
                <a:gd name="T21" fmla="*/ 2 h 22"/>
                <a:gd name="T22" fmla="*/ 1 w 17"/>
                <a:gd name="T23" fmla="*/ 2 h 22"/>
                <a:gd name="T24" fmla="*/ 1 w 17"/>
                <a:gd name="T25" fmla="*/ 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22">
                  <a:moveTo>
                    <a:pt x="17" y="22"/>
                  </a:moveTo>
                  <a:lnTo>
                    <a:pt x="17" y="22"/>
                  </a:lnTo>
                  <a:lnTo>
                    <a:pt x="15" y="13"/>
                  </a:lnTo>
                  <a:lnTo>
                    <a:pt x="11" y="6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7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0" name="Freeform 365"/>
            <p:cNvSpPr>
              <a:spLocks/>
            </p:cNvSpPr>
            <p:nvPr/>
          </p:nvSpPr>
          <p:spPr bwMode="auto">
            <a:xfrm>
              <a:off x="2103" y="2306"/>
              <a:ext cx="9" cy="8"/>
            </a:xfrm>
            <a:custGeom>
              <a:avLst/>
              <a:gdLst>
                <a:gd name="T0" fmla="*/ 1 w 27"/>
                <a:gd name="T1" fmla="*/ 3 h 25"/>
                <a:gd name="T2" fmla="*/ 1 w 27"/>
                <a:gd name="T3" fmla="*/ 3 h 25"/>
                <a:gd name="T4" fmla="*/ 1 w 27"/>
                <a:gd name="T5" fmla="*/ 2 h 25"/>
                <a:gd name="T6" fmla="*/ 2 w 27"/>
                <a:gd name="T7" fmla="*/ 1 h 25"/>
                <a:gd name="T8" fmla="*/ 3 w 27"/>
                <a:gd name="T9" fmla="*/ 1 h 25"/>
                <a:gd name="T10" fmla="*/ 3 w 27"/>
                <a:gd name="T11" fmla="*/ 0 h 25"/>
                <a:gd name="T12" fmla="*/ 2 w 27"/>
                <a:gd name="T13" fmla="*/ 0 h 25"/>
                <a:gd name="T14" fmla="*/ 2 w 27"/>
                <a:gd name="T15" fmla="*/ 0 h 25"/>
                <a:gd name="T16" fmla="*/ 1 w 27"/>
                <a:gd name="T17" fmla="*/ 1 h 25"/>
                <a:gd name="T18" fmla="*/ 1 w 27"/>
                <a:gd name="T19" fmla="*/ 1 h 25"/>
                <a:gd name="T20" fmla="*/ 0 w 27"/>
                <a:gd name="T21" fmla="*/ 2 h 25"/>
                <a:gd name="T22" fmla="*/ 0 w 27"/>
                <a:gd name="T23" fmla="*/ 2 h 25"/>
                <a:gd name="T24" fmla="*/ 1 w 27"/>
                <a:gd name="T25" fmla="*/ 3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25">
                  <a:moveTo>
                    <a:pt x="7" y="25"/>
                  </a:moveTo>
                  <a:lnTo>
                    <a:pt x="7" y="25"/>
                  </a:lnTo>
                  <a:lnTo>
                    <a:pt x="13" y="19"/>
                  </a:lnTo>
                  <a:lnTo>
                    <a:pt x="19" y="14"/>
                  </a:lnTo>
                  <a:lnTo>
                    <a:pt x="24" y="8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5" y="3"/>
                  </a:lnTo>
                  <a:lnTo>
                    <a:pt x="12" y="7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1" name="Freeform 366"/>
            <p:cNvSpPr>
              <a:spLocks/>
            </p:cNvSpPr>
            <p:nvPr/>
          </p:nvSpPr>
          <p:spPr bwMode="auto">
            <a:xfrm>
              <a:off x="2082" y="2312"/>
              <a:ext cx="24" cy="63"/>
            </a:xfrm>
            <a:custGeom>
              <a:avLst/>
              <a:gdLst>
                <a:gd name="T0" fmla="*/ 1 w 72"/>
                <a:gd name="T1" fmla="*/ 21 h 189"/>
                <a:gd name="T2" fmla="*/ 1 w 72"/>
                <a:gd name="T3" fmla="*/ 21 h 189"/>
                <a:gd name="T4" fmla="*/ 1 w 72"/>
                <a:gd name="T5" fmla="*/ 16 h 189"/>
                <a:gd name="T6" fmla="*/ 2 w 72"/>
                <a:gd name="T7" fmla="*/ 12 h 189"/>
                <a:gd name="T8" fmla="*/ 3 w 72"/>
                <a:gd name="T9" fmla="*/ 8 h 189"/>
                <a:gd name="T10" fmla="*/ 4 w 72"/>
                <a:gd name="T11" fmla="*/ 6 h 189"/>
                <a:gd name="T12" fmla="*/ 6 w 72"/>
                <a:gd name="T13" fmla="*/ 4 h 189"/>
                <a:gd name="T14" fmla="*/ 7 w 72"/>
                <a:gd name="T15" fmla="*/ 2 h 189"/>
                <a:gd name="T16" fmla="*/ 8 w 72"/>
                <a:gd name="T17" fmla="*/ 1 h 189"/>
                <a:gd name="T18" fmla="*/ 8 w 72"/>
                <a:gd name="T19" fmla="*/ 1 h 189"/>
                <a:gd name="T20" fmla="*/ 7 w 72"/>
                <a:gd name="T21" fmla="*/ 0 h 189"/>
                <a:gd name="T22" fmla="*/ 7 w 72"/>
                <a:gd name="T23" fmla="*/ 1 h 189"/>
                <a:gd name="T24" fmla="*/ 6 w 72"/>
                <a:gd name="T25" fmla="*/ 1 h 189"/>
                <a:gd name="T26" fmla="*/ 4 w 72"/>
                <a:gd name="T27" fmla="*/ 3 h 189"/>
                <a:gd name="T28" fmla="*/ 3 w 72"/>
                <a:gd name="T29" fmla="*/ 5 h 189"/>
                <a:gd name="T30" fmla="*/ 2 w 72"/>
                <a:gd name="T31" fmla="*/ 8 h 189"/>
                <a:gd name="T32" fmla="*/ 1 w 72"/>
                <a:gd name="T33" fmla="*/ 12 h 189"/>
                <a:gd name="T34" fmla="*/ 0 w 72"/>
                <a:gd name="T35" fmla="*/ 16 h 189"/>
                <a:gd name="T36" fmla="*/ 0 w 72"/>
                <a:gd name="T37" fmla="*/ 21 h 189"/>
                <a:gd name="T38" fmla="*/ 0 w 72"/>
                <a:gd name="T39" fmla="*/ 21 h 189"/>
                <a:gd name="T40" fmla="*/ 1 w 72"/>
                <a:gd name="T41" fmla="*/ 21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2" h="189">
                  <a:moveTo>
                    <a:pt x="12" y="189"/>
                  </a:moveTo>
                  <a:lnTo>
                    <a:pt x="11" y="189"/>
                  </a:lnTo>
                  <a:lnTo>
                    <a:pt x="12" y="143"/>
                  </a:lnTo>
                  <a:lnTo>
                    <a:pt x="18" y="107"/>
                  </a:lnTo>
                  <a:lnTo>
                    <a:pt x="27" y="76"/>
                  </a:lnTo>
                  <a:lnTo>
                    <a:pt x="38" y="52"/>
                  </a:lnTo>
                  <a:lnTo>
                    <a:pt x="50" y="33"/>
                  </a:lnTo>
                  <a:lnTo>
                    <a:pt x="59" y="20"/>
                  </a:lnTo>
                  <a:lnTo>
                    <a:pt x="68" y="12"/>
                  </a:lnTo>
                  <a:lnTo>
                    <a:pt x="72" y="7"/>
                  </a:lnTo>
                  <a:lnTo>
                    <a:pt x="65" y="0"/>
                  </a:lnTo>
                  <a:lnTo>
                    <a:pt x="60" y="5"/>
                  </a:lnTo>
                  <a:lnTo>
                    <a:pt x="52" y="13"/>
                  </a:lnTo>
                  <a:lnTo>
                    <a:pt x="40" y="29"/>
                  </a:lnTo>
                  <a:lnTo>
                    <a:pt x="28" y="47"/>
                  </a:lnTo>
                  <a:lnTo>
                    <a:pt x="17" y="73"/>
                  </a:lnTo>
                  <a:lnTo>
                    <a:pt x="9" y="104"/>
                  </a:lnTo>
                  <a:lnTo>
                    <a:pt x="3" y="143"/>
                  </a:lnTo>
                  <a:lnTo>
                    <a:pt x="1" y="189"/>
                  </a:lnTo>
                  <a:lnTo>
                    <a:pt x="0" y="189"/>
                  </a:lnTo>
                  <a:lnTo>
                    <a:pt x="12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2" name="Freeform 367"/>
            <p:cNvSpPr>
              <a:spLocks/>
            </p:cNvSpPr>
            <p:nvPr/>
          </p:nvSpPr>
          <p:spPr bwMode="auto">
            <a:xfrm>
              <a:off x="2082" y="2375"/>
              <a:ext cx="4" cy="12"/>
            </a:xfrm>
            <a:custGeom>
              <a:avLst/>
              <a:gdLst>
                <a:gd name="T0" fmla="*/ 1 w 13"/>
                <a:gd name="T1" fmla="*/ 4 h 36"/>
                <a:gd name="T2" fmla="*/ 1 w 13"/>
                <a:gd name="T3" fmla="*/ 3 h 36"/>
                <a:gd name="T4" fmla="*/ 1 w 13"/>
                <a:gd name="T5" fmla="*/ 3 h 36"/>
                <a:gd name="T6" fmla="*/ 1 w 13"/>
                <a:gd name="T7" fmla="*/ 3 h 36"/>
                <a:gd name="T8" fmla="*/ 1 w 13"/>
                <a:gd name="T9" fmla="*/ 2 h 36"/>
                <a:gd name="T10" fmla="*/ 1 w 13"/>
                <a:gd name="T11" fmla="*/ 0 h 36"/>
                <a:gd name="T12" fmla="*/ 0 w 13"/>
                <a:gd name="T13" fmla="*/ 0 h 36"/>
                <a:gd name="T14" fmla="*/ 0 w 13"/>
                <a:gd name="T15" fmla="*/ 2 h 36"/>
                <a:gd name="T16" fmla="*/ 0 w 13"/>
                <a:gd name="T17" fmla="*/ 3 h 36"/>
                <a:gd name="T18" fmla="*/ 0 w 13"/>
                <a:gd name="T19" fmla="*/ 3 h 36"/>
                <a:gd name="T20" fmla="*/ 0 w 13"/>
                <a:gd name="T21" fmla="*/ 3 h 36"/>
                <a:gd name="T22" fmla="*/ 1 w 13"/>
                <a:gd name="T23" fmla="*/ 3 h 36"/>
                <a:gd name="T24" fmla="*/ 0 w 13"/>
                <a:gd name="T25" fmla="*/ 3 h 36"/>
                <a:gd name="T26" fmla="*/ 0 w 13"/>
                <a:gd name="T27" fmla="*/ 4 h 36"/>
                <a:gd name="T28" fmla="*/ 1 w 13"/>
                <a:gd name="T29" fmla="*/ 4 h 36"/>
                <a:gd name="T30" fmla="*/ 1 w 13"/>
                <a:gd name="T31" fmla="*/ 4 h 36"/>
                <a:gd name="T32" fmla="*/ 1 w 13"/>
                <a:gd name="T33" fmla="*/ 3 h 36"/>
                <a:gd name="T34" fmla="*/ 1 w 13"/>
                <a:gd name="T35" fmla="*/ 4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" h="36">
                  <a:moveTo>
                    <a:pt x="10" y="36"/>
                  </a:moveTo>
                  <a:lnTo>
                    <a:pt x="12" y="31"/>
                  </a:lnTo>
                  <a:lnTo>
                    <a:pt x="13" y="30"/>
                  </a:lnTo>
                  <a:lnTo>
                    <a:pt x="12" y="24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3" y="31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5"/>
                  </a:lnTo>
                  <a:lnTo>
                    <a:pt x="12" y="31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3" name="Freeform 368"/>
            <p:cNvSpPr>
              <a:spLocks/>
            </p:cNvSpPr>
            <p:nvPr/>
          </p:nvSpPr>
          <p:spPr bwMode="auto">
            <a:xfrm>
              <a:off x="2077" y="2382"/>
              <a:ext cx="8" cy="5"/>
            </a:xfrm>
            <a:custGeom>
              <a:avLst/>
              <a:gdLst>
                <a:gd name="T0" fmla="*/ 0 w 23"/>
                <a:gd name="T1" fmla="*/ 0 h 17"/>
                <a:gd name="T2" fmla="*/ 0 w 23"/>
                <a:gd name="T3" fmla="*/ 0 h 17"/>
                <a:gd name="T4" fmla="*/ 0 w 23"/>
                <a:gd name="T5" fmla="*/ 1 h 17"/>
                <a:gd name="T6" fmla="*/ 1 w 23"/>
                <a:gd name="T7" fmla="*/ 1 h 17"/>
                <a:gd name="T8" fmla="*/ 2 w 23"/>
                <a:gd name="T9" fmla="*/ 1 h 17"/>
                <a:gd name="T10" fmla="*/ 3 w 23"/>
                <a:gd name="T11" fmla="*/ 1 h 17"/>
                <a:gd name="T12" fmla="*/ 2 w 23"/>
                <a:gd name="T13" fmla="*/ 1 h 17"/>
                <a:gd name="T14" fmla="*/ 2 w 23"/>
                <a:gd name="T15" fmla="*/ 1 h 17"/>
                <a:gd name="T16" fmla="*/ 2 w 23"/>
                <a:gd name="T17" fmla="*/ 1 h 17"/>
                <a:gd name="T18" fmla="*/ 2 w 23"/>
                <a:gd name="T19" fmla="*/ 1 h 17"/>
                <a:gd name="T20" fmla="*/ 1 w 23"/>
                <a:gd name="T21" fmla="*/ 0 h 17"/>
                <a:gd name="T22" fmla="*/ 1 w 23"/>
                <a:gd name="T23" fmla="*/ 0 h 17"/>
                <a:gd name="T24" fmla="*/ 0 w 23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23" y="1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64" name="Freeform 369"/>
            <p:cNvSpPr>
              <a:spLocks/>
            </p:cNvSpPr>
            <p:nvPr/>
          </p:nvSpPr>
          <p:spPr bwMode="auto">
            <a:xfrm>
              <a:off x="2063" y="2377"/>
              <a:ext cx="18" cy="7"/>
            </a:xfrm>
            <a:custGeom>
              <a:avLst/>
              <a:gdLst>
                <a:gd name="T0" fmla="*/ 0 w 52"/>
                <a:gd name="T1" fmla="*/ 2 h 20"/>
                <a:gd name="T2" fmla="*/ 1 w 52"/>
                <a:gd name="T3" fmla="*/ 2 h 20"/>
                <a:gd name="T4" fmla="*/ 2 w 52"/>
                <a:gd name="T5" fmla="*/ 2 h 20"/>
                <a:gd name="T6" fmla="*/ 3 w 52"/>
                <a:gd name="T7" fmla="*/ 2 h 20"/>
                <a:gd name="T8" fmla="*/ 3 w 52"/>
                <a:gd name="T9" fmla="*/ 1 h 20"/>
                <a:gd name="T10" fmla="*/ 4 w 52"/>
                <a:gd name="T11" fmla="*/ 1 h 20"/>
                <a:gd name="T12" fmla="*/ 5 w 52"/>
                <a:gd name="T13" fmla="*/ 1 h 20"/>
                <a:gd name="T14" fmla="*/ 5 w 52"/>
                <a:gd name="T15" fmla="*/ 1 h 20"/>
                <a:gd name="T16" fmla="*/ 5 w 52"/>
                <a:gd name="T17" fmla="*/ 1 h 20"/>
                <a:gd name="T18" fmla="*/ 5 w 52"/>
                <a:gd name="T19" fmla="*/ 2 h 20"/>
                <a:gd name="T20" fmla="*/ 6 w 52"/>
                <a:gd name="T21" fmla="*/ 2 h 20"/>
                <a:gd name="T22" fmla="*/ 6 w 52"/>
                <a:gd name="T23" fmla="*/ 1 h 20"/>
                <a:gd name="T24" fmla="*/ 5 w 52"/>
                <a:gd name="T25" fmla="*/ 0 h 20"/>
                <a:gd name="T26" fmla="*/ 5 w 52"/>
                <a:gd name="T27" fmla="*/ 0 h 20"/>
                <a:gd name="T28" fmla="*/ 4 w 52"/>
                <a:gd name="T29" fmla="*/ 0 h 20"/>
                <a:gd name="T30" fmla="*/ 3 w 52"/>
                <a:gd name="T31" fmla="*/ 0 h 20"/>
                <a:gd name="T32" fmla="*/ 2 w 52"/>
                <a:gd name="T33" fmla="*/ 0 h 20"/>
                <a:gd name="T34" fmla="*/ 1 w 52"/>
                <a:gd name="T35" fmla="*/ 1 h 20"/>
                <a:gd name="T36" fmla="*/ 0 w 52"/>
                <a:gd name="T37" fmla="*/ 1 h 20"/>
                <a:gd name="T38" fmla="*/ 1 w 52"/>
                <a:gd name="T39" fmla="*/ 2 h 20"/>
                <a:gd name="T40" fmla="*/ 0 w 52"/>
                <a:gd name="T41" fmla="*/ 1 h 20"/>
                <a:gd name="T42" fmla="*/ 0 w 52"/>
                <a:gd name="T43" fmla="*/ 2 h 20"/>
                <a:gd name="T44" fmla="*/ 0 w 52"/>
                <a:gd name="T45" fmla="*/ 2 h 20"/>
                <a:gd name="T46" fmla="*/ 0 w 52"/>
                <a:gd name="T47" fmla="*/ 2 h 20"/>
                <a:gd name="T48" fmla="*/ 1 w 52"/>
                <a:gd name="T49" fmla="*/ 2 h 20"/>
                <a:gd name="T50" fmla="*/ 0 w 52"/>
                <a:gd name="T51" fmla="*/ 2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2" h="20">
                  <a:moveTo>
                    <a:pt x="0" y="16"/>
                  </a:moveTo>
                  <a:lnTo>
                    <a:pt x="7" y="20"/>
                  </a:lnTo>
                  <a:lnTo>
                    <a:pt x="16" y="16"/>
                  </a:lnTo>
                  <a:lnTo>
                    <a:pt x="23" y="13"/>
                  </a:lnTo>
                  <a:lnTo>
                    <a:pt x="28" y="10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2" y="14"/>
                  </a:lnTo>
                  <a:lnTo>
                    <a:pt x="52" y="14"/>
                  </a:lnTo>
                  <a:lnTo>
                    <a:pt x="50" y="6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8" y="3"/>
                  </a:lnTo>
                  <a:lnTo>
                    <a:pt x="11" y="7"/>
                  </a:lnTo>
                  <a:lnTo>
                    <a:pt x="2" y="10"/>
                  </a:lnTo>
                  <a:lnTo>
                    <a:pt x="10" y="14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67" name="AutoShape 370"/>
          <p:cNvSpPr>
            <a:spLocks noChangeArrowheads="1"/>
          </p:cNvSpPr>
          <p:nvPr/>
        </p:nvSpPr>
        <p:spPr bwMode="auto">
          <a:xfrm rot="-5400000">
            <a:off x="1333500" y="2324100"/>
            <a:ext cx="381000" cy="609600"/>
          </a:xfrm>
          <a:prstGeom prst="flowChartDelay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268" name="Oval 371"/>
          <p:cNvSpPr>
            <a:spLocks noChangeArrowheads="1"/>
          </p:cNvSpPr>
          <p:nvPr/>
        </p:nvSpPr>
        <p:spPr bwMode="auto">
          <a:xfrm flipH="1">
            <a:off x="2743200" y="2514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Left">
              <a:rot lat="20699996" lon="16199995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269" name="Freeform 372"/>
          <p:cNvSpPr>
            <a:spLocks/>
          </p:cNvSpPr>
          <p:nvPr/>
        </p:nvSpPr>
        <p:spPr bwMode="auto">
          <a:xfrm flipH="1">
            <a:off x="2819400" y="1981200"/>
            <a:ext cx="731838" cy="763588"/>
          </a:xfrm>
          <a:custGeom>
            <a:avLst/>
            <a:gdLst>
              <a:gd name="T0" fmla="*/ 2147483647 w 192"/>
              <a:gd name="T1" fmla="*/ 674844757 h 288"/>
              <a:gd name="T2" fmla="*/ 1394757443 w 192"/>
              <a:gd name="T3" fmla="*/ 674844757 h 288"/>
              <a:gd name="T4" fmla="*/ 0 w 192"/>
              <a:gd name="T5" fmla="*/ 0 h 288"/>
              <a:gd name="T6" fmla="*/ 0 w 192"/>
              <a:gd name="T7" fmla="*/ 2024536923 h 288"/>
              <a:gd name="T8" fmla="*/ 1394757443 w 192"/>
              <a:gd name="T9" fmla="*/ 1349692166 h 288"/>
              <a:gd name="T10" fmla="*/ 2147483647 w 192"/>
              <a:gd name="T11" fmla="*/ 1349692166 h 288"/>
              <a:gd name="T12" fmla="*/ 2147483647 w 192"/>
              <a:gd name="T13" fmla="*/ 674844757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288">
                <a:moveTo>
                  <a:pt x="192" y="96"/>
                </a:moveTo>
                <a:lnTo>
                  <a:pt x="96" y="96"/>
                </a:lnTo>
                <a:lnTo>
                  <a:pt x="0" y="0"/>
                </a:lnTo>
                <a:lnTo>
                  <a:pt x="0" y="288"/>
                </a:lnTo>
                <a:lnTo>
                  <a:pt x="96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rgbClr val="626262"/>
          </a:solidFill>
          <a:ln w="9525">
            <a:round/>
            <a:headEnd/>
            <a:tailEnd/>
          </a:ln>
          <a:scene3d>
            <a:camera prst="legacyObliqueTopRight">
              <a:rot lat="16199995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26262"/>
            </a:extrusionClr>
          </a:sp3d>
        </p:spPr>
        <p:txBody>
          <a:bodyPr>
            <a:flatTx/>
          </a:bodyPr>
          <a:lstStyle/>
          <a:p>
            <a:endParaRPr lang="fr-FR"/>
          </a:p>
        </p:txBody>
      </p:sp>
      <p:sp>
        <p:nvSpPr>
          <p:cNvPr id="11270" name="Freeform 373"/>
          <p:cNvSpPr>
            <a:spLocks/>
          </p:cNvSpPr>
          <p:nvPr/>
        </p:nvSpPr>
        <p:spPr bwMode="auto">
          <a:xfrm>
            <a:off x="5943600" y="1981200"/>
            <a:ext cx="731838" cy="763588"/>
          </a:xfrm>
          <a:custGeom>
            <a:avLst/>
            <a:gdLst>
              <a:gd name="T0" fmla="*/ 2147483647 w 192"/>
              <a:gd name="T1" fmla="*/ 674844757 h 288"/>
              <a:gd name="T2" fmla="*/ 1394757443 w 192"/>
              <a:gd name="T3" fmla="*/ 674844757 h 288"/>
              <a:gd name="T4" fmla="*/ 0 w 192"/>
              <a:gd name="T5" fmla="*/ 0 h 288"/>
              <a:gd name="T6" fmla="*/ 0 w 192"/>
              <a:gd name="T7" fmla="*/ 2024536923 h 288"/>
              <a:gd name="T8" fmla="*/ 1394757443 w 192"/>
              <a:gd name="T9" fmla="*/ 1349692166 h 288"/>
              <a:gd name="T10" fmla="*/ 2147483647 w 192"/>
              <a:gd name="T11" fmla="*/ 1349692166 h 288"/>
              <a:gd name="T12" fmla="*/ 2147483647 w 192"/>
              <a:gd name="T13" fmla="*/ 674844757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288">
                <a:moveTo>
                  <a:pt x="192" y="96"/>
                </a:moveTo>
                <a:lnTo>
                  <a:pt x="96" y="96"/>
                </a:lnTo>
                <a:lnTo>
                  <a:pt x="0" y="0"/>
                </a:lnTo>
                <a:lnTo>
                  <a:pt x="0" y="288"/>
                </a:lnTo>
                <a:lnTo>
                  <a:pt x="96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rgbClr val="626262"/>
          </a:solidFill>
          <a:ln w="9525">
            <a:round/>
            <a:headEnd/>
            <a:tailEnd/>
          </a:ln>
          <a:scene3d>
            <a:camera prst="legacyObliqueTopRight">
              <a:rot lat="16199995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26262"/>
            </a:extrusionClr>
          </a:sp3d>
        </p:spPr>
        <p:txBody>
          <a:bodyPr>
            <a:flatTx/>
          </a:bodyPr>
          <a:lstStyle/>
          <a:p>
            <a:endParaRPr lang="fr-FR"/>
          </a:p>
        </p:txBody>
      </p:sp>
      <p:sp>
        <p:nvSpPr>
          <p:cNvPr id="11271" name="Oval 374"/>
          <p:cNvSpPr>
            <a:spLocks noChangeArrowheads="1"/>
          </p:cNvSpPr>
          <p:nvPr/>
        </p:nvSpPr>
        <p:spPr bwMode="auto">
          <a:xfrm>
            <a:off x="7543800" y="2514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Left">
              <a:rot lat="20699996" lon="16199995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272" name="AutoShape 375"/>
          <p:cNvSpPr>
            <a:spLocks noChangeArrowheads="1"/>
          </p:cNvSpPr>
          <p:nvPr/>
        </p:nvSpPr>
        <p:spPr bwMode="auto">
          <a:xfrm rot="-5400000">
            <a:off x="7658100" y="2247900"/>
            <a:ext cx="381000" cy="609600"/>
          </a:xfrm>
          <a:prstGeom prst="flowChartDelay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11273" name="Object 376"/>
          <p:cNvGraphicFramePr>
            <a:graphicFrameLocks noChangeAspect="1"/>
          </p:cNvGraphicFramePr>
          <p:nvPr/>
        </p:nvGraphicFramePr>
        <p:xfrm>
          <a:off x="8229600" y="1219200"/>
          <a:ext cx="8874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Clip" r:id="rId4" imgW="1257199" imgH="1952557" progId="MS_ClipArt_Gallery.2">
                  <p:embed/>
                </p:oleObj>
              </mc:Choice>
              <mc:Fallback>
                <p:oleObj name="Clip" r:id="rId4" imgW="1257199" imgH="195255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8874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Freeform 377"/>
          <p:cNvSpPr>
            <a:spLocks/>
          </p:cNvSpPr>
          <p:nvPr/>
        </p:nvSpPr>
        <p:spPr bwMode="auto">
          <a:xfrm rot="6149852" flipH="1">
            <a:off x="4457700" y="1638300"/>
            <a:ext cx="457200" cy="1905000"/>
          </a:xfrm>
          <a:custGeom>
            <a:avLst/>
            <a:gdLst>
              <a:gd name="T0" fmla="*/ 0 w 240"/>
              <a:gd name="T1" fmla="*/ 2147483647 h 672"/>
              <a:gd name="T2" fmla="*/ 174193200 w 240"/>
              <a:gd name="T3" fmla="*/ 2147483647 h 672"/>
              <a:gd name="T4" fmla="*/ 522579600 w 240"/>
              <a:gd name="T5" fmla="*/ 2147483647 h 672"/>
              <a:gd name="T6" fmla="*/ 870966000 w 240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672">
                <a:moveTo>
                  <a:pt x="0" y="672"/>
                </a:moveTo>
                <a:lnTo>
                  <a:pt x="48" y="288"/>
                </a:lnTo>
                <a:lnTo>
                  <a:pt x="144" y="528"/>
                </a:lnTo>
                <a:lnTo>
                  <a:pt x="24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Line 378"/>
          <p:cNvSpPr>
            <a:spLocks noChangeShapeType="1"/>
          </p:cNvSpPr>
          <p:nvPr/>
        </p:nvSpPr>
        <p:spPr bwMode="auto">
          <a:xfrm>
            <a:off x="1905000" y="2667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Line 379"/>
          <p:cNvSpPr>
            <a:spLocks noChangeShapeType="1"/>
          </p:cNvSpPr>
          <p:nvPr/>
        </p:nvSpPr>
        <p:spPr bwMode="auto">
          <a:xfrm>
            <a:off x="2743200" y="2667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Line 380"/>
          <p:cNvSpPr>
            <a:spLocks noChangeShapeType="1"/>
          </p:cNvSpPr>
          <p:nvPr/>
        </p:nvSpPr>
        <p:spPr bwMode="auto">
          <a:xfrm>
            <a:off x="6705600" y="2667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Line 381"/>
          <p:cNvSpPr>
            <a:spLocks noChangeShapeType="1"/>
          </p:cNvSpPr>
          <p:nvPr/>
        </p:nvSpPr>
        <p:spPr bwMode="auto">
          <a:xfrm>
            <a:off x="7543800" y="2667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9" name="Line 382"/>
          <p:cNvSpPr>
            <a:spLocks noChangeShapeType="1"/>
          </p:cNvSpPr>
          <p:nvPr/>
        </p:nvSpPr>
        <p:spPr bwMode="auto">
          <a:xfrm>
            <a:off x="19050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0" name="Line 383"/>
          <p:cNvSpPr>
            <a:spLocks noChangeShapeType="1"/>
          </p:cNvSpPr>
          <p:nvPr/>
        </p:nvSpPr>
        <p:spPr bwMode="auto">
          <a:xfrm>
            <a:off x="274320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Line 384"/>
          <p:cNvSpPr>
            <a:spLocks noChangeShapeType="1"/>
          </p:cNvSpPr>
          <p:nvPr/>
        </p:nvSpPr>
        <p:spPr bwMode="auto">
          <a:xfrm>
            <a:off x="67056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2" name="Text Box 385"/>
          <p:cNvSpPr txBox="1">
            <a:spLocks noChangeArrowheads="1"/>
          </p:cNvSpPr>
          <p:nvPr/>
        </p:nvSpPr>
        <p:spPr bwMode="auto">
          <a:xfrm>
            <a:off x="533400" y="411480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err="1" smtClean="0">
                <a:solidFill>
                  <a:schemeClr val="tx1"/>
                </a:solidFill>
              </a:rPr>
              <a:t>Guided</a:t>
            </a:r>
            <a:r>
              <a:rPr lang="fr-FR" dirty="0" smtClean="0">
                <a:solidFill>
                  <a:schemeClr val="tx1"/>
                </a:solidFill>
              </a:rPr>
              <a:t> Propagation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283" name="Text Box 386"/>
          <p:cNvSpPr txBox="1">
            <a:spLocks noChangeArrowheads="1"/>
          </p:cNvSpPr>
          <p:nvPr/>
        </p:nvSpPr>
        <p:spPr bwMode="auto">
          <a:xfrm>
            <a:off x="6629400" y="411480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err="1" smtClean="0">
                <a:solidFill>
                  <a:schemeClr val="tx1"/>
                </a:solidFill>
              </a:rPr>
              <a:t>Guided</a:t>
            </a:r>
            <a:r>
              <a:rPr lang="fr-FR" dirty="0" smtClean="0">
                <a:solidFill>
                  <a:schemeClr val="tx1"/>
                </a:solidFill>
              </a:rPr>
              <a:t> Propagation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284" name="Text Box 387"/>
          <p:cNvSpPr txBox="1">
            <a:spLocks noChangeArrowheads="1"/>
          </p:cNvSpPr>
          <p:nvPr/>
        </p:nvSpPr>
        <p:spPr bwMode="auto">
          <a:xfrm>
            <a:off x="3163416" y="4114800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Free </a:t>
            </a:r>
            <a:r>
              <a:rPr lang="fr-FR" dirty="0" err="1" smtClean="0">
                <a:solidFill>
                  <a:schemeClr val="tx1"/>
                </a:solidFill>
              </a:rPr>
              <a:t>space</a:t>
            </a:r>
            <a:r>
              <a:rPr lang="fr-FR" dirty="0" smtClean="0">
                <a:solidFill>
                  <a:schemeClr val="tx1"/>
                </a:solidFill>
              </a:rPr>
              <a:t> Propagation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285" name="Text Box 388"/>
          <p:cNvSpPr txBox="1">
            <a:spLocks noChangeArrowheads="1"/>
          </p:cNvSpPr>
          <p:nvPr/>
        </p:nvSpPr>
        <p:spPr bwMode="auto">
          <a:xfrm>
            <a:off x="587356" y="685800"/>
            <a:ext cx="456887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sz="2400" dirty="0" smtClean="0">
                <a:solidFill>
                  <a:schemeClr val="bg1"/>
                </a:solidFill>
              </a:rPr>
              <a:t>Global radio transmission </a:t>
            </a:r>
            <a:r>
              <a:rPr lang="fr-FR" sz="2400" dirty="0" err="1" smtClean="0">
                <a:solidFill>
                  <a:schemeClr val="bg1"/>
                </a:solidFill>
              </a:rPr>
              <a:t>chain</a:t>
            </a:r>
            <a:r>
              <a:rPr lang="fr-FR" sz="2400" dirty="0" smtClean="0">
                <a:solidFill>
                  <a:schemeClr val="bg1"/>
                </a:solidFill>
              </a:rPr>
              <a:t>: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286" name="Text Box 389"/>
          <p:cNvSpPr txBox="1">
            <a:spLocks noChangeArrowheads="1"/>
          </p:cNvSpPr>
          <p:nvPr/>
        </p:nvSpPr>
        <p:spPr bwMode="auto">
          <a:xfrm>
            <a:off x="1614799" y="1279525"/>
            <a:ext cx="138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smtClean="0"/>
              <a:t>RF </a:t>
            </a:r>
            <a:r>
              <a:rPr lang="fr-FR" dirty="0" err="1" smtClean="0"/>
              <a:t>emitter</a:t>
            </a:r>
            <a:endParaRPr lang="fr-FR" dirty="0"/>
          </a:p>
        </p:txBody>
      </p:sp>
      <p:sp>
        <p:nvSpPr>
          <p:cNvPr id="11287" name="Text Box 390"/>
          <p:cNvSpPr txBox="1">
            <a:spLocks noChangeArrowheads="1"/>
          </p:cNvSpPr>
          <p:nvPr/>
        </p:nvSpPr>
        <p:spPr bwMode="auto">
          <a:xfrm>
            <a:off x="6554469" y="1219200"/>
            <a:ext cx="151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smtClean="0"/>
              <a:t>RF </a:t>
            </a:r>
            <a:r>
              <a:rPr lang="fr-FR" dirty="0" err="1" smtClean="0"/>
              <a:t>receiver</a:t>
            </a:r>
            <a:endParaRPr lang="fr-FR" dirty="0"/>
          </a:p>
        </p:txBody>
      </p:sp>
      <p:sp>
        <p:nvSpPr>
          <p:cNvPr id="11288" name="Text Box 391"/>
          <p:cNvSpPr txBox="1">
            <a:spLocks noChangeArrowheads="1"/>
          </p:cNvSpPr>
          <p:nvPr/>
        </p:nvSpPr>
        <p:spPr bwMode="auto">
          <a:xfrm>
            <a:off x="666293" y="2819400"/>
            <a:ext cx="1210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sz="1600" b="1" dirty="0" err="1" smtClean="0"/>
              <a:t>dig</a:t>
            </a:r>
            <a:r>
              <a:rPr lang="fr-FR" sz="1600" b="1" dirty="0" smtClean="0"/>
              <a:t>/</a:t>
            </a:r>
            <a:r>
              <a:rPr lang="fr-FR" sz="1600" b="1" dirty="0" err="1" smtClean="0"/>
              <a:t>analog</a:t>
            </a:r>
            <a:endParaRPr lang="fr-FR" sz="1600" b="1" dirty="0"/>
          </a:p>
        </p:txBody>
      </p:sp>
      <p:sp>
        <p:nvSpPr>
          <p:cNvPr id="11289" name="Line 392"/>
          <p:cNvSpPr>
            <a:spLocks noChangeShapeType="1"/>
          </p:cNvSpPr>
          <p:nvPr/>
        </p:nvSpPr>
        <p:spPr bwMode="auto">
          <a:xfrm flipV="1">
            <a:off x="1371600" y="2743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290" name="Text Box 393"/>
          <p:cNvSpPr txBox="1">
            <a:spLocks noChangeArrowheads="1"/>
          </p:cNvSpPr>
          <p:nvPr/>
        </p:nvSpPr>
        <p:spPr bwMode="auto">
          <a:xfrm>
            <a:off x="7676693" y="2819400"/>
            <a:ext cx="1210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sz="1600" b="1" dirty="0" err="1" smtClean="0"/>
              <a:t>analog</a:t>
            </a:r>
            <a:r>
              <a:rPr lang="fr-FR" sz="1600" b="1" dirty="0" smtClean="0"/>
              <a:t>/</a:t>
            </a:r>
            <a:r>
              <a:rPr lang="fr-FR" sz="1600" b="1" dirty="0" err="1" smtClean="0"/>
              <a:t>dig</a:t>
            </a:r>
            <a:endParaRPr lang="fr-FR" sz="1600" b="1" dirty="0"/>
          </a:p>
        </p:txBody>
      </p:sp>
      <p:sp>
        <p:nvSpPr>
          <p:cNvPr id="11291" name="Line 394"/>
          <p:cNvSpPr>
            <a:spLocks noChangeShapeType="1"/>
          </p:cNvSpPr>
          <p:nvPr/>
        </p:nvSpPr>
        <p:spPr bwMode="auto">
          <a:xfrm flipH="1" flipV="1">
            <a:off x="7848600" y="2590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292" name="AutoShape 395"/>
          <p:cNvSpPr>
            <a:spLocks/>
          </p:cNvSpPr>
          <p:nvPr/>
        </p:nvSpPr>
        <p:spPr bwMode="auto">
          <a:xfrm rot="5400000">
            <a:off x="2286000" y="9144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3" name="AutoShape 396"/>
          <p:cNvSpPr>
            <a:spLocks/>
          </p:cNvSpPr>
          <p:nvPr/>
        </p:nvSpPr>
        <p:spPr bwMode="auto">
          <a:xfrm rot="5400000">
            <a:off x="7010400" y="9144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4" name="AutoShape 397"/>
          <p:cNvSpPr>
            <a:spLocks/>
          </p:cNvSpPr>
          <p:nvPr/>
        </p:nvSpPr>
        <p:spPr bwMode="auto">
          <a:xfrm rot="16200000" flipV="1">
            <a:off x="4610100" y="1866900"/>
            <a:ext cx="228600" cy="5486400"/>
          </a:xfrm>
          <a:prstGeom prst="leftBrace">
            <a:avLst>
              <a:gd name="adj1" fmla="val 20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5" name="Text Box 398"/>
          <p:cNvSpPr txBox="1">
            <a:spLocks noChangeArrowheads="1"/>
          </p:cNvSpPr>
          <p:nvPr/>
        </p:nvSpPr>
        <p:spPr bwMode="auto">
          <a:xfrm>
            <a:off x="3762911" y="4648200"/>
            <a:ext cx="18261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smtClean="0">
                <a:solidFill>
                  <a:srgbClr val="FF0000"/>
                </a:solidFill>
              </a:rPr>
              <a:t>Radio </a:t>
            </a:r>
            <a:r>
              <a:rPr lang="fr-FR" dirty="0" err="1" smtClean="0">
                <a:solidFill>
                  <a:srgbClr val="FF0000"/>
                </a:solidFill>
              </a:rPr>
              <a:t>channel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296" name="Text Box 399"/>
          <p:cNvSpPr txBox="1">
            <a:spLocks noChangeArrowheads="1"/>
          </p:cNvSpPr>
          <p:nvPr/>
        </p:nvSpPr>
        <p:spPr bwMode="auto">
          <a:xfrm>
            <a:off x="609600" y="4941168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dirty="0" smtClean="0"/>
              <a:t>"Boxes" containing the electronics are connected to the antennas via lines or cables (feeders). From a signal processing perspective, the set of deformations of the wave generated by the wireless + wired transmission form the radio channel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1120" name="Text Box 400"/>
          <p:cNvSpPr txBox="1">
            <a:spLocks noChangeArrowheads="1"/>
          </p:cNvSpPr>
          <p:nvPr/>
        </p:nvSpPr>
        <p:spPr bwMode="auto">
          <a:xfrm>
            <a:off x="2051720" y="-76200"/>
            <a:ext cx="5275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 of Radio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channel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38"/>
          <p:cNvSpPr>
            <a:spLocks noChangeArrowheads="1"/>
          </p:cNvSpPr>
          <p:nvPr/>
        </p:nvSpPr>
        <p:spPr bwMode="auto">
          <a:xfrm>
            <a:off x="2667000" y="965200"/>
            <a:ext cx="4038600" cy="2590800"/>
          </a:xfrm>
          <a:prstGeom prst="cloudCallout">
            <a:avLst>
              <a:gd name="adj1" fmla="val -5662"/>
              <a:gd name="adj2" fmla="val 1844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AutoShape 1027"/>
          <p:cNvSpPr>
            <a:spLocks noChangeArrowheads="1"/>
          </p:cNvSpPr>
          <p:nvPr/>
        </p:nvSpPr>
        <p:spPr bwMode="auto">
          <a:xfrm rot="-5400000">
            <a:off x="1333500" y="2070100"/>
            <a:ext cx="381000" cy="609600"/>
          </a:xfrm>
          <a:prstGeom prst="flowChartDelay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2" name="Oval 1028"/>
          <p:cNvSpPr>
            <a:spLocks noChangeArrowheads="1"/>
          </p:cNvSpPr>
          <p:nvPr/>
        </p:nvSpPr>
        <p:spPr bwMode="auto">
          <a:xfrm flipH="1">
            <a:off x="2743200" y="2260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Left">
              <a:rot lat="20699996" lon="16199995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3" name="Freeform 1029"/>
          <p:cNvSpPr>
            <a:spLocks/>
          </p:cNvSpPr>
          <p:nvPr/>
        </p:nvSpPr>
        <p:spPr bwMode="auto">
          <a:xfrm flipH="1">
            <a:off x="2819400" y="1727200"/>
            <a:ext cx="731838" cy="763588"/>
          </a:xfrm>
          <a:custGeom>
            <a:avLst/>
            <a:gdLst>
              <a:gd name="T0" fmla="*/ 2147483647 w 192"/>
              <a:gd name="T1" fmla="*/ 674844757 h 288"/>
              <a:gd name="T2" fmla="*/ 1394757443 w 192"/>
              <a:gd name="T3" fmla="*/ 674844757 h 288"/>
              <a:gd name="T4" fmla="*/ 0 w 192"/>
              <a:gd name="T5" fmla="*/ 0 h 288"/>
              <a:gd name="T6" fmla="*/ 0 w 192"/>
              <a:gd name="T7" fmla="*/ 2024536923 h 288"/>
              <a:gd name="T8" fmla="*/ 1394757443 w 192"/>
              <a:gd name="T9" fmla="*/ 1349692166 h 288"/>
              <a:gd name="T10" fmla="*/ 2147483647 w 192"/>
              <a:gd name="T11" fmla="*/ 1349692166 h 288"/>
              <a:gd name="T12" fmla="*/ 2147483647 w 192"/>
              <a:gd name="T13" fmla="*/ 674844757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288">
                <a:moveTo>
                  <a:pt x="192" y="96"/>
                </a:moveTo>
                <a:lnTo>
                  <a:pt x="96" y="96"/>
                </a:lnTo>
                <a:lnTo>
                  <a:pt x="0" y="0"/>
                </a:lnTo>
                <a:lnTo>
                  <a:pt x="0" y="288"/>
                </a:lnTo>
                <a:lnTo>
                  <a:pt x="96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rgbClr val="626262"/>
          </a:solidFill>
          <a:ln w="9525">
            <a:round/>
            <a:headEnd/>
            <a:tailEnd/>
          </a:ln>
          <a:scene3d>
            <a:camera prst="legacyObliqueTopRight">
              <a:rot lat="16199995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26262"/>
            </a:extrusionClr>
          </a:sp3d>
        </p:spPr>
        <p:txBody>
          <a:bodyPr>
            <a:flatTx/>
          </a:bodyPr>
          <a:lstStyle/>
          <a:p>
            <a:endParaRPr lang="fr-FR"/>
          </a:p>
        </p:txBody>
      </p:sp>
      <p:sp>
        <p:nvSpPr>
          <p:cNvPr id="12294" name="Freeform 1030"/>
          <p:cNvSpPr>
            <a:spLocks/>
          </p:cNvSpPr>
          <p:nvPr/>
        </p:nvSpPr>
        <p:spPr bwMode="auto">
          <a:xfrm>
            <a:off x="5943600" y="1727200"/>
            <a:ext cx="731838" cy="763588"/>
          </a:xfrm>
          <a:custGeom>
            <a:avLst/>
            <a:gdLst>
              <a:gd name="T0" fmla="*/ 2147483647 w 192"/>
              <a:gd name="T1" fmla="*/ 674844757 h 288"/>
              <a:gd name="T2" fmla="*/ 1394757443 w 192"/>
              <a:gd name="T3" fmla="*/ 674844757 h 288"/>
              <a:gd name="T4" fmla="*/ 0 w 192"/>
              <a:gd name="T5" fmla="*/ 0 h 288"/>
              <a:gd name="T6" fmla="*/ 0 w 192"/>
              <a:gd name="T7" fmla="*/ 2024536923 h 288"/>
              <a:gd name="T8" fmla="*/ 1394757443 w 192"/>
              <a:gd name="T9" fmla="*/ 1349692166 h 288"/>
              <a:gd name="T10" fmla="*/ 2147483647 w 192"/>
              <a:gd name="T11" fmla="*/ 1349692166 h 288"/>
              <a:gd name="T12" fmla="*/ 2147483647 w 192"/>
              <a:gd name="T13" fmla="*/ 674844757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288">
                <a:moveTo>
                  <a:pt x="192" y="96"/>
                </a:moveTo>
                <a:lnTo>
                  <a:pt x="96" y="96"/>
                </a:lnTo>
                <a:lnTo>
                  <a:pt x="0" y="0"/>
                </a:lnTo>
                <a:lnTo>
                  <a:pt x="0" y="288"/>
                </a:lnTo>
                <a:lnTo>
                  <a:pt x="96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rgbClr val="626262"/>
          </a:solidFill>
          <a:ln w="9525">
            <a:round/>
            <a:headEnd/>
            <a:tailEnd/>
          </a:ln>
          <a:scene3d>
            <a:camera prst="legacyObliqueTopRight">
              <a:rot lat="16199995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26262"/>
            </a:extrusionClr>
          </a:sp3d>
        </p:spPr>
        <p:txBody>
          <a:bodyPr>
            <a:flatTx/>
          </a:bodyPr>
          <a:lstStyle/>
          <a:p>
            <a:endParaRPr lang="fr-FR"/>
          </a:p>
        </p:txBody>
      </p:sp>
      <p:sp>
        <p:nvSpPr>
          <p:cNvPr id="12295" name="Oval 1031"/>
          <p:cNvSpPr>
            <a:spLocks noChangeArrowheads="1"/>
          </p:cNvSpPr>
          <p:nvPr/>
        </p:nvSpPr>
        <p:spPr bwMode="auto">
          <a:xfrm>
            <a:off x="7543800" y="2260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Left">
              <a:rot lat="20699996" lon="16199995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6" name="AutoShape 1032"/>
          <p:cNvSpPr>
            <a:spLocks noChangeArrowheads="1"/>
          </p:cNvSpPr>
          <p:nvPr/>
        </p:nvSpPr>
        <p:spPr bwMode="auto">
          <a:xfrm rot="-5400000">
            <a:off x="7658100" y="1993900"/>
            <a:ext cx="381000" cy="609600"/>
          </a:xfrm>
          <a:prstGeom prst="flowChartDelay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7" name="Freeform 1033"/>
          <p:cNvSpPr>
            <a:spLocks/>
          </p:cNvSpPr>
          <p:nvPr/>
        </p:nvSpPr>
        <p:spPr bwMode="auto">
          <a:xfrm rot="6149852" flipH="1">
            <a:off x="4457700" y="1384300"/>
            <a:ext cx="457200" cy="1905000"/>
          </a:xfrm>
          <a:custGeom>
            <a:avLst/>
            <a:gdLst>
              <a:gd name="T0" fmla="*/ 0 w 240"/>
              <a:gd name="T1" fmla="*/ 2147483647 h 672"/>
              <a:gd name="T2" fmla="*/ 174193200 w 240"/>
              <a:gd name="T3" fmla="*/ 2147483647 h 672"/>
              <a:gd name="T4" fmla="*/ 522579600 w 240"/>
              <a:gd name="T5" fmla="*/ 2147483647 h 672"/>
              <a:gd name="T6" fmla="*/ 870966000 w 240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672">
                <a:moveTo>
                  <a:pt x="0" y="672"/>
                </a:moveTo>
                <a:lnTo>
                  <a:pt x="48" y="288"/>
                </a:lnTo>
                <a:lnTo>
                  <a:pt x="144" y="528"/>
                </a:lnTo>
                <a:lnTo>
                  <a:pt x="24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Text Box 1036"/>
          <p:cNvSpPr txBox="1">
            <a:spLocks noChangeArrowheads="1"/>
          </p:cNvSpPr>
          <p:nvPr/>
        </p:nvSpPr>
        <p:spPr bwMode="auto">
          <a:xfrm>
            <a:off x="1835696" y="-76200"/>
            <a:ext cx="5536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Where do we loose energy?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9" name="Line 1039"/>
          <p:cNvSpPr>
            <a:spLocks noChangeShapeType="1"/>
          </p:cNvSpPr>
          <p:nvPr/>
        </p:nvSpPr>
        <p:spPr bwMode="auto">
          <a:xfrm flipV="1">
            <a:off x="1905000" y="24130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00" name="Line 1040"/>
          <p:cNvSpPr>
            <a:spLocks noChangeShapeType="1"/>
          </p:cNvSpPr>
          <p:nvPr/>
        </p:nvSpPr>
        <p:spPr bwMode="auto">
          <a:xfrm flipV="1">
            <a:off x="2209800" y="2413000"/>
            <a:ext cx="533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01" name="Text Box 1041"/>
          <p:cNvSpPr txBox="1">
            <a:spLocks noChangeArrowheads="1"/>
          </p:cNvSpPr>
          <p:nvPr/>
        </p:nvSpPr>
        <p:spPr bwMode="auto">
          <a:xfrm>
            <a:off x="1000795" y="3082925"/>
            <a:ext cx="26196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err="1" smtClean="0">
                <a:solidFill>
                  <a:srgbClr val="FF0000"/>
                </a:solidFill>
              </a:rPr>
              <a:t>Impedance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mismatch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302" name="Line 1042"/>
          <p:cNvSpPr>
            <a:spLocks noChangeShapeType="1"/>
          </p:cNvSpPr>
          <p:nvPr/>
        </p:nvSpPr>
        <p:spPr bwMode="auto">
          <a:xfrm flipH="1" flipV="1">
            <a:off x="6781800" y="2489200"/>
            <a:ext cx="152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03" name="Line 1043"/>
          <p:cNvSpPr>
            <a:spLocks noChangeShapeType="1"/>
          </p:cNvSpPr>
          <p:nvPr/>
        </p:nvSpPr>
        <p:spPr bwMode="auto">
          <a:xfrm flipV="1">
            <a:off x="7162800" y="2489200"/>
            <a:ext cx="304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04" name="Text Box 1044"/>
          <p:cNvSpPr txBox="1">
            <a:spLocks noChangeArrowheads="1"/>
          </p:cNvSpPr>
          <p:nvPr/>
        </p:nvSpPr>
        <p:spPr bwMode="auto">
          <a:xfrm>
            <a:off x="5904580" y="3022600"/>
            <a:ext cx="26196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err="1">
                <a:solidFill>
                  <a:srgbClr val="FF0000"/>
                </a:solidFill>
              </a:rPr>
              <a:t>Impedance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mismatch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305" name="Text Box 1045"/>
          <p:cNvSpPr txBox="1">
            <a:spLocks noChangeArrowheads="1"/>
          </p:cNvSpPr>
          <p:nvPr/>
        </p:nvSpPr>
        <p:spPr bwMode="auto">
          <a:xfrm>
            <a:off x="3363299" y="1422400"/>
            <a:ext cx="30492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smtClean="0"/>
              <a:t>Propagation </a:t>
            </a:r>
            <a:r>
              <a:rPr lang="fr-FR" dirty="0" err="1" smtClean="0"/>
              <a:t>environment</a:t>
            </a:r>
            <a:endParaRPr lang="fr-FR" dirty="0"/>
          </a:p>
        </p:txBody>
      </p:sp>
      <p:sp>
        <p:nvSpPr>
          <p:cNvPr id="12306" name="Text Box 1046"/>
          <p:cNvSpPr txBox="1">
            <a:spLocks noChangeArrowheads="1"/>
          </p:cNvSpPr>
          <p:nvPr/>
        </p:nvSpPr>
        <p:spPr bwMode="auto">
          <a:xfrm>
            <a:off x="2514600" y="3860800"/>
            <a:ext cx="48006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err="1" smtClean="0"/>
              <a:t>Reflections</a:t>
            </a:r>
            <a:r>
              <a:rPr lang="fr-FR" dirty="0"/>
              <a:t>, diffractions, </a:t>
            </a:r>
            <a:r>
              <a:rPr lang="fr-FR" dirty="0" err="1" smtClean="0"/>
              <a:t>multipaths</a:t>
            </a:r>
            <a:r>
              <a:rPr lang="fr-FR" dirty="0" smtClean="0"/>
              <a:t>, </a:t>
            </a:r>
            <a:r>
              <a:rPr lang="fr-FR" dirty="0"/>
              <a:t>obstacles, diffusion, </a:t>
            </a:r>
            <a:r>
              <a:rPr lang="fr-FR" dirty="0" smtClean="0"/>
              <a:t>fading, </a:t>
            </a:r>
            <a:r>
              <a:rPr lang="fr-FR" dirty="0" err="1" smtClean="0"/>
              <a:t>pathloss</a:t>
            </a:r>
            <a:r>
              <a:rPr lang="fr-FR" dirty="0" smtClean="0"/>
              <a:t>, </a:t>
            </a:r>
            <a:r>
              <a:rPr lang="fr-FR" dirty="0" err="1" smtClean="0"/>
              <a:t>weather</a:t>
            </a:r>
            <a:r>
              <a:rPr lang="fr-FR" dirty="0" smtClean="0"/>
              <a:t>...</a:t>
            </a:r>
            <a:endParaRPr lang="fr-FR" dirty="0"/>
          </a:p>
        </p:txBody>
      </p:sp>
      <p:sp>
        <p:nvSpPr>
          <p:cNvPr id="12307" name="Line 1047"/>
          <p:cNvSpPr>
            <a:spLocks noChangeShapeType="1"/>
          </p:cNvSpPr>
          <p:nvPr/>
        </p:nvSpPr>
        <p:spPr bwMode="auto">
          <a:xfrm flipV="1">
            <a:off x="4572000" y="3403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08" name="Text Box 1048"/>
          <p:cNvSpPr txBox="1">
            <a:spLocks noChangeArrowheads="1"/>
          </p:cNvSpPr>
          <p:nvPr/>
        </p:nvSpPr>
        <p:spPr bwMode="auto">
          <a:xfrm>
            <a:off x="609600" y="1193800"/>
            <a:ext cx="2505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800" dirty="0" err="1" smtClean="0">
                <a:solidFill>
                  <a:schemeClr val="tx1"/>
                </a:solidFill>
              </a:rPr>
              <a:t>attenuation</a:t>
            </a:r>
            <a:r>
              <a:rPr lang="fr-FR" sz="1800" dirty="0">
                <a:solidFill>
                  <a:schemeClr val="tx1"/>
                </a:solidFill>
              </a:rPr>
              <a:t>, dispersion</a:t>
            </a:r>
          </a:p>
        </p:txBody>
      </p:sp>
      <p:sp>
        <p:nvSpPr>
          <p:cNvPr id="12309" name="Line 1049"/>
          <p:cNvSpPr>
            <a:spLocks noChangeShapeType="1"/>
          </p:cNvSpPr>
          <p:nvPr/>
        </p:nvSpPr>
        <p:spPr bwMode="auto">
          <a:xfrm>
            <a:off x="1905000" y="1498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10" name="Text Box 1050"/>
          <p:cNvSpPr txBox="1">
            <a:spLocks noChangeArrowheads="1"/>
          </p:cNvSpPr>
          <p:nvPr/>
        </p:nvSpPr>
        <p:spPr bwMode="auto">
          <a:xfrm>
            <a:off x="6508750" y="1193800"/>
            <a:ext cx="2505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800" dirty="0" err="1" smtClean="0">
                <a:solidFill>
                  <a:schemeClr val="tx1"/>
                </a:solidFill>
              </a:rPr>
              <a:t>attenuation</a:t>
            </a:r>
            <a:r>
              <a:rPr lang="fr-FR" sz="1800" dirty="0">
                <a:solidFill>
                  <a:schemeClr val="tx1"/>
                </a:solidFill>
              </a:rPr>
              <a:t>, dispersion</a:t>
            </a:r>
          </a:p>
        </p:txBody>
      </p:sp>
      <p:sp>
        <p:nvSpPr>
          <p:cNvPr id="12311" name="Line 1051"/>
          <p:cNvSpPr>
            <a:spLocks noChangeShapeType="1"/>
          </p:cNvSpPr>
          <p:nvPr/>
        </p:nvSpPr>
        <p:spPr bwMode="auto">
          <a:xfrm flipH="1">
            <a:off x="7239000" y="1498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12" name="Text Box 1052"/>
          <p:cNvSpPr txBox="1">
            <a:spLocks noChangeArrowheads="1"/>
          </p:cNvSpPr>
          <p:nvPr/>
        </p:nvSpPr>
        <p:spPr bwMode="auto">
          <a:xfrm>
            <a:off x="533400" y="2489200"/>
            <a:ext cx="1279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dirty="0" smtClean="0"/>
              <a:t>Component noises</a:t>
            </a:r>
            <a:endParaRPr lang="fr-FR" sz="1600" dirty="0"/>
          </a:p>
        </p:txBody>
      </p:sp>
      <p:sp>
        <p:nvSpPr>
          <p:cNvPr id="12313" name="Line 1053"/>
          <p:cNvSpPr>
            <a:spLocks noChangeShapeType="1"/>
          </p:cNvSpPr>
          <p:nvPr/>
        </p:nvSpPr>
        <p:spPr bwMode="auto">
          <a:xfrm flipV="1">
            <a:off x="1143000" y="2489200"/>
            <a:ext cx="1524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14" name="Text Box 1054"/>
          <p:cNvSpPr txBox="1">
            <a:spLocks noChangeArrowheads="1"/>
          </p:cNvSpPr>
          <p:nvPr/>
        </p:nvSpPr>
        <p:spPr bwMode="auto">
          <a:xfrm>
            <a:off x="7788275" y="2489200"/>
            <a:ext cx="1279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dirty="0"/>
              <a:t>Component noises</a:t>
            </a:r>
          </a:p>
        </p:txBody>
      </p:sp>
      <p:sp>
        <p:nvSpPr>
          <p:cNvPr id="12315" name="Line 1055"/>
          <p:cNvSpPr>
            <a:spLocks noChangeShapeType="1"/>
          </p:cNvSpPr>
          <p:nvPr/>
        </p:nvSpPr>
        <p:spPr bwMode="auto">
          <a:xfrm flipH="1" flipV="1">
            <a:off x="8305800" y="2336800"/>
            <a:ext cx="92075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16" name="Text Box 1056"/>
          <p:cNvSpPr txBox="1">
            <a:spLocks noChangeArrowheads="1"/>
          </p:cNvSpPr>
          <p:nvPr/>
        </p:nvSpPr>
        <p:spPr bwMode="auto">
          <a:xfrm>
            <a:off x="914400" y="5318125"/>
            <a:ext cx="769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9900"/>
                </a:solidFill>
              </a:rPr>
              <a:t>And all these parameters  are varying in time, frequency, space and wave polarization…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90322" y="-76200"/>
            <a:ext cx="25058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topics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9925" y="1279525"/>
            <a:ext cx="83216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To properly understand all phenomenon driving antennas behavior, as well as their integration in a complete system, pre-requisites are:</a:t>
            </a:r>
          </a:p>
          <a:p>
            <a:pPr algn="just" eaLnBrk="1" hangingPunct="1"/>
            <a:endParaRPr lang="en-US" dirty="0" smtClean="0"/>
          </a:p>
          <a:p>
            <a:pPr algn="just" eaLnBrk="1" hangingPunct="1">
              <a:buFontTx/>
              <a:buChar char="•"/>
            </a:pPr>
            <a:r>
              <a:rPr lang="en-US" dirty="0" smtClean="0"/>
              <a:t> basics of electromagnetism (Maxwell’s equations, EM wave propagation…);</a:t>
            </a:r>
          </a:p>
          <a:p>
            <a:pPr algn="just" eaLnBrk="1" hangingPunct="1">
              <a:buFontTx/>
              <a:buChar char="•"/>
            </a:pPr>
            <a:endParaRPr lang="en-US" dirty="0" smtClean="0"/>
          </a:p>
          <a:p>
            <a:pPr algn="just" eaLnBrk="1" hangingPunct="1">
              <a:buFontTx/>
              <a:buChar char="•"/>
            </a:pPr>
            <a:r>
              <a:rPr lang="en-US" dirty="0" smtClean="0"/>
              <a:t> basic knowledge of transmission lines theory and particularly impedance matching principles (progressive or stationary waves..);</a:t>
            </a:r>
          </a:p>
          <a:p>
            <a:pPr algn="just" eaLnBrk="1" hangingPunct="1">
              <a:buFontTx/>
              <a:buChar char="•"/>
            </a:pPr>
            <a:endParaRPr lang="en-US" dirty="0" smtClean="0"/>
          </a:p>
          <a:p>
            <a:pPr algn="just" eaLnBrk="1" hangingPunct="1">
              <a:buFontTx/>
              <a:buChar char="•"/>
            </a:pPr>
            <a:r>
              <a:rPr lang="en-US" dirty="0" smtClean="0"/>
              <a:t> take a step back: antennas represent a practical and “visual” application of Maxwell’s theory, building the bridge between purely theoretical equations and real physical phenomenon.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age4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6002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pri0272_bil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800"/>
            <a:ext cx="66400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3568" y="-76200"/>
            <a:ext cx="57804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talking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about ?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16" y="3284984"/>
            <a:ext cx="4244280" cy="286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716856" y="2254116"/>
            <a:ext cx="8397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err="1" smtClean="0"/>
              <a:t>Let’s</a:t>
            </a:r>
            <a:r>
              <a:rPr lang="fr-FR" dirty="0" smtClean="0"/>
              <a:t> talk about an </a:t>
            </a:r>
            <a:r>
              <a:rPr lang="fr-FR" dirty="0" err="1" smtClean="0"/>
              <a:t>antenna</a:t>
            </a:r>
            <a:r>
              <a:rPr lang="fr-FR" dirty="0" smtClean="0"/>
              <a:t> (or </a:t>
            </a:r>
            <a:r>
              <a:rPr lang="fr-FR" dirty="0" err="1" smtClean="0"/>
              <a:t>aerials</a:t>
            </a:r>
            <a:r>
              <a:rPr lang="fr-FR" dirty="0" smtClean="0"/>
              <a:t>), </a:t>
            </a:r>
            <a:r>
              <a:rPr lang="en-US" dirty="0" smtClean="0"/>
              <a:t>an </a:t>
            </a:r>
            <a:r>
              <a:rPr lang="en-US" dirty="0"/>
              <a:t>electrical device which converts </a:t>
            </a:r>
            <a:r>
              <a:rPr lang="en-US" dirty="0" smtClean="0"/>
              <a:t>a guided electric </a:t>
            </a:r>
            <a:r>
              <a:rPr lang="en-US" dirty="0"/>
              <a:t>power into </a:t>
            </a:r>
            <a:r>
              <a:rPr lang="en-US" dirty="0" smtClean="0"/>
              <a:t>free space electromagnetic </a:t>
            </a:r>
            <a:r>
              <a:rPr lang="en-US" dirty="0"/>
              <a:t>waves, and vice </a:t>
            </a:r>
            <a:r>
              <a:rPr lang="en-US" dirty="0" smtClean="0"/>
              <a:t>versa.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741933" y="3413125"/>
            <a:ext cx="39020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dirty="0" smtClean="0"/>
              <a:t>There are a multitude of types of antennas</a:t>
            </a:r>
            <a:r>
              <a:rPr lang="en-US" dirty="0"/>
              <a:t>, </a:t>
            </a:r>
            <a:r>
              <a:rPr lang="en-US" dirty="0" smtClean="0"/>
              <a:t>with very various sizes </a:t>
            </a:r>
            <a:r>
              <a:rPr lang="en-US" dirty="0"/>
              <a:t>and forms, </a:t>
            </a:r>
            <a:r>
              <a:rPr lang="en-US" dirty="0" smtClean="0"/>
              <a:t>with more or less complex modes of operation. We will define the features and properties common to these different devices, as well as their areas of application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7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42"/>
          <p:cNvGrpSpPr>
            <a:grpSpLocks/>
          </p:cNvGrpSpPr>
          <p:nvPr/>
        </p:nvGrpSpPr>
        <p:grpSpPr bwMode="auto">
          <a:xfrm>
            <a:off x="2278063" y="2617788"/>
            <a:ext cx="4589462" cy="1600200"/>
            <a:chOff x="0" y="0"/>
            <a:chExt cx="2891" cy="1008"/>
          </a:xfrm>
        </p:grpSpPr>
        <p:sp>
          <p:nvSpPr>
            <p:cNvPr id="4119" name="Rectangle 1037"/>
            <p:cNvSpPr>
              <a:spLocks noChangeArrowheads="1"/>
            </p:cNvSpPr>
            <p:nvPr/>
          </p:nvSpPr>
          <p:spPr bwMode="auto">
            <a:xfrm>
              <a:off x="0" y="0"/>
              <a:ext cx="223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120" name="Group 1041"/>
            <p:cNvGrpSpPr>
              <a:grpSpLocks/>
            </p:cNvGrpSpPr>
            <p:nvPr/>
          </p:nvGrpSpPr>
          <p:grpSpPr bwMode="auto">
            <a:xfrm>
              <a:off x="0" y="0"/>
              <a:ext cx="2891" cy="1008"/>
              <a:chOff x="0" y="0"/>
              <a:chExt cx="2891" cy="1008"/>
            </a:xfrm>
          </p:grpSpPr>
          <p:sp>
            <p:nvSpPr>
              <p:cNvPr id="4121" name="Rectangle 10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91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22" name="Rectangle 10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91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r>
                  <a:rPr lang="fr-FR" sz="900">
                    <a:solidFill>
                      <a:srgbClr val="000000"/>
                    </a:solidFill>
                    <a:cs typeface="Arial" pitchFamily="34" charset="0"/>
                    <a:hlinkClick r:id="rId3"/>
                  </a:rPr>
                  <a:t>  </a:t>
                </a:r>
                <a:r>
                  <a:rPr lang="fr-FR" sz="9900">
                    <a:solidFill>
                      <a:srgbClr val="000000"/>
                    </a:solidFill>
                    <a:cs typeface="Arial" pitchFamily="34" charset="0"/>
                  </a:rPr>
                  <a:t> </a:t>
                </a:r>
                <a:r>
                  <a:rPr lang="fr-FR" sz="900">
                    <a:solidFill>
                      <a:srgbClr val="000000"/>
                    </a:solidFill>
                    <a:cs typeface="Arial" pitchFamily="34" charset="0"/>
                  </a:rPr>
                  <a:t>                                              </a:t>
                </a:r>
              </a:p>
            </p:txBody>
          </p:sp>
        </p:grpSp>
      </p:grpSp>
      <p:pic>
        <p:nvPicPr>
          <p:cNvPr id="4100" name="Picture 1046" descr="ina50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914650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050" descr="ME0000405048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90713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53" descr="ME0000335877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2" y="6667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56" descr="LD0000409368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969403" cy="84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62" descr="mercedes_cl_gri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81300"/>
            <a:ext cx="3505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67" descr="pan90t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4876800"/>
            <a:ext cx="135096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69" descr="51103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05288"/>
            <a:ext cx="152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4" name="Text Box 1070"/>
          <p:cNvSpPr txBox="1">
            <a:spLocks noChangeArrowheads="1"/>
          </p:cNvSpPr>
          <p:nvPr/>
        </p:nvSpPr>
        <p:spPr bwMode="auto">
          <a:xfrm>
            <a:off x="1600200" y="-76200"/>
            <a:ext cx="51988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Antennas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everyday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life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9" name="AutoShape 1071"/>
          <p:cNvSpPr>
            <a:spLocks noChangeArrowheads="1"/>
          </p:cNvSpPr>
          <p:nvPr/>
        </p:nvSpPr>
        <p:spPr bwMode="auto">
          <a:xfrm>
            <a:off x="4648200" y="715963"/>
            <a:ext cx="2817813" cy="650875"/>
          </a:xfrm>
          <a:prstGeom prst="rightArrowCallout">
            <a:avLst>
              <a:gd name="adj1" fmla="val 21972"/>
              <a:gd name="adj2" fmla="val 21968"/>
              <a:gd name="adj3" fmla="val 23591"/>
              <a:gd name="adj4" fmla="val 9062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sz="1800" dirty="0" err="1" smtClean="0">
                <a:solidFill>
                  <a:schemeClr val="bg1"/>
                </a:solidFill>
              </a:rPr>
              <a:t>Analog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800 MHz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DECT ~1900 MHz</a:t>
            </a:r>
            <a:endParaRPr lang="fr-FR" sz="1800" dirty="0"/>
          </a:p>
        </p:txBody>
      </p:sp>
      <p:sp>
        <p:nvSpPr>
          <p:cNvPr id="4110" name="AutoShape 1073"/>
          <p:cNvSpPr>
            <a:spLocks noChangeArrowheads="1"/>
          </p:cNvSpPr>
          <p:nvPr/>
        </p:nvSpPr>
        <p:spPr bwMode="auto">
          <a:xfrm>
            <a:off x="4114800" y="1671935"/>
            <a:ext cx="3581400" cy="1066205"/>
          </a:xfrm>
          <a:prstGeom prst="downArrowCallout">
            <a:avLst>
              <a:gd name="adj1" fmla="val 26661"/>
              <a:gd name="adj2" fmla="val 21508"/>
              <a:gd name="adj3" fmla="val 7116"/>
              <a:gd name="adj4" fmla="val 8630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fr-FR" sz="1800" dirty="0" smtClean="0">
                <a:solidFill>
                  <a:schemeClr val="bg1"/>
                </a:solidFill>
              </a:rPr>
              <a:t>Collision </a:t>
            </a:r>
            <a:r>
              <a:rPr lang="fr-FR" sz="1800" dirty="0" err="1" smtClean="0">
                <a:solidFill>
                  <a:schemeClr val="bg1"/>
                </a:solidFill>
              </a:rPr>
              <a:t>avoidance</a:t>
            </a:r>
            <a:r>
              <a:rPr lang="fr-FR" sz="1800" dirty="0" smtClean="0">
                <a:solidFill>
                  <a:schemeClr val="bg1"/>
                </a:solidFill>
              </a:rPr>
              <a:t> Radar ~80 </a:t>
            </a:r>
            <a:r>
              <a:rPr lang="fr-FR" sz="1800" dirty="0">
                <a:solidFill>
                  <a:schemeClr val="bg1"/>
                </a:solidFill>
              </a:rPr>
              <a:t>GHz</a:t>
            </a:r>
          </a:p>
          <a:p>
            <a:pPr algn="just"/>
            <a:r>
              <a:rPr lang="fr-FR" sz="1800" dirty="0" err="1" smtClean="0">
                <a:solidFill>
                  <a:schemeClr val="bg1"/>
                </a:solidFill>
              </a:rPr>
              <a:t>Remote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Toll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~6 GHz</a:t>
            </a:r>
          </a:p>
          <a:p>
            <a:pPr algn="just"/>
            <a:r>
              <a:rPr lang="fr-FR" sz="1800" dirty="0" err="1" smtClean="0">
                <a:solidFill>
                  <a:schemeClr val="bg1"/>
                </a:solidFill>
              </a:rPr>
              <a:t>Lock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Remote</a:t>
            </a:r>
            <a:r>
              <a:rPr lang="fr-FR" sz="1800" dirty="0" smtClean="0">
                <a:solidFill>
                  <a:schemeClr val="bg1"/>
                </a:solidFill>
              </a:rPr>
              <a:t> control 433 </a:t>
            </a:r>
            <a:r>
              <a:rPr lang="fr-FR" sz="1800" dirty="0">
                <a:solidFill>
                  <a:schemeClr val="bg1"/>
                </a:solidFill>
              </a:rPr>
              <a:t>MHz</a:t>
            </a:r>
          </a:p>
        </p:txBody>
      </p:sp>
      <p:sp>
        <p:nvSpPr>
          <p:cNvPr id="4111" name="AutoShape 1075"/>
          <p:cNvSpPr>
            <a:spLocks noChangeArrowheads="1"/>
          </p:cNvSpPr>
          <p:nvPr/>
        </p:nvSpPr>
        <p:spPr bwMode="auto">
          <a:xfrm>
            <a:off x="1403350" y="668338"/>
            <a:ext cx="2665413" cy="1201737"/>
          </a:xfrm>
          <a:prstGeom prst="leftArrowCallout">
            <a:avLst>
              <a:gd name="adj1" fmla="val 22815"/>
              <a:gd name="adj2" fmla="val 16718"/>
              <a:gd name="adj3" fmla="val 6110"/>
              <a:gd name="adj4" fmla="val 951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sz="1800">
                <a:solidFill>
                  <a:schemeClr val="bg1"/>
                </a:solidFill>
              </a:rPr>
              <a:t>GSM 900 MHz</a:t>
            </a:r>
          </a:p>
          <a:p>
            <a:pPr algn="just"/>
            <a:r>
              <a:rPr lang="fr-FR" sz="1800">
                <a:solidFill>
                  <a:schemeClr val="bg1"/>
                </a:solidFill>
              </a:rPr>
              <a:t>DCS 1800 MHz</a:t>
            </a:r>
          </a:p>
          <a:p>
            <a:pPr algn="just"/>
            <a:r>
              <a:rPr lang="fr-FR" sz="1800">
                <a:solidFill>
                  <a:schemeClr val="bg1"/>
                </a:solidFill>
              </a:rPr>
              <a:t>UMTS 2 GHz</a:t>
            </a:r>
          </a:p>
          <a:p>
            <a:pPr algn="just"/>
            <a:r>
              <a:rPr lang="fr-FR" sz="1800">
                <a:solidFill>
                  <a:schemeClr val="bg1"/>
                </a:solidFill>
              </a:rPr>
              <a:t>LTE 800 MHz, 2.6 GHz</a:t>
            </a:r>
          </a:p>
        </p:txBody>
      </p:sp>
      <p:sp>
        <p:nvSpPr>
          <p:cNvPr id="4112" name="AutoShape 1076"/>
          <p:cNvSpPr>
            <a:spLocks noChangeArrowheads="1"/>
          </p:cNvSpPr>
          <p:nvPr/>
        </p:nvSpPr>
        <p:spPr bwMode="auto">
          <a:xfrm>
            <a:off x="3505200" y="5518041"/>
            <a:ext cx="4191000" cy="646331"/>
          </a:xfrm>
          <a:prstGeom prst="leftRightArrowCallout">
            <a:avLst>
              <a:gd name="adj1" fmla="val 16074"/>
              <a:gd name="adj2" fmla="val 17111"/>
              <a:gd name="adj3" fmla="val 12264"/>
              <a:gd name="adj4" fmla="val 8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sz="1800" dirty="0" smtClean="0">
                <a:solidFill>
                  <a:schemeClr val="bg1"/>
                </a:solidFill>
              </a:rPr>
              <a:t>Satellite </a:t>
            </a:r>
            <a:r>
              <a:rPr lang="fr-FR" sz="1800" dirty="0" err="1" smtClean="0">
                <a:solidFill>
                  <a:schemeClr val="bg1"/>
                </a:solidFill>
              </a:rPr>
              <a:t>systems</a:t>
            </a:r>
            <a:r>
              <a:rPr lang="fr-FR" sz="1800" dirty="0" smtClean="0">
                <a:solidFill>
                  <a:schemeClr val="bg1"/>
                </a:solidFill>
              </a:rPr>
              <a:t> 1 to </a:t>
            </a:r>
            <a:r>
              <a:rPr lang="fr-FR" sz="1800" dirty="0">
                <a:solidFill>
                  <a:schemeClr val="bg1"/>
                </a:solidFill>
              </a:rPr>
              <a:t>45 GHz (Ex : </a:t>
            </a:r>
            <a:r>
              <a:rPr lang="fr-FR" sz="1800" dirty="0" err="1" smtClean="0">
                <a:solidFill>
                  <a:schemeClr val="bg1"/>
                </a:solidFill>
              </a:rPr>
              <a:t>Television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12 GHz, GPS 1.5 GHz)</a:t>
            </a:r>
          </a:p>
        </p:txBody>
      </p:sp>
      <p:grpSp>
        <p:nvGrpSpPr>
          <p:cNvPr id="4113" name="Group 1082"/>
          <p:cNvGrpSpPr>
            <a:grpSpLocks/>
          </p:cNvGrpSpPr>
          <p:nvPr/>
        </p:nvGrpSpPr>
        <p:grpSpPr bwMode="auto">
          <a:xfrm>
            <a:off x="1769963" y="2514600"/>
            <a:ext cx="785813" cy="838200"/>
            <a:chOff x="1152" y="1296"/>
            <a:chExt cx="720" cy="768"/>
          </a:xfrm>
        </p:grpSpPr>
        <p:sp>
          <p:nvSpPr>
            <p:cNvPr id="4116" name="AutoShape 1077"/>
            <p:cNvSpPr>
              <a:spLocks noChangeArrowheads="1"/>
            </p:cNvSpPr>
            <p:nvPr/>
          </p:nvSpPr>
          <p:spPr bwMode="auto">
            <a:xfrm>
              <a:off x="1296" y="1296"/>
              <a:ext cx="576" cy="528"/>
            </a:xfrm>
            <a:custGeom>
              <a:avLst/>
              <a:gdLst>
                <a:gd name="T0" fmla="*/ 12 w 21600"/>
                <a:gd name="T1" fmla="*/ 1 h 21600"/>
                <a:gd name="T2" fmla="*/ 5 w 21600"/>
                <a:gd name="T3" fmla="*/ 1 h 21600"/>
                <a:gd name="T4" fmla="*/ 11 w 21600"/>
                <a:gd name="T5" fmla="*/ 3 h 21600"/>
                <a:gd name="T6" fmla="*/ 17 w 21600"/>
                <a:gd name="T7" fmla="*/ 7 h 21600"/>
                <a:gd name="T8" fmla="*/ 14 w 21600"/>
                <a:gd name="T9" fmla="*/ 9 h 21600"/>
                <a:gd name="T10" fmla="*/ 12 w 21600"/>
                <a:gd name="T11" fmla="*/ 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012" y="11454"/>
                  </a:moveTo>
                  <a:cubicBezTo>
                    <a:pt x="19030" y="11237"/>
                    <a:pt x="19039" y="11018"/>
                    <a:pt x="19039" y="10800"/>
                  </a:cubicBezTo>
                  <a:cubicBezTo>
                    <a:pt x="19039" y="6249"/>
                    <a:pt x="15350" y="2561"/>
                    <a:pt x="10800" y="2561"/>
                  </a:cubicBezTo>
                  <a:cubicBezTo>
                    <a:pt x="9819" y="2560"/>
                    <a:pt x="8847" y="2735"/>
                    <a:pt x="7928" y="3077"/>
                  </a:cubicBezTo>
                  <a:lnTo>
                    <a:pt x="7035" y="677"/>
                  </a:lnTo>
                  <a:cubicBezTo>
                    <a:pt x="8239" y="229"/>
                    <a:pt x="9514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86"/>
                    <a:pt x="21588" y="11372"/>
                    <a:pt x="21565" y="11658"/>
                  </a:cubicBezTo>
                  <a:lnTo>
                    <a:pt x="24257" y="11873"/>
                  </a:lnTo>
                  <a:lnTo>
                    <a:pt x="19973" y="15524"/>
                  </a:lnTo>
                  <a:lnTo>
                    <a:pt x="16321" y="11240"/>
                  </a:lnTo>
                  <a:lnTo>
                    <a:pt x="19012" y="114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17" name="AutoShape 1078"/>
            <p:cNvSpPr>
              <a:spLocks noChangeArrowheads="1"/>
            </p:cNvSpPr>
            <p:nvPr/>
          </p:nvSpPr>
          <p:spPr bwMode="auto">
            <a:xfrm rot="7200000">
              <a:off x="1320" y="1512"/>
              <a:ext cx="576" cy="528"/>
            </a:xfrm>
            <a:custGeom>
              <a:avLst/>
              <a:gdLst>
                <a:gd name="T0" fmla="*/ 12 w 21600"/>
                <a:gd name="T1" fmla="*/ 1 h 21600"/>
                <a:gd name="T2" fmla="*/ 5 w 21600"/>
                <a:gd name="T3" fmla="*/ 1 h 21600"/>
                <a:gd name="T4" fmla="*/ 11 w 21600"/>
                <a:gd name="T5" fmla="*/ 3 h 21600"/>
                <a:gd name="T6" fmla="*/ 17 w 21600"/>
                <a:gd name="T7" fmla="*/ 7 h 21600"/>
                <a:gd name="T8" fmla="*/ 14 w 21600"/>
                <a:gd name="T9" fmla="*/ 9 h 21600"/>
                <a:gd name="T10" fmla="*/ 12 w 21600"/>
                <a:gd name="T11" fmla="*/ 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012" y="11454"/>
                  </a:moveTo>
                  <a:cubicBezTo>
                    <a:pt x="19030" y="11237"/>
                    <a:pt x="19039" y="11018"/>
                    <a:pt x="19039" y="10800"/>
                  </a:cubicBezTo>
                  <a:cubicBezTo>
                    <a:pt x="19039" y="6249"/>
                    <a:pt x="15350" y="2561"/>
                    <a:pt x="10800" y="2561"/>
                  </a:cubicBezTo>
                  <a:cubicBezTo>
                    <a:pt x="9819" y="2560"/>
                    <a:pt x="8847" y="2735"/>
                    <a:pt x="7928" y="3077"/>
                  </a:cubicBezTo>
                  <a:lnTo>
                    <a:pt x="7035" y="677"/>
                  </a:lnTo>
                  <a:cubicBezTo>
                    <a:pt x="8239" y="229"/>
                    <a:pt x="9514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86"/>
                    <a:pt x="21588" y="11372"/>
                    <a:pt x="21565" y="11658"/>
                  </a:cubicBezTo>
                  <a:lnTo>
                    <a:pt x="24257" y="11873"/>
                  </a:lnTo>
                  <a:lnTo>
                    <a:pt x="19973" y="15524"/>
                  </a:lnTo>
                  <a:lnTo>
                    <a:pt x="16321" y="11240"/>
                  </a:lnTo>
                  <a:lnTo>
                    <a:pt x="19012" y="114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18" name="AutoShape 1079"/>
            <p:cNvSpPr>
              <a:spLocks noChangeArrowheads="1"/>
            </p:cNvSpPr>
            <p:nvPr/>
          </p:nvSpPr>
          <p:spPr bwMode="auto">
            <a:xfrm rot="-7200000">
              <a:off x="1128" y="1416"/>
              <a:ext cx="576" cy="528"/>
            </a:xfrm>
            <a:custGeom>
              <a:avLst/>
              <a:gdLst>
                <a:gd name="T0" fmla="*/ 12 w 21600"/>
                <a:gd name="T1" fmla="*/ 1 h 21600"/>
                <a:gd name="T2" fmla="*/ 5 w 21600"/>
                <a:gd name="T3" fmla="*/ 1 h 21600"/>
                <a:gd name="T4" fmla="*/ 11 w 21600"/>
                <a:gd name="T5" fmla="*/ 3 h 21600"/>
                <a:gd name="T6" fmla="*/ 17 w 21600"/>
                <a:gd name="T7" fmla="*/ 7 h 21600"/>
                <a:gd name="T8" fmla="*/ 14 w 21600"/>
                <a:gd name="T9" fmla="*/ 9 h 21600"/>
                <a:gd name="T10" fmla="*/ 12 w 21600"/>
                <a:gd name="T11" fmla="*/ 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012" y="11454"/>
                  </a:moveTo>
                  <a:cubicBezTo>
                    <a:pt x="19030" y="11237"/>
                    <a:pt x="19039" y="11018"/>
                    <a:pt x="19039" y="10800"/>
                  </a:cubicBezTo>
                  <a:cubicBezTo>
                    <a:pt x="19039" y="6249"/>
                    <a:pt x="15350" y="2561"/>
                    <a:pt x="10800" y="2561"/>
                  </a:cubicBezTo>
                  <a:cubicBezTo>
                    <a:pt x="9819" y="2560"/>
                    <a:pt x="8847" y="2735"/>
                    <a:pt x="7928" y="3077"/>
                  </a:cubicBezTo>
                  <a:lnTo>
                    <a:pt x="7035" y="677"/>
                  </a:lnTo>
                  <a:cubicBezTo>
                    <a:pt x="8239" y="229"/>
                    <a:pt x="9514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86"/>
                    <a:pt x="21588" y="11372"/>
                    <a:pt x="21565" y="11658"/>
                  </a:cubicBezTo>
                  <a:lnTo>
                    <a:pt x="24257" y="11873"/>
                  </a:lnTo>
                  <a:lnTo>
                    <a:pt x="19973" y="15524"/>
                  </a:lnTo>
                  <a:lnTo>
                    <a:pt x="16321" y="11240"/>
                  </a:lnTo>
                  <a:lnTo>
                    <a:pt x="19012" y="114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114" name="AutoShape 1081"/>
          <p:cNvSpPr>
            <a:spLocks noChangeArrowheads="1"/>
          </p:cNvSpPr>
          <p:nvPr/>
        </p:nvSpPr>
        <p:spPr bwMode="auto">
          <a:xfrm>
            <a:off x="5335588" y="4591050"/>
            <a:ext cx="1827212" cy="650875"/>
          </a:xfrm>
          <a:prstGeom prst="leftArrowCallout">
            <a:avLst>
              <a:gd name="adj1" fmla="val 22815"/>
              <a:gd name="adj2" fmla="val 16718"/>
              <a:gd name="adj3" fmla="val 6745"/>
              <a:gd name="adj4" fmla="val 8939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sz="1800" dirty="0">
                <a:solidFill>
                  <a:schemeClr val="bg1"/>
                </a:solidFill>
              </a:rPr>
              <a:t>TV </a:t>
            </a:r>
            <a:r>
              <a:rPr lang="fr-FR" sz="1800" dirty="0" err="1" smtClean="0">
                <a:solidFill>
                  <a:schemeClr val="bg1"/>
                </a:solidFill>
              </a:rPr>
              <a:t>terrestrial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500 MHz</a:t>
            </a:r>
          </a:p>
        </p:txBody>
      </p:sp>
      <p:sp>
        <p:nvSpPr>
          <p:cNvPr id="4115" name="AutoShape 1083"/>
          <p:cNvSpPr>
            <a:spLocks noChangeArrowheads="1"/>
          </p:cNvSpPr>
          <p:nvPr/>
        </p:nvSpPr>
        <p:spPr bwMode="auto">
          <a:xfrm>
            <a:off x="2971800" y="3276600"/>
            <a:ext cx="2590800" cy="650875"/>
          </a:xfrm>
          <a:prstGeom prst="leftArrowCallout">
            <a:avLst>
              <a:gd name="adj1" fmla="val 22815"/>
              <a:gd name="adj2" fmla="val 16718"/>
              <a:gd name="adj3" fmla="val 9564"/>
              <a:gd name="adj4" fmla="val 951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sz="1800">
                <a:solidFill>
                  <a:schemeClr val="bg1"/>
                </a:solidFill>
              </a:rPr>
              <a:t>Wifi / Bluetooth / UWB</a:t>
            </a:r>
          </a:p>
          <a:p>
            <a:pPr algn="just"/>
            <a:r>
              <a:rPr lang="fr-FR" sz="1800">
                <a:solidFill>
                  <a:schemeClr val="bg1"/>
                </a:solidFill>
              </a:rPr>
              <a:t>2.4 à 6 GHz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5555" r="25252" b="5098"/>
          <a:stretch/>
        </p:blipFill>
        <p:spPr bwMode="auto">
          <a:xfrm>
            <a:off x="840076" y="789385"/>
            <a:ext cx="563274" cy="10362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22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198569" y="-76200"/>
            <a:ext cx="2813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Military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boat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95325"/>
            <a:ext cx="79057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764704"/>
            <a:ext cx="295232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Wideband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antennas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for « 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Electronic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war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 »: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listening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foe’s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transmissions (radars and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comms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) for identification and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jamming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51920" y="1672645"/>
            <a:ext cx="21962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Communication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antennas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(HF, VHF, etc.)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7997" y="2564904"/>
            <a:ext cx="15780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Radar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antenna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fire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control</a:t>
            </a:r>
          </a:p>
          <a:p>
            <a:pPr algn="ctr"/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8144" y="1946459"/>
            <a:ext cx="237626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Radar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antennas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for missile-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launching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system   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6176" y="2996952"/>
            <a:ext cx="283800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Array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antenna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aerial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and surface surveillance radar</a:t>
            </a:r>
          </a:p>
        </p:txBody>
      </p:sp>
    </p:spTree>
    <p:extLst>
      <p:ext uri="{BB962C8B-B14F-4D97-AF65-F5344CB8AC3E}">
        <p14:creationId xmlns:p14="http://schemas.microsoft.com/office/powerpoint/2010/main" val="14902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86390"/>
            <a:ext cx="68580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4343400" y="5316990"/>
            <a:ext cx="480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dirty="0" smtClean="0">
                <a:latin typeface="Univers" pitchFamily="34" charset="0"/>
              </a:rPr>
              <a:t>Fixed spherical mirror, North-South axis (height of 35 m, length 300 m, surface accuracy 3 mm; radius 560 m)</a:t>
            </a:r>
            <a:endParaRPr lang="fr-FR" sz="1800" dirty="0">
              <a:latin typeface="Univers" pitchFamily="34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74710" y="620688"/>
            <a:ext cx="373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smtClean="0">
                <a:latin typeface="Univers" pitchFamily="34" charset="0"/>
              </a:rPr>
              <a:t>Plane mobile mirror with an East-West axis(height 40 m ; length 200 m ; surface accuracy 4 mm; weight 700 t)</a:t>
            </a:r>
            <a:endParaRPr lang="en-US" sz="1800">
              <a:latin typeface="Univers" pitchFamily="34" charset="0"/>
            </a:endParaRP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5029200" y="753671"/>
            <a:ext cx="39352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dirty="0" err="1" smtClean="0">
                <a:latin typeface="Univers" pitchFamily="34" charset="0"/>
              </a:rPr>
              <a:t>Antenna</a:t>
            </a:r>
            <a:r>
              <a:rPr lang="fr-FR" sz="1800" dirty="0" smtClean="0">
                <a:latin typeface="Univers" pitchFamily="34" charset="0"/>
              </a:rPr>
              <a:t> focal point, </a:t>
            </a:r>
            <a:r>
              <a:rPr lang="fr-FR" sz="1800" dirty="0" err="1" smtClean="0">
                <a:latin typeface="Univers" pitchFamily="34" charset="0"/>
              </a:rPr>
              <a:t>receiving</a:t>
            </a:r>
            <a:r>
              <a:rPr lang="fr-FR" sz="1800" dirty="0" smtClean="0">
                <a:latin typeface="Univers" pitchFamily="34" charset="0"/>
              </a:rPr>
              <a:t> </a:t>
            </a:r>
            <a:r>
              <a:rPr lang="fr-FR" sz="1800" dirty="0" err="1" smtClean="0">
                <a:latin typeface="Univers" pitchFamily="34" charset="0"/>
              </a:rPr>
              <a:t>horns</a:t>
            </a:r>
            <a:r>
              <a:rPr lang="fr-FR" sz="1800" dirty="0" smtClean="0">
                <a:latin typeface="Univers" pitchFamily="34" charset="0"/>
              </a:rPr>
              <a:t> and </a:t>
            </a:r>
            <a:r>
              <a:rPr lang="fr-FR" sz="1800" dirty="0" err="1" smtClean="0">
                <a:latin typeface="Univers" pitchFamily="34" charset="0"/>
              </a:rPr>
              <a:t>preamplifiers</a:t>
            </a:r>
            <a:r>
              <a:rPr lang="fr-FR" sz="1800" dirty="0" smtClean="0">
                <a:latin typeface="Univers" pitchFamily="34" charset="0"/>
              </a:rPr>
              <a:t> </a:t>
            </a:r>
            <a:r>
              <a:rPr lang="fr-FR" sz="1800" dirty="0" err="1" smtClean="0">
                <a:latin typeface="Univers" pitchFamily="34" charset="0"/>
              </a:rPr>
              <a:t>cooled</a:t>
            </a:r>
            <a:r>
              <a:rPr lang="fr-FR" sz="1800" dirty="0" smtClean="0">
                <a:latin typeface="Univers" pitchFamily="34" charset="0"/>
              </a:rPr>
              <a:t> </a:t>
            </a:r>
            <a:r>
              <a:rPr lang="fr-FR" sz="1800" dirty="0" err="1" smtClean="0">
                <a:latin typeface="Univers" pitchFamily="34" charset="0"/>
              </a:rPr>
              <a:t>at</a:t>
            </a:r>
            <a:r>
              <a:rPr lang="fr-FR" sz="1800" dirty="0" smtClean="0">
                <a:latin typeface="Univers" pitchFamily="34" charset="0"/>
              </a:rPr>
              <a:t> </a:t>
            </a:r>
            <a:r>
              <a:rPr lang="fr-FR" sz="1800" dirty="0">
                <a:latin typeface="Univers" pitchFamily="34" charset="0"/>
              </a:rPr>
              <a:t>– 250 </a:t>
            </a:r>
            <a:r>
              <a:rPr lang="fr-FR" sz="1800" dirty="0">
                <a:latin typeface="Symbol_+1" charset="0"/>
              </a:rPr>
              <a:t>°</a:t>
            </a:r>
            <a:r>
              <a:rPr lang="fr-FR" sz="1800" dirty="0">
                <a:latin typeface="Univers" pitchFamily="34" charset="0"/>
              </a:rPr>
              <a:t>C </a:t>
            </a:r>
            <a:r>
              <a:rPr lang="fr-FR" sz="1800" dirty="0" smtClean="0">
                <a:latin typeface="Univers" pitchFamily="34" charset="0"/>
              </a:rPr>
              <a:t>mobile over an arc of </a:t>
            </a:r>
            <a:r>
              <a:rPr lang="fr-FR" sz="1800" dirty="0">
                <a:latin typeface="Univers" pitchFamily="34" charset="0"/>
              </a:rPr>
              <a:t>250 m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52600" y="-31750"/>
            <a:ext cx="57118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Radiotelescope 1 to 3,5 GHz</a:t>
            </a:r>
            <a:endParaRPr lang="en-US" sz="3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>
            <a:off x="2667000" y="1737177"/>
            <a:ext cx="1143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152" name="Line 14"/>
          <p:cNvSpPr>
            <a:spLocks noChangeShapeType="1"/>
          </p:cNvSpPr>
          <p:nvPr/>
        </p:nvSpPr>
        <p:spPr bwMode="auto">
          <a:xfrm flipH="1" flipV="1">
            <a:off x="6096000" y="4480377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 flipH="1">
            <a:off x="4800600" y="1737177"/>
            <a:ext cx="1371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667016" y="5277401"/>
            <a:ext cx="361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dirty="0" smtClean="0">
                <a:solidFill>
                  <a:schemeClr val="tx1"/>
                </a:solidFill>
              </a:rPr>
              <a:t>Nançay Center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smtClean="0">
                <a:solidFill>
                  <a:schemeClr val="tx1"/>
                </a:solidFill>
              </a:rPr>
              <a:t>Cher, France)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-76200"/>
            <a:ext cx="39036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issue: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76288" y="1676400"/>
            <a:ext cx="1143000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120 dBm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6288" y="2284413"/>
            <a:ext cx="900112" cy="554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76288" y="2894013"/>
            <a:ext cx="900112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76288" y="3505200"/>
            <a:ext cx="900112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76288" y="4113213"/>
            <a:ext cx="900112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76288" y="4724400"/>
            <a:ext cx="900112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57288" y="914400"/>
            <a:ext cx="1268412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3 MHz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100m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425700" y="914400"/>
            <a:ext cx="1273175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30 MHz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10m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698875" y="914400"/>
            <a:ext cx="1268413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300 MHz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1m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967288" y="914400"/>
            <a:ext cx="1271587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3 GHz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10 cm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238875" y="914400"/>
            <a:ext cx="1270000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30 GHz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1 cm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316038" y="1493838"/>
            <a:ext cx="0" cy="45259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586038" y="1493838"/>
            <a:ext cx="0" cy="45259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3857625" y="1493838"/>
            <a:ext cx="0" cy="45259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126038" y="1493838"/>
            <a:ext cx="0" cy="45259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6396038" y="1493838"/>
            <a:ext cx="0" cy="45259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7667625" y="1493838"/>
            <a:ext cx="0" cy="45259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7508875" y="914400"/>
            <a:ext cx="1268413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300 GHz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1 mm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25700" y="3698875"/>
            <a:ext cx="1273175" cy="347663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TV VHF 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476375" y="4279900"/>
            <a:ext cx="1268413" cy="346075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Times New Roman" pitchFamily="18" charset="0"/>
              </a:rPr>
              <a:t>Amateurs 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214688" y="4876800"/>
            <a:ext cx="1143000" cy="304800"/>
          </a:xfrm>
          <a:prstGeom prst="rect">
            <a:avLst/>
          </a:prstGeom>
          <a:solidFill>
            <a:srgbClr val="00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 dirty="0">
                <a:solidFill>
                  <a:schemeClr val="bg1"/>
                </a:solidFill>
                <a:latin typeface="Times New Roman" pitchFamily="18" charset="0"/>
              </a:rPr>
              <a:t>Amateurs 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510088" y="4572000"/>
            <a:ext cx="1016000" cy="3937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GSM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857625" y="3119438"/>
            <a:ext cx="1268413" cy="346075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TV UHF 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586288" y="2209800"/>
            <a:ext cx="2063750" cy="346075"/>
          </a:xfrm>
          <a:prstGeom prst="rect">
            <a:avLst/>
          </a:pr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</a:rPr>
              <a:t>Radars 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</a:rPr>
              <a:t>military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262688" y="2514600"/>
            <a:ext cx="1270000" cy="34925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Times New Roman" pitchFamily="18" charset="0"/>
              </a:rPr>
              <a:t>Satellites 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808538" y="3465513"/>
            <a:ext cx="692150" cy="344487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</a:rPr>
              <a:t>Oven</a:t>
            </a:r>
            <a:endParaRPr 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919788" y="4162425"/>
            <a:ext cx="954087" cy="581025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</a:rPr>
              <a:t>Electronic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</a:rPr>
              <a:t>Toll</a:t>
            </a:r>
            <a:endParaRPr 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4510088" y="4953000"/>
            <a:ext cx="1016000" cy="393700"/>
          </a:xfrm>
          <a:prstGeom prst="rect">
            <a:avLst/>
          </a:prstGeom>
          <a:solidFill>
            <a:srgbClr val="00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Times New Roman" pitchFamily="18" charset="0"/>
              </a:rPr>
              <a:t>DECT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586288" y="4038600"/>
            <a:ext cx="1016000" cy="393700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sz="1800">
                <a:solidFill>
                  <a:schemeClr val="tx1"/>
                </a:solidFill>
                <a:latin typeface="Times New Roman" pitchFamily="18" charset="0"/>
              </a:rPr>
              <a:t>TFTS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776288" y="5334000"/>
            <a:ext cx="9001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309688" y="4686300"/>
            <a:ext cx="66294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8015288" y="4476750"/>
            <a:ext cx="900112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rgbClr val="777777"/>
                </a:solidFill>
                <a:latin typeface="Times New Roman" pitchFamily="18" charset="0"/>
              </a:rPr>
              <a:t>1W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8015288" y="5334000"/>
            <a:ext cx="900112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rgbClr val="777777"/>
                </a:solidFill>
                <a:latin typeface="Times New Roman" pitchFamily="18" charset="0"/>
              </a:rPr>
              <a:t>1mW</a:t>
            </a: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1309688" y="5562600"/>
            <a:ext cx="66294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1309688" y="2933700"/>
            <a:ext cx="66294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8015288" y="2762250"/>
            <a:ext cx="900112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rgbClr val="777777"/>
                </a:solidFill>
                <a:latin typeface="Times New Roman" pitchFamily="18" charset="0"/>
              </a:rPr>
              <a:t>1MW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8015288" y="3619500"/>
            <a:ext cx="900112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rgbClr val="777777"/>
                </a:solidFill>
                <a:latin typeface="Times New Roman" pitchFamily="18" charset="0"/>
              </a:rPr>
              <a:t>1KW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1309688" y="3810000"/>
            <a:ext cx="66294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1309688" y="2057400"/>
            <a:ext cx="66294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8015288" y="1905000"/>
            <a:ext cx="900112" cy="554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>
                <a:solidFill>
                  <a:srgbClr val="777777"/>
                </a:solidFill>
                <a:latin typeface="Times New Roman" pitchFamily="18" charset="0"/>
              </a:rPr>
              <a:t>1GW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5881688" y="1828800"/>
            <a:ext cx="1785937" cy="34766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</a:rPr>
              <a:t>Radars 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</a:rPr>
              <a:t>Weather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V="1">
            <a:off x="1752600" y="838200"/>
            <a:ext cx="0" cy="521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524000" y="56007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53340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1fW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05001" y="833438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sz="2400" dirty="0" err="1" smtClean="0">
                <a:solidFill>
                  <a:schemeClr val="tx1"/>
                </a:solidFill>
                <a:latin typeface="Arial Narrow" pitchFamily="34" charset="0"/>
              </a:rPr>
              <a:t>Isotropic</a:t>
            </a:r>
            <a:r>
              <a:rPr lang="fr-FR" sz="2400" dirty="0" smtClean="0">
                <a:solidFill>
                  <a:schemeClr val="tx1"/>
                </a:solidFill>
                <a:latin typeface="Arial Narrow" pitchFamily="34" charset="0"/>
              </a:rPr>
              <a:t> Power</a:t>
            </a:r>
            <a:endParaRPr lang="fr-FR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24000" y="485775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81050" y="46101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1pW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24000" y="42291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5800" y="4000500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1µW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85800" y="3390900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1mW</a:t>
            </a: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1504950" y="3048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819150" y="27813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1W</a:t>
            </a: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1504950" y="230505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762000" y="20574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1kW</a:t>
            </a:r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1504950" y="1676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666750" y="14478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1MW</a:t>
            </a:r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1504950" y="106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666750" y="8382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400">
                <a:solidFill>
                  <a:schemeClr val="tx1"/>
                </a:solidFill>
                <a:latin typeface="Times New Roman" pitchFamily="18" charset="0"/>
              </a:rPr>
              <a:t>1GW</a:t>
            </a:r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1447800" y="3657600"/>
            <a:ext cx="69342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1828800" y="36576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13" name="Oval 22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4" name="Picture 23" descr="te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14382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4" descr="te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4382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5" descr="satel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7908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Line 26"/>
          <p:cNvSpPr>
            <a:spLocks noChangeShapeType="1"/>
          </p:cNvSpPr>
          <p:nvPr/>
        </p:nvSpPr>
        <p:spPr bwMode="auto">
          <a:xfrm flipV="1">
            <a:off x="2895600" y="2438400"/>
            <a:ext cx="228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18" name="Oval 27"/>
          <p:cNvSpPr>
            <a:spLocks noChangeArrowheads="1"/>
          </p:cNvSpPr>
          <p:nvPr/>
        </p:nvSpPr>
        <p:spPr bwMode="auto">
          <a:xfrm>
            <a:off x="3048000" y="2133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28"/>
          <p:cNvSpPr>
            <a:spLocks noChangeArrowheads="1"/>
          </p:cNvSpPr>
          <p:nvPr/>
        </p:nvSpPr>
        <p:spPr bwMode="auto">
          <a:xfrm>
            <a:off x="3505200" y="990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29"/>
          <p:cNvSpPr>
            <a:spLocks noChangeShapeType="1"/>
          </p:cNvSpPr>
          <p:nvPr/>
        </p:nvSpPr>
        <p:spPr bwMode="auto">
          <a:xfrm flipV="1">
            <a:off x="3276600" y="13716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1" name="Line 30"/>
          <p:cNvSpPr>
            <a:spLocks noChangeShapeType="1"/>
          </p:cNvSpPr>
          <p:nvPr/>
        </p:nvSpPr>
        <p:spPr bwMode="auto">
          <a:xfrm>
            <a:off x="3733800" y="1371600"/>
            <a:ext cx="5334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2" name="Oval 31"/>
          <p:cNvSpPr>
            <a:spLocks noChangeArrowheads="1"/>
          </p:cNvSpPr>
          <p:nvPr/>
        </p:nvSpPr>
        <p:spPr bwMode="auto">
          <a:xfrm>
            <a:off x="4191000" y="4800600"/>
            <a:ext cx="304800" cy="3048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2"/>
          <p:cNvSpPr>
            <a:spLocks noChangeShapeType="1"/>
          </p:cNvSpPr>
          <p:nvPr/>
        </p:nvSpPr>
        <p:spPr bwMode="auto">
          <a:xfrm flipV="1">
            <a:off x="4419600" y="44958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4" name="Oval 33"/>
          <p:cNvSpPr>
            <a:spLocks noChangeArrowheads="1"/>
          </p:cNvSpPr>
          <p:nvPr/>
        </p:nvSpPr>
        <p:spPr bwMode="auto">
          <a:xfrm>
            <a:off x="4648200" y="4191000"/>
            <a:ext cx="304800" cy="3048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4"/>
          <p:cNvSpPr>
            <a:spLocks noChangeArrowheads="1"/>
          </p:cNvSpPr>
          <p:nvPr/>
        </p:nvSpPr>
        <p:spPr bwMode="auto">
          <a:xfrm>
            <a:off x="4953000" y="2590800"/>
            <a:ext cx="304800" cy="3048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5"/>
          <p:cNvSpPr>
            <a:spLocks noChangeShapeType="1"/>
          </p:cNvSpPr>
          <p:nvPr/>
        </p:nvSpPr>
        <p:spPr bwMode="auto">
          <a:xfrm flipV="1">
            <a:off x="4876800" y="289560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7" name="Text Box 36"/>
          <p:cNvSpPr txBox="1">
            <a:spLocks noChangeArrowheads="1"/>
          </p:cNvSpPr>
          <p:nvPr/>
        </p:nvSpPr>
        <p:spPr bwMode="auto">
          <a:xfrm>
            <a:off x="1828800" y="3886200"/>
            <a:ext cx="1293944" cy="40011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Input Signal</a:t>
            </a:r>
            <a:endParaRPr lang="fr-F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228" name="Text Box 37"/>
          <p:cNvSpPr txBox="1">
            <a:spLocks noChangeArrowheads="1"/>
          </p:cNvSpPr>
          <p:nvPr/>
        </p:nvSpPr>
        <p:spPr bwMode="auto">
          <a:xfrm>
            <a:off x="3048000" y="2667000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sz="1600" dirty="0" err="1" smtClean="0">
                <a:solidFill>
                  <a:schemeClr val="tx1"/>
                </a:solidFill>
                <a:latin typeface="Arial Narrow" pitchFamily="34" charset="0"/>
              </a:rPr>
              <a:t>Terrestrial</a:t>
            </a:r>
            <a:r>
              <a:rPr lang="fr-FR" sz="1600" dirty="0" smtClean="0">
                <a:solidFill>
                  <a:schemeClr val="tx1"/>
                </a:solidFill>
                <a:latin typeface="Arial Narrow" pitchFamily="34" charset="0"/>
              </a:rPr>
              <a:t> Amplifier</a:t>
            </a:r>
            <a:endParaRPr lang="fr-FR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29" name="Text Box 38"/>
          <p:cNvSpPr txBox="1">
            <a:spLocks noChangeArrowheads="1"/>
          </p:cNvSpPr>
          <p:nvPr/>
        </p:nvSpPr>
        <p:spPr bwMode="auto">
          <a:xfrm>
            <a:off x="3810000" y="593725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sz="1800" dirty="0" err="1" smtClean="0">
                <a:solidFill>
                  <a:schemeClr val="tx1"/>
                </a:solidFill>
                <a:latin typeface="Arial Narrow" pitchFamily="34" charset="0"/>
              </a:rPr>
              <a:t>Terrestrial</a:t>
            </a:r>
            <a:r>
              <a:rPr lang="fr-FR" sz="1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 Narrow" pitchFamily="34" charset="0"/>
              </a:rPr>
              <a:t>Antenna</a:t>
            </a:r>
            <a:endParaRPr lang="fr-FR" sz="1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30" name="Text Box 39"/>
          <p:cNvSpPr txBox="1">
            <a:spLocks noChangeArrowheads="1"/>
          </p:cNvSpPr>
          <p:nvPr/>
        </p:nvSpPr>
        <p:spPr bwMode="auto">
          <a:xfrm>
            <a:off x="2286001" y="4876800"/>
            <a:ext cx="1066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err="1" smtClean="0">
                <a:solidFill>
                  <a:schemeClr val="tx1"/>
                </a:solidFill>
                <a:latin typeface="Arial Narrow" pitchFamily="34" charset="0"/>
              </a:rPr>
              <a:t>Received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 Signal</a:t>
            </a:r>
            <a:endParaRPr lang="fr-FR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31" name="Text Box 40"/>
          <p:cNvSpPr txBox="1">
            <a:spLocks noChangeArrowheads="1"/>
          </p:cNvSpPr>
          <p:nvPr/>
        </p:nvSpPr>
        <p:spPr bwMode="auto">
          <a:xfrm>
            <a:off x="4648200" y="4876800"/>
            <a:ext cx="968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err="1" smtClean="0">
                <a:solidFill>
                  <a:schemeClr val="tx1"/>
                </a:solidFill>
                <a:latin typeface="Arial Narrow" pitchFamily="34" charset="0"/>
              </a:rPr>
              <a:t>AntennaGain</a:t>
            </a:r>
            <a:endParaRPr lang="fr-FR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32" name="Oval 41"/>
          <p:cNvSpPr>
            <a:spLocks noChangeArrowheads="1"/>
          </p:cNvSpPr>
          <p:nvPr/>
        </p:nvSpPr>
        <p:spPr bwMode="auto">
          <a:xfrm>
            <a:off x="5486400" y="1981200"/>
            <a:ext cx="304800" cy="3048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Text Box 42"/>
          <p:cNvSpPr txBox="1">
            <a:spLocks noChangeArrowheads="1"/>
          </p:cNvSpPr>
          <p:nvPr/>
        </p:nvSpPr>
        <p:spPr bwMode="auto">
          <a:xfrm>
            <a:off x="4495800" y="3048000"/>
            <a:ext cx="7048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>
                <a:solidFill>
                  <a:schemeClr val="tx1"/>
                </a:solidFill>
                <a:latin typeface="Arial Narrow" pitchFamily="34" charset="0"/>
              </a:rPr>
              <a:t>Ampli</a:t>
            </a:r>
          </a:p>
        </p:txBody>
      </p:sp>
      <p:sp>
        <p:nvSpPr>
          <p:cNvPr id="8234" name="Line 43"/>
          <p:cNvSpPr>
            <a:spLocks noChangeShapeType="1"/>
          </p:cNvSpPr>
          <p:nvPr/>
        </p:nvSpPr>
        <p:spPr bwMode="auto">
          <a:xfrm flipV="1">
            <a:off x="5181600" y="2209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35" name="Text Box 44"/>
          <p:cNvSpPr txBox="1">
            <a:spLocks noChangeArrowheads="1"/>
          </p:cNvSpPr>
          <p:nvPr/>
        </p:nvSpPr>
        <p:spPr bwMode="auto">
          <a:xfrm>
            <a:off x="5181600" y="1143000"/>
            <a:ext cx="1066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Satellite </a:t>
            </a:r>
            <a:r>
              <a:rPr lang="fr-FR" dirty="0" err="1" smtClean="0">
                <a:solidFill>
                  <a:schemeClr val="tx1"/>
                </a:solidFill>
                <a:latin typeface="Arial Narrow" pitchFamily="34" charset="0"/>
              </a:rPr>
              <a:t>Antenna</a:t>
            </a:r>
            <a:endParaRPr lang="fr-FR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36" name="Line 45"/>
          <p:cNvSpPr>
            <a:spLocks noChangeShapeType="1"/>
          </p:cNvSpPr>
          <p:nvPr/>
        </p:nvSpPr>
        <p:spPr bwMode="auto">
          <a:xfrm>
            <a:off x="5791200" y="2286000"/>
            <a:ext cx="53340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37" name="Oval 46"/>
          <p:cNvSpPr>
            <a:spLocks noChangeArrowheads="1"/>
          </p:cNvSpPr>
          <p:nvPr/>
        </p:nvSpPr>
        <p:spPr bwMode="auto">
          <a:xfrm>
            <a:off x="6248400" y="57912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7"/>
          <p:cNvSpPr>
            <a:spLocks noChangeShapeType="1"/>
          </p:cNvSpPr>
          <p:nvPr/>
        </p:nvSpPr>
        <p:spPr bwMode="auto">
          <a:xfrm flipV="1">
            <a:off x="6477000" y="4724400"/>
            <a:ext cx="228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39" name="Oval 48"/>
          <p:cNvSpPr>
            <a:spLocks noChangeArrowheads="1"/>
          </p:cNvSpPr>
          <p:nvPr/>
        </p:nvSpPr>
        <p:spPr bwMode="auto">
          <a:xfrm>
            <a:off x="6629400" y="44196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Oval 49"/>
          <p:cNvSpPr>
            <a:spLocks noChangeArrowheads="1"/>
          </p:cNvSpPr>
          <p:nvPr/>
        </p:nvSpPr>
        <p:spPr bwMode="auto">
          <a:xfrm>
            <a:off x="7162800" y="35052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Line 50"/>
          <p:cNvSpPr>
            <a:spLocks noChangeShapeType="1"/>
          </p:cNvSpPr>
          <p:nvPr/>
        </p:nvSpPr>
        <p:spPr bwMode="auto">
          <a:xfrm flipV="1">
            <a:off x="6858000" y="36576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42" name="Text Box 51"/>
          <p:cNvSpPr txBox="1">
            <a:spLocks noChangeArrowheads="1"/>
          </p:cNvSpPr>
          <p:nvPr/>
        </p:nvSpPr>
        <p:spPr bwMode="auto">
          <a:xfrm>
            <a:off x="7010400" y="4114800"/>
            <a:ext cx="9906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err="1" smtClean="0">
                <a:solidFill>
                  <a:schemeClr val="tx1"/>
                </a:solidFill>
                <a:latin typeface="Arial Narrow" pitchFamily="34" charset="0"/>
              </a:rPr>
              <a:t>Antenna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 Gain</a:t>
            </a:r>
            <a:endParaRPr lang="fr-FR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43" name="Text Box 52"/>
          <p:cNvSpPr txBox="1">
            <a:spLocks noChangeArrowheads="1"/>
          </p:cNvSpPr>
          <p:nvPr/>
        </p:nvSpPr>
        <p:spPr bwMode="auto">
          <a:xfrm>
            <a:off x="6248400" y="2819400"/>
            <a:ext cx="1371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err="1">
                <a:solidFill>
                  <a:schemeClr val="tx1"/>
                </a:solidFill>
                <a:latin typeface="Arial Narrow" pitchFamily="34" charset="0"/>
              </a:rPr>
              <a:t>Low</a:t>
            </a:r>
            <a:r>
              <a:rPr lang="fr-FR" dirty="0">
                <a:solidFill>
                  <a:schemeClr val="tx1"/>
                </a:solidFill>
                <a:latin typeface="Arial Narrow" pitchFamily="34" charset="0"/>
              </a:rPr>
              <a:t> Noise 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Amplifier</a:t>
            </a:r>
            <a:endParaRPr lang="fr-FR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44" name="Line 53"/>
          <p:cNvSpPr>
            <a:spLocks noChangeShapeType="1"/>
          </p:cNvSpPr>
          <p:nvPr/>
        </p:nvSpPr>
        <p:spPr bwMode="auto">
          <a:xfrm>
            <a:off x="7543800" y="36576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45" name="Text Box 54"/>
          <p:cNvSpPr txBox="1">
            <a:spLocks noChangeArrowheads="1"/>
          </p:cNvSpPr>
          <p:nvPr/>
        </p:nvSpPr>
        <p:spPr bwMode="auto">
          <a:xfrm>
            <a:off x="7772400" y="2819400"/>
            <a:ext cx="1219200" cy="707886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Output Signal</a:t>
            </a:r>
            <a:endParaRPr lang="fr-F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246" name="Oval 55"/>
          <p:cNvSpPr>
            <a:spLocks noChangeArrowheads="1"/>
          </p:cNvSpPr>
          <p:nvPr/>
        </p:nvSpPr>
        <p:spPr bwMode="auto">
          <a:xfrm>
            <a:off x="2362200" y="22860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7" name="Oval 56"/>
          <p:cNvSpPr>
            <a:spLocks noChangeArrowheads="1"/>
          </p:cNvSpPr>
          <p:nvPr/>
        </p:nvSpPr>
        <p:spPr bwMode="auto">
          <a:xfrm>
            <a:off x="7620000" y="4953000"/>
            <a:ext cx="304800" cy="304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Text Box 57"/>
          <p:cNvSpPr txBox="1">
            <a:spLocks noChangeArrowheads="1"/>
          </p:cNvSpPr>
          <p:nvPr/>
        </p:nvSpPr>
        <p:spPr bwMode="auto">
          <a:xfrm>
            <a:off x="4572000" y="5600700"/>
            <a:ext cx="167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fr-FR" sz="1800" dirty="0" err="1" smtClean="0">
                <a:solidFill>
                  <a:schemeClr val="tx1"/>
                </a:solidFill>
                <a:latin typeface="Arial Narrow" pitchFamily="34" charset="0"/>
              </a:rPr>
              <a:t>Received</a:t>
            </a:r>
            <a:r>
              <a:rPr lang="fr-FR" sz="1800" dirty="0" smtClean="0">
                <a:solidFill>
                  <a:schemeClr val="tx1"/>
                </a:solidFill>
                <a:latin typeface="Arial Narrow" pitchFamily="34" charset="0"/>
              </a:rPr>
              <a:t> Signal on </a:t>
            </a:r>
            <a:r>
              <a:rPr lang="fr-FR" sz="1800" dirty="0" err="1" smtClean="0">
                <a:solidFill>
                  <a:schemeClr val="tx1"/>
                </a:solidFill>
                <a:latin typeface="Arial Narrow" pitchFamily="34" charset="0"/>
              </a:rPr>
              <a:t>earth</a:t>
            </a:r>
            <a:endParaRPr lang="fr-FR" sz="1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49" name="Line 58"/>
          <p:cNvSpPr>
            <a:spLocks noChangeShapeType="1"/>
          </p:cNvSpPr>
          <p:nvPr/>
        </p:nvSpPr>
        <p:spPr bwMode="auto">
          <a:xfrm flipV="1">
            <a:off x="3276600" y="50292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50" name="Line 59"/>
          <p:cNvSpPr>
            <a:spLocks noChangeShapeType="1"/>
          </p:cNvSpPr>
          <p:nvPr/>
        </p:nvSpPr>
        <p:spPr bwMode="auto">
          <a:xfrm flipV="1">
            <a:off x="5715000" y="5943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990600" y="0"/>
            <a:ext cx="7301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 :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Earth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-Satellite Communication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31"/>
          <p:cNvSpPr txBox="1">
            <a:spLocks noChangeArrowheads="1"/>
          </p:cNvSpPr>
          <p:nvPr/>
        </p:nvSpPr>
        <p:spPr bwMode="auto">
          <a:xfrm>
            <a:off x="822699" y="1039813"/>
            <a:ext cx="1859805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u="sng" smtClean="0">
                <a:solidFill>
                  <a:schemeClr val="bg1"/>
                </a:solidFill>
              </a:rPr>
              <a:t>Emitter part</a:t>
            </a:r>
            <a:r>
              <a:rPr lang="en-US" sz="2400" smtClean="0">
                <a:solidFill>
                  <a:schemeClr val="bg1"/>
                </a:solidFill>
              </a:rPr>
              <a:t>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139" name="Text Box 443"/>
          <p:cNvSpPr txBox="1">
            <a:spLocks noChangeArrowheads="1"/>
          </p:cNvSpPr>
          <p:nvPr/>
        </p:nvSpPr>
        <p:spPr bwMode="auto">
          <a:xfrm>
            <a:off x="1066800" y="-76200"/>
            <a:ext cx="5186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 transmission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Text Box 444"/>
          <p:cNvSpPr txBox="1">
            <a:spLocks noChangeArrowheads="1"/>
          </p:cNvSpPr>
          <p:nvPr/>
        </p:nvSpPr>
        <p:spPr bwMode="auto">
          <a:xfrm>
            <a:off x="609600" y="1878013"/>
            <a:ext cx="1004888" cy="707886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Usefull signal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1" name="Text Box 445"/>
          <p:cNvSpPr txBox="1">
            <a:spLocks noChangeArrowheads="1"/>
          </p:cNvSpPr>
          <p:nvPr/>
        </p:nvSpPr>
        <p:spPr bwMode="auto">
          <a:xfrm>
            <a:off x="2814638" y="1970088"/>
            <a:ext cx="687387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/>
              <a:t>Mod</a:t>
            </a:r>
          </a:p>
        </p:txBody>
      </p:sp>
      <p:sp>
        <p:nvSpPr>
          <p:cNvPr id="9222" name="Text Box 446"/>
          <p:cNvSpPr txBox="1">
            <a:spLocks noChangeArrowheads="1"/>
          </p:cNvSpPr>
          <p:nvPr/>
        </p:nvSpPr>
        <p:spPr bwMode="auto">
          <a:xfrm>
            <a:off x="2743200" y="2732088"/>
            <a:ext cx="910827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>
                <a:solidFill>
                  <a:schemeClr val="bg1"/>
                </a:solidFill>
              </a:rPr>
              <a:t>Synth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223" name="Line 447"/>
          <p:cNvSpPr>
            <a:spLocks noChangeShapeType="1"/>
          </p:cNvSpPr>
          <p:nvPr/>
        </p:nvSpPr>
        <p:spPr bwMode="auto">
          <a:xfrm>
            <a:off x="1600200" y="21986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24" name="Line 448"/>
          <p:cNvSpPr>
            <a:spLocks noChangeShapeType="1"/>
          </p:cNvSpPr>
          <p:nvPr/>
        </p:nvSpPr>
        <p:spPr bwMode="auto">
          <a:xfrm flipV="1">
            <a:off x="3200400" y="23510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25" name="Line 449"/>
          <p:cNvSpPr>
            <a:spLocks noChangeShapeType="1"/>
          </p:cNvSpPr>
          <p:nvPr/>
        </p:nvSpPr>
        <p:spPr bwMode="auto">
          <a:xfrm>
            <a:off x="3505200" y="21986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26" name="Text Box 450"/>
          <p:cNvSpPr txBox="1">
            <a:spLocks noChangeArrowheads="1"/>
          </p:cNvSpPr>
          <p:nvPr/>
        </p:nvSpPr>
        <p:spPr bwMode="auto">
          <a:xfrm>
            <a:off x="1905000" y="19700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chemeClr val="tx1"/>
                </a:solidFill>
              </a:rPr>
              <a:t>Cod</a:t>
            </a:r>
          </a:p>
        </p:txBody>
      </p:sp>
      <p:sp>
        <p:nvSpPr>
          <p:cNvPr id="9227" name="Line 451"/>
          <p:cNvSpPr>
            <a:spLocks noChangeShapeType="1"/>
          </p:cNvSpPr>
          <p:nvPr/>
        </p:nvSpPr>
        <p:spPr bwMode="auto">
          <a:xfrm>
            <a:off x="2590800" y="2198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28" name="Text Box 452"/>
          <p:cNvSpPr txBox="1">
            <a:spLocks noChangeArrowheads="1"/>
          </p:cNvSpPr>
          <p:nvPr/>
        </p:nvSpPr>
        <p:spPr bwMode="auto">
          <a:xfrm>
            <a:off x="8077200" y="1954213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/>
              <a:t>antenna</a:t>
            </a:r>
            <a:endParaRPr lang="fr-FR" dirty="0"/>
          </a:p>
        </p:txBody>
      </p:sp>
      <p:sp>
        <p:nvSpPr>
          <p:cNvPr id="9229" name="Text Box 453"/>
          <p:cNvSpPr txBox="1">
            <a:spLocks noChangeArrowheads="1"/>
          </p:cNvSpPr>
          <p:nvPr/>
        </p:nvSpPr>
        <p:spPr bwMode="auto">
          <a:xfrm>
            <a:off x="3810000" y="1970088"/>
            <a:ext cx="1309688" cy="40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chemeClr val="tx1"/>
                </a:solidFill>
              </a:rPr>
              <a:t>duplexeur</a:t>
            </a:r>
          </a:p>
        </p:txBody>
      </p:sp>
      <p:sp>
        <p:nvSpPr>
          <p:cNvPr id="9230" name="Text Box 454"/>
          <p:cNvSpPr txBox="1">
            <a:spLocks noChangeArrowheads="1"/>
          </p:cNvSpPr>
          <p:nvPr/>
        </p:nvSpPr>
        <p:spPr bwMode="auto">
          <a:xfrm>
            <a:off x="5410200" y="1970088"/>
            <a:ext cx="8016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ampli</a:t>
            </a:r>
          </a:p>
        </p:txBody>
      </p:sp>
      <p:sp>
        <p:nvSpPr>
          <p:cNvPr id="9231" name="Text Box 455"/>
          <p:cNvSpPr txBox="1">
            <a:spLocks noChangeArrowheads="1"/>
          </p:cNvSpPr>
          <p:nvPr/>
        </p:nvSpPr>
        <p:spPr bwMode="auto">
          <a:xfrm>
            <a:off x="6477000" y="1970088"/>
            <a:ext cx="1353256" cy="40011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>
                <a:solidFill>
                  <a:schemeClr val="tx1"/>
                </a:solidFill>
              </a:rPr>
              <a:t>Circulator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232" name="Line 456"/>
          <p:cNvSpPr>
            <a:spLocks noChangeShapeType="1"/>
          </p:cNvSpPr>
          <p:nvPr/>
        </p:nvSpPr>
        <p:spPr bwMode="auto">
          <a:xfrm>
            <a:off x="5105400" y="21986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33" name="Line 457"/>
          <p:cNvSpPr>
            <a:spLocks noChangeShapeType="1"/>
          </p:cNvSpPr>
          <p:nvPr/>
        </p:nvSpPr>
        <p:spPr bwMode="auto">
          <a:xfrm flipV="1">
            <a:off x="6248400" y="21828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34" name="Line 458"/>
          <p:cNvSpPr>
            <a:spLocks noChangeShapeType="1"/>
          </p:cNvSpPr>
          <p:nvPr/>
        </p:nvSpPr>
        <p:spPr bwMode="auto">
          <a:xfrm>
            <a:off x="7848600" y="21828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35" name="Arc 459"/>
          <p:cNvSpPr>
            <a:spLocks/>
          </p:cNvSpPr>
          <p:nvPr/>
        </p:nvSpPr>
        <p:spPr bwMode="auto">
          <a:xfrm flipH="1" flipV="1">
            <a:off x="8077200" y="1801813"/>
            <a:ext cx="381000" cy="763587"/>
          </a:xfrm>
          <a:custGeom>
            <a:avLst/>
            <a:gdLst>
              <a:gd name="T0" fmla="*/ 0 w 21600"/>
              <a:gd name="T1" fmla="*/ 0 h 43188"/>
              <a:gd name="T2" fmla="*/ 225566 w 21600"/>
              <a:gd name="T3" fmla="*/ 13500628 h 43188"/>
              <a:gd name="T4" fmla="*/ 0 w 21600"/>
              <a:gd name="T5" fmla="*/ 6752197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47"/>
                  <a:pt x="12365" y="42796"/>
                  <a:pt x="724" y="43187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47"/>
                  <a:pt x="12365" y="42796"/>
                  <a:pt x="724" y="4318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9236" name="Text Box 460"/>
          <p:cNvSpPr txBox="1">
            <a:spLocks noChangeArrowheads="1"/>
          </p:cNvSpPr>
          <p:nvPr/>
        </p:nvSpPr>
        <p:spPr bwMode="auto">
          <a:xfrm>
            <a:off x="727074" y="3675063"/>
            <a:ext cx="210185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fr-FR" sz="2400" u="sng" dirty="0" err="1" smtClean="0">
                <a:solidFill>
                  <a:schemeClr val="bg1"/>
                </a:solidFill>
              </a:rPr>
              <a:t>Receiver</a:t>
            </a:r>
            <a:r>
              <a:rPr lang="fr-FR" sz="2400" u="sng" dirty="0" smtClean="0">
                <a:solidFill>
                  <a:schemeClr val="bg1"/>
                </a:solidFill>
              </a:rPr>
              <a:t> part</a:t>
            </a:r>
            <a:r>
              <a:rPr lang="fr-FR" sz="2400" dirty="0" smtClean="0">
                <a:solidFill>
                  <a:schemeClr val="bg1"/>
                </a:solidFill>
              </a:rPr>
              <a:t>: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237" name="Text Box 461"/>
          <p:cNvSpPr txBox="1">
            <a:spLocks noChangeArrowheads="1"/>
          </p:cNvSpPr>
          <p:nvPr/>
        </p:nvSpPr>
        <p:spPr bwMode="auto">
          <a:xfrm>
            <a:off x="8001000" y="4392613"/>
            <a:ext cx="1004888" cy="7016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>
                <a:solidFill>
                  <a:schemeClr val="bg1"/>
                </a:solidFill>
              </a:rPr>
              <a:t>Usefull</a:t>
            </a:r>
            <a:r>
              <a:rPr lang="fr-FR" dirty="0">
                <a:solidFill>
                  <a:schemeClr val="bg1"/>
                </a:solidFill>
              </a:rPr>
              <a:t> signal</a:t>
            </a:r>
          </a:p>
        </p:txBody>
      </p:sp>
      <p:sp>
        <p:nvSpPr>
          <p:cNvPr id="9238" name="Text Box 462"/>
          <p:cNvSpPr txBox="1">
            <a:spLocks noChangeArrowheads="1"/>
          </p:cNvSpPr>
          <p:nvPr/>
        </p:nvSpPr>
        <p:spPr bwMode="auto">
          <a:xfrm>
            <a:off x="4249738" y="4545013"/>
            <a:ext cx="1011815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/>
              <a:t>Demod</a:t>
            </a:r>
            <a:endParaRPr lang="fr-FR" dirty="0"/>
          </a:p>
        </p:txBody>
      </p:sp>
      <p:sp>
        <p:nvSpPr>
          <p:cNvPr id="9239" name="Text Box 463"/>
          <p:cNvSpPr txBox="1">
            <a:spLocks noChangeArrowheads="1"/>
          </p:cNvSpPr>
          <p:nvPr/>
        </p:nvSpPr>
        <p:spPr bwMode="auto">
          <a:xfrm>
            <a:off x="4340225" y="5307013"/>
            <a:ext cx="910827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>
                <a:solidFill>
                  <a:schemeClr val="bg1"/>
                </a:solidFill>
              </a:rPr>
              <a:t>Synth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240" name="Line 464"/>
          <p:cNvSpPr>
            <a:spLocks noChangeShapeType="1"/>
          </p:cNvSpPr>
          <p:nvPr/>
        </p:nvSpPr>
        <p:spPr bwMode="auto">
          <a:xfrm>
            <a:off x="7620000" y="4773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41" name="Line 465"/>
          <p:cNvSpPr>
            <a:spLocks noChangeShapeType="1"/>
          </p:cNvSpPr>
          <p:nvPr/>
        </p:nvSpPr>
        <p:spPr bwMode="auto">
          <a:xfrm flipV="1">
            <a:off x="4797425" y="49260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42" name="Line 466"/>
          <p:cNvSpPr>
            <a:spLocks noChangeShapeType="1"/>
          </p:cNvSpPr>
          <p:nvPr/>
        </p:nvSpPr>
        <p:spPr bwMode="auto">
          <a:xfrm>
            <a:off x="1585913" y="4773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43" name="Text Box 467"/>
          <p:cNvSpPr txBox="1">
            <a:spLocks noChangeArrowheads="1"/>
          </p:cNvSpPr>
          <p:nvPr/>
        </p:nvSpPr>
        <p:spPr bwMode="auto">
          <a:xfrm>
            <a:off x="6691313" y="4545013"/>
            <a:ext cx="926857" cy="40011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>
                <a:solidFill>
                  <a:schemeClr val="tx1"/>
                </a:solidFill>
              </a:rPr>
              <a:t>Decod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244" name="Line 468"/>
          <p:cNvSpPr>
            <a:spLocks noChangeShapeType="1"/>
          </p:cNvSpPr>
          <p:nvPr/>
        </p:nvSpPr>
        <p:spPr bwMode="auto">
          <a:xfrm>
            <a:off x="3962400" y="4773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45" name="Text Box 469"/>
          <p:cNvSpPr txBox="1">
            <a:spLocks noChangeArrowheads="1"/>
          </p:cNvSpPr>
          <p:nvPr/>
        </p:nvSpPr>
        <p:spPr bwMode="auto">
          <a:xfrm>
            <a:off x="457200" y="4545013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/>
              <a:t>antenna</a:t>
            </a:r>
            <a:endParaRPr lang="fr-FR" dirty="0"/>
          </a:p>
        </p:txBody>
      </p:sp>
      <p:sp>
        <p:nvSpPr>
          <p:cNvPr id="9246" name="Text Box 470"/>
          <p:cNvSpPr txBox="1">
            <a:spLocks noChangeArrowheads="1"/>
          </p:cNvSpPr>
          <p:nvPr/>
        </p:nvSpPr>
        <p:spPr bwMode="auto">
          <a:xfrm>
            <a:off x="1905000" y="4545013"/>
            <a:ext cx="942975" cy="40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chemeClr val="tx1"/>
                </a:solidFill>
              </a:rPr>
              <a:t>duplex</a:t>
            </a:r>
          </a:p>
        </p:txBody>
      </p:sp>
      <p:sp>
        <p:nvSpPr>
          <p:cNvPr id="9247" name="Text Box 471"/>
          <p:cNvSpPr txBox="1">
            <a:spLocks noChangeArrowheads="1"/>
          </p:cNvSpPr>
          <p:nvPr/>
        </p:nvSpPr>
        <p:spPr bwMode="auto">
          <a:xfrm>
            <a:off x="3160713" y="4545013"/>
            <a:ext cx="801687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ampli</a:t>
            </a:r>
          </a:p>
        </p:txBody>
      </p:sp>
      <p:sp>
        <p:nvSpPr>
          <p:cNvPr id="9248" name="Line 473"/>
          <p:cNvSpPr>
            <a:spLocks noChangeShapeType="1"/>
          </p:cNvSpPr>
          <p:nvPr/>
        </p:nvSpPr>
        <p:spPr bwMode="auto">
          <a:xfrm>
            <a:off x="2855913" y="4773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49" name="Arc 476"/>
          <p:cNvSpPr>
            <a:spLocks/>
          </p:cNvSpPr>
          <p:nvPr/>
        </p:nvSpPr>
        <p:spPr bwMode="auto">
          <a:xfrm flipV="1">
            <a:off x="1179513" y="4392613"/>
            <a:ext cx="381000" cy="763587"/>
          </a:xfrm>
          <a:custGeom>
            <a:avLst/>
            <a:gdLst>
              <a:gd name="T0" fmla="*/ 0 w 21600"/>
              <a:gd name="T1" fmla="*/ 0 h 43188"/>
              <a:gd name="T2" fmla="*/ 225566 w 21600"/>
              <a:gd name="T3" fmla="*/ 13500628 h 43188"/>
              <a:gd name="T4" fmla="*/ 0 w 21600"/>
              <a:gd name="T5" fmla="*/ 6752197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47"/>
                  <a:pt x="12365" y="42796"/>
                  <a:pt x="724" y="43187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47"/>
                  <a:pt x="12365" y="42796"/>
                  <a:pt x="724" y="4318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9250" name="Text Box 477"/>
          <p:cNvSpPr txBox="1">
            <a:spLocks noChangeArrowheads="1"/>
          </p:cNvSpPr>
          <p:nvPr/>
        </p:nvSpPr>
        <p:spPr bwMode="auto">
          <a:xfrm>
            <a:off x="838200" y="2574925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/>
              <a:t>BB</a:t>
            </a:r>
          </a:p>
        </p:txBody>
      </p:sp>
      <p:sp>
        <p:nvSpPr>
          <p:cNvPr id="9251" name="Text Box 478"/>
          <p:cNvSpPr txBox="1">
            <a:spLocks noChangeArrowheads="1"/>
          </p:cNvSpPr>
          <p:nvPr/>
        </p:nvSpPr>
        <p:spPr bwMode="auto">
          <a:xfrm>
            <a:off x="3643313" y="272732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/>
              <a:t>fo</a:t>
            </a:r>
          </a:p>
        </p:txBody>
      </p:sp>
      <p:sp>
        <p:nvSpPr>
          <p:cNvPr id="9252" name="Text Box 479"/>
          <p:cNvSpPr txBox="1">
            <a:spLocks noChangeArrowheads="1"/>
          </p:cNvSpPr>
          <p:nvPr/>
        </p:nvSpPr>
        <p:spPr bwMode="auto">
          <a:xfrm>
            <a:off x="5251450" y="53181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/>
              <a:t>fi</a:t>
            </a:r>
          </a:p>
        </p:txBody>
      </p:sp>
      <p:sp>
        <p:nvSpPr>
          <p:cNvPr id="9253" name="Text Box 480"/>
          <p:cNvSpPr txBox="1">
            <a:spLocks noChangeArrowheads="1"/>
          </p:cNvSpPr>
          <p:nvPr/>
        </p:nvSpPr>
        <p:spPr bwMode="auto">
          <a:xfrm>
            <a:off x="3276600" y="4926013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/>
              <a:t>LNA</a:t>
            </a:r>
          </a:p>
        </p:txBody>
      </p:sp>
      <p:sp>
        <p:nvSpPr>
          <p:cNvPr id="9254" name="Line 481"/>
          <p:cNvSpPr>
            <a:spLocks noChangeShapeType="1"/>
          </p:cNvSpPr>
          <p:nvPr/>
        </p:nvSpPr>
        <p:spPr bwMode="auto">
          <a:xfrm>
            <a:off x="6364288" y="4773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255" name="Text Box 482"/>
          <p:cNvSpPr txBox="1">
            <a:spLocks noChangeArrowheads="1"/>
          </p:cNvSpPr>
          <p:nvPr/>
        </p:nvSpPr>
        <p:spPr bwMode="auto">
          <a:xfrm>
            <a:off x="5562600" y="4545013"/>
            <a:ext cx="8016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ampli</a:t>
            </a:r>
          </a:p>
        </p:txBody>
      </p:sp>
      <p:sp>
        <p:nvSpPr>
          <p:cNvPr id="9256" name="Line 483"/>
          <p:cNvSpPr>
            <a:spLocks noChangeShapeType="1"/>
          </p:cNvSpPr>
          <p:nvPr/>
        </p:nvSpPr>
        <p:spPr bwMode="auto">
          <a:xfrm>
            <a:off x="5257800" y="4773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8867"/>
            <a:ext cx="7482978" cy="566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2362200" y="-76200"/>
            <a:ext cx="39421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Cellphone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122" name="Picture 402" descr="schema_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8" y="565150"/>
            <a:ext cx="8604250" cy="56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32108</TotalTime>
  <Words>631</Words>
  <Application>Microsoft Office PowerPoint</Application>
  <PresentationFormat>Affichage à l'écran (4:3)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Nouvelle présentation</vt:lpstr>
      <vt:lpstr>Conception personnalisée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INSA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nahalie FALLONI</dc:creator>
  <cp:lastModifiedBy>gvillemaud</cp:lastModifiedBy>
  <cp:revision>109</cp:revision>
  <dcterms:created xsi:type="dcterms:W3CDTF">2009-03-12T13:09:18Z</dcterms:created>
  <dcterms:modified xsi:type="dcterms:W3CDTF">2013-11-12T08:56:21Z</dcterms:modified>
</cp:coreProperties>
</file>