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0" r:id="rId2"/>
  </p:sldMasterIdLst>
  <p:notesMasterIdLst>
    <p:notesMasterId r:id="rId51"/>
  </p:notesMasterIdLst>
  <p:handoutMasterIdLst>
    <p:handoutMasterId r:id="rId52"/>
  </p:handoutMasterIdLst>
  <p:sldIdLst>
    <p:sldId id="270"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319" r:id="rId19"/>
    <p:sldId id="320" r:id="rId20"/>
    <p:sldId id="321" r:id="rId21"/>
    <p:sldId id="322" r:id="rId22"/>
    <p:sldId id="294" r:id="rId23"/>
    <p:sldId id="323" r:id="rId24"/>
    <p:sldId id="324" r:id="rId25"/>
    <p:sldId id="297" r:id="rId26"/>
    <p:sldId id="298" r:id="rId27"/>
    <p:sldId id="299" r:id="rId28"/>
    <p:sldId id="300" r:id="rId29"/>
    <p:sldId id="301" r:id="rId30"/>
    <p:sldId id="302" r:id="rId31"/>
    <p:sldId id="330" r:id="rId32"/>
    <p:sldId id="325" r:id="rId33"/>
    <p:sldId id="326" r:id="rId34"/>
    <p:sldId id="328" r:id="rId35"/>
    <p:sldId id="329" r:id="rId36"/>
    <p:sldId id="332" r:id="rId37"/>
    <p:sldId id="333" r:id="rId38"/>
    <p:sldId id="334" r:id="rId39"/>
    <p:sldId id="327" r:id="rId40"/>
    <p:sldId id="311" r:id="rId41"/>
    <p:sldId id="335" r:id="rId42"/>
    <p:sldId id="331" r:id="rId43"/>
    <p:sldId id="312" r:id="rId44"/>
    <p:sldId id="313" r:id="rId45"/>
    <p:sldId id="314" r:id="rId46"/>
    <p:sldId id="315" r:id="rId47"/>
    <p:sldId id="316" r:id="rId48"/>
    <p:sldId id="317" r:id="rId49"/>
    <p:sldId id="318" r:id="rId50"/>
  </p:sldIdLst>
  <p:sldSz cx="9144000" cy="6858000" type="screen4x3"/>
  <p:notesSz cx="6761163" cy="99425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A5C1"/>
    <a:srgbClr val="0099CC"/>
    <a:srgbClr val="00CCFF"/>
    <a:srgbClr val="FFFF99"/>
    <a:srgbClr val="AFD200"/>
    <a:srgbClr val="99CC00"/>
    <a:srgbClr val="FFFF00"/>
    <a:srgbClr val="E00027"/>
    <a:srgbClr val="EF7100"/>
    <a:srgbClr val="B4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676" autoAdjust="0"/>
  </p:normalViewPr>
  <p:slideViewPr>
    <p:cSldViewPr>
      <p:cViewPr varScale="1">
        <p:scale>
          <a:sx n="126" d="100"/>
          <a:sy n="126" d="100"/>
        </p:scale>
        <p:origin x="-1182" y="-150"/>
      </p:cViewPr>
      <p:guideLst>
        <p:guide orient="horz" pos="2115"/>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3" d="100"/>
          <a:sy n="93" d="100"/>
        </p:scale>
        <p:origin x="-3186" y="-96"/>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4.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emf"/><Relationship Id="rId4"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6.emf"/><Relationship Id="rId4"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5E7E3291-00F2-4659-AC53-91FDDD274F6F}" type="datetimeFigureOut">
              <a:rPr lang="en-US" smtClean="0"/>
              <a:t>11/12/2013</a:t>
            </a:fld>
            <a:endParaRPr lang="en-US"/>
          </a:p>
        </p:txBody>
      </p:sp>
      <p:sp>
        <p:nvSpPr>
          <p:cNvPr id="4" name="Espace réservé du pied de page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401FDCDD-078C-4FEF-A717-B78E91D6EB13}" type="slidenum">
              <a:rPr lang="en-US" smtClean="0"/>
              <a:t>‹N°›</a:t>
            </a:fld>
            <a:endParaRPr lang="en-US"/>
          </a:p>
        </p:txBody>
      </p:sp>
    </p:spTree>
    <p:extLst>
      <p:ext uri="{BB962C8B-B14F-4D97-AF65-F5344CB8AC3E}">
        <p14:creationId xmlns:p14="http://schemas.microsoft.com/office/powerpoint/2010/main" val="407108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atin typeface="Times" charset="0"/>
              </a:defRPr>
            </a:lvl1pPr>
          </a:lstStyle>
          <a:p>
            <a:pPr>
              <a:defRPr/>
            </a:pPr>
            <a:endParaRPr lang="fr-FR"/>
          </a:p>
        </p:txBody>
      </p:sp>
      <p:sp>
        <p:nvSpPr>
          <p:cNvPr id="3" name="Espace réservé de la date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atin typeface="Times" charset="0"/>
              </a:defRPr>
            </a:lvl1pPr>
          </a:lstStyle>
          <a:p>
            <a:pPr>
              <a:defRPr/>
            </a:pPr>
            <a:fld id="{BBD36520-E038-456F-B007-CD5CE4238BD0}" type="datetimeFigureOut">
              <a:rPr lang="fr-FR"/>
              <a:pPr>
                <a:defRPr/>
              </a:pPr>
              <a:t>12/11/2013</a:t>
            </a:fld>
            <a:endParaRPr lang="fr-FR"/>
          </a:p>
        </p:txBody>
      </p:sp>
      <p:sp>
        <p:nvSpPr>
          <p:cNvPr id="4" name="Espace réservé de l'image des diapositives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atin typeface="Times" charset="0"/>
              </a:defRPr>
            </a:lvl1pPr>
          </a:lstStyle>
          <a:p>
            <a:pPr>
              <a:defRPr/>
            </a:pPr>
            <a:endParaRPr lang="fr-FR"/>
          </a:p>
        </p:txBody>
      </p:sp>
      <p:sp>
        <p:nvSpPr>
          <p:cNvPr id="7" name="Espace réservé du numéro de diapositive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atin typeface="Times" charset="0"/>
              </a:defRPr>
            </a:lvl1pPr>
          </a:lstStyle>
          <a:p>
            <a:pPr>
              <a:defRPr/>
            </a:pPr>
            <a:fld id="{3071EF32-64FF-437B-94C6-F51FFCC70A06}" type="slidenum">
              <a:rPr lang="fr-FR"/>
              <a:pPr>
                <a:defRPr/>
              </a:pPr>
              <a:t>‹N°›</a:t>
            </a:fld>
            <a:endParaRPr lang="fr-FR"/>
          </a:p>
        </p:txBody>
      </p:sp>
    </p:spTree>
    <p:extLst>
      <p:ext uri="{BB962C8B-B14F-4D97-AF65-F5344CB8AC3E}">
        <p14:creationId xmlns:p14="http://schemas.microsoft.com/office/powerpoint/2010/main" val="389861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AA11A97-59FE-4363-A2CF-2C1A8896903C}" type="slidenum">
              <a:rPr lang="fr-FR" sz="1200" smtClean="0"/>
              <a:pPr/>
              <a:t>0</a:t>
            </a:fld>
            <a:endParaRPr lang="fr-F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CFD0C7E2-3D10-4B08-8673-D7533C70C73E}" type="slidenum">
              <a:rPr lang="fr-FR" altLang="en-US" sz="1200" smtClean="0"/>
              <a:pPr eaLnBrk="1" hangingPunct="1"/>
              <a:t>9</a:t>
            </a:fld>
            <a:endParaRPr lang="fr-FR"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27250089-4D3C-4ECE-8C0E-6A8763B31DA0}" type="slidenum">
              <a:rPr lang="fr-FR" altLang="en-US" sz="1200" smtClean="0"/>
              <a:pPr eaLnBrk="1" hangingPunct="1"/>
              <a:t>10</a:t>
            </a:fld>
            <a:endParaRPr lang="fr-FR"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FFC3B79E-BA73-44B1-9D52-203231CA8E3B}" type="slidenum">
              <a:rPr lang="fr-FR" altLang="en-US" sz="1200" smtClean="0"/>
              <a:pPr eaLnBrk="1" hangingPunct="1"/>
              <a:t>11</a:t>
            </a:fld>
            <a:endParaRPr lang="fr-FR"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4600F62-37D2-4535-9634-B201EB2AC32E}" type="slidenum">
              <a:rPr lang="fr-FR" altLang="en-US" sz="1200" smtClean="0"/>
              <a:pPr eaLnBrk="1" hangingPunct="1"/>
              <a:t>12</a:t>
            </a:fld>
            <a:endParaRPr lang="fr-FR"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78A7C3FA-2AA2-4D49-A7A5-4616AD0AE3F0}" type="slidenum">
              <a:rPr lang="fr-FR" altLang="en-US" sz="1200" smtClean="0"/>
              <a:pPr eaLnBrk="1" hangingPunct="1"/>
              <a:t>13</a:t>
            </a:fld>
            <a:endParaRPr lang="fr-FR"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91B9CA19-2BFF-4193-A33E-3DBC737531D5}" type="slidenum">
              <a:rPr lang="fr-FR" altLang="en-US" sz="1200" smtClean="0"/>
              <a:pPr eaLnBrk="1" hangingPunct="1"/>
              <a:t>14</a:t>
            </a:fld>
            <a:endParaRPr lang="fr-FR"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15</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16</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17</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18</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F594CD35-3C23-4A85-AADF-43D45B53AAE2}" type="slidenum">
              <a:rPr lang="fr-FR" altLang="en-US" sz="1200" smtClean="0"/>
              <a:pPr eaLnBrk="1" hangingPunct="1"/>
              <a:t>1</a:t>
            </a:fld>
            <a:endParaRPr lang="fr-FR"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19</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DCA3ED79-CDAE-4CC4-B338-C2476FC63325}" type="slidenum">
              <a:rPr lang="fr-FR" altLang="en-US" sz="1200" smtClean="0"/>
              <a:pPr eaLnBrk="1" hangingPunct="1"/>
              <a:t>20</a:t>
            </a:fld>
            <a:endParaRPr lang="fr-FR"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21</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22</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C247D1D1-277E-41C0-9017-308960DFC202}" type="slidenum">
              <a:rPr lang="fr-FR" altLang="en-US" sz="1200" smtClean="0"/>
              <a:pPr eaLnBrk="1" hangingPunct="1"/>
              <a:t>23</a:t>
            </a:fld>
            <a:endParaRPr lang="fr-FR"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C44CE543-1B16-4C80-B0F4-0F8D8F1C39D2}" type="slidenum">
              <a:rPr lang="fr-FR" altLang="en-US" sz="1200" smtClean="0"/>
              <a:pPr eaLnBrk="1" hangingPunct="1"/>
              <a:t>24</a:t>
            </a:fld>
            <a:endParaRPr lang="fr-FR"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89C72CB4-BD91-42E6-9B88-F842B19FA0A1}" type="slidenum">
              <a:rPr lang="fr-FR" altLang="en-US" sz="1200" smtClean="0"/>
              <a:pPr eaLnBrk="1" hangingPunct="1"/>
              <a:t>25</a:t>
            </a:fld>
            <a:endParaRPr lang="fr-FR"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D6FE1072-7F79-4C90-8C78-D82ADC4127EA}" type="slidenum">
              <a:rPr lang="fr-FR" altLang="en-US" sz="1200" smtClean="0"/>
              <a:pPr eaLnBrk="1" hangingPunct="1"/>
              <a:t>26</a:t>
            </a:fld>
            <a:endParaRPr lang="fr-FR"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9AFF3DBB-3FC2-465D-933F-FEDBF368911B}" type="slidenum">
              <a:rPr lang="fr-FR" altLang="en-US" sz="1200" smtClean="0"/>
              <a:pPr eaLnBrk="1" hangingPunct="1"/>
              <a:t>27</a:t>
            </a:fld>
            <a:endParaRPr lang="fr-FR"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84436BCD-5E63-4A25-A591-CC54A0C2E95E}" type="slidenum">
              <a:rPr lang="fr-FR" altLang="en-US" sz="1200" smtClean="0"/>
              <a:pPr eaLnBrk="1" hangingPunct="1"/>
              <a:t>28</a:t>
            </a:fld>
            <a:endParaRPr lang="fr-FR"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9BA76AA4-8CA8-491A-8930-457F6A5218B1}" type="slidenum">
              <a:rPr lang="fr-FR" altLang="en-US" sz="1200" smtClean="0"/>
              <a:pPr eaLnBrk="1" hangingPunct="1"/>
              <a:t>2</a:t>
            </a:fld>
            <a:endParaRPr lang="fr-FR"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84436BCD-5E63-4A25-A591-CC54A0C2E95E}" type="slidenum">
              <a:rPr lang="fr-FR" altLang="en-US" sz="1200" smtClean="0"/>
              <a:pPr eaLnBrk="1" hangingPunct="1"/>
              <a:t>29</a:t>
            </a:fld>
            <a:endParaRPr lang="fr-FR"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30</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31</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32</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33</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34</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35</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36</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37</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4F3DDF56-613F-48FA-8873-C25CF304D792}" type="slidenum">
              <a:rPr lang="fr-FR" altLang="en-US" sz="1200" smtClean="0"/>
              <a:pPr eaLnBrk="1" hangingPunct="1"/>
              <a:t>38</a:t>
            </a:fld>
            <a:endParaRPr lang="fr-FR"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D181C46C-F11F-47D3-A48E-8E69A7C3951C}" type="slidenum">
              <a:rPr lang="fr-FR" altLang="en-US" sz="1200" smtClean="0"/>
              <a:pPr eaLnBrk="1" hangingPunct="1"/>
              <a:t>3</a:t>
            </a:fld>
            <a:endParaRPr lang="fr-FR"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350533B-321F-40FA-B495-052BB51F5893}" type="slidenum">
              <a:rPr lang="fr-FR" altLang="en-US" sz="1200" smtClean="0"/>
              <a:pPr eaLnBrk="1" hangingPunct="1"/>
              <a:t>39</a:t>
            </a:fld>
            <a:endParaRPr lang="fr-FR"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4F3DDF56-613F-48FA-8873-C25CF304D792}" type="slidenum">
              <a:rPr lang="fr-FR" altLang="en-US" sz="1200" smtClean="0"/>
              <a:pPr eaLnBrk="1" hangingPunct="1"/>
              <a:t>40</a:t>
            </a:fld>
            <a:endParaRPr lang="fr-FR"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9CC0D459-9C60-4DD0-9E62-0B4AD471F6BD}" type="slidenum">
              <a:rPr lang="fr-FR" altLang="en-US" sz="1200" smtClean="0"/>
              <a:pPr eaLnBrk="1" hangingPunct="1"/>
              <a:t>41</a:t>
            </a:fld>
            <a:endParaRPr lang="fr-FR"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201F9293-241C-4420-815D-511D4003B0DF}" type="slidenum">
              <a:rPr lang="fr-FR" altLang="en-US" sz="1200" smtClean="0"/>
              <a:pPr eaLnBrk="1" hangingPunct="1"/>
              <a:t>42</a:t>
            </a:fld>
            <a:endParaRPr lang="fr-FR"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A20FB54-3928-478E-9C8F-AE6F1FACA9F4}" type="slidenum">
              <a:rPr lang="fr-FR" altLang="en-US" sz="1200" smtClean="0"/>
              <a:pPr eaLnBrk="1" hangingPunct="1"/>
              <a:t>43</a:t>
            </a:fld>
            <a:endParaRPr lang="fr-FR"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E3F8AE0C-A93F-4B76-8B14-652061298FC7}" type="slidenum">
              <a:rPr lang="fr-FR" altLang="en-US" sz="1200" smtClean="0"/>
              <a:pPr eaLnBrk="1" hangingPunct="1"/>
              <a:t>44</a:t>
            </a:fld>
            <a:endParaRPr lang="fr-FR"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7789E80C-69B9-4857-BF14-8817890222A9}" type="slidenum">
              <a:rPr lang="fr-FR" altLang="en-US" sz="1200" smtClean="0"/>
              <a:pPr eaLnBrk="1" hangingPunct="1"/>
              <a:t>45</a:t>
            </a:fld>
            <a:endParaRPr lang="fr-FR"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50C0E9F3-D819-4295-B477-899E623BF46F}" type="slidenum">
              <a:rPr lang="fr-FR" altLang="en-US" sz="1200" smtClean="0"/>
              <a:pPr eaLnBrk="1" hangingPunct="1"/>
              <a:t>46</a:t>
            </a:fld>
            <a:endParaRPr lang="fr-FR"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8918B7FA-3029-4550-932F-267D4255F9A9}" type="slidenum">
              <a:rPr lang="fr-FR" altLang="en-US" sz="1200" smtClean="0"/>
              <a:pPr eaLnBrk="1" hangingPunct="1"/>
              <a:t>47</a:t>
            </a:fld>
            <a:endParaRPr lang="fr-FR"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3DF9AF70-6730-40C8-A004-7CD9E00730E0}" type="slidenum">
              <a:rPr lang="fr-FR" altLang="en-US" sz="1200" smtClean="0"/>
              <a:pPr eaLnBrk="1" hangingPunct="1"/>
              <a:t>4</a:t>
            </a:fld>
            <a:endParaRPr lang="fr-FR"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31FEBC70-F311-4AB8-B742-2A474FC07937}" type="slidenum">
              <a:rPr lang="fr-FR" altLang="en-US" sz="1200" smtClean="0"/>
              <a:pPr eaLnBrk="1" hangingPunct="1"/>
              <a:t>5</a:t>
            </a:fld>
            <a:endParaRPr lang="fr-FR"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6BC368D4-62B3-4CDB-89CD-C476EBE60BC0}" type="slidenum">
              <a:rPr lang="fr-FR" altLang="en-US" sz="1200" smtClean="0"/>
              <a:pPr eaLnBrk="1" hangingPunct="1"/>
              <a:t>6</a:t>
            </a:fld>
            <a:endParaRPr lang="fr-FR"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011118D7-0B34-4647-AED5-710C0DAA1E13}" type="slidenum">
              <a:rPr lang="fr-FR" altLang="en-US" sz="1200" smtClean="0"/>
              <a:pPr eaLnBrk="1" hangingPunct="1"/>
              <a:t>7</a:t>
            </a:fld>
            <a:endParaRPr lang="fr-FR" alt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fld id="{7EE72E08-F624-4CE5-BB54-9FA8EC896053}" type="slidenum">
              <a:rPr lang="fr-FR" altLang="en-US" sz="1200" smtClean="0"/>
              <a:pPr eaLnBrk="1" hangingPunct="1"/>
              <a:t>8</a:t>
            </a:fld>
            <a:endParaRPr lang="fr-FR"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89282B-978B-4D24-9DC9-B30C55BFB467}" type="slidenum">
              <a:rPr lang="fr-FR"/>
              <a:pPr>
                <a:defRPr/>
              </a:pPr>
              <a:t>‹N°›</a:t>
            </a:fld>
            <a:endParaRPr lang="fr-FR"/>
          </a:p>
        </p:txBody>
      </p:sp>
    </p:spTree>
    <p:extLst>
      <p:ext uri="{BB962C8B-B14F-4D97-AF65-F5344CB8AC3E}">
        <p14:creationId xmlns:p14="http://schemas.microsoft.com/office/powerpoint/2010/main" val="342805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22819F-476E-418C-AAC3-A735A9E3452F}" type="slidenum">
              <a:rPr lang="fr-FR"/>
              <a:pPr>
                <a:defRPr/>
              </a:pPr>
              <a:t>‹N°›</a:t>
            </a:fld>
            <a:endParaRPr lang="fr-FR"/>
          </a:p>
        </p:txBody>
      </p:sp>
    </p:spTree>
    <p:extLst>
      <p:ext uri="{BB962C8B-B14F-4D97-AF65-F5344CB8AC3E}">
        <p14:creationId xmlns:p14="http://schemas.microsoft.com/office/powerpoint/2010/main" val="146737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BE639B-8F99-4181-A306-855E505567D7}" type="slidenum">
              <a:rPr lang="fr-FR"/>
              <a:pPr>
                <a:defRPr/>
              </a:pPr>
              <a:t>‹N°›</a:t>
            </a:fld>
            <a:endParaRPr lang="fr-FR"/>
          </a:p>
        </p:txBody>
      </p:sp>
    </p:spTree>
    <p:extLst>
      <p:ext uri="{BB962C8B-B14F-4D97-AF65-F5344CB8AC3E}">
        <p14:creationId xmlns:p14="http://schemas.microsoft.com/office/powerpoint/2010/main" val="96168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09E02AE-2A4B-47A1-959D-9A23E2ABFA21}" type="datetimeFigureOut">
              <a:rPr lang="fr-FR"/>
              <a:pPr>
                <a:defRPr/>
              </a:pPr>
              <a:t>12/11/2013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BE0E08F-3EBE-4BEE-A46A-A600ADFECB43}" type="slidenum">
              <a:rPr lang="fr-FR"/>
              <a:pPr>
                <a:defRPr/>
              </a:pPr>
              <a:t>‹N°›</a:t>
            </a:fld>
            <a:endParaRPr lang="fr-FR"/>
          </a:p>
        </p:txBody>
      </p:sp>
    </p:spTree>
    <p:extLst>
      <p:ext uri="{BB962C8B-B14F-4D97-AF65-F5344CB8AC3E}">
        <p14:creationId xmlns:p14="http://schemas.microsoft.com/office/powerpoint/2010/main" val="361113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159333E-B1CC-4119-A77B-AEFF1267AEF9}" type="datetimeFigureOut">
              <a:rPr lang="fr-FR"/>
              <a:pPr>
                <a:defRPr/>
              </a:pPr>
              <a:t>12/11/2013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5DF3CAB-583D-4D16-8FCF-B7DBBDCFB116}" type="slidenum">
              <a:rPr lang="fr-FR"/>
              <a:pPr>
                <a:defRPr/>
              </a:pPr>
              <a:t>‹N°›</a:t>
            </a:fld>
            <a:endParaRPr lang="fr-FR"/>
          </a:p>
        </p:txBody>
      </p:sp>
    </p:spTree>
    <p:extLst>
      <p:ext uri="{BB962C8B-B14F-4D97-AF65-F5344CB8AC3E}">
        <p14:creationId xmlns:p14="http://schemas.microsoft.com/office/powerpoint/2010/main" val="306376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0E230EF-376A-4B9B-996C-FEDC552B2967}" type="datetimeFigureOut">
              <a:rPr lang="fr-FR"/>
              <a:pPr>
                <a:defRPr/>
              </a:pPr>
              <a:t>12/11/2013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5A82A9-009C-4A12-A7A3-0735E4DD967D}" type="slidenum">
              <a:rPr lang="fr-FR"/>
              <a:pPr>
                <a:defRPr/>
              </a:pPr>
              <a:t>‹N°›</a:t>
            </a:fld>
            <a:endParaRPr lang="fr-FR"/>
          </a:p>
        </p:txBody>
      </p:sp>
    </p:spTree>
    <p:extLst>
      <p:ext uri="{BB962C8B-B14F-4D97-AF65-F5344CB8AC3E}">
        <p14:creationId xmlns:p14="http://schemas.microsoft.com/office/powerpoint/2010/main" val="183489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C6331BF-3527-48DF-B809-102F391CB83B}" type="datetimeFigureOut">
              <a:rPr lang="fr-FR"/>
              <a:pPr>
                <a:defRPr/>
              </a:pPr>
              <a:t>12/11/2013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5145758-CD20-4BFE-ADED-846F4BB14D85}" type="slidenum">
              <a:rPr lang="fr-FR"/>
              <a:pPr>
                <a:defRPr/>
              </a:pPr>
              <a:t>‹N°›</a:t>
            </a:fld>
            <a:endParaRPr lang="fr-FR"/>
          </a:p>
        </p:txBody>
      </p:sp>
    </p:spTree>
    <p:extLst>
      <p:ext uri="{BB962C8B-B14F-4D97-AF65-F5344CB8AC3E}">
        <p14:creationId xmlns:p14="http://schemas.microsoft.com/office/powerpoint/2010/main" val="330411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C7ECBDF-4AEB-454A-B7BF-DDC0E636831C}" type="datetimeFigureOut">
              <a:rPr lang="fr-FR"/>
              <a:pPr>
                <a:defRPr/>
              </a:pPr>
              <a:t>12/11/2013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ADB6BBA-95CC-487A-8681-4A6A8FF36947}" type="slidenum">
              <a:rPr lang="fr-FR"/>
              <a:pPr>
                <a:defRPr/>
              </a:pPr>
              <a:t>‹N°›</a:t>
            </a:fld>
            <a:endParaRPr lang="fr-FR"/>
          </a:p>
        </p:txBody>
      </p:sp>
    </p:spTree>
    <p:extLst>
      <p:ext uri="{BB962C8B-B14F-4D97-AF65-F5344CB8AC3E}">
        <p14:creationId xmlns:p14="http://schemas.microsoft.com/office/powerpoint/2010/main" val="309658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A0212BB-FFCC-42F0-B212-2BAC7F8CAF5B}" type="datetimeFigureOut">
              <a:rPr lang="fr-FR"/>
              <a:pPr>
                <a:defRPr/>
              </a:pPr>
              <a:t>12/11/2013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42F111A-FF9A-43F2-89B1-89FF65180579}" type="slidenum">
              <a:rPr lang="fr-FR"/>
              <a:pPr>
                <a:defRPr/>
              </a:pPr>
              <a:t>‹N°›</a:t>
            </a:fld>
            <a:endParaRPr lang="fr-FR"/>
          </a:p>
        </p:txBody>
      </p:sp>
    </p:spTree>
    <p:extLst>
      <p:ext uri="{BB962C8B-B14F-4D97-AF65-F5344CB8AC3E}">
        <p14:creationId xmlns:p14="http://schemas.microsoft.com/office/powerpoint/2010/main" val="428548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999FD8F-F4DD-4590-B704-0810AC2E7EE6}" type="datetimeFigureOut">
              <a:rPr lang="fr-FR"/>
              <a:pPr>
                <a:defRPr/>
              </a:pPr>
              <a:t>12/11/2013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9717EBB-50E2-49ED-ADCF-12928EC3A0E5}" type="slidenum">
              <a:rPr lang="fr-FR"/>
              <a:pPr>
                <a:defRPr/>
              </a:pPr>
              <a:t>‹N°›</a:t>
            </a:fld>
            <a:endParaRPr lang="fr-FR"/>
          </a:p>
        </p:txBody>
      </p:sp>
    </p:spTree>
    <p:extLst>
      <p:ext uri="{BB962C8B-B14F-4D97-AF65-F5344CB8AC3E}">
        <p14:creationId xmlns:p14="http://schemas.microsoft.com/office/powerpoint/2010/main" val="260782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CBF590-5DED-4DCE-A817-8DF61187B74B}" type="datetimeFigureOut">
              <a:rPr lang="fr-FR"/>
              <a:pPr>
                <a:defRPr/>
              </a:pPr>
              <a:t>12/11/2013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EAE0881-9CBF-4475-908F-DE49611902BC}" type="slidenum">
              <a:rPr lang="fr-FR"/>
              <a:pPr>
                <a:defRPr/>
              </a:pPr>
              <a:t>‹N°›</a:t>
            </a:fld>
            <a:endParaRPr lang="fr-FR"/>
          </a:p>
        </p:txBody>
      </p:sp>
    </p:spTree>
    <p:extLst>
      <p:ext uri="{BB962C8B-B14F-4D97-AF65-F5344CB8AC3E}">
        <p14:creationId xmlns:p14="http://schemas.microsoft.com/office/powerpoint/2010/main" val="324130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98EB37E-946F-41EF-B160-76431933E2E7}" type="slidenum">
              <a:rPr lang="fr-FR"/>
              <a:pPr>
                <a:defRPr/>
              </a:pPr>
              <a:t>‹N°›</a:t>
            </a:fld>
            <a:endParaRPr lang="fr-FR"/>
          </a:p>
        </p:txBody>
      </p:sp>
    </p:spTree>
    <p:extLst>
      <p:ext uri="{BB962C8B-B14F-4D97-AF65-F5344CB8AC3E}">
        <p14:creationId xmlns:p14="http://schemas.microsoft.com/office/powerpoint/2010/main" val="3582803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4E90503-EC83-45CC-A3E5-28E2D627010C}" type="datetimeFigureOut">
              <a:rPr lang="fr-FR"/>
              <a:pPr>
                <a:defRPr/>
              </a:pPr>
              <a:t>12/11/2013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35E263F-4D5C-41EA-9A20-11F9A4929063}" type="slidenum">
              <a:rPr lang="fr-FR"/>
              <a:pPr>
                <a:defRPr/>
              </a:pPr>
              <a:t>‹N°›</a:t>
            </a:fld>
            <a:endParaRPr lang="fr-FR"/>
          </a:p>
        </p:txBody>
      </p:sp>
    </p:spTree>
    <p:extLst>
      <p:ext uri="{BB962C8B-B14F-4D97-AF65-F5344CB8AC3E}">
        <p14:creationId xmlns:p14="http://schemas.microsoft.com/office/powerpoint/2010/main" val="69705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D36B2C-AE3C-41DA-958A-A378083BF688}" type="datetimeFigureOut">
              <a:rPr lang="fr-FR"/>
              <a:pPr>
                <a:defRPr/>
              </a:pPr>
              <a:t>12/11/2013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A07DF4-F07F-439A-931F-DE77A7007DC3}" type="slidenum">
              <a:rPr lang="fr-FR"/>
              <a:pPr>
                <a:defRPr/>
              </a:pPr>
              <a:t>‹N°›</a:t>
            </a:fld>
            <a:endParaRPr lang="fr-FR"/>
          </a:p>
        </p:txBody>
      </p:sp>
    </p:spTree>
    <p:extLst>
      <p:ext uri="{BB962C8B-B14F-4D97-AF65-F5344CB8AC3E}">
        <p14:creationId xmlns:p14="http://schemas.microsoft.com/office/powerpoint/2010/main" val="349108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92BA6B3-A62C-4094-AD9D-7A64A76E0BB9}" type="datetimeFigureOut">
              <a:rPr lang="fr-FR"/>
              <a:pPr>
                <a:defRPr/>
              </a:pPr>
              <a:t>12/11/2013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0E5EB56-C63B-4CAF-BB60-3699637123E6}" type="slidenum">
              <a:rPr lang="fr-FR"/>
              <a:pPr>
                <a:defRPr/>
              </a:pPr>
              <a:t>‹N°›</a:t>
            </a:fld>
            <a:endParaRPr lang="fr-FR"/>
          </a:p>
        </p:txBody>
      </p:sp>
    </p:spTree>
    <p:extLst>
      <p:ext uri="{BB962C8B-B14F-4D97-AF65-F5344CB8AC3E}">
        <p14:creationId xmlns:p14="http://schemas.microsoft.com/office/powerpoint/2010/main" val="343197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1351E2-EDC7-4755-9514-63933AE3EEB7}" type="slidenum">
              <a:rPr lang="fr-FR"/>
              <a:pPr>
                <a:defRPr/>
              </a:pPr>
              <a:t>‹N°›</a:t>
            </a:fld>
            <a:endParaRPr lang="fr-FR"/>
          </a:p>
        </p:txBody>
      </p:sp>
    </p:spTree>
    <p:extLst>
      <p:ext uri="{BB962C8B-B14F-4D97-AF65-F5344CB8AC3E}">
        <p14:creationId xmlns:p14="http://schemas.microsoft.com/office/powerpoint/2010/main" val="36828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2B728E0-CAB0-453C-98FB-771BD875DEBF}" type="slidenum">
              <a:rPr lang="fr-FR"/>
              <a:pPr>
                <a:defRPr/>
              </a:pPr>
              <a:t>‹N°›</a:t>
            </a:fld>
            <a:endParaRPr lang="fr-FR"/>
          </a:p>
        </p:txBody>
      </p:sp>
    </p:spTree>
    <p:extLst>
      <p:ext uri="{BB962C8B-B14F-4D97-AF65-F5344CB8AC3E}">
        <p14:creationId xmlns:p14="http://schemas.microsoft.com/office/powerpoint/2010/main" val="307022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B611994-785F-4466-94D2-9B1171751C80}" type="slidenum">
              <a:rPr lang="fr-FR"/>
              <a:pPr>
                <a:defRPr/>
              </a:pPr>
              <a:t>‹N°›</a:t>
            </a:fld>
            <a:endParaRPr lang="fr-FR"/>
          </a:p>
        </p:txBody>
      </p:sp>
    </p:spTree>
    <p:extLst>
      <p:ext uri="{BB962C8B-B14F-4D97-AF65-F5344CB8AC3E}">
        <p14:creationId xmlns:p14="http://schemas.microsoft.com/office/powerpoint/2010/main" val="7501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5766B4C-6F14-4572-AFAB-99E93ADCC766}" type="slidenum">
              <a:rPr lang="fr-FR"/>
              <a:pPr>
                <a:defRPr/>
              </a:pPr>
              <a:t>‹N°›</a:t>
            </a:fld>
            <a:endParaRPr lang="fr-FR"/>
          </a:p>
        </p:txBody>
      </p:sp>
    </p:spTree>
    <p:extLst>
      <p:ext uri="{BB962C8B-B14F-4D97-AF65-F5344CB8AC3E}">
        <p14:creationId xmlns:p14="http://schemas.microsoft.com/office/powerpoint/2010/main" val="40705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9145588" cy="64611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a:spLocks noChangeArrowheads="1"/>
          </p:cNvSpPr>
          <p:nvPr userDrawn="1"/>
        </p:nvSpPr>
        <p:spPr bwMode="auto">
          <a:xfrm>
            <a:off x="2987824" y="6350000"/>
            <a:ext cx="3402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fr-FR" sz="1800" dirty="0" err="1" smtClean="0">
                <a:solidFill>
                  <a:schemeClr val="bg1"/>
                </a:solidFill>
                <a:latin typeface="Arial" charset="0"/>
              </a:rPr>
              <a:t>Antennas</a:t>
            </a:r>
            <a:r>
              <a:rPr lang="fr-FR" sz="1800" dirty="0" smtClean="0">
                <a:solidFill>
                  <a:schemeClr val="bg1"/>
                </a:solidFill>
                <a:latin typeface="Arial" charset="0"/>
              </a:rPr>
              <a:t> – G. </a:t>
            </a:r>
            <a:r>
              <a:rPr lang="fr-FR" sz="1800" dirty="0" err="1" smtClean="0">
                <a:solidFill>
                  <a:schemeClr val="bg1"/>
                </a:solidFill>
                <a:latin typeface="Arial" charset="0"/>
              </a:rPr>
              <a:t>Villemaud</a:t>
            </a:r>
            <a:r>
              <a:rPr lang="fr-FR" sz="1800" dirty="0" smtClean="0">
                <a:solidFill>
                  <a:schemeClr val="bg1"/>
                </a:solidFill>
                <a:latin typeface="Arial" charset="0"/>
              </a:rPr>
              <a:t>    </a:t>
            </a:r>
            <a:fld id="{5B936E66-B5B0-491A-BD3F-51376BC38858}" type="slidenum">
              <a:rPr lang="fr-FR" sz="1800" smtClean="0">
                <a:solidFill>
                  <a:schemeClr val="bg1"/>
                </a:solidFill>
                <a:latin typeface="Arial" charset="0"/>
              </a:rPr>
              <a:pPr>
                <a:defRPr/>
              </a:pPr>
              <a:t>‹N°›</a:t>
            </a:fld>
            <a:endParaRPr lang="fr-FR" sz="1800" dirty="0" smtClean="0">
              <a:solidFill>
                <a:schemeClr val="bg1"/>
              </a:solidFill>
              <a:latin typeface="Arial" charset="0"/>
            </a:endParaRPr>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125" y="6320055"/>
            <a:ext cx="1158611" cy="421313"/>
          </a:xfrm>
          <a:prstGeom prst="rect">
            <a:avLst/>
          </a:prstGeom>
        </p:spPr>
      </p:pic>
      <p:sp>
        <p:nvSpPr>
          <p:cNvPr id="7" name="Rectangle 6"/>
          <p:cNvSpPr/>
          <p:nvPr userDrawn="1"/>
        </p:nvSpPr>
        <p:spPr>
          <a:xfrm>
            <a:off x="0" y="0"/>
            <a:ext cx="683569" cy="6211888"/>
          </a:xfrm>
          <a:prstGeom prst="rect">
            <a:avLst/>
          </a:prstGeom>
          <a:gradFill flip="none" rotWithShape="1">
            <a:gsLst>
              <a:gs pos="0">
                <a:srgbClr val="1FA5C1"/>
              </a:gs>
              <a:gs pos="100000">
                <a:schemeClr val="accent1">
                  <a:lumMod val="90000"/>
                </a:schemeClr>
              </a:gs>
            </a:gsLst>
            <a:lin ang="189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3569" y="512440"/>
            <a:ext cx="8064895" cy="108248"/>
          </a:xfrm>
          <a:prstGeom prst="rect">
            <a:avLst/>
          </a:prstGeom>
          <a:gradFill>
            <a:gsLst>
              <a:gs pos="100000">
                <a:schemeClr val="accent1">
                  <a:lumMod val="90000"/>
                </a:schemeClr>
              </a:gs>
              <a:gs pos="0">
                <a:srgbClr val="1FA5C1"/>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770782" y="770782"/>
            <a:ext cx="2225132" cy="683568"/>
          </a:xfrm>
          <a:prstGeom prst="rect">
            <a:avLst/>
          </a:prstGeom>
        </p:spPr>
      </p:pic>
    </p:spTree>
    <p:extLst>
      <p:ext uri="{BB962C8B-B14F-4D97-AF65-F5344CB8AC3E}">
        <p14:creationId xmlns:p14="http://schemas.microsoft.com/office/powerpoint/2010/main" val="36814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4499C84-E8E0-42EF-9D86-C879C9A70427}" type="slidenum">
              <a:rPr lang="fr-FR"/>
              <a:pPr>
                <a:defRPr/>
              </a:pPr>
              <a:t>‹N°›</a:t>
            </a:fld>
            <a:endParaRPr lang="fr-FR"/>
          </a:p>
        </p:txBody>
      </p:sp>
    </p:spTree>
    <p:extLst>
      <p:ext uri="{BB962C8B-B14F-4D97-AF65-F5344CB8AC3E}">
        <p14:creationId xmlns:p14="http://schemas.microsoft.com/office/powerpoint/2010/main" val="17134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13842C-96C7-47A3-8DAC-874072966E55}" type="slidenum">
              <a:rPr lang="fr-FR"/>
              <a:pPr>
                <a:defRPr/>
              </a:pPr>
              <a:t>‹N°›</a:t>
            </a:fld>
            <a:endParaRPr lang="fr-FR"/>
          </a:p>
        </p:txBody>
      </p:sp>
    </p:spTree>
    <p:extLst>
      <p:ext uri="{BB962C8B-B14F-4D97-AF65-F5344CB8AC3E}">
        <p14:creationId xmlns:p14="http://schemas.microsoft.com/office/powerpoint/2010/main" val="128345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AA0F2055-7149-4EA8-AAA3-F038B0F737A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86"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88E51BD-0BF6-4C32-9C37-57D9828ABAE7}" type="datetimeFigureOut">
              <a:rPr lang="fr-FR"/>
              <a:pPr>
                <a:defRPr/>
              </a:pPr>
              <a:t>12/11/2013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28968E-E4DA-499D-ADF4-575A9676FAB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emf"/><Relationship Id="rId3" Type="http://schemas.openxmlformats.org/officeDocument/2006/relationships/notesSlide" Target="../notesSlides/notesSlide10.xml"/><Relationship Id="rId7" Type="http://schemas.openxmlformats.org/officeDocument/2006/relationships/image" Target="../media/image16.emf"/><Relationship Id="rId12"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7.emf"/><Relationship Id="rId1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4.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3.emf"/><Relationship Id="rId4" Type="http://schemas.openxmlformats.org/officeDocument/2006/relationships/oleObject" Target="../embeddings/oleObject17.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26.emf"/><Relationship Id="rId4" Type="http://schemas.openxmlformats.org/officeDocument/2006/relationships/oleObject" Target="../embeddings/oleObject20.bin"/><Relationship Id="rId9"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6.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 Id="rId9" Type="http://schemas.openxmlformats.org/officeDocument/2006/relationships/image" Target="../media/image31.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7.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2.emf"/><Relationship Id="rId4" Type="http://schemas.openxmlformats.org/officeDocument/2006/relationships/oleObject" Target="../embeddings/oleObject26.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9.wmf"/><Relationship Id="rId3" Type="http://schemas.openxmlformats.org/officeDocument/2006/relationships/notesSlide" Target="../notesSlides/notesSlide18.xml"/><Relationship Id="rId7" Type="http://schemas.openxmlformats.org/officeDocument/2006/relationships/image" Target="../media/image36.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7.wmf"/><Relationship Id="rId1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5.wmf"/><Relationship Id="rId3" Type="http://schemas.openxmlformats.org/officeDocument/2006/relationships/notesSlide" Target="../notesSlides/notesSlide19.xml"/><Relationship Id="rId7" Type="http://schemas.openxmlformats.org/officeDocument/2006/relationships/image" Target="../media/image42.wmf"/><Relationship Id="rId12"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3.wmf"/><Relationship Id="rId1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0.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42.wmf"/><Relationship Id="rId4" Type="http://schemas.openxmlformats.org/officeDocument/2006/relationships/oleObject" Target="../embeddings/oleObject41.bin"/><Relationship Id="rId9"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23.xml"/><Relationship Id="rId7"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53.wmf"/><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8.wmf"/><Relationship Id="rId3" Type="http://schemas.openxmlformats.org/officeDocument/2006/relationships/notesSlide" Target="../notesSlides/notesSlide25.xml"/><Relationship Id="rId7" Type="http://schemas.openxmlformats.org/officeDocument/2006/relationships/image" Target="../media/image55.wmf"/><Relationship Id="rId12" Type="http://schemas.openxmlformats.org/officeDocument/2006/relationships/oleObject" Target="../embeddings/oleObject51.bin"/><Relationship Id="rId17" Type="http://schemas.openxmlformats.org/officeDocument/2006/relationships/image" Target="../media/image60.wmf"/><Relationship Id="rId2" Type="http://schemas.openxmlformats.org/officeDocument/2006/relationships/slideLayout" Target="../slideLayouts/slideLayout7.xml"/><Relationship Id="rId16" Type="http://schemas.openxmlformats.org/officeDocument/2006/relationships/oleObject" Target="../embeddings/oleObject53.bin"/><Relationship Id="rId1" Type="http://schemas.openxmlformats.org/officeDocument/2006/relationships/vmlDrawing" Target="../drawings/vmlDrawing17.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5.wmf"/><Relationship Id="rId3" Type="http://schemas.openxmlformats.org/officeDocument/2006/relationships/notesSlide" Target="../notesSlides/notesSlide26.xml"/><Relationship Id="rId7" Type="http://schemas.openxmlformats.org/officeDocument/2006/relationships/image" Target="../media/image62.wmf"/><Relationship Id="rId12" Type="http://schemas.openxmlformats.org/officeDocument/2006/relationships/oleObject" Target="../embeddings/oleObject58.bin"/><Relationship Id="rId17" Type="http://schemas.openxmlformats.org/officeDocument/2006/relationships/image" Target="../media/image67.wmf"/><Relationship Id="rId2" Type="http://schemas.openxmlformats.org/officeDocument/2006/relationships/slideLayout" Target="../slideLayouts/slideLayout7.xml"/><Relationship Id="rId16" Type="http://schemas.openxmlformats.org/officeDocument/2006/relationships/oleObject" Target="../embeddings/oleObject60.bin"/><Relationship Id="rId1" Type="http://schemas.openxmlformats.org/officeDocument/2006/relationships/vmlDrawing" Target="../drawings/vmlDrawing18.vml"/><Relationship Id="rId6" Type="http://schemas.openxmlformats.org/officeDocument/2006/relationships/oleObject" Target="../embeddings/oleObject55.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3.wmf"/><Relationship Id="rId14" Type="http://schemas.openxmlformats.org/officeDocument/2006/relationships/oleObject" Target="../embeddings/oleObject5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62.bin"/><Relationship Id="rId5" Type="http://schemas.openxmlformats.org/officeDocument/2006/relationships/image" Target="../media/image68.wmf"/><Relationship Id="rId4" Type="http://schemas.openxmlformats.org/officeDocument/2006/relationships/oleObject" Target="../embeddings/oleObject6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70.wmf"/><Relationship Id="rId4" Type="http://schemas.openxmlformats.org/officeDocument/2006/relationships/oleObject" Target="../embeddings/oleObject6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29.xml"/><Relationship Id="rId7"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65.bin"/><Relationship Id="rId5" Type="http://schemas.openxmlformats.org/officeDocument/2006/relationships/image" Target="../media/image71.wmf"/><Relationship Id="rId4" Type="http://schemas.openxmlformats.org/officeDocument/2006/relationships/oleObject" Target="../embeddings/oleObject64.bin"/><Relationship Id="rId9" Type="http://schemas.openxmlformats.org/officeDocument/2006/relationships/image" Target="../media/image7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5.gi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31.xml"/><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68.bin"/><Relationship Id="rId5" Type="http://schemas.openxmlformats.org/officeDocument/2006/relationships/image" Target="../media/image76.wmf"/><Relationship Id="rId4" Type="http://schemas.openxmlformats.org/officeDocument/2006/relationships/oleObject" Target="../embeddings/oleObject67.bin"/><Relationship Id="rId9" Type="http://schemas.openxmlformats.org/officeDocument/2006/relationships/image" Target="../media/image78.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83.emf"/><Relationship Id="rId3" Type="http://schemas.openxmlformats.org/officeDocument/2006/relationships/notesSlide" Target="../notesSlides/notesSlide32.xml"/><Relationship Id="rId7" Type="http://schemas.openxmlformats.org/officeDocument/2006/relationships/image" Target="../media/image80.wmf"/><Relationship Id="rId12"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71.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1.wmf"/><Relationship Id="rId14" Type="http://schemas.openxmlformats.org/officeDocument/2006/relationships/hyperlink" Target="CD-onde%20plane.avi"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6.emf"/><Relationship Id="rId3" Type="http://schemas.openxmlformats.org/officeDocument/2006/relationships/notesSlide" Target="../notesSlides/notesSlide36.xml"/><Relationship Id="rId7" Type="http://schemas.openxmlformats.org/officeDocument/2006/relationships/image" Target="../media/image85.wmf"/><Relationship Id="rId12"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76.bin"/><Relationship Id="rId11" Type="http://schemas.openxmlformats.org/officeDocument/2006/relationships/image" Target="../media/image82.wmf"/><Relationship Id="rId5" Type="http://schemas.openxmlformats.org/officeDocument/2006/relationships/image" Target="../media/image84.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1.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9.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90.wmf"/><Relationship Id="rId4" Type="http://schemas.openxmlformats.org/officeDocument/2006/relationships/oleObject" Target="../embeddings/oleObject80.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emf"/><Relationship Id="rId4" Type="http://schemas.openxmlformats.org/officeDocument/2006/relationships/oleObject" Target="../embeddings/oleObject6.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6072" r="19792" b="28415"/>
          <a:stretch/>
        </p:blipFill>
        <p:spPr>
          <a:xfrm>
            <a:off x="-149888" y="-99391"/>
            <a:ext cx="7386184" cy="5042188"/>
          </a:xfrm>
          <a:prstGeom prst="rect">
            <a:avLst/>
          </a:prstGeom>
        </p:spPr>
      </p:pic>
      <p:sp>
        <p:nvSpPr>
          <p:cNvPr id="12" name="Text Box 2"/>
          <p:cNvSpPr txBox="1">
            <a:spLocks noChangeArrowheads="1"/>
          </p:cNvSpPr>
          <p:nvPr/>
        </p:nvSpPr>
        <p:spPr bwMode="auto">
          <a:xfrm>
            <a:off x="179512" y="87313"/>
            <a:ext cx="5638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accent2"/>
                </a:solidFill>
                <a:latin typeface="Arial" pitchFamily="34" charset="0"/>
              </a:defRPr>
            </a:lvl1pPr>
            <a:lvl2pPr marL="742950" indent="-285750" eaLnBrk="0" hangingPunct="0">
              <a:defRPr sz="2000">
                <a:solidFill>
                  <a:schemeClr val="accent2"/>
                </a:solidFill>
                <a:latin typeface="Arial" pitchFamily="34" charset="0"/>
              </a:defRPr>
            </a:lvl2pPr>
            <a:lvl3pPr marL="1143000" indent="-228600" eaLnBrk="0" hangingPunct="0">
              <a:defRPr sz="2000">
                <a:solidFill>
                  <a:schemeClr val="accent2"/>
                </a:solidFill>
                <a:latin typeface="Arial" pitchFamily="34" charset="0"/>
              </a:defRPr>
            </a:lvl3pPr>
            <a:lvl4pPr marL="1600200" indent="-228600" eaLnBrk="0" hangingPunct="0">
              <a:defRPr sz="2000">
                <a:solidFill>
                  <a:schemeClr val="accent2"/>
                </a:solidFill>
                <a:latin typeface="Arial" pitchFamily="34" charset="0"/>
              </a:defRPr>
            </a:lvl4pPr>
            <a:lvl5pPr marL="2057400" indent="-228600" eaLnBrk="0" hangingPunct="0">
              <a:defRPr sz="2000">
                <a:solidFill>
                  <a:schemeClr val="accent2"/>
                </a:solidFill>
                <a:latin typeface="Arial" pitchFamily="34" charset="0"/>
              </a:defRPr>
            </a:lvl5pPr>
            <a:lvl6pPr marL="2514600" indent="-228600" algn="ctr" eaLnBrk="0" fontAlgn="base" hangingPunct="0">
              <a:spcBef>
                <a:spcPct val="0"/>
              </a:spcBef>
              <a:spcAft>
                <a:spcPct val="0"/>
              </a:spcAft>
              <a:defRPr sz="2000">
                <a:solidFill>
                  <a:schemeClr val="accent2"/>
                </a:solidFill>
                <a:latin typeface="Arial" pitchFamily="34" charset="0"/>
              </a:defRPr>
            </a:lvl6pPr>
            <a:lvl7pPr marL="2971800" indent="-228600" algn="ctr" eaLnBrk="0" fontAlgn="base" hangingPunct="0">
              <a:spcBef>
                <a:spcPct val="0"/>
              </a:spcBef>
              <a:spcAft>
                <a:spcPct val="0"/>
              </a:spcAft>
              <a:defRPr sz="2000">
                <a:solidFill>
                  <a:schemeClr val="accent2"/>
                </a:solidFill>
                <a:latin typeface="Arial" pitchFamily="34" charset="0"/>
              </a:defRPr>
            </a:lvl7pPr>
            <a:lvl8pPr marL="3429000" indent="-228600" algn="ctr" eaLnBrk="0" fontAlgn="base" hangingPunct="0">
              <a:spcBef>
                <a:spcPct val="0"/>
              </a:spcBef>
              <a:spcAft>
                <a:spcPct val="0"/>
              </a:spcAft>
              <a:defRPr sz="2000">
                <a:solidFill>
                  <a:schemeClr val="accent2"/>
                </a:solidFill>
                <a:latin typeface="Arial" pitchFamily="34" charset="0"/>
              </a:defRPr>
            </a:lvl8pPr>
            <a:lvl9pPr marL="3886200" indent="-228600" algn="ctr" eaLnBrk="0" fontAlgn="base" hangingPunct="0">
              <a:spcBef>
                <a:spcPct val="0"/>
              </a:spcBef>
              <a:spcAft>
                <a:spcPct val="0"/>
              </a:spcAft>
              <a:defRPr sz="2000">
                <a:solidFill>
                  <a:schemeClr val="accent2"/>
                </a:solidFill>
                <a:latin typeface="Arial" pitchFamily="34" charset="0"/>
              </a:defRPr>
            </a:lvl9pPr>
          </a:lstStyle>
          <a:p>
            <a:pPr algn="l" eaLnBrk="1" hangingPunct="1"/>
            <a:r>
              <a:rPr lang="fr-FR" b="1" dirty="0" smtClean="0">
                <a:solidFill>
                  <a:schemeClr val="bg1"/>
                </a:solidFill>
                <a:effectLst>
                  <a:outerShdw blurRad="38100" dist="38100" dir="2700000" algn="tl">
                    <a:srgbClr val="000000">
                      <a:alpha val="43137"/>
                    </a:srgbClr>
                  </a:outerShdw>
                </a:effectLst>
              </a:rPr>
              <a:t>4th </a:t>
            </a:r>
            <a:r>
              <a:rPr lang="fr-FR" b="1" dirty="0" err="1" smtClean="0">
                <a:solidFill>
                  <a:schemeClr val="bg1"/>
                </a:solidFill>
                <a:effectLst>
                  <a:outerShdw blurRad="38100" dist="38100" dir="2700000" algn="tl">
                    <a:srgbClr val="000000">
                      <a:alpha val="43137"/>
                    </a:srgbClr>
                  </a:outerShdw>
                </a:effectLst>
              </a:rPr>
              <a:t>year</a:t>
            </a:r>
            <a:r>
              <a:rPr lang="fr-FR" b="1" dirty="0" smtClean="0">
                <a:solidFill>
                  <a:schemeClr val="bg1"/>
                </a:solidFill>
                <a:effectLst>
                  <a:outerShdw blurRad="38100" dist="38100" dir="2700000" algn="tl">
                    <a:srgbClr val="000000">
                      <a:alpha val="43137"/>
                    </a:srgbClr>
                  </a:outerShdw>
                </a:effectLst>
              </a:rPr>
              <a:t> – </a:t>
            </a:r>
            <a:r>
              <a:rPr lang="fr-FR" b="1" dirty="0" err="1" smtClean="0">
                <a:solidFill>
                  <a:schemeClr val="bg1"/>
                </a:solidFill>
                <a:effectLst>
                  <a:outerShdw blurRad="38100" dist="38100" dir="2700000" algn="tl">
                    <a:srgbClr val="000000">
                      <a:alpha val="43137"/>
                    </a:srgbClr>
                  </a:outerShdw>
                </a:effectLst>
              </a:rPr>
              <a:t>Electrical</a:t>
            </a:r>
            <a:r>
              <a:rPr lang="fr-FR" b="1" dirty="0" smtClean="0">
                <a:solidFill>
                  <a:schemeClr val="bg1"/>
                </a:solidFill>
                <a:effectLst>
                  <a:outerShdw blurRad="38100" dist="38100" dir="2700000" algn="tl">
                    <a:srgbClr val="000000">
                      <a:alpha val="43137"/>
                    </a:srgbClr>
                  </a:outerShdw>
                </a:effectLst>
              </a:rPr>
              <a:t> Engineering </a:t>
            </a:r>
            <a:r>
              <a:rPr lang="fr-FR" b="1" dirty="0" err="1" smtClean="0">
                <a:solidFill>
                  <a:schemeClr val="bg1"/>
                </a:solidFill>
                <a:effectLst>
                  <a:outerShdw blurRad="38100" dist="38100" dir="2700000" algn="tl">
                    <a:srgbClr val="000000">
                      <a:alpha val="43137"/>
                    </a:srgbClr>
                  </a:outerShdw>
                </a:effectLst>
              </a:rPr>
              <a:t>Department</a:t>
            </a:r>
            <a:endParaRPr lang="fr-FR" b="1" dirty="0">
              <a:solidFill>
                <a:schemeClr val="bg1"/>
              </a:solidFill>
              <a:effectLst>
                <a:outerShdw blurRad="38100" dist="38100" dir="2700000" algn="tl">
                  <a:srgbClr val="000000">
                    <a:alpha val="43137"/>
                  </a:srgbClr>
                </a:outerShdw>
              </a:effectLst>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26195"/>
            <a:ext cx="9180512" cy="6885783"/>
          </a:xfrm>
          <a:prstGeom prst="rect">
            <a:avLst/>
          </a:prstGeom>
          <a:noFill/>
          <a:extLst>
            <a:ext uri="{909E8E84-426E-40DD-AFC4-6F175D3DCCD1}">
              <a14:hiddenFill xmlns:a14="http://schemas.microsoft.com/office/drawing/2010/main">
                <a:solidFill>
                  <a:srgbClr val="FFFFFF"/>
                </a:solidFill>
              </a14:hiddenFill>
            </a:ext>
          </a:extLst>
        </p:spPr>
      </p:pic>
      <p:pic>
        <p:nvPicPr>
          <p:cNvPr id="4103" name="Image 7" descr="logo_ci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929" y="3442928"/>
            <a:ext cx="2016224" cy="6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928" y="4370433"/>
            <a:ext cx="1767543" cy="642743"/>
          </a:xfrm>
          <a:prstGeom prst="rect">
            <a:avLst/>
          </a:prstGeom>
        </p:spPr>
      </p:pic>
      <p:sp>
        <p:nvSpPr>
          <p:cNvPr id="4" name="ZoneTexte 3"/>
          <p:cNvSpPr txBox="1"/>
          <p:nvPr/>
        </p:nvSpPr>
        <p:spPr>
          <a:xfrm>
            <a:off x="251520" y="4931876"/>
            <a:ext cx="3550972" cy="461665"/>
          </a:xfrm>
          <a:prstGeom prst="rect">
            <a:avLst/>
          </a:prstGeom>
          <a:noFill/>
        </p:spPr>
        <p:txBody>
          <a:bodyPr wrap="none" rtlCol="0">
            <a:spAutoFit/>
          </a:bodyPr>
          <a:lstStyle/>
          <a:p>
            <a:r>
              <a:rPr lang="fr-F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Guillaume VILLEMAUD</a:t>
            </a:r>
          </a:p>
        </p:txBody>
      </p:sp>
      <p:sp>
        <p:nvSpPr>
          <p:cNvPr id="9" name="Text Box 4"/>
          <p:cNvSpPr txBox="1">
            <a:spLocks noChangeArrowheads="1"/>
          </p:cNvSpPr>
          <p:nvPr/>
        </p:nvSpPr>
        <p:spPr bwMode="auto">
          <a:xfrm>
            <a:off x="179512" y="548680"/>
            <a:ext cx="532859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fr-FR" sz="6000" b="1" cap="all" dirty="0" smtClean="0">
                <a:solidFill>
                  <a:srgbClr val="00CCFF"/>
                </a:solidFill>
                <a:effectLst>
                  <a:outerShdw blurRad="38100" dist="38100" dir="2700000" algn="tl">
                    <a:srgbClr val="000000">
                      <a:alpha val="43137"/>
                    </a:srgbClr>
                  </a:outerShdw>
                </a:effectLst>
                <a:latin typeface="Comic Sans MS" pitchFamily="66" charset="0"/>
              </a:rPr>
              <a:t>Main </a:t>
            </a:r>
            <a:r>
              <a:rPr lang="fr-FR" sz="6000" b="1" cap="all" dirty="0" err="1" smtClean="0">
                <a:solidFill>
                  <a:srgbClr val="00CCFF"/>
                </a:solidFill>
                <a:effectLst>
                  <a:outerShdw blurRad="38100" dist="38100" dir="2700000" algn="tl">
                    <a:srgbClr val="000000">
                      <a:alpha val="43137"/>
                    </a:srgbClr>
                  </a:outerShdw>
                </a:effectLst>
                <a:latin typeface="Comic Sans MS" pitchFamily="66" charset="0"/>
              </a:rPr>
              <a:t>Principles</a:t>
            </a:r>
            <a:r>
              <a:rPr lang="fr-FR" sz="6000" b="1" cap="all" dirty="0" smtClean="0">
                <a:solidFill>
                  <a:srgbClr val="00CCFF"/>
                </a:solidFill>
                <a:effectLst>
                  <a:outerShdw blurRad="38100" dist="38100" dir="2700000" algn="tl">
                    <a:srgbClr val="000000">
                      <a:alpha val="43137"/>
                    </a:srgbClr>
                  </a:outerShdw>
                </a:effectLst>
                <a:latin typeface="Comic Sans MS" pitchFamily="66" charset="0"/>
              </a:rPr>
              <a:t> of Radiation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46479" y="-76200"/>
            <a:ext cx="4185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Radiation sources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1267" name="Text Box 4"/>
          <p:cNvSpPr txBox="1">
            <a:spLocks noChangeArrowheads="1"/>
          </p:cNvSpPr>
          <p:nvPr/>
        </p:nvSpPr>
        <p:spPr bwMode="auto">
          <a:xfrm>
            <a:off x="806896" y="692696"/>
            <a:ext cx="82296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en-US" altLang="en-US" dirty="0" smtClean="0">
                <a:solidFill>
                  <a:srgbClr val="333399"/>
                </a:solidFill>
              </a:rPr>
              <a:t>Currents </a:t>
            </a:r>
            <a:r>
              <a:rPr lang="en-US" altLang="en-US" dirty="0">
                <a:solidFill>
                  <a:srgbClr val="333399"/>
                </a:solidFill>
              </a:rPr>
              <a:t>and </a:t>
            </a:r>
            <a:r>
              <a:rPr lang="en-US" altLang="en-US" dirty="0" smtClean="0">
                <a:solidFill>
                  <a:srgbClr val="333399"/>
                </a:solidFill>
              </a:rPr>
              <a:t>charges </a:t>
            </a:r>
            <a:r>
              <a:rPr lang="en-US" altLang="en-US" dirty="0">
                <a:solidFill>
                  <a:srgbClr val="333399"/>
                </a:solidFill>
              </a:rPr>
              <a:t>present in this medium are called primary sources</a:t>
            </a:r>
            <a:r>
              <a:rPr lang="en-US" altLang="en-US" dirty="0" smtClean="0">
                <a:solidFill>
                  <a:srgbClr val="333399"/>
                </a:solidFill>
              </a:rPr>
              <a:t>:</a:t>
            </a:r>
          </a:p>
          <a:p>
            <a:pPr>
              <a:buFontTx/>
              <a:buNone/>
            </a:pPr>
            <a:r>
              <a:rPr lang="fr-FR" altLang="en-US" dirty="0" smtClean="0">
                <a:solidFill>
                  <a:srgbClr val="333399"/>
                </a:solidFill>
              </a:rPr>
              <a:t>Surface </a:t>
            </a:r>
            <a:r>
              <a:rPr lang="fr-FR" altLang="en-US" dirty="0" err="1" smtClean="0">
                <a:solidFill>
                  <a:srgbClr val="333399"/>
                </a:solidFill>
              </a:rPr>
              <a:t>current</a:t>
            </a:r>
            <a:r>
              <a:rPr lang="fr-FR" altLang="en-US" dirty="0" smtClean="0">
                <a:solidFill>
                  <a:srgbClr val="333399"/>
                </a:solidFill>
              </a:rPr>
              <a:t> </a:t>
            </a:r>
            <a:r>
              <a:rPr lang="fr-FR" altLang="en-US" dirty="0" err="1" smtClean="0">
                <a:solidFill>
                  <a:srgbClr val="333399"/>
                </a:solidFill>
              </a:rPr>
              <a:t>density</a:t>
            </a:r>
            <a:endParaRPr lang="fr-FR" altLang="en-US" dirty="0">
              <a:solidFill>
                <a:srgbClr val="333399"/>
              </a:solidFill>
            </a:endParaRPr>
          </a:p>
          <a:p>
            <a:pPr>
              <a:buFontTx/>
              <a:buNone/>
            </a:pPr>
            <a:endParaRPr lang="fr-FR" altLang="en-US" sz="800" dirty="0">
              <a:solidFill>
                <a:srgbClr val="333399"/>
              </a:solidFill>
            </a:endParaRPr>
          </a:p>
          <a:p>
            <a:pPr>
              <a:buFontTx/>
              <a:buNone/>
            </a:pPr>
            <a:r>
              <a:rPr lang="fr-FR" altLang="en-US" dirty="0" smtClean="0">
                <a:solidFill>
                  <a:srgbClr val="333399"/>
                </a:solidFill>
              </a:rPr>
              <a:t>Volume charge </a:t>
            </a:r>
            <a:r>
              <a:rPr lang="fr-FR" altLang="en-US" dirty="0" err="1" smtClean="0">
                <a:solidFill>
                  <a:srgbClr val="333399"/>
                </a:solidFill>
              </a:rPr>
              <a:t>density</a:t>
            </a:r>
            <a:endParaRPr lang="fr-FR" altLang="en-US" dirty="0">
              <a:solidFill>
                <a:srgbClr val="333399"/>
              </a:solidFill>
            </a:endParaRPr>
          </a:p>
        </p:txBody>
      </p:sp>
      <p:sp>
        <p:nvSpPr>
          <p:cNvPr id="11268" name="Text Box 5"/>
          <p:cNvSpPr txBox="1">
            <a:spLocks noChangeArrowheads="1"/>
          </p:cNvSpPr>
          <p:nvPr/>
        </p:nvSpPr>
        <p:spPr bwMode="auto">
          <a:xfrm>
            <a:off x="1039813" y="32146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dirty="0" err="1" smtClean="0">
                <a:solidFill>
                  <a:srgbClr val="333399"/>
                </a:solidFill>
              </a:rPr>
              <a:t>These</a:t>
            </a:r>
            <a:r>
              <a:rPr lang="fr-FR" altLang="en-US" dirty="0" smtClean="0">
                <a:solidFill>
                  <a:srgbClr val="333399"/>
                </a:solidFill>
              </a:rPr>
              <a:t> sources </a:t>
            </a:r>
            <a:r>
              <a:rPr lang="fr-FR" altLang="en-US" dirty="0" err="1" smtClean="0">
                <a:solidFill>
                  <a:srgbClr val="333399"/>
                </a:solidFill>
              </a:rPr>
              <a:t>create</a:t>
            </a:r>
            <a:r>
              <a:rPr lang="fr-FR" altLang="en-US" dirty="0" smtClean="0">
                <a:solidFill>
                  <a:srgbClr val="333399"/>
                </a:solidFill>
              </a:rPr>
              <a:t>:</a:t>
            </a:r>
            <a:endParaRPr lang="fr-FR" altLang="en-US" dirty="0">
              <a:solidFill>
                <a:srgbClr val="333399"/>
              </a:solidFill>
            </a:endParaRPr>
          </a:p>
        </p:txBody>
      </p:sp>
      <p:graphicFrame>
        <p:nvGraphicFramePr>
          <p:cNvPr id="11269" name="Object 6"/>
          <p:cNvGraphicFramePr>
            <a:graphicFrameLocks/>
          </p:cNvGraphicFramePr>
          <p:nvPr>
            <p:extLst>
              <p:ext uri="{D42A27DB-BD31-4B8C-83A1-F6EECF244321}">
                <p14:modId xmlns:p14="http://schemas.microsoft.com/office/powerpoint/2010/main" val="1159380520"/>
              </p:ext>
            </p:extLst>
          </p:nvPr>
        </p:nvGraphicFramePr>
        <p:xfrm>
          <a:off x="5661075" y="1362596"/>
          <a:ext cx="700087" cy="603250"/>
        </p:xfrm>
        <a:graphic>
          <a:graphicData uri="http://schemas.openxmlformats.org/presentationml/2006/ole">
            <mc:AlternateContent xmlns:mc="http://schemas.openxmlformats.org/markup-compatibility/2006">
              <mc:Choice xmlns:v="urn:schemas-microsoft-com:vml" Requires="v">
                <p:oleObj spid="_x0000_s47562" name="Equation" r:id="rId4" imgW="142900" imgH="219143" progId="Equation.3">
                  <p:embed/>
                </p:oleObj>
              </mc:Choice>
              <mc:Fallback>
                <p:oleObj name="Equation" r:id="rId4" imgW="142900" imgH="219143"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75" y="1362596"/>
                        <a:ext cx="700087" cy="60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Text Box 7"/>
          <p:cNvSpPr txBox="1">
            <a:spLocks noChangeArrowheads="1"/>
          </p:cNvSpPr>
          <p:nvPr/>
        </p:nvSpPr>
        <p:spPr bwMode="auto">
          <a:xfrm>
            <a:off x="1192213" y="3748088"/>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dirty="0" smtClean="0">
                <a:solidFill>
                  <a:srgbClr val="333399"/>
                </a:solidFill>
              </a:rPr>
              <a:t>Electric and </a:t>
            </a:r>
            <a:r>
              <a:rPr lang="fr-FR" altLang="en-US" dirty="0" err="1" smtClean="0">
                <a:solidFill>
                  <a:srgbClr val="333399"/>
                </a:solidFill>
              </a:rPr>
              <a:t>magnetic</a:t>
            </a:r>
            <a:r>
              <a:rPr lang="fr-FR" altLang="en-US" dirty="0" smtClean="0">
                <a:solidFill>
                  <a:srgbClr val="333399"/>
                </a:solidFill>
              </a:rPr>
              <a:t> </a:t>
            </a:r>
            <a:r>
              <a:rPr lang="fr-FR" altLang="en-US" dirty="0" err="1" smtClean="0">
                <a:solidFill>
                  <a:srgbClr val="333399"/>
                </a:solidFill>
              </a:rPr>
              <a:t>fields</a:t>
            </a:r>
            <a:endParaRPr lang="fr-FR" altLang="en-US" dirty="0">
              <a:solidFill>
                <a:srgbClr val="333399"/>
              </a:solidFill>
            </a:endParaRPr>
          </a:p>
        </p:txBody>
      </p:sp>
      <p:sp>
        <p:nvSpPr>
          <p:cNvPr id="11271" name="Text Box 8"/>
          <p:cNvSpPr txBox="1">
            <a:spLocks noChangeArrowheads="1"/>
          </p:cNvSpPr>
          <p:nvPr/>
        </p:nvSpPr>
        <p:spPr bwMode="auto">
          <a:xfrm>
            <a:off x="1192213" y="5195888"/>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dirty="0" err="1" smtClean="0">
                <a:solidFill>
                  <a:srgbClr val="333399"/>
                </a:solidFill>
              </a:rPr>
              <a:t>Other</a:t>
            </a:r>
            <a:r>
              <a:rPr lang="fr-FR" altLang="en-US" dirty="0" smtClean="0">
                <a:solidFill>
                  <a:srgbClr val="333399"/>
                </a:solidFill>
              </a:rPr>
              <a:t> </a:t>
            </a:r>
            <a:r>
              <a:rPr lang="fr-FR" altLang="en-US" dirty="0" err="1" smtClean="0">
                <a:solidFill>
                  <a:srgbClr val="333399"/>
                </a:solidFill>
              </a:rPr>
              <a:t>currents</a:t>
            </a:r>
            <a:r>
              <a:rPr lang="fr-FR" altLang="en-US" dirty="0" smtClean="0">
                <a:solidFill>
                  <a:srgbClr val="333399"/>
                </a:solidFill>
              </a:rPr>
              <a:t> and charges</a:t>
            </a:r>
            <a:endParaRPr lang="fr-FR" altLang="en-US" dirty="0">
              <a:solidFill>
                <a:srgbClr val="333399"/>
              </a:solidFill>
            </a:endParaRPr>
          </a:p>
        </p:txBody>
      </p:sp>
      <p:sp>
        <p:nvSpPr>
          <p:cNvPr id="11272" name="AutoShape 9"/>
          <p:cNvSpPr>
            <a:spLocks noChangeArrowheads="1"/>
          </p:cNvSpPr>
          <p:nvPr/>
        </p:nvSpPr>
        <p:spPr bwMode="auto">
          <a:xfrm>
            <a:off x="4572000" y="1531937"/>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1273" name="AutoShape 10"/>
          <p:cNvSpPr>
            <a:spLocks noChangeArrowheads="1"/>
          </p:cNvSpPr>
          <p:nvPr/>
        </p:nvSpPr>
        <p:spPr bwMode="auto">
          <a:xfrm>
            <a:off x="963613" y="38100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1274" name="AutoShape 11"/>
          <p:cNvSpPr>
            <a:spLocks noChangeArrowheads="1"/>
          </p:cNvSpPr>
          <p:nvPr/>
        </p:nvSpPr>
        <p:spPr bwMode="auto">
          <a:xfrm>
            <a:off x="963613" y="52578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1275" name="Text Box 12"/>
          <p:cNvSpPr txBox="1">
            <a:spLocks noChangeArrowheads="1"/>
          </p:cNvSpPr>
          <p:nvPr/>
        </p:nvSpPr>
        <p:spPr bwMode="auto">
          <a:xfrm>
            <a:off x="6494512" y="1562621"/>
            <a:ext cx="887413"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rgbClr val="333399"/>
                </a:solidFill>
              </a:rPr>
              <a:t>(A/m²)</a:t>
            </a:r>
          </a:p>
        </p:txBody>
      </p:sp>
      <p:graphicFrame>
        <p:nvGraphicFramePr>
          <p:cNvPr id="11276" name="Object 13"/>
          <p:cNvGraphicFramePr>
            <a:graphicFrameLocks/>
          </p:cNvGraphicFramePr>
          <p:nvPr>
            <p:extLst>
              <p:ext uri="{D42A27DB-BD31-4B8C-83A1-F6EECF244321}">
                <p14:modId xmlns:p14="http://schemas.microsoft.com/office/powerpoint/2010/main" val="2886379770"/>
              </p:ext>
            </p:extLst>
          </p:nvPr>
        </p:nvGraphicFramePr>
        <p:xfrm>
          <a:off x="5580112" y="1943621"/>
          <a:ext cx="862013" cy="539750"/>
        </p:xfrm>
        <a:graphic>
          <a:graphicData uri="http://schemas.openxmlformats.org/presentationml/2006/ole">
            <mc:AlternateContent xmlns:mc="http://schemas.openxmlformats.org/markup-compatibility/2006">
              <mc:Choice xmlns:v="urn:schemas-microsoft-com:vml" Requires="v">
                <p:oleObj spid="_x0000_s47563" name="Equation" r:id="rId6" imgW="180989" imgH="199957" progId="Equation.3">
                  <p:embed/>
                </p:oleObj>
              </mc:Choice>
              <mc:Fallback>
                <p:oleObj name="Equation" r:id="rId6" imgW="180989" imgH="199957"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1943621"/>
                        <a:ext cx="862013" cy="539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7" name="Text Box 14"/>
          <p:cNvSpPr txBox="1">
            <a:spLocks noChangeArrowheads="1"/>
          </p:cNvSpPr>
          <p:nvPr/>
        </p:nvSpPr>
        <p:spPr bwMode="auto">
          <a:xfrm>
            <a:off x="6413550" y="2096021"/>
            <a:ext cx="105092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rgbClr val="333399"/>
                </a:solidFill>
              </a:rPr>
              <a:t>(Cb/m</a:t>
            </a:r>
            <a:r>
              <a:rPr lang="fr-FR" altLang="en-US" sz="2000" baseline="30000">
                <a:solidFill>
                  <a:srgbClr val="333399"/>
                </a:solidFill>
              </a:rPr>
              <a:t>3</a:t>
            </a:r>
            <a:r>
              <a:rPr lang="fr-FR" altLang="en-US" sz="2000">
                <a:solidFill>
                  <a:srgbClr val="333399"/>
                </a:solidFill>
              </a:rPr>
              <a:t>)</a:t>
            </a:r>
          </a:p>
        </p:txBody>
      </p:sp>
      <p:sp>
        <p:nvSpPr>
          <p:cNvPr id="11278" name="AutoShape 15"/>
          <p:cNvSpPr>
            <a:spLocks noChangeArrowheads="1"/>
          </p:cNvSpPr>
          <p:nvPr/>
        </p:nvSpPr>
        <p:spPr bwMode="auto">
          <a:xfrm>
            <a:off x="4583113" y="20447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aphicFrame>
        <p:nvGraphicFramePr>
          <p:cNvPr id="11279" name="Object 16"/>
          <p:cNvGraphicFramePr>
            <a:graphicFrameLocks/>
          </p:cNvGraphicFramePr>
          <p:nvPr>
            <p:extLst>
              <p:ext uri="{D42A27DB-BD31-4B8C-83A1-F6EECF244321}">
                <p14:modId xmlns:p14="http://schemas.microsoft.com/office/powerpoint/2010/main" val="477269960"/>
              </p:ext>
            </p:extLst>
          </p:nvPr>
        </p:nvGraphicFramePr>
        <p:xfrm>
          <a:off x="5706095" y="3657600"/>
          <a:ext cx="646113" cy="539750"/>
        </p:xfrm>
        <a:graphic>
          <a:graphicData uri="http://schemas.openxmlformats.org/presentationml/2006/ole">
            <mc:AlternateContent xmlns:mc="http://schemas.openxmlformats.org/markup-compatibility/2006">
              <mc:Choice xmlns:v="urn:schemas-microsoft-com:vml" Requires="v">
                <p:oleObj spid="_x0000_s47564" name="Equation" r:id="rId8" imgW="133446" imgH="199957" progId="Equation.3">
                  <p:embed/>
                </p:oleObj>
              </mc:Choice>
              <mc:Fallback>
                <p:oleObj name="Equation" r:id="rId8" imgW="133446" imgH="199957"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6095" y="3657600"/>
                        <a:ext cx="646113" cy="539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0" name="Text Box 17"/>
          <p:cNvSpPr txBox="1">
            <a:spLocks noChangeArrowheads="1"/>
          </p:cNvSpPr>
          <p:nvPr/>
        </p:nvSpPr>
        <p:spPr bwMode="auto">
          <a:xfrm>
            <a:off x="6377608" y="3857625"/>
            <a:ext cx="80327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rgbClr val="333399"/>
                </a:solidFill>
              </a:rPr>
              <a:t>(V/m)</a:t>
            </a:r>
          </a:p>
        </p:txBody>
      </p:sp>
      <p:graphicFrame>
        <p:nvGraphicFramePr>
          <p:cNvPr id="11281" name="Object 18"/>
          <p:cNvGraphicFramePr>
            <a:graphicFrameLocks/>
          </p:cNvGraphicFramePr>
          <p:nvPr>
            <p:extLst>
              <p:ext uri="{D42A27DB-BD31-4B8C-83A1-F6EECF244321}">
                <p14:modId xmlns:p14="http://schemas.microsoft.com/office/powerpoint/2010/main" val="3658060434"/>
              </p:ext>
            </p:extLst>
          </p:nvPr>
        </p:nvGraphicFramePr>
        <p:xfrm>
          <a:off x="5652120" y="4260850"/>
          <a:ext cx="754063" cy="539750"/>
        </p:xfrm>
        <a:graphic>
          <a:graphicData uri="http://schemas.openxmlformats.org/presentationml/2006/ole">
            <mc:AlternateContent xmlns:mc="http://schemas.openxmlformats.org/markup-compatibility/2006">
              <mc:Choice xmlns:v="urn:schemas-microsoft-com:vml" Requires="v">
                <p:oleObj spid="_x0000_s47565" name="Equation" r:id="rId10" imgW="161810" imgH="199957" progId="Equation.3">
                  <p:embed/>
                </p:oleObj>
              </mc:Choice>
              <mc:Fallback>
                <p:oleObj name="Equation" r:id="rId10" imgW="161810" imgH="199957"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4260850"/>
                        <a:ext cx="754063" cy="539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2" name="Text Box 19"/>
          <p:cNvSpPr txBox="1">
            <a:spLocks noChangeArrowheads="1"/>
          </p:cNvSpPr>
          <p:nvPr/>
        </p:nvSpPr>
        <p:spPr bwMode="auto">
          <a:xfrm>
            <a:off x="6377608" y="4391025"/>
            <a:ext cx="80327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rgbClr val="333399"/>
                </a:solidFill>
              </a:rPr>
              <a:t>(A/m)</a:t>
            </a:r>
          </a:p>
        </p:txBody>
      </p:sp>
      <p:graphicFrame>
        <p:nvGraphicFramePr>
          <p:cNvPr id="11283" name="Object 20"/>
          <p:cNvGraphicFramePr>
            <a:graphicFrameLocks/>
          </p:cNvGraphicFramePr>
          <p:nvPr>
            <p:extLst>
              <p:ext uri="{D42A27DB-BD31-4B8C-83A1-F6EECF244321}">
                <p14:modId xmlns:p14="http://schemas.microsoft.com/office/powerpoint/2010/main" val="1222896093"/>
              </p:ext>
            </p:extLst>
          </p:nvPr>
        </p:nvGraphicFramePr>
        <p:xfrm>
          <a:off x="5436096" y="5111453"/>
          <a:ext cx="646113" cy="571500"/>
        </p:xfrm>
        <a:graphic>
          <a:graphicData uri="http://schemas.openxmlformats.org/presentationml/2006/ole">
            <mc:AlternateContent xmlns:mc="http://schemas.openxmlformats.org/markup-compatibility/2006">
              <mc:Choice xmlns:v="urn:schemas-microsoft-com:vml" Requires="v">
                <p:oleObj spid="_x0000_s47566" name="Equation" r:id="rId12" imgW="133446" imgH="209685" progId="Equation.3">
                  <p:embed/>
                </p:oleObj>
              </mc:Choice>
              <mc:Fallback>
                <p:oleObj name="Equation" r:id="rId12" imgW="133446" imgH="209685"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6096" y="5111453"/>
                        <a:ext cx="646113" cy="571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 name="Object 21"/>
          <p:cNvGraphicFramePr>
            <a:graphicFrameLocks/>
          </p:cNvGraphicFramePr>
          <p:nvPr/>
        </p:nvGraphicFramePr>
        <p:xfrm>
          <a:off x="6503988" y="5207000"/>
          <a:ext cx="754062" cy="508000"/>
        </p:xfrm>
        <a:graphic>
          <a:graphicData uri="http://schemas.openxmlformats.org/presentationml/2006/ole">
            <mc:AlternateContent xmlns:mc="http://schemas.openxmlformats.org/markup-compatibility/2006">
              <mc:Choice xmlns:v="urn:schemas-microsoft-com:vml" Requires="v">
                <p:oleObj spid="_x0000_s47567" name="Equation" r:id="rId14" imgW="161810" imgH="181043" progId="Equation.3">
                  <p:embed/>
                </p:oleObj>
              </mc:Choice>
              <mc:Fallback>
                <p:oleObj name="Equation" r:id="rId14" imgW="161810" imgH="181043"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3988" y="5207000"/>
                        <a:ext cx="754062"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5" name="Text Box 22"/>
          <p:cNvSpPr txBox="1">
            <a:spLocks noChangeArrowheads="1"/>
          </p:cNvSpPr>
          <p:nvPr/>
        </p:nvSpPr>
        <p:spPr bwMode="auto">
          <a:xfrm>
            <a:off x="5961002" y="5221288"/>
            <a:ext cx="699230"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dirty="0" smtClean="0">
                <a:solidFill>
                  <a:srgbClr val="333399"/>
                </a:solidFill>
              </a:rPr>
              <a:t>and</a:t>
            </a:r>
            <a:endParaRPr lang="fr-FR" altLang="en-US" dirty="0">
              <a:solidFill>
                <a:srgbClr val="333399"/>
              </a:solidFill>
            </a:endParaRPr>
          </a:p>
        </p:txBody>
      </p:sp>
      <p:sp>
        <p:nvSpPr>
          <p:cNvPr id="11286" name="Text Box 23"/>
          <p:cNvSpPr txBox="1">
            <a:spLocks noChangeArrowheads="1"/>
          </p:cNvSpPr>
          <p:nvPr/>
        </p:nvSpPr>
        <p:spPr bwMode="auto">
          <a:xfrm>
            <a:off x="5182641" y="5805264"/>
            <a:ext cx="2650084"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r>
              <a:rPr lang="fr-FR" altLang="en-US" sz="2000" dirty="0" smtClean="0"/>
              <a:t>Induction </a:t>
            </a:r>
            <a:r>
              <a:rPr lang="fr-FR" altLang="en-US" sz="2000" dirty="0" err="1" smtClean="0"/>
              <a:t>phenomena</a:t>
            </a:r>
            <a:endParaRPr lang="fr-FR" altLang="en-US" sz="2000" dirty="0"/>
          </a:p>
        </p:txBody>
      </p:sp>
    </p:spTree>
    <p:extLst>
      <p:ext uri="{BB962C8B-B14F-4D97-AF65-F5344CB8AC3E}">
        <p14:creationId xmlns:p14="http://schemas.microsoft.com/office/powerpoint/2010/main" val="560911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28850" y="-76200"/>
            <a:ext cx="46816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600" b="1" dirty="0" err="1" smtClean="0">
                <a:solidFill>
                  <a:srgbClr val="CC0000"/>
                </a:solidFill>
                <a:effectLst>
                  <a:outerShdw blurRad="38100" dist="38100" dir="2700000" algn="tl">
                    <a:srgbClr val="C0C0C0"/>
                  </a:outerShdw>
                </a:effectLst>
                <a:latin typeface="Arial" pitchFamily="34" charset="0"/>
              </a:rPr>
              <a:t>Maxwell’s</a:t>
            </a:r>
            <a:r>
              <a:rPr lang="fr-FR" sz="3600" b="1" dirty="0" smtClean="0">
                <a:solidFill>
                  <a:srgbClr val="CC0000"/>
                </a:solidFill>
                <a:effectLst>
                  <a:outerShdw blurRad="38100" dist="38100" dir="2700000" algn="tl">
                    <a:srgbClr val="C0C0C0"/>
                  </a:outerShdw>
                </a:effectLst>
                <a:latin typeface="Arial" pitchFamily="34" charset="0"/>
              </a:rPr>
              <a:t> Equations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2291" name="Text Box 24"/>
          <p:cNvSpPr txBox="1">
            <a:spLocks noChangeArrowheads="1"/>
          </p:cNvSpPr>
          <p:nvPr/>
        </p:nvSpPr>
        <p:spPr bwMode="auto">
          <a:xfrm>
            <a:off x="1279525" y="877888"/>
            <a:ext cx="7254875"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smtClean="0"/>
              <a:t>In an </a:t>
            </a:r>
            <a:r>
              <a:rPr lang="fr-FR" altLang="en-US" dirty="0" err="1" smtClean="0"/>
              <a:t>isotropic</a:t>
            </a:r>
            <a:r>
              <a:rPr lang="fr-FR" altLang="en-US" dirty="0" smtClean="0"/>
              <a:t> and </a:t>
            </a:r>
            <a:r>
              <a:rPr lang="fr-FR" altLang="en-US" dirty="0" err="1" smtClean="0"/>
              <a:t>homogeneous</a:t>
            </a:r>
            <a:r>
              <a:rPr lang="fr-FR" altLang="en-US" dirty="0" smtClean="0"/>
              <a:t> medium, </a:t>
            </a:r>
            <a:r>
              <a:rPr lang="fr-FR" altLang="en-US" dirty="0" err="1" smtClean="0"/>
              <a:t>we</a:t>
            </a:r>
            <a:r>
              <a:rPr lang="fr-FR" altLang="en-US" dirty="0" smtClean="0"/>
              <a:t> </a:t>
            </a:r>
            <a:r>
              <a:rPr lang="fr-FR" altLang="en-US" dirty="0" err="1" smtClean="0"/>
              <a:t>obtain</a:t>
            </a:r>
            <a:r>
              <a:rPr lang="fr-FR" altLang="en-US" dirty="0" smtClean="0"/>
              <a:t> </a:t>
            </a:r>
            <a:r>
              <a:rPr lang="fr-FR" altLang="en-US" dirty="0" err="1" smtClean="0"/>
              <a:t>these</a:t>
            </a:r>
            <a:r>
              <a:rPr lang="fr-FR" altLang="en-US" dirty="0" smtClean="0"/>
              <a:t> </a:t>
            </a:r>
            <a:r>
              <a:rPr lang="fr-FR" altLang="en-US" dirty="0" err="1" smtClean="0"/>
              <a:t>equations</a:t>
            </a:r>
            <a:r>
              <a:rPr lang="fr-FR" altLang="en-US" dirty="0" smtClean="0"/>
              <a:t> </a:t>
            </a:r>
            <a:r>
              <a:rPr lang="fr-FR" altLang="en-US" dirty="0"/>
              <a:t>:</a:t>
            </a:r>
          </a:p>
        </p:txBody>
      </p:sp>
      <p:graphicFrame>
        <p:nvGraphicFramePr>
          <p:cNvPr id="12292" name="Object 25"/>
          <p:cNvGraphicFramePr>
            <a:graphicFrameLocks noChangeAspect="1"/>
          </p:cNvGraphicFramePr>
          <p:nvPr/>
        </p:nvGraphicFramePr>
        <p:xfrm>
          <a:off x="1736725" y="2147888"/>
          <a:ext cx="6051550" cy="2424112"/>
        </p:xfrm>
        <a:graphic>
          <a:graphicData uri="http://schemas.openxmlformats.org/presentationml/2006/ole">
            <mc:AlternateContent xmlns:mc="http://schemas.openxmlformats.org/markup-compatibility/2006">
              <mc:Choice xmlns:v="urn:schemas-microsoft-com:vml" Requires="v">
                <p:oleObj spid="_x0000_s48206" name="Equation" r:id="rId4" imgW="2984500" imgH="1193800" progId="Equation.3">
                  <p:embed/>
                </p:oleObj>
              </mc:Choice>
              <mc:Fallback>
                <p:oleObj name="Equation" r:id="rId4" imgW="2984500" imgH="119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5" y="2147888"/>
                        <a:ext cx="6051550" cy="2424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Text Box 26"/>
          <p:cNvSpPr txBox="1">
            <a:spLocks noChangeArrowheads="1"/>
          </p:cNvSpPr>
          <p:nvPr/>
        </p:nvSpPr>
        <p:spPr bwMode="auto">
          <a:xfrm>
            <a:off x="822325" y="5045075"/>
            <a:ext cx="7788275"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Sources </a:t>
            </a:r>
            <a:r>
              <a:rPr lang="fr-FR" altLang="en-US" dirty="0" err="1" smtClean="0"/>
              <a:t>can</a:t>
            </a:r>
            <a:r>
              <a:rPr lang="fr-FR" altLang="en-US" dirty="0" smtClean="0"/>
              <a:t> </a:t>
            </a:r>
            <a:r>
              <a:rPr lang="fr-FR" altLang="en-US" dirty="0" err="1" smtClean="0"/>
              <a:t>be</a:t>
            </a:r>
            <a:r>
              <a:rPr lang="fr-FR" altLang="en-US" dirty="0" smtClean="0"/>
              <a:t> </a:t>
            </a:r>
            <a:r>
              <a:rPr lang="fr-FR" altLang="en-US" dirty="0" err="1" smtClean="0"/>
              <a:t>distributed</a:t>
            </a:r>
            <a:r>
              <a:rPr lang="fr-FR" altLang="en-US" dirty="0" smtClean="0"/>
              <a:t> as </a:t>
            </a:r>
            <a:r>
              <a:rPr lang="fr-FR" altLang="en-US" dirty="0" err="1" smtClean="0"/>
              <a:t>linear</a:t>
            </a:r>
            <a:r>
              <a:rPr lang="fr-FR" altLang="en-US" dirty="0" smtClean="0"/>
              <a:t>, </a:t>
            </a:r>
            <a:r>
              <a:rPr lang="fr-FR" altLang="en-US" dirty="0" err="1" smtClean="0"/>
              <a:t>surfacic</a:t>
            </a:r>
            <a:r>
              <a:rPr lang="fr-FR" altLang="en-US" dirty="0" smtClean="0"/>
              <a:t> or </a:t>
            </a:r>
            <a:r>
              <a:rPr lang="fr-FR" altLang="en-US" dirty="0" err="1" smtClean="0"/>
              <a:t>volumic</a:t>
            </a:r>
            <a:r>
              <a:rPr lang="fr-FR" altLang="en-US" dirty="0" smtClean="0"/>
              <a:t> </a:t>
            </a:r>
            <a:r>
              <a:rPr lang="fr-FR" altLang="en-US" dirty="0" err="1" smtClean="0"/>
              <a:t>densities</a:t>
            </a:r>
            <a:r>
              <a:rPr lang="fr-FR" altLang="en-US" dirty="0" smtClean="0"/>
              <a:t>.</a:t>
            </a:r>
            <a:endParaRPr lang="fr-FR" altLang="en-US" dirty="0"/>
          </a:p>
        </p:txBody>
      </p:sp>
    </p:spTree>
    <p:extLst>
      <p:ext uri="{BB962C8B-B14F-4D97-AF65-F5344CB8AC3E}">
        <p14:creationId xmlns:p14="http://schemas.microsoft.com/office/powerpoint/2010/main" val="49106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392590" y="-76200"/>
            <a:ext cx="4339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Resolution</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domain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3315" name="Text Box 3"/>
          <p:cNvSpPr txBox="1">
            <a:spLocks noChangeArrowheads="1"/>
          </p:cNvSpPr>
          <p:nvPr/>
        </p:nvSpPr>
        <p:spPr bwMode="auto">
          <a:xfrm>
            <a:off x="1165225" y="1135063"/>
            <a:ext cx="72548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Two distinct areas solving these equations are considered: in the presence of charges and currents or out of any charge or current.</a:t>
            </a:r>
            <a:endParaRPr lang="fr-FR" altLang="en-US" dirty="0"/>
          </a:p>
        </p:txBody>
      </p:sp>
      <p:sp>
        <p:nvSpPr>
          <p:cNvPr id="13316" name="Text Box 5"/>
          <p:cNvSpPr txBox="1">
            <a:spLocks noChangeArrowheads="1"/>
          </p:cNvSpPr>
          <p:nvPr/>
        </p:nvSpPr>
        <p:spPr bwMode="auto">
          <a:xfrm>
            <a:off x="898525" y="2466975"/>
            <a:ext cx="7788275" cy="156966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The </a:t>
            </a:r>
            <a:r>
              <a:rPr lang="en-US" altLang="en-US" dirty="0"/>
              <a:t>resolution in the presence of charges and currents </a:t>
            </a:r>
            <a:r>
              <a:rPr lang="en-US" altLang="en-US" dirty="0" smtClean="0"/>
              <a:t>is used to </a:t>
            </a:r>
            <a:r>
              <a:rPr lang="en-US" altLang="en-US" dirty="0"/>
              <a:t>determine the </a:t>
            </a:r>
            <a:r>
              <a:rPr lang="en-US" altLang="en-US" dirty="0" smtClean="0"/>
              <a:t>field distribution </a:t>
            </a:r>
            <a:r>
              <a:rPr lang="en-US" altLang="en-US" dirty="0"/>
              <a:t>produced by a linear, surface or volume </a:t>
            </a:r>
            <a:r>
              <a:rPr lang="en-US" altLang="en-US" dirty="0" smtClean="0"/>
              <a:t>charges </a:t>
            </a:r>
            <a:r>
              <a:rPr lang="en-US" altLang="en-US" dirty="0"/>
              <a:t>and </a:t>
            </a:r>
            <a:r>
              <a:rPr lang="en-US" altLang="en-US" dirty="0" smtClean="0"/>
              <a:t>currents (</a:t>
            </a:r>
            <a:r>
              <a:rPr lang="en-US" altLang="en-US" dirty="0"/>
              <a:t>which leads to the radiation pattern of the antenna).</a:t>
            </a:r>
            <a:endParaRPr lang="fr-FR" altLang="en-US" dirty="0"/>
          </a:p>
        </p:txBody>
      </p:sp>
      <p:sp>
        <p:nvSpPr>
          <p:cNvPr id="13317" name="Text Box 6"/>
          <p:cNvSpPr txBox="1">
            <a:spLocks noChangeArrowheads="1"/>
          </p:cNvSpPr>
          <p:nvPr/>
        </p:nvSpPr>
        <p:spPr bwMode="auto">
          <a:xfrm>
            <a:off x="898525" y="4587875"/>
            <a:ext cx="77882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The second type of resolution </a:t>
            </a:r>
            <a:r>
              <a:rPr lang="en-US" altLang="en-US" dirty="0" smtClean="0"/>
              <a:t>is required to </a:t>
            </a:r>
            <a:r>
              <a:rPr lang="en-US" altLang="en-US" dirty="0"/>
              <a:t>calculate the electromagnetic waves propagated in free </a:t>
            </a:r>
            <a:r>
              <a:rPr lang="en-US" altLang="en-US" dirty="0" smtClean="0"/>
              <a:t>space (or in a particular medium).</a:t>
            </a:r>
            <a:endParaRPr lang="fr-FR" altLang="en-US" dirty="0"/>
          </a:p>
        </p:txBody>
      </p:sp>
    </p:spTree>
    <p:extLst>
      <p:ext uri="{BB962C8B-B14F-4D97-AF65-F5344CB8AC3E}">
        <p14:creationId xmlns:p14="http://schemas.microsoft.com/office/powerpoint/2010/main" val="296370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330450" y="-76200"/>
            <a:ext cx="4160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Sinusoidal</a:t>
            </a:r>
            <a:r>
              <a:rPr lang="fr-FR" sz="3600" b="1" dirty="0" smtClean="0">
                <a:solidFill>
                  <a:srgbClr val="CC0000"/>
                </a:solidFill>
                <a:effectLst>
                  <a:outerShdw blurRad="38100" dist="38100" dir="2700000" algn="tl">
                    <a:srgbClr val="C0C0C0"/>
                  </a:outerShdw>
                </a:effectLst>
                <a:latin typeface="Arial" pitchFamily="34" charset="0"/>
              </a:rPr>
              <a:t> source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4339" name="Text Box 4"/>
          <p:cNvSpPr txBox="1">
            <a:spLocks noChangeArrowheads="1"/>
          </p:cNvSpPr>
          <p:nvPr/>
        </p:nvSpPr>
        <p:spPr bwMode="auto">
          <a:xfrm>
            <a:off x="1279525" y="982663"/>
            <a:ext cx="72548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t>Still in the case of homogeneous </a:t>
            </a:r>
            <a:r>
              <a:rPr lang="en-US" altLang="en-US" dirty="0" smtClean="0"/>
              <a:t>and isotropic media</a:t>
            </a:r>
            <a:r>
              <a:rPr lang="en-US" altLang="en-US" dirty="0"/>
              <a:t>, </a:t>
            </a:r>
            <a:r>
              <a:rPr lang="en-US" altLang="en-US" dirty="0" smtClean="0"/>
              <a:t>with harmonic source the </a:t>
            </a:r>
            <a:r>
              <a:rPr lang="en-US" altLang="en-US" dirty="0"/>
              <a:t>following equations are obtained</a:t>
            </a:r>
            <a:r>
              <a:rPr lang="fr-FR" altLang="en-US" dirty="0" smtClean="0"/>
              <a:t>:</a:t>
            </a:r>
            <a:endParaRPr lang="fr-FR" altLang="en-US" dirty="0"/>
          </a:p>
        </p:txBody>
      </p:sp>
      <p:graphicFrame>
        <p:nvGraphicFramePr>
          <p:cNvPr id="14340" name="Object 6"/>
          <p:cNvGraphicFramePr>
            <a:graphicFrameLocks noChangeAspect="1"/>
          </p:cNvGraphicFramePr>
          <p:nvPr/>
        </p:nvGraphicFramePr>
        <p:xfrm>
          <a:off x="1136650" y="2430463"/>
          <a:ext cx="7175500" cy="1346200"/>
        </p:xfrm>
        <a:graphic>
          <a:graphicData uri="http://schemas.openxmlformats.org/presentationml/2006/ole">
            <mc:AlternateContent xmlns:mc="http://schemas.openxmlformats.org/markup-compatibility/2006">
              <mc:Choice xmlns:v="urn:schemas-microsoft-com:vml" Requires="v">
                <p:oleObj spid="_x0000_s49230" name="Equation" r:id="rId4" imgW="3098800" imgH="584200" progId="Equation.3">
                  <p:embed/>
                </p:oleObj>
              </mc:Choice>
              <mc:Fallback>
                <p:oleObj name="Equation" r:id="rId4" imgW="30988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2430463"/>
                        <a:ext cx="7175500" cy="134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7"/>
          <p:cNvSpPr txBox="1">
            <a:spLocks noChangeArrowheads="1"/>
          </p:cNvSpPr>
          <p:nvPr/>
        </p:nvSpPr>
        <p:spPr bwMode="auto">
          <a:xfrm>
            <a:off x="1431925" y="4070350"/>
            <a:ext cx="71786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t>Then we can solve these equations to determine the </a:t>
            </a:r>
            <a:r>
              <a:rPr lang="en-US" altLang="en-US" dirty="0" smtClean="0"/>
              <a:t>field produced </a:t>
            </a:r>
            <a:r>
              <a:rPr lang="en-US" altLang="en-US" dirty="0"/>
              <a:t>by the charges and currents present on a </a:t>
            </a:r>
            <a:r>
              <a:rPr lang="en-US" altLang="en-US" dirty="0" smtClean="0"/>
              <a:t>conductor.</a:t>
            </a:r>
            <a:endParaRPr lang="fr-FR" altLang="en-US" dirty="0"/>
          </a:p>
        </p:txBody>
      </p:sp>
    </p:spTree>
    <p:extLst>
      <p:ext uri="{BB962C8B-B14F-4D97-AF65-F5344CB8AC3E}">
        <p14:creationId xmlns:p14="http://schemas.microsoft.com/office/powerpoint/2010/main" val="2708591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28850" y="-76200"/>
            <a:ext cx="5160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a:solidFill>
                  <a:srgbClr val="CC0000"/>
                </a:solidFill>
                <a:effectLst>
                  <a:outerShdw blurRad="38100" dist="38100" dir="2700000" algn="tl">
                    <a:srgbClr val="C0C0C0"/>
                  </a:outerShdw>
                </a:effectLst>
                <a:latin typeface="Arial" pitchFamily="34" charset="0"/>
              </a:rPr>
              <a:t>Relation </a:t>
            </a:r>
            <a:r>
              <a:rPr lang="fr-FR" sz="3600" b="1" dirty="0" smtClean="0">
                <a:solidFill>
                  <a:srgbClr val="CC0000"/>
                </a:solidFill>
                <a:effectLst>
                  <a:outerShdw blurRad="38100" dist="38100" dir="2700000" algn="tl">
                    <a:srgbClr val="C0C0C0"/>
                  </a:outerShdw>
                </a:effectLst>
                <a:latin typeface="Arial" pitchFamily="34" charset="0"/>
              </a:rPr>
              <a:t>to the surface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5363" name="Text Box 5"/>
          <p:cNvSpPr txBox="1">
            <a:spLocks noChangeArrowheads="1"/>
          </p:cNvSpPr>
          <p:nvPr/>
        </p:nvSpPr>
        <p:spPr bwMode="auto">
          <a:xfrm>
            <a:off x="3581400" y="2590800"/>
            <a:ext cx="5426075" cy="30469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fr-FR" altLang="en-US" dirty="0"/>
              <a:t> </a:t>
            </a:r>
            <a:r>
              <a:rPr lang="fr-FR" altLang="en-US" dirty="0" smtClean="0"/>
              <a:t> </a:t>
            </a:r>
            <a:r>
              <a:rPr lang="en-US" dirty="0" smtClean="0"/>
              <a:t>The </a:t>
            </a:r>
            <a:r>
              <a:rPr lang="en-US" dirty="0"/>
              <a:t>electric field is always perpendicular to the conductor.</a:t>
            </a:r>
            <a:br>
              <a:rPr lang="en-US" dirty="0"/>
            </a:br>
            <a:r>
              <a:rPr lang="en-US" dirty="0"/>
              <a:t>  The magnetic field is always tangent to the conductor</a:t>
            </a:r>
            <a:r>
              <a:rPr lang="en-US" dirty="0" smtClean="0"/>
              <a:t>.</a:t>
            </a:r>
            <a:r>
              <a:rPr lang="en-US" dirty="0"/>
              <a:t/>
            </a:r>
            <a:br>
              <a:rPr lang="en-US" dirty="0"/>
            </a:br>
            <a:r>
              <a:rPr lang="en-US" dirty="0"/>
              <a:t>  The electric field is proportional to the charges on the surface.</a:t>
            </a:r>
            <a:br>
              <a:rPr lang="en-US" dirty="0"/>
            </a:br>
            <a:r>
              <a:rPr lang="en-US" dirty="0"/>
              <a:t>  The magnetic field is proportional to the surface current.</a:t>
            </a:r>
            <a:endParaRPr lang="fr-FR" altLang="en-US" dirty="0"/>
          </a:p>
        </p:txBody>
      </p:sp>
      <p:sp>
        <p:nvSpPr>
          <p:cNvPr id="15364" name="Rectangle 6"/>
          <p:cNvSpPr>
            <a:spLocks noChangeArrowheads="1"/>
          </p:cNvSpPr>
          <p:nvPr/>
        </p:nvSpPr>
        <p:spPr bwMode="auto">
          <a:xfrm>
            <a:off x="685800" y="838200"/>
            <a:ext cx="5334000" cy="457200"/>
          </a:xfrm>
          <a:prstGeom prst="rect">
            <a:avLst/>
          </a:prstGeom>
          <a:solidFill>
            <a:schemeClr val="accent2"/>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a:buFontTx/>
              <a:buNone/>
            </a:pPr>
            <a:r>
              <a:rPr lang="fr-FR" altLang="en-US" dirty="0">
                <a:solidFill>
                  <a:schemeClr val="bg1"/>
                </a:solidFill>
                <a:cs typeface="Times New Roman" pitchFamily="18" charset="0"/>
              </a:rPr>
              <a:t>Interface </a:t>
            </a:r>
            <a:r>
              <a:rPr lang="fr-FR" altLang="en-US" dirty="0" err="1" smtClean="0">
                <a:solidFill>
                  <a:schemeClr val="bg1"/>
                </a:solidFill>
                <a:cs typeface="Times New Roman" pitchFamily="18" charset="0"/>
              </a:rPr>
              <a:t>with</a:t>
            </a:r>
            <a:r>
              <a:rPr lang="fr-FR" altLang="en-US" dirty="0" smtClean="0">
                <a:solidFill>
                  <a:schemeClr val="bg1"/>
                </a:solidFill>
                <a:cs typeface="Times New Roman" pitchFamily="18" charset="0"/>
              </a:rPr>
              <a:t> a </a:t>
            </a:r>
            <a:r>
              <a:rPr lang="fr-FR" altLang="en-US" dirty="0" err="1" smtClean="0">
                <a:solidFill>
                  <a:schemeClr val="bg1"/>
                </a:solidFill>
                <a:cs typeface="Times New Roman" pitchFamily="18" charset="0"/>
              </a:rPr>
              <a:t>perfect</a:t>
            </a:r>
            <a:r>
              <a:rPr lang="fr-FR" altLang="en-US" dirty="0" smtClean="0">
                <a:solidFill>
                  <a:schemeClr val="bg1"/>
                </a:solidFill>
                <a:cs typeface="Times New Roman" pitchFamily="18" charset="0"/>
              </a:rPr>
              <a:t> </a:t>
            </a:r>
            <a:r>
              <a:rPr lang="fr-FR" altLang="en-US" dirty="0" err="1" smtClean="0">
                <a:solidFill>
                  <a:schemeClr val="bg1"/>
                </a:solidFill>
                <a:cs typeface="Times New Roman" pitchFamily="18" charset="0"/>
              </a:rPr>
              <a:t>conductor</a:t>
            </a:r>
            <a:endParaRPr lang="fr-FR" altLang="en-US" dirty="0">
              <a:solidFill>
                <a:schemeClr val="bg1"/>
              </a:solidFill>
            </a:endParaRPr>
          </a:p>
        </p:txBody>
      </p:sp>
      <p:sp>
        <p:nvSpPr>
          <p:cNvPr id="15365" name="Rectangle 7"/>
          <p:cNvSpPr>
            <a:spLocks noChangeArrowheads="1"/>
          </p:cNvSpPr>
          <p:nvPr/>
        </p:nvSpPr>
        <p:spPr bwMode="auto">
          <a:xfrm>
            <a:off x="4876800" y="1752600"/>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a:solidFill>
                  <a:srgbClr val="FF9900"/>
                </a:solidFill>
                <a:cs typeface="Times New Roman" pitchFamily="18" charset="0"/>
                <a:sym typeface="Symbol" pitchFamily="18" charset="2"/>
              </a:rPr>
              <a:t></a:t>
            </a:r>
            <a:r>
              <a:rPr lang="fr-FR" altLang="en-US" baseline="-30000">
                <a:solidFill>
                  <a:srgbClr val="FF9900"/>
                </a:solidFill>
                <a:cs typeface="Times New Roman" pitchFamily="18" charset="0"/>
              </a:rPr>
              <a:t>1</a:t>
            </a:r>
            <a:r>
              <a:rPr lang="fr-FR" altLang="en-US">
                <a:solidFill>
                  <a:srgbClr val="FF9900"/>
                </a:solidFill>
                <a:cs typeface="Times New Roman" pitchFamily="18" charset="0"/>
                <a:sym typeface="Symbol" pitchFamily="18" charset="2"/>
              </a:rPr>
              <a:t>, </a:t>
            </a:r>
            <a:r>
              <a:rPr lang="fr-FR" altLang="en-US" baseline="-30000">
                <a:solidFill>
                  <a:srgbClr val="FF9900"/>
                </a:solidFill>
                <a:cs typeface="Times New Roman" pitchFamily="18" charset="0"/>
              </a:rPr>
              <a:t>1</a:t>
            </a:r>
            <a:r>
              <a:rPr lang="fr-FR" altLang="en-US">
                <a:solidFill>
                  <a:srgbClr val="FF9900"/>
                </a:solidFill>
                <a:cs typeface="Times New Roman" pitchFamily="18" charset="0"/>
                <a:sym typeface="Symbol" pitchFamily="18" charset="2"/>
              </a:rPr>
              <a:t>, </a:t>
            </a:r>
            <a:r>
              <a:rPr lang="fr-FR" altLang="en-US" baseline="-30000">
                <a:solidFill>
                  <a:srgbClr val="FF9900"/>
                </a:solidFill>
                <a:cs typeface="Times New Roman" pitchFamily="18" charset="0"/>
              </a:rPr>
              <a:t>1</a:t>
            </a:r>
          </a:p>
        </p:txBody>
      </p:sp>
      <p:graphicFrame>
        <p:nvGraphicFramePr>
          <p:cNvPr id="15366" name="Object 8"/>
          <p:cNvGraphicFramePr>
            <a:graphicFrameLocks noChangeAspect="1"/>
          </p:cNvGraphicFramePr>
          <p:nvPr/>
        </p:nvGraphicFramePr>
        <p:xfrm>
          <a:off x="6804025" y="1371600"/>
          <a:ext cx="376238" cy="533400"/>
        </p:xfrm>
        <a:graphic>
          <a:graphicData uri="http://schemas.openxmlformats.org/presentationml/2006/ole">
            <mc:AlternateContent xmlns:mc="http://schemas.openxmlformats.org/markup-compatibility/2006">
              <mc:Choice xmlns:v="urn:schemas-microsoft-com:vml" Requires="v">
                <p:oleObj spid="_x0000_s50406" name="Equation" r:id="rId4" imgW="161810" imgH="238057" progId="Equation.3">
                  <p:embed/>
                </p:oleObj>
              </mc:Choice>
              <mc:Fallback>
                <p:oleObj name="Equation" r:id="rId4" imgW="161810" imgH="2380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371600"/>
                        <a:ext cx="376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7" name="Object 9"/>
          <p:cNvGraphicFramePr>
            <a:graphicFrameLocks noChangeAspect="1"/>
          </p:cNvGraphicFramePr>
          <p:nvPr/>
        </p:nvGraphicFramePr>
        <p:xfrm>
          <a:off x="7339013" y="1371600"/>
          <a:ext cx="441325" cy="533400"/>
        </p:xfrm>
        <a:graphic>
          <a:graphicData uri="http://schemas.openxmlformats.org/presentationml/2006/ole">
            <mc:AlternateContent xmlns:mc="http://schemas.openxmlformats.org/markup-compatibility/2006">
              <mc:Choice xmlns:v="urn:schemas-microsoft-com:vml" Requires="v">
                <p:oleObj spid="_x0000_s50407" name="Equation" r:id="rId6" imgW="199898" imgH="238057" progId="Equation.3">
                  <p:embed/>
                </p:oleObj>
              </mc:Choice>
              <mc:Fallback>
                <p:oleObj name="Equation" r:id="rId6" imgW="199898" imgH="2380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9013" y="1371600"/>
                        <a:ext cx="441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Line 10"/>
          <p:cNvSpPr>
            <a:spLocks noChangeShapeType="1"/>
          </p:cNvSpPr>
          <p:nvPr/>
        </p:nvSpPr>
        <p:spPr bwMode="auto">
          <a:xfrm flipH="1" flipV="1">
            <a:off x="6477000" y="1676400"/>
            <a:ext cx="76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69" name="Arc 11"/>
          <p:cNvSpPr>
            <a:spLocks/>
          </p:cNvSpPr>
          <p:nvPr/>
        </p:nvSpPr>
        <p:spPr bwMode="auto">
          <a:xfrm>
            <a:off x="4989513" y="2025650"/>
            <a:ext cx="3468687" cy="2667000"/>
          </a:xfrm>
          <a:custGeom>
            <a:avLst/>
            <a:gdLst>
              <a:gd name="T0" fmla="*/ 0 w 14543"/>
              <a:gd name="T1" fmla="*/ 66439415 h 21600"/>
              <a:gd name="T2" fmla="*/ 827325140 w 14543"/>
              <a:gd name="T3" fmla="*/ 823313 h 21600"/>
              <a:gd name="T4" fmla="*/ 740115436 w 14543"/>
              <a:gd name="T5" fmla="*/ 329300417 h 21600"/>
              <a:gd name="T6" fmla="*/ 0 60000 65536"/>
              <a:gd name="T7" fmla="*/ 0 60000 65536"/>
              <a:gd name="T8" fmla="*/ 0 60000 65536"/>
            </a:gdLst>
            <a:ahLst/>
            <a:cxnLst>
              <a:cxn ang="T6">
                <a:pos x="T0" y="T1"/>
              </a:cxn>
              <a:cxn ang="T7">
                <a:pos x="T2" y="T3"/>
              </a:cxn>
              <a:cxn ang="T8">
                <a:pos x="T4" y="T5"/>
              </a:cxn>
            </a:cxnLst>
            <a:rect l="0" t="0" r="r" b="b"/>
            <a:pathLst>
              <a:path w="14543" h="21600" fill="none" extrusionOk="0">
                <a:moveTo>
                  <a:pt x="-1" y="4357"/>
                </a:moveTo>
                <a:cubicBezTo>
                  <a:pt x="3747" y="1529"/>
                  <a:pt x="8314" y="-1"/>
                  <a:pt x="13010" y="0"/>
                </a:cubicBezTo>
                <a:cubicBezTo>
                  <a:pt x="13521" y="0"/>
                  <a:pt x="14032" y="18"/>
                  <a:pt x="14542" y="54"/>
                </a:cubicBezTo>
              </a:path>
              <a:path w="14543" h="21600" stroke="0" extrusionOk="0">
                <a:moveTo>
                  <a:pt x="-1" y="4357"/>
                </a:moveTo>
                <a:cubicBezTo>
                  <a:pt x="3747" y="1529"/>
                  <a:pt x="8314" y="-1"/>
                  <a:pt x="13010" y="0"/>
                </a:cubicBezTo>
                <a:cubicBezTo>
                  <a:pt x="13521" y="0"/>
                  <a:pt x="14032" y="18"/>
                  <a:pt x="14542" y="54"/>
                </a:cubicBezTo>
                <a:lnTo>
                  <a:pt x="13010" y="21600"/>
                </a:lnTo>
                <a:lnTo>
                  <a:pt x="-1" y="4357"/>
                </a:lnTo>
                <a:close/>
              </a:path>
            </a:pathLst>
          </a:custGeom>
          <a:noFill/>
          <a:ln w="47625">
            <a:pattFill prst="wdUpDiag">
              <a:fgClr>
                <a:schemeClr val="tx1"/>
              </a:fgClr>
              <a:bgClr>
                <a:srgbClr val="FFFFFF"/>
              </a:bgClr>
            </a:patt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0" name="Arc 12"/>
          <p:cNvSpPr>
            <a:spLocks/>
          </p:cNvSpPr>
          <p:nvPr/>
        </p:nvSpPr>
        <p:spPr bwMode="auto">
          <a:xfrm>
            <a:off x="4989513" y="1949450"/>
            <a:ext cx="3468687" cy="2667000"/>
          </a:xfrm>
          <a:custGeom>
            <a:avLst/>
            <a:gdLst>
              <a:gd name="T0" fmla="*/ 0 w 14543"/>
              <a:gd name="T1" fmla="*/ 66439415 h 21600"/>
              <a:gd name="T2" fmla="*/ 827325140 w 14543"/>
              <a:gd name="T3" fmla="*/ 823313 h 21600"/>
              <a:gd name="T4" fmla="*/ 740115436 w 14543"/>
              <a:gd name="T5" fmla="*/ 329300417 h 21600"/>
              <a:gd name="T6" fmla="*/ 0 60000 65536"/>
              <a:gd name="T7" fmla="*/ 0 60000 65536"/>
              <a:gd name="T8" fmla="*/ 0 60000 65536"/>
            </a:gdLst>
            <a:ahLst/>
            <a:cxnLst>
              <a:cxn ang="T6">
                <a:pos x="T0" y="T1"/>
              </a:cxn>
              <a:cxn ang="T7">
                <a:pos x="T2" y="T3"/>
              </a:cxn>
              <a:cxn ang="T8">
                <a:pos x="T4" y="T5"/>
              </a:cxn>
            </a:cxnLst>
            <a:rect l="0" t="0" r="r" b="b"/>
            <a:pathLst>
              <a:path w="14543" h="21600" fill="none" extrusionOk="0">
                <a:moveTo>
                  <a:pt x="-1" y="4357"/>
                </a:moveTo>
                <a:cubicBezTo>
                  <a:pt x="3747" y="1529"/>
                  <a:pt x="8314" y="-1"/>
                  <a:pt x="13010" y="0"/>
                </a:cubicBezTo>
                <a:cubicBezTo>
                  <a:pt x="13521" y="0"/>
                  <a:pt x="14032" y="18"/>
                  <a:pt x="14542" y="54"/>
                </a:cubicBezTo>
              </a:path>
              <a:path w="14543" h="21600" stroke="0" extrusionOk="0">
                <a:moveTo>
                  <a:pt x="-1" y="4357"/>
                </a:moveTo>
                <a:cubicBezTo>
                  <a:pt x="3747" y="1529"/>
                  <a:pt x="8314" y="-1"/>
                  <a:pt x="13010" y="0"/>
                </a:cubicBezTo>
                <a:cubicBezTo>
                  <a:pt x="13521" y="0"/>
                  <a:pt x="14032" y="18"/>
                  <a:pt x="14542" y="54"/>
                </a:cubicBezTo>
                <a:lnTo>
                  <a:pt x="13010" y="21600"/>
                </a:lnTo>
                <a:lnTo>
                  <a:pt x="-1" y="4357"/>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15371" name="Object 13"/>
          <p:cNvGraphicFramePr>
            <a:graphicFrameLocks noChangeAspect="1"/>
          </p:cNvGraphicFramePr>
          <p:nvPr/>
        </p:nvGraphicFramePr>
        <p:xfrm>
          <a:off x="1219200" y="2384425"/>
          <a:ext cx="1878013" cy="2339975"/>
        </p:xfrm>
        <a:graphic>
          <a:graphicData uri="http://schemas.openxmlformats.org/presentationml/2006/ole">
            <mc:AlternateContent xmlns:mc="http://schemas.openxmlformats.org/markup-compatibility/2006">
              <mc:Choice xmlns:v="urn:schemas-microsoft-com:vml" Requires="v">
                <p:oleObj spid="_x0000_s50408" name="Equation" r:id="rId8" imgW="762000" imgH="1117600" progId="Equation.3">
                  <p:embed/>
                </p:oleObj>
              </mc:Choice>
              <mc:Fallback>
                <p:oleObj name="Equation" r:id="rId8" imgW="762000" imgH="1117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384425"/>
                        <a:ext cx="1878013" cy="2339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7059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2697" y="-76200"/>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EM </a:t>
            </a:r>
            <a:r>
              <a:rPr lang="fr-FR" sz="3600" b="1" dirty="0" err="1" smtClean="0">
                <a:solidFill>
                  <a:srgbClr val="CC0000"/>
                </a:solidFill>
                <a:effectLst>
                  <a:outerShdw blurRad="38100" dist="38100" dir="2700000" algn="tl">
                    <a:srgbClr val="C0C0C0"/>
                  </a:outerShdw>
                </a:effectLst>
                <a:latin typeface="Arial" pitchFamily="34" charset="0"/>
              </a:rPr>
              <a:t>potentials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6387" name="Text Box 3"/>
          <p:cNvSpPr txBox="1">
            <a:spLocks noChangeArrowheads="1"/>
          </p:cNvSpPr>
          <p:nvPr/>
        </p:nvSpPr>
        <p:spPr bwMode="auto">
          <a:xfrm>
            <a:off x="1066800" y="609600"/>
            <a:ext cx="72548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t>To assess the effects of an isotropic source at a point P of space we can introduce the vector and scalar potentials</a:t>
            </a:r>
            <a:r>
              <a:rPr lang="fr-FR" altLang="en-US" dirty="0" smtClean="0"/>
              <a:t>:</a:t>
            </a:r>
            <a:endParaRPr lang="fr-FR" altLang="en-US" dirty="0"/>
          </a:p>
        </p:txBody>
      </p:sp>
      <p:graphicFrame>
        <p:nvGraphicFramePr>
          <p:cNvPr id="16388" name="Object 6"/>
          <p:cNvGraphicFramePr>
            <a:graphicFrameLocks noChangeAspect="1"/>
          </p:cNvGraphicFramePr>
          <p:nvPr>
            <p:extLst>
              <p:ext uri="{D42A27DB-BD31-4B8C-83A1-F6EECF244321}">
                <p14:modId xmlns:p14="http://schemas.microsoft.com/office/powerpoint/2010/main" val="2044981526"/>
              </p:ext>
            </p:extLst>
          </p:nvPr>
        </p:nvGraphicFramePr>
        <p:xfrm>
          <a:off x="6322764" y="1905000"/>
          <a:ext cx="2425700" cy="482600"/>
        </p:xfrm>
        <a:graphic>
          <a:graphicData uri="http://schemas.openxmlformats.org/presentationml/2006/ole">
            <mc:AlternateContent xmlns:mc="http://schemas.openxmlformats.org/markup-compatibility/2006">
              <mc:Choice xmlns:v="urn:schemas-microsoft-com:vml" Requires="v">
                <p:oleObj spid="_x0000_s51430" name="Equation" r:id="rId4" imgW="1190746" imgH="219143" progId="Equation.3">
                  <p:embed/>
                </p:oleObj>
              </mc:Choice>
              <mc:Fallback>
                <p:oleObj name="Equation" r:id="rId4" imgW="1190746" imgH="21914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6322764" y="1905000"/>
                        <a:ext cx="2425700" cy="48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7"/>
          <p:cNvGraphicFramePr>
            <a:graphicFrameLocks noChangeAspect="1"/>
          </p:cNvGraphicFramePr>
          <p:nvPr/>
        </p:nvGraphicFramePr>
        <p:xfrm>
          <a:off x="5029200" y="4800600"/>
          <a:ext cx="3746500" cy="877888"/>
        </p:xfrm>
        <a:graphic>
          <a:graphicData uri="http://schemas.openxmlformats.org/presentationml/2006/ole">
            <mc:AlternateContent xmlns:mc="http://schemas.openxmlformats.org/markup-compatibility/2006">
              <mc:Choice xmlns:v="urn:schemas-microsoft-com:vml" Requires="v">
                <p:oleObj spid="_x0000_s51431" name="Équation" r:id="rId6" imgW="1771532" imgH="400185" progId="Equation.3">
                  <p:embed/>
                </p:oleObj>
              </mc:Choice>
              <mc:Fallback>
                <p:oleObj name="Équation" r:id="rId6" imgW="1771532" imgH="4001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5029200" y="4800600"/>
                        <a:ext cx="3746500" cy="877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11"/>
          <p:cNvGraphicFramePr>
            <a:graphicFrameLocks noChangeAspect="1"/>
          </p:cNvGraphicFramePr>
          <p:nvPr>
            <p:extLst>
              <p:ext uri="{D42A27DB-BD31-4B8C-83A1-F6EECF244321}">
                <p14:modId xmlns:p14="http://schemas.microsoft.com/office/powerpoint/2010/main" val="467976766"/>
              </p:ext>
            </p:extLst>
          </p:nvPr>
        </p:nvGraphicFramePr>
        <p:xfrm>
          <a:off x="2665164" y="1828800"/>
          <a:ext cx="1470025" cy="585788"/>
        </p:xfrm>
        <a:graphic>
          <a:graphicData uri="http://schemas.openxmlformats.org/presentationml/2006/ole">
            <mc:AlternateContent xmlns:mc="http://schemas.openxmlformats.org/markup-compatibility/2006">
              <mc:Choice xmlns:v="urn:schemas-microsoft-com:vml" Requires="v">
                <p:oleObj spid="_x0000_s51432" name="Equation" r:id="rId8" imgW="634725" imgH="253890" progId="Equation.3">
                  <p:embed/>
                </p:oleObj>
              </mc:Choice>
              <mc:Fallback>
                <p:oleObj name="Equation" r:id="rId8" imgW="634725"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5164" y="1828800"/>
                        <a:ext cx="1470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6391" name="Text Box 12"/>
          <p:cNvSpPr txBox="1">
            <a:spLocks noChangeArrowheads="1"/>
          </p:cNvSpPr>
          <p:nvPr/>
        </p:nvSpPr>
        <p:spPr bwMode="auto">
          <a:xfrm>
            <a:off x="662181" y="1905000"/>
            <a:ext cx="1965603"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err="1" smtClean="0"/>
              <a:t>Knowing</a:t>
            </a:r>
            <a:r>
              <a:rPr lang="fr-FR" altLang="en-US" dirty="0" smtClean="0"/>
              <a:t> </a:t>
            </a:r>
            <a:r>
              <a:rPr lang="fr-FR" altLang="en-US" dirty="0" err="1" smtClean="0"/>
              <a:t>that</a:t>
            </a:r>
            <a:endParaRPr lang="fr-FR" altLang="en-US" dirty="0"/>
          </a:p>
        </p:txBody>
      </p:sp>
      <p:sp>
        <p:nvSpPr>
          <p:cNvPr id="16392" name="Text Box 13"/>
          <p:cNvSpPr txBox="1">
            <a:spLocks noChangeArrowheads="1"/>
          </p:cNvSpPr>
          <p:nvPr/>
        </p:nvSpPr>
        <p:spPr bwMode="auto">
          <a:xfrm>
            <a:off x="4189164" y="1905000"/>
            <a:ext cx="1896673"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err="1"/>
              <a:t>w</a:t>
            </a:r>
            <a:r>
              <a:rPr lang="fr-FR" altLang="en-US" dirty="0" err="1" smtClean="0"/>
              <a:t>e</a:t>
            </a:r>
            <a:r>
              <a:rPr lang="fr-FR" altLang="en-US" dirty="0" smtClean="0"/>
              <a:t> </a:t>
            </a:r>
            <a:r>
              <a:rPr lang="fr-FR" altLang="en-US" dirty="0" err="1" smtClean="0"/>
              <a:t>can</a:t>
            </a:r>
            <a:r>
              <a:rPr lang="fr-FR" altLang="en-US" dirty="0" smtClean="0"/>
              <a:t> </a:t>
            </a:r>
            <a:r>
              <a:rPr lang="fr-FR" altLang="en-US" dirty="0" err="1" smtClean="0"/>
              <a:t>write</a:t>
            </a:r>
            <a:endParaRPr lang="fr-FR" altLang="en-US" dirty="0"/>
          </a:p>
        </p:txBody>
      </p:sp>
      <p:sp>
        <p:nvSpPr>
          <p:cNvPr id="16393" name="Line 14"/>
          <p:cNvSpPr>
            <a:spLocks noChangeShapeType="1"/>
          </p:cNvSpPr>
          <p:nvPr/>
        </p:nvSpPr>
        <p:spPr bwMode="auto">
          <a:xfrm flipV="1">
            <a:off x="1600200" y="27432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94" name="Line 15"/>
          <p:cNvSpPr>
            <a:spLocks noChangeShapeType="1"/>
          </p:cNvSpPr>
          <p:nvPr/>
        </p:nvSpPr>
        <p:spPr bwMode="auto">
          <a:xfrm>
            <a:off x="1600200" y="48006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395" name="Line 16"/>
          <p:cNvSpPr>
            <a:spLocks noChangeShapeType="1"/>
          </p:cNvSpPr>
          <p:nvPr/>
        </p:nvSpPr>
        <p:spPr bwMode="auto">
          <a:xfrm flipH="1">
            <a:off x="762000" y="4800600"/>
            <a:ext cx="838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396" name="Text Box 17"/>
          <p:cNvSpPr txBox="1">
            <a:spLocks noChangeArrowheads="1"/>
          </p:cNvSpPr>
          <p:nvPr/>
        </p:nvSpPr>
        <p:spPr bwMode="auto">
          <a:xfrm>
            <a:off x="1271588" y="4535488"/>
            <a:ext cx="354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o</a:t>
            </a:r>
          </a:p>
        </p:txBody>
      </p:sp>
      <p:sp>
        <p:nvSpPr>
          <p:cNvPr id="16397" name="Text Box 18"/>
          <p:cNvSpPr txBox="1">
            <a:spLocks noChangeArrowheads="1"/>
          </p:cNvSpPr>
          <p:nvPr/>
        </p:nvSpPr>
        <p:spPr bwMode="auto">
          <a:xfrm>
            <a:off x="822325" y="5754688"/>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x</a:t>
            </a:r>
          </a:p>
        </p:txBody>
      </p:sp>
      <p:sp>
        <p:nvSpPr>
          <p:cNvPr id="16398" name="Text Box 19"/>
          <p:cNvSpPr txBox="1">
            <a:spLocks noChangeArrowheads="1"/>
          </p:cNvSpPr>
          <p:nvPr/>
        </p:nvSpPr>
        <p:spPr bwMode="auto">
          <a:xfrm>
            <a:off x="4235450" y="4648200"/>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y</a:t>
            </a:r>
          </a:p>
        </p:txBody>
      </p:sp>
      <p:sp>
        <p:nvSpPr>
          <p:cNvPr id="16399" name="Text Box 20"/>
          <p:cNvSpPr txBox="1">
            <a:spLocks noChangeArrowheads="1"/>
          </p:cNvSpPr>
          <p:nvPr/>
        </p:nvSpPr>
        <p:spPr bwMode="auto">
          <a:xfrm>
            <a:off x="1600200" y="2514600"/>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z</a:t>
            </a:r>
          </a:p>
        </p:txBody>
      </p:sp>
      <p:sp>
        <p:nvSpPr>
          <p:cNvPr id="16400" name="Oval 21"/>
          <p:cNvSpPr>
            <a:spLocks noChangeArrowheads="1"/>
          </p:cNvSpPr>
          <p:nvPr/>
        </p:nvSpPr>
        <p:spPr bwMode="auto">
          <a:xfrm>
            <a:off x="3048000" y="3276600"/>
            <a:ext cx="76200" cy="76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6401" name="Text Box 22"/>
          <p:cNvSpPr txBox="1">
            <a:spLocks noChangeArrowheads="1"/>
          </p:cNvSpPr>
          <p:nvPr/>
        </p:nvSpPr>
        <p:spPr bwMode="auto">
          <a:xfrm>
            <a:off x="3048000" y="2819400"/>
            <a:ext cx="38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P</a:t>
            </a:r>
          </a:p>
        </p:txBody>
      </p:sp>
      <p:sp>
        <p:nvSpPr>
          <p:cNvPr id="16402" name="Line 23"/>
          <p:cNvSpPr>
            <a:spLocks noChangeShapeType="1"/>
          </p:cNvSpPr>
          <p:nvPr/>
        </p:nvSpPr>
        <p:spPr bwMode="auto">
          <a:xfrm flipV="1">
            <a:off x="1600200" y="3352800"/>
            <a:ext cx="1447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403" name="Text Box 24"/>
          <p:cNvSpPr txBox="1">
            <a:spLocks noChangeArrowheads="1"/>
          </p:cNvSpPr>
          <p:nvPr/>
        </p:nvSpPr>
        <p:spPr bwMode="auto">
          <a:xfrm>
            <a:off x="2514600" y="3657600"/>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r</a:t>
            </a:r>
          </a:p>
        </p:txBody>
      </p:sp>
      <p:sp>
        <p:nvSpPr>
          <p:cNvPr id="16404" name="Freeform 25"/>
          <p:cNvSpPr>
            <a:spLocks/>
          </p:cNvSpPr>
          <p:nvPr/>
        </p:nvSpPr>
        <p:spPr bwMode="auto">
          <a:xfrm>
            <a:off x="1676400" y="3543300"/>
            <a:ext cx="685800" cy="342900"/>
          </a:xfrm>
          <a:custGeom>
            <a:avLst/>
            <a:gdLst>
              <a:gd name="T0" fmla="*/ 0 w 432"/>
              <a:gd name="T1" fmla="*/ 181451250 h 216"/>
              <a:gd name="T2" fmla="*/ 483870000 w 432"/>
              <a:gd name="T3" fmla="*/ 60483750 h 216"/>
              <a:gd name="T4" fmla="*/ 1088707500 w 432"/>
              <a:gd name="T5" fmla="*/ 544353750 h 216"/>
              <a:gd name="T6" fmla="*/ 0 60000 65536"/>
              <a:gd name="T7" fmla="*/ 0 60000 65536"/>
              <a:gd name="T8" fmla="*/ 0 60000 65536"/>
            </a:gdLst>
            <a:ahLst/>
            <a:cxnLst>
              <a:cxn ang="T6">
                <a:pos x="T0" y="T1"/>
              </a:cxn>
              <a:cxn ang="T7">
                <a:pos x="T2" y="T3"/>
              </a:cxn>
              <a:cxn ang="T8">
                <a:pos x="T4" y="T5"/>
              </a:cxn>
            </a:cxnLst>
            <a:rect l="0" t="0" r="r" b="b"/>
            <a:pathLst>
              <a:path w="432" h="216">
                <a:moveTo>
                  <a:pt x="0" y="72"/>
                </a:moveTo>
                <a:cubicBezTo>
                  <a:pt x="60" y="36"/>
                  <a:pt x="120" y="0"/>
                  <a:pt x="192" y="24"/>
                </a:cubicBezTo>
                <a:cubicBezTo>
                  <a:pt x="264" y="48"/>
                  <a:pt x="392" y="184"/>
                  <a:pt x="432" y="216"/>
                </a:cubicBezTo>
              </a:path>
            </a:pathLst>
          </a:custGeom>
          <a:noFill/>
          <a:ln w="952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405" name="Text Box 26"/>
          <p:cNvSpPr txBox="1">
            <a:spLocks noChangeArrowheads="1"/>
          </p:cNvSpPr>
          <p:nvPr/>
        </p:nvSpPr>
        <p:spPr bwMode="auto">
          <a:xfrm>
            <a:off x="1905000" y="31242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latin typeface="Symbol" pitchFamily="18" charset="2"/>
              </a:rPr>
              <a:t>q</a:t>
            </a:r>
          </a:p>
        </p:txBody>
      </p:sp>
      <p:sp>
        <p:nvSpPr>
          <p:cNvPr id="16406" name="Line 27"/>
          <p:cNvSpPr>
            <a:spLocks noChangeShapeType="1"/>
          </p:cNvSpPr>
          <p:nvPr/>
        </p:nvSpPr>
        <p:spPr bwMode="auto">
          <a:xfrm>
            <a:off x="3124200" y="3352800"/>
            <a:ext cx="0" cy="1981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407" name="Line 28"/>
          <p:cNvSpPr>
            <a:spLocks noChangeShapeType="1"/>
          </p:cNvSpPr>
          <p:nvPr/>
        </p:nvSpPr>
        <p:spPr bwMode="auto">
          <a:xfrm>
            <a:off x="1600200" y="4800600"/>
            <a:ext cx="152400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408" name="Freeform 29"/>
          <p:cNvSpPr>
            <a:spLocks/>
          </p:cNvSpPr>
          <p:nvPr/>
        </p:nvSpPr>
        <p:spPr bwMode="auto">
          <a:xfrm flipV="1">
            <a:off x="1447800" y="5105400"/>
            <a:ext cx="685800" cy="114300"/>
          </a:xfrm>
          <a:custGeom>
            <a:avLst/>
            <a:gdLst>
              <a:gd name="T0" fmla="*/ 0 w 432"/>
              <a:gd name="T1" fmla="*/ 20161250 h 216"/>
              <a:gd name="T2" fmla="*/ 483870000 w 432"/>
              <a:gd name="T3" fmla="*/ 6720417 h 216"/>
              <a:gd name="T4" fmla="*/ 1088707500 w 432"/>
              <a:gd name="T5" fmla="*/ 60483750 h 216"/>
              <a:gd name="T6" fmla="*/ 0 60000 65536"/>
              <a:gd name="T7" fmla="*/ 0 60000 65536"/>
              <a:gd name="T8" fmla="*/ 0 60000 65536"/>
            </a:gdLst>
            <a:ahLst/>
            <a:cxnLst>
              <a:cxn ang="T6">
                <a:pos x="T0" y="T1"/>
              </a:cxn>
              <a:cxn ang="T7">
                <a:pos x="T2" y="T3"/>
              </a:cxn>
              <a:cxn ang="T8">
                <a:pos x="T4" y="T5"/>
              </a:cxn>
            </a:cxnLst>
            <a:rect l="0" t="0" r="r" b="b"/>
            <a:pathLst>
              <a:path w="432" h="216">
                <a:moveTo>
                  <a:pt x="0" y="72"/>
                </a:moveTo>
                <a:cubicBezTo>
                  <a:pt x="60" y="36"/>
                  <a:pt x="120" y="0"/>
                  <a:pt x="192" y="24"/>
                </a:cubicBezTo>
                <a:cubicBezTo>
                  <a:pt x="264" y="48"/>
                  <a:pt x="392" y="184"/>
                  <a:pt x="432" y="216"/>
                </a:cubicBezTo>
              </a:path>
            </a:pathLst>
          </a:custGeom>
          <a:noFill/>
          <a:ln w="952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09" name="Text Box 30"/>
          <p:cNvSpPr txBox="1">
            <a:spLocks noChangeArrowheads="1"/>
          </p:cNvSpPr>
          <p:nvPr/>
        </p:nvSpPr>
        <p:spPr bwMode="auto">
          <a:xfrm>
            <a:off x="1600200" y="5105400"/>
            <a:ext cx="368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latin typeface="Symbol" pitchFamily="18" charset="2"/>
              </a:rPr>
              <a:t>j</a:t>
            </a:r>
          </a:p>
        </p:txBody>
      </p:sp>
      <p:sp>
        <p:nvSpPr>
          <p:cNvPr id="16410" name="Text Box 31"/>
          <p:cNvSpPr txBox="1">
            <a:spLocks noChangeArrowheads="1"/>
          </p:cNvSpPr>
          <p:nvPr/>
        </p:nvSpPr>
        <p:spPr bwMode="auto">
          <a:xfrm>
            <a:off x="3962400" y="3124200"/>
            <a:ext cx="51816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Vector A is </a:t>
            </a:r>
            <a:r>
              <a:rPr lang="en-US" altLang="en-US" dirty="0"/>
              <a:t>defined in a gradient </a:t>
            </a:r>
            <a:r>
              <a:rPr lang="en-US" altLang="en-US" dirty="0" smtClean="0"/>
              <a:t>approximate, </a:t>
            </a:r>
            <a:r>
              <a:rPr lang="en-US" altLang="en-US" dirty="0"/>
              <a:t>then there is a function V satisfying</a:t>
            </a:r>
            <a:r>
              <a:rPr lang="fr-FR" altLang="en-US" dirty="0" smtClean="0"/>
              <a:t>:</a:t>
            </a:r>
            <a:endParaRPr lang="fr-FR" altLang="en-US" dirty="0"/>
          </a:p>
        </p:txBody>
      </p:sp>
    </p:spTree>
    <p:extLst>
      <p:ext uri="{BB962C8B-B14F-4D97-AF65-F5344CB8AC3E}">
        <p14:creationId xmlns:p14="http://schemas.microsoft.com/office/powerpoint/2010/main" val="58828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987824" y="-76200"/>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600" b="1" dirty="0">
                <a:solidFill>
                  <a:srgbClr val="CC0000"/>
                </a:solidFill>
                <a:effectLst>
                  <a:outerShdw blurRad="38100" dist="38100" dir="2700000" algn="tl">
                    <a:srgbClr val="C0C0C0"/>
                  </a:outerShdw>
                </a:effectLst>
                <a:latin typeface="Arial" pitchFamily="34" charset="0"/>
              </a:rPr>
              <a:t>EM </a:t>
            </a:r>
            <a:r>
              <a:rPr lang="fr-FR" sz="3600" b="1" dirty="0" err="1">
                <a:solidFill>
                  <a:srgbClr val="CC0000"/>
                </a:solidFill>
                <a:effectLst>
                  <a:outerShdw blurRad="38100" dist="38100" dir="2700000" algn="tl">
                    <a:srgbClr val="C0C0C0"/>
                  </a:outerShdw>
                </a:effectLst>
                <a:latin typeface="Arial" pitchFamily="34" charset="0"/>
              </a:rPr>
              <a:t>potentials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7411" name="Text Box 3"/>
          <p:cNvSpPr txBox="1">
            <a:spLocks noChangeArrowheads="1"/>
          </p:cNvSpPr>
          <p:nvPr/>
        </p:nvSpPr>
        <p:spPr bwMode="auto">
          <a:xfrm>
            <a:off x="1066800" y="609600"/>
            <a:ext cx="7254875"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smtClean="0"/>
              <a:t>Expressing </a:t>
            </a:r>
            <a:r>
              <a:rPr lang="en-US" altLang="en-US" dirty="0"/>
              <a:t>Maxwell's equations based on the potential, we obtain the wave equations</a:t>
            </a:r>
            <a:r>
              <a:rPr lang="fr-FR" altLang="en-US" dirty="0" smtClean="0"/>
              <a:t>:</a:t>
            </a:r>
            <a:endParaRPr lang="fr-FR" altLang="en-US" dirty="0"/>
          </a:p>
        </p:txBody>
      </p:sp>
      <p:graphicFrame>
        <p:nvGraphicFramePr>
          <p:cNvPr id="17412" name="Object 6"/>
          <p:cNvGraphicFramePr>
            <a:graphicFrameLocks noChangeAspect="1"/>
          </p:cNvGraphicFramePr>
          <p:nvPr/>
        </p:nvGraphicFramePr>
        <p:xfrm>
          <a:off x="2654300" y="4267200"/>
          <a:ext cx="3519488" cy="2019300"/>
        </p:xfrm>
        <a:graphic>
          <a:graphicData uri="http://schemas.openxmlformats.org/presentationml/2006/ole">
            <mc:AlternateContent xmlns:mc="http://schemas.openxmlformats.org/markup-compatibility/2006">
              <mc:Choice xmlns:v="urn:schemas-microsoft-com:vml" Requires="v">
                <p:oleObj spid="_x0000_s52454" name="Equation" r:id="rId4" imgW="1638300" imgH="939800" progId="Equation.3">
                  <p:embed/>
                </p:oleObj>
              </mc:Choice>
              <mc:Fallback>
                <p:oleObj name="Equation" r:id="rId4" imgW="1638300" imgH="93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4267200"/>
                        <a:ext cx="3519488"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7"/>
          <p:cNvSpPr txBox="1">
            <a:spLocks noChangeArrowheads="1"/>
          </p:cNvSpPr>
          <p:nvPr/>
        </p:nvSpPr>
        <p:spPr bwMode="auto">
          <a:xfrm>
            <a:off x="6288088" y="4610100"/>
            <a:ext cx="2308645"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err="1" smtClean="0"/>
              <a:t>Scalar</a:t>
            </a:r>
            <a:r>
              <a:rPr lang="fr-FR" altLang="en-US" dirty="0" smtClean="0"/>
              <a:t> </a:t>
            </a:r>
            <a:r>
              <a:rPr lang="fr-FR" altLang="en-US" dirty="0" err="1" smtClean="0"/>
              <a:t>potential</a:t>
            </a:r>
            <a:endParaRPr lang="fr-FR" altLang="en-US" dirty="0"/>
          </a:p>
        </p:txBody>
      </p:sp>
      <p:sp>
        <p:nvSpPr>
          <p:cNvPr id="17414" name="Text Box 8"/>
          <p:cNvSpPr txBox="1">
            <a:spLocks noChangeArrowheads="1"/>
          </p:cNvSpPr>
          <p:nvPr/>
        </p:nvSpPr>
        <p:spPr bwMode="auto">
          <a:xfrm>
            <a:off x="6288088" y="5524500"/>
            <a:ext cx="2307683"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err="1" smtClean="0"/>
              <a:t>Vector</a:t>
            </a:r>
            <a:r>
              <a:rPr lang="fr-FR" altLang="en-US" dirty="0" smtClean="0"/>
              <a:t> </a:t>
            </a:r>
            <a:r>
              <a:rPr lang="fr-FR" altLang="en-US" dirty="0" err="1" smtClean="0"/>
              <a:t>potential</a:t>
            </a:r>
            <a:endParaRPr lang="fr-FR" altLang="en-US" dirty="0"/>
          </a:p>
        </p:txBody>
      </p:sp>
      <p:graphicFrame>
        <p:nvGraphicFramePr>
          <p:cNvPr id="17415" name="Object 12"/>
          <p:cNvGraphicFramePr>
            <a:graphicFrameLocks noChangeAspect="1"/>
          </p:cNvGraphicFramePr>
          <p:nvPr/>
        </p:nvGraphicFramePr>
        <p:xfrm>
          <a:off x="2667000" y="1524000"/>
          <a:ext cx="2789238" cy="877888"/>
        </p:xfrm>
        <a:graphic>
          <a:graphicData uri="http://schemas.openxmlformats.org/presentationml/2006/ole">
            <mc:AlternateContent xmlns:mc="http://schemas.openxmlformats.org/markup-compatibility/2006">
              <mc:Choice xmlns:v="urn:schemas-microsoft-com:vml" Requires="v">
                <p:oleObj spid="_x0000_s52455" name="Equation" r:id="rId6" imgW="1314467" imgH="400185" progId="Equation.3">
                  <p:embed/>
                </p:oleObj>
              </mc:Choice>
              <mc:Fallback>
                <p:oleObj name="Equation" r:id="rId6" imgW="1314467" imgH="4001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2667000" y="1524000"/>
                        <a:ext cx="2789238"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13"/>
          <p:cNvGraphicFramePr>
            <a:graphicFrameLocks noChangeAspect="1"/>
          </p:cNvGraphicFramePr>
          <p:nvPr/>
        </p:nvGraphicFramePr>
        <p:xfrm>
          <a:off x="2679700" y="2398713"/>
          <a:ext cx="2762250" cy="877887"/>
        </p:xfrm>
        <a:graphic>
          <a:graphicData uri="http://schemas.openxmlformats.org/presentationml/2006/ole">
            <mc:AlternateContent xmlns:mc="http://schemas.openxmlformats.org/markup-compatibility/2006">
              <mc:Choice xmlns:v="urn:schemas-microsoft-com:vml" Requires="v">
                <p:oleObj spid="_x0000_s52456" name="Equation" r:id="rId8" imgW="1305012" imgH="400185" progId="Equation.3">
                  <p:embed/>
                </p:oleObj>
              </mc:Choice>
              <mc:Fallback>
                <p:oleObj name="Equation" r:id="rId8" imgW="1305012" imgH="4001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White">
                      <a:xfrm>
                        <a:off x="2679700" y="2398713"/>
                        <a:ext cx="2762250"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7" name="AutoShape 14"/>
          <p:cNvSpPr>
            <a:spLocks/>
          </p:cNvSpPr>
          <p:nvPr/>
        </p:nvSpPr>
        <p:spPr bwMode="auto">
          <a:xfrm>
            <a:off x="2590800" y="1676400"/>
            <a:ext cx="76200" cy="1371600"/>
          </a:xfrm>
          <a:prstGeom prst="leftBrace">
            <a:avLst>
              <a:gd name="adj1" fmla="val 15000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7418" name="Text Box 15"/>
          <p:cNvSpPr txBox="1">
            <a:spLocks noChangeArrowheads="1"/>
          </p:cNvSpPr>
          <p:nvPr/>
        </p:nvSpPr>
        <p:spPr bwMode="auto">
          <a:xfrm>
            <a:off x="914400" y="3429000"/>
            <a:ext cx="668655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The resolution (based on the complex Green's functions) provides for a linear distribution</a:t>
            </a:r>
            <a:r>
              <a:rPr lang="fr-FR" altLang="en-US" dirty="0" smtClean="0"/>
              <a:t>:</a:t>
            </a:r>
            <a:endParaRPr lang="fr-FR" altLang="en-US" dirty="0"/>
          </a:p>
        </p:txBody>
      </p:sp>
    </p:spTree>
    <p:extLst>
      <p:ext uri="{BB962C8B-B14F-4D97-AF65-F5344CB8AC3E}">
        <p14:creationId xmlns:p14="http://schemas.microsoft.com/office/powerpoint/2010/main" val="3472154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74"/>
          <p:cNvSpPr txBox="1">
            <a:spLocks noChangeArrowheads="1"/>
          </p:cNvSpPr>
          <p:nvPr/>
        </p:nvSpPr>
        <p:spPr bwMode="auto">
          <a:xfrm>
            <a:off x="2381250" y="0"/>
            <a:ext cx="43140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Elementary</a:t>
            </a:r>
            <a:r>
              <a:rPr lang="fr-FR" sz="3600" b="1" dirty="0" smtClean="0">
                <a:solidFill>
                  <a:srgbClr val="CC0000"/>
                </a:solidFill>
                <a:effectLst>
                  <a:outerShdw blurRad="38100" dist="38100" dir="2700000" algn="tl">
                    <a:srgbClr val="C0C0C0"/>
                  </a:outerShdw>
                </a:effectLst>
                <a:latin typeface="Arial" pitchFamily="34" charset="0"/>
              </a:rPr>
              <a:t> source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2" name="Text Box 2076"/>
          <p:cNvSpPr txBox="1">
            <a:spLocks noChangeArrowheads="1"/>
          </p:cNvSpPr>
          <p:nvPr/>
        </p:nvSpPr>
        <p:spPr bwMode="auto">
          <a:xfrm>
            <a:off x="762000" y="685800"/>
            <a:ext cx="78486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The </a:t>
            </a:r>
            <a:r>
              <a:rPr lang="fr-FR" altLang="en-US" dirty="0" err="1" smtClean="0"/>
              <a:t>Hertzian</a:t>
            </a:r>
            <a:r>
              <a:rPr lang="fr-FR" altLang="en-US" dirty="0" smtClean="0"/>
              <a:t> </a:t>
            </a:r>
            <a:r>
              <a:rPr lang="fr-FR" altLang="en-US" dirty="0" err="1" smtClean="0"/>
              <a:t>electric</a:t>
            </a:r>
            <a:r>
              <a:rPr lang="fr-FR" altLang="en-US" dirty="0" smtClean="0"/>
              <a:t> </a:t>
            </a:r>
            <a:r>
              <a:rPr lang="fr-FR" altLang="en-US" dirty="0" err="1" smtClean="0"/>
              <a:t>dipole</a:t>
            </a:r>
            <a:r>
              <a:rPr lang="fr-FR" altLang="en-US" dirty="0" smtClean="0"/>
              <a:t> </a:t>
            </a:r>
            <a:r>
              <a:rPr lang="fr-FR" altLang="en-US" dirty="0" err="1" smtClean="0"/>
              <a:t>is</a:t>
            </a:r>
            <a:r>
              <a:rPr lang="fr-FR" altLang="en-US" dirty="0" smtClean="0"/>
              <a:t> a </a:t>
            </a:r>
            <a:r>
              <a:rPr lang="fr-FR" altLang="en-US" dirty="0" err="1" smtClean="0"/>
              <a:t>linear</a:t>
            </a:r>
            <a:r>
              <a:rPr lang="fr-FR" altLang="en-US" dirty="0" smtClean="0"/>
              <a:t> </a:t>
            </a:r>
            <a:r>
              <a:rPr lang="fr-FR" altLang="en-US" dirty="0" err="1" smtClean="0"/>
              <a:t>element</a:t>
            </a:r>
            <a:r>
              <a:rPr lang="fr-FR" altLang="en-US" dirty="0" smtClean="0"/>
              <a:t>, </a:t>
            </a:r>
            <a:r>
              <a:rPr lang="fr-FR" altLang="en-US" dirty="0" err="1" smtClean="0"/>
              <a:t>infinitesimally</a:t>
            </a:r>
            <a:r>
              <a:rPr lang="fr-FR" altLang="en-US" dirty="0" smtClean="0"/>
              <a:t> </a:t>
            </a:r>
            <a:r>
              <a:rPr lang="fr-FR" altLang="en-US" dirty="0" err="1" smtClean="0"/>
              <a:t>thin</a:t>
            </a:r>
            <a:r>
              <a:rPr lang="fr-FR" altLang="en-US" dirty="0" smtClean="0"/>
              <a:t>, of </a:t>
            </a:r>
            <a:r>
              <a:rPr lang="fr-FR" altLang="en-US" dirty="0" err="1" smtClean="0"/>
              <a:t>length</a:t>
            </a:r>
            <a:r>
              <a:rPr lang="fr-FR" altLang="en-US" dirty="0" smtClean="0"/>
              <a:t> dl (&lt;&lt;</a:t>
            </a:r>
            <a:r>
              <a:rPr lang="fr-FR" altLang="en-US" dirty="0" smtClean="0">
                <a:latin typeface="Symbol" panose="05050102010706020507" pitchFamily="18" charset="2"/>
              </a:rPr>
              <a:t>l</a:t>
            </a:r>
            <a:r>
              <a:rPr lang="fr-FR" altLang="en-US" dirty="0" smtClean="0"/>
              <a:t>) </a:t>
            </a:r>
            <a:r>
              <a:rPr lang="fr-FR" altLang="en-US" dirty="0" err="1" smtClean="0"/>
              <a:t>where</a:t>
            </a:r>
            <a:r>
              <a:rPr lang="fr-FR" altLang="en-US" dirty="0" smtClean="0"/>
              <a:t> </a:t>
            </a:r>
            <a:r>
              <a:rPr lang="fr-FR" altLang="en-US" dirty="0" err="1" smtClean="0"/>
              <a:t>we</a:t>
            </a:r>
            <a:r>
              <a:rPr lang="fr-FR" altLang="en-US" dirty="0" smtClean="0"/>
              <a:t> </a:t>
            </a:r>
            <a:r>
              <a:rPr lang="fr-FR" altLang="en-US" dirty="0" err="1" smtClean="0"/>
              <a:t>can</a:t>
            </a:r>
            <a:r>
              <a:rPr lang="fr-FR" altLang="en-US" dirty="0" smtClean="0"/>
              <a:t> </a:t>
            </a:r>
            <a:r>
              <a:rPr lang="fr-FR" altLang="en-US" dirty="0" err="1" smtClean="0"/>
              <a:t>consider</a:t>
            </a:r>
            <a:r>
              <a:rPr lang="fr-FR" altLang="en-US" dirty="0" smtClean="0"/>
              <a:t> a </a:t>
            </a:r>
            <a:r>
              <a:rPr lang="fr-FR" altLang="en-US" dirty="0" err="1" smtClean="0"/>
              <a:t>uniform</a:t>
            </a:r>
            <a:r>
              <a:rPr lang="fr-FR" altLang="en-US" dirty="0" smtClean="0"/>
              <a:t> distribution of </a:t>
            </a:r>
            <a:r>
              <a:rPr lang="fr-FR" altLang="en-US" dirty="0" err="1" smtClean="0"/>
              <a:t>currents</a:t>
            </a:r>
            <a:r>
              <a:rPr lang="fr-FR" altLang="en-US" dirty="0" smtClean="0"/>
              <a:t> (</a:t>
            </a:r>
            <a:r>
              <a:rPr lang="fr-FR" altLang="en-US" dirty="0" err="1" smtClean="0"/>
              <a:t>infinite</a:t>
            </a:r>
            <a:r>
              <a:rPr lang="fr-FR" altLang="en-US" dirty="0" smtClean="0"/>
              <a:t> speed). </a:t>
            </a:r>
            <a:endParaRPr lang="fr-FR" altLang="en-US" dirty="0"/>
          </a:p>
        </p:txBody>
      </p:sp>
      <p:grpSp>
        <p:nvGrpSpPr>
          <p:cNvPr id="13" name="Group 2081"/>
          <p:cNvGrpSpPr>
            <a:grpSpLocks/>
          </p:cNvGrpSpPr>
          <p:nvPr/>
        </p:nvGrpSpPr>
        <p:grpSpPr bwMode="auto">
          <a:xfrm>
            <a:off x="2416175" y="1752600"/>
            <a:ext cx="5584825" cy="3603625"/>
            <a:chOff x="730" y="1314"/>
            <a:chExt cx="3518" cy="2270"/>
          </a:xfrm>
        </p:grpSpPr>
        <p:sp>
          <p:nvSpPr>
            <p:cNvPr id="14" name="Line 2053"/>
            <p:cNvSpPr>
              <a:spLocks noChangeShapeType="1"/>
            </p:cNvSpPr>
            <p:nvPr/>
          </p:nvSpPr>
          <p:spPr bwMode="auto">
            <a:xfrm flipV="1">
              <a:off x="1114" y="1528"/>
              <a:ext cx="0" cy="2056"/>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54"/>
            <p:cNvSpPr>
              <a:spLocks noChangeShapeType="1"/>
            </p:cNvSpPr>
            <p:nvPr/>
          </p:nvSpPr>
          <p:spPr bwMode="auto">
            <a:xfrm flipV="1">
              <a:off x="1114" y="2702"/>
              <a:ext cx="0"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055"/>
            <p:cNvSpPr>
              <a:spLocks noChangeShapeType="1"/>
            </p:cNvSpPr>
            <p:nvPr/>
          </p:nvSpPr>
          <p:spPr bwMode="auto">
            <a:xfrm flipV="1">
              <a:off x="1114" y="2726"/>
              <a:ext cx="0"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056"/>
            <p:cNvSpPr txBox="1">
              <a:spLocks noChangeArrowheads="1"/>
            </p:cNvSpPr>
            <p:nvPr/>
          </p:nvSpPr>
          <p:spPr bwMode="auto">
            <a:xfrm>
              <a:off x="730" y="2414"/>
              <a:ext cx="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+q</a:t>
              </a:r>
            </a:p>
          </p:txBody>
        </p:sp>
        <p:sp>
          <p:nvSpPr>
            <p:cNvPr id="18" name="Text Box 2057"/>
            <p:cNvSpPr txBox="1">
              <a:spLocks noChangeArrowheads="1"/>
            </p:cNvSpPr>
            <p:nvPr/>
          </p:nvSpPr>
          <p:spPr bwMode="auto">
            <a:xfrm>
              <a:off x="758" y="301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-q</a:t>
              </a:r>
            </a:p>
          </p:txBody>
        </p:sp>
        <p:sp>
          <p:nvSpPr>
            <p:cNvPr id="19" name="Text Box 2058"/>
            <p:cNvSpPr txBox="1">
              <a:spLocks noChangeArrowheads="1"/>
            </p:cNvSpPr>
            <p:nvPr/>
          </p:nvSpPr>
          <p:spPr bwMode="auto">
            <a:xfrm>
              <a:off x="768" y="27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
          <p:nvSpPr>
            <p:cNvPr id="20" name="Line 2059"/>
            <p:cNvSpPr>
              <a:spLocks noChangeShapeType="1"/>
            </p:cNvSpPr>
            <p:nvPr/>
          </p:nvSpPr>
          <p:spPr bwMode="auto">
            <a:xfrm>
              <a:off x="908" y="2840"/>
              <a:ext cx="3128"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060"/>
            <p:cNvSpPr>
              <a:spLocks noChangeShapeType="1"/>
            </p:cNvSpPr>
            <p:nvPr/>
          </p:nvSpPr>
          <p:spPr bwMode="auto">
            <a:xfrm flipV="1">
              <a:off x="1114" y="2008"/>
              <a:ext cx="2242" cy="83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2061"/>
            <p:cNvSpPr txBox="1">
              <a:spLocks noChangeArrowheads="1"/>
            </p:cNvSpPr>
            <p:nvPr/>
          </p:nvSpPr>
          <p:spPr bwMode="auto">
            <a:xfrm>
              <a:off x="1680" y="2496"/>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r</a:t>
              </a:r>
            </a:p>
          </p:txBody>
        </p:sp>
        <p:sp>
          <p:nvSpPr>
            <p:cNvPr id="23" name="Text Box 2062"/>
            <p:cNvSpPr txBox="1">
              <a:spLocks noChangeArrowheads="1"/>
            </p:cNvSpPr>
            <p:nvPr/>
          </p:nvSpPr>
          <p:spPr bwMode="auto">
            <a:xfrm>
              <a:off x="3329" y="168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P</a:t>
              </a:r>
            </a:p>
          </p:txBody>
        </p:sp>
        <p:sp>
          <p:nvSpPr>
            <p:cNvPr id="24" name="Oval 2063"/>
            <p:cNvSpPr>
              <a:spLocks noChangeArrowheads="1"/>
            </p:cNvSpPr>
            <p:nvPr/>
          </p:nvSpPr>
          <p:spPr bwMode="auto">
            <a:xfrm>
              <a:off x="3314" y="1968"/>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25" name="Arc 2064"/>
            <p:cNvSpPr>
              <a:spLocks/>
            </p:cNvSpPr>
            <p:nvPr/>
          </p:nvSpPr>
          <p:spPr bwMode="auto">
            <a:xfrm rot="5400000" flipH="1">
              <a:off x="1271" y="2310"/>
              <a:ext cx="248" cy="304"/>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sq">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2065"/>
            <p:cNvSpPr txBox="1">
              <a:spLocks noChangeArrowheads="1"/>
            </p:cNvSpPr>
            <p:nvPr/>
          </p:nvSpPr>
          <p:spPr bwMode="auto">
            <a:xfrm>
              <a:off x="1489" y="2120"/>
              <a:ext cx="2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Symbol" pitchFamily="18" charset="2"/>
                </a:rPr>
                <a:t>q</a:t>
              </a:r>
              <a:endParaRPr lang="fr-FR" altLang="en-US">
                <a:solidFill>
                  <a:schemeClr val="tx1"/>
                </a:solidFill>
                <a:latin typeface="Times New Roman" pitchFamily="18" charset="0"/>
              </a:endParaRPr>
            </a:p>
          </p:txBody>
        </p:sp>
        <p:sp>
          <p:nvSpPr>
            <p:cNvPr id="27" name="Text Box 2066"/>
            <p:cNvSpPr txBox="1">
              <a:spLocks noChangeArrowheads="1"/>
            </p:cNvSpPr>
            <p:nvPr/>
          </p:nvSpPr>
          <p:spPr bwMode="auto">
            <a:xfrm>
              <a:off x="1128" y="1314"/>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z</a:t>
              </a:r>
            </a:p>
          </p:txBody>
        </p:sp>
        <p:sp>
          <p:nvSpPr>
            <p:cNvPr id="28" name="Text Box 2067"/>
            <p:cNvSpPr txBox="1">
              <a:spLocks noChangeArrowheads="1"/>
            </p:cNvSpPr>
            <p:nvPr/>
          </p:nvSpPr>
          <p:spPr bwMode="auto">
            <a:xfrm>
              <a:off x="4036" y="272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x</a:t>
              </a:r>
            </a:p>
          </p:txBody>
        </p:sp>
        <p:sp>
          <p:nvSpPr>
            <p:cNvPr id="29" name="Line 2068"/>
            <p:cNvSpPr>
              <a:spLocks noChangeShapeType="1"/>
            </p:cNvSpPr>
            <p:nvPr/>
          </p:nvSpPr>
          <p:spPr bwMode="auto">
            <a:xfrm flipH="1" flipV="1">
              <a:off x="3108" y="1528"/>
              <a:ext cx="248" cy="480"/>
            </a:xfrm>
            <a:prstGeom prst="line">
              <a:avLst/>
            </a:prstGeom>
            <a:noFill/>
            <a:ln w="38100" cap="sq">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0" name="Object 2069"/>
            <p:cNvGraphicFramePr>
              <a:graphicFrameLocks noChangeAspect="1"/>
            </p:cNvGraphicFramePr>
            <p:nvPr/>
          </p:nvGraphicFramePr>
          <p:xfrm>
            <a:off x="2702" y="1359"/>
            <a:ext cx="406" cy="321"/>
          </p:xfrm>
          <a:graphic>
            <a:graphicData uri="http://schemas.openxmlformats.org/presentationml/2006/ole">
              <mc:AlternateContent xmlns:mc="http://schemas.openxmlformats.org/markup-compatibility/2006">
                <mc:Choice xmlns:v="urn:schemas-microsoft-com:vml" Requires="v">
                  <p:oleObj spid="_x0000_s68784" name="Équation" r:id="rId4" imgW="285801" imgH="219143" progId="Equation.3">
                    <p:embed/>
                  </p:oleObj>
                </mc:Choice>
                <mc:Fallback>
                  <p:oleObj name="Équation" r:id="rId4" imgW="285801" imgH="21914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2702" y="1359"/>
                          <a:ext cx="406"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AutoShape 2070"/>
            <p:cNvSpPr>
              <a:spLocks noChangeArrowheads="1"/>
            </p:cNvSpPr>
            <p:nvPr/>
          </p:nvSpPr>
          <p:spPr bwMode="auto">
            <a:xfrm>
              <a:off x="1084" y="2584"/>
              <a:ext cx="88" cy="536"/>
            </a:xfrm>
            <a:prstGeom prst="can">
              <a:avLst>
                <a:gd name="adj" fmla="val 152273"/>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32" name="Line 2071"/>
            <p:cNvSpPr>
              <a:spLocks noChangeShapeType="1"/>
            </p:cNvSpPr>
            <p:nvPr/>
          </p:nvSpPr>
          <p:spPr bwMode="auto">
            <a:xfrm>
              <a:off x="1122" y="2774"/>
              <a:ext cx="0" cy="264"/>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077"/>
            <p:cNvSpPr>
              <a:spLocks noChangeShapeType="1"/>
            </p:cNvSpPr>
            <p:nvPr/>
          </p:nvSpPr>
          <p:spPr bwMode="auto">
            <a:xfrm flipV="1">
              <a:off x="1104" y="2016"/>
              <a:ext cx="2256" cy="6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4" name="Line 2078"/>
            <p:cNvSpPr>
              <a:spLocks noChangeShapeType="1"/>
            </p:cNvSpPr>
            <p:nvPr/>
          </p:nvSpPr>
          <p:spPr bwMode="auto">
            <a:xfrm flipV="1">
              <a:off x="1104" y="2016"/>
              <a:ext cx="2256" cy="110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 name="Text Box 2079"/>
            <p:cNvSpPr txBox="1">
              <a:spLocks noChangeArrowheads="1"/>
            </p:cNvSpPr>
            <p:nvPr/>
          </p:nvSpPr>
          <p:spPr bwMode="auto">
            <a:xfrm>
              <a:off x="1776" y="216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r</a:t>
              </a:r>
              <a:r>
                <a:rPr lang="fr-FR" altLang="en-US" baseline="-25000">
                  <a:solidFill>
                    <a:schemeClr val="tx1"/>
                  </a:solidFill>
                  <a:latin typeface="Times New Roman" pitchFamily="18" charset="0"/>
                </a:rPr>
                <a:t>0</a:t>
              </a:r>
            </a:p>
          </p:txBody>
        </p:sp>
        <p:sp>
          <p:nvSpPr>
            <p:cNvPr id="36" name="Text Box 2080"/>
            <p:cNvSpPr txBox="1">
              <a:spLocks noChangeArrowheads="1"/>
            </p:cNvSpPr>
            <p:nvPr/>
          </p:nvSpPr>
          <p:spPr bwMode="auto">
            <a:xfrm>
              <a:off x="2112" y="254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a:solidFill>
                    <a:schemeClr val="tx1"/>
                  </a:solidFill>
                  <a:latin typeface="Times New Roman" pitchFamily="18" charset="0"/>
                </a:rPr>
                <a:t>r</a:t>
              </a:r>
              <a:r>
                <a:rPr lang="fr-FR" altLang="en-US" baseline="-25000">
                  <a:solidFill>
                    <a:schemeClr val="tx1"/>
                  </a:solidFill>
                  <a:latin typeface="Times New Roman" pitchFamily="18" charset="0"/>
                </a:rPr>
                <a:t>1</a:t>
              </a:r>
            </a:p>
          </p:txBody>
        </p:sp>
      </p:grpSp>
      <p:sp>
        <p:nvSpPr>
          <p:cNvPr id="37" name="Text Box 2082"/>
          <p:cNvSpPr txBox="1">
            <a:spLocks noChangeArrowheads="1"/>
          </p:cNvSpPr>
          <p:nvPr/>
        </p:nvSpPr>
        <p:spPr bwMode="auto">
          <a:xfrm>
            <a:off x="762000" y="5546725"/>
            <a:ext cx="7924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sz="2000" dirty="0">
                <a:solidFill>
                  <a:schemeClr val="tx1"/>
                </a:solidFill>
              </a:rPr>
              <a:t>This is a theoretical tool to predict the behavior of any antenna as the sum of elementary sources.</a:t>
            </a:r>
            <a:endParaRPr lang="fr-FR" altLang="en-US" sz="2000" dirty="0">
              <a:solidFill>
                <a:schemeClr val="tx1"/>
              </a:solidFill>
            </a:endParaRPr>
          </a:p>
        </p:txBody>
      </p:sp>
      <p:graphicFrame>
        <p:nvGraphicFramePr>
          <p:cNvPr id="38" name="Object 2083"/>
          <p:cNvGraphicFramePr>
            <a:graphicFrameLocks noChangeAspect="1"/>
          </p:cNvGraphicFramePr>
          <p:nvPr/>
        </p:nvGraphicFramePr>
        <p:xfrm>
          <a:off x="6003925" y="4267200"/>
          <a:ext cx="2570163" cy="881063"/>
        </p:xfrm>
        <a:graphic>
          <a:graphicData uri="http://schemas.openxmlformats.org/presentationml/2006/ole">
            <mc:AlternateContent xmlns:mc="http://schemas.openxmlformats.org/markup-compatibility/2006">
              <mc:Choice xmlns:v="urn:schemas-microsoft-com:vml" Requires="v">
                <p:oleObj spid="_x0000_s68785" name="Equation" r:id="rId6" imgW="1028254" imgH="355446" progId="Equation.3">
                  <p:embed/>
                </p:oleObj>
              </mc:Choice>
              <mc:Fallback>
                <p:oleObj name="Equation" r:id="rId6" imgW="1028254" imgH="3554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925" y="4267200"/>
                        <a:ext cx="257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2084"/>
          <p:cNvGraphicFramePr>
            <a:graphicFrameLocks noChangeAspect="1"/>
          </p:cNvGraphicFramePr>
          <p:nvPr>
            <p:extLst>
              <p:ext uri="{D42A27DB-BD31-4B8C-83A1-F6EECF244321}">
                <p14:modId xmlns:p14="http://schemas.microsoft.com/office/powerpoint/2010/main" val="3172238607"/>
              </p:ext>
            </p:extLst>
          </p:nvPr>
        </p:nvGraphicFramePr>
        <p:xfrm>
          <a:off x="5924550" y="4800600"/>
          <a:ext cx="2508250" cy="881063"/>
        </p:xfrm>
        <a:graphic>
          <a:graphicData uri="http://schemas.openxmlformats.org/presentationml/2006/ole">
            <mc:AlternateContent xmlns:mc="http://schemas.openxmlformats.org/markup-compatibility/2006">
              <mc:Choice xmlns:v="urn:schemas-microsoft-com:vml" Requires="v">
                <p:oleObj spid="_x0000_s68786" name="Équation" r:id="rId8" imgW="1002960" imgH="355320" progId="Equation.3">
                  <p:embed/>
                </p:oleObj>
              </mc:Choice>
              <mc:Fallback>
                <p:oleObj name="Équation" r:id="rId8" imgW="1002960" imgH="355320" progId="Equation.3">
                  <p:embed/>
                  <p:pic>
                    <p:nvPicPr>
                      <p:cNvPr id="0" name=""/>
                      <p:cNvPicPr>
                        <a:picLocks noChangeAspect="1" noChangeArrowheads="1"/>
                      </p:cNvPicPr>
                      <p:nvPr/>
                    </p:nvPicPr>
                    <p:blipFill>
                      <a:blip r:embed="rId9"/>
                      <a:srcRect/>
                      <a:stretch>
                        <a:fillRect/>
                      </a:stretch>
                    </p:blipFill>
                    <p:spPr bwMode="auto">
                      <a:xfrm>
                        <a:off x="5924550" y="4800600"/>
                        <a:ext cx="2508250"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9782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50"/>
          <p:cNvSpPr txBox="1">
            <a:spLocks noChangeArrowheads="1"/>
          </p:cNvSpPr>
          <p:nvPr/>
        </p:nvSpPr>
        <p:spPr bwMode="auto">
          <a:xfrm>
            <a:off x="1828800" y="0"/>
            <a:ext cx="5750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Radiated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field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calculation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 name="Text Box 2051"/>
          <p:cNvSpPr txBox="1">
            <a:spLocks noChangeArrowheads="1"/>
          </p:cNvSpPr>
          <p:nvPr/>
        </p:nvSpPr>
        <p:spPr bwMode="auto">
          <a:xfrm>
            <a:off x="762000" y="685800"/>
            <a:ext cx="7848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The problem is rotationally symmetrical relative to Oz. The vector potential has only one component </a:t>
            </a:r>
            <a:r>
              <a:rPr lang="en-US" altLang="en-US" dirty="0" err="1"/>
              <a:t>Az</a:t>
            </a:r>
            <a:r>
              <a:rPr lang="en-US" altLang="en-US" dirty="0"/>
              <a:t>:</a:t>
            </a:r>
            <a:endParaRPr lang="fr-FR" altLang="en-US" dirty="0"/>
          </a:p>
        </p:txBody>
      </p:sp>
      <p:sp>
        <p:nvSpPr>
          <p:cNvPr id="4" name="Text Box 2076"/>
          <p:cNvSpPr txBox="1">
            <a:spLocks noChangeArrowheads="1"/>
          </p:cNvSpPr>
          <p:nvPr/>
        </p:nvSpPr>
        <p:spPr bwMode="auto">
          <a:xfrm>
            <a:off x="2202160" y="5546725"/>
            <a:ext cx="6114256"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sz="2000" dirty="0" smtClean="0">
                <a:solidFill>
                  <a:schemeClr val="tx1"/>
                </a:solidFill>
              </a:rPr>
              <a:t>The </a:t>
            </a:r>
            <a:r>
              <a:rPr lang="fr-FR" altLang="en-US" sz="2000" dirty="0" err="1" smtClean="0">
                <a:solidFill>
                  <a:schemeClr val="tx1"/>
                </a:solidFill>
              </a:rPr>
              <a:t>magnetic</a:t>
            </a:r>
            <a:r>
              <a:rPr lang="fr-FR" altLang="en-US" sz="2000" dirty="0" smtClean="0">
                <a:solidFill>
                  <a:schemeClr val="tx1"/>
                </a:solidFill>
              </a:rPr>
              <a:t> </a:t>
            </a:r>
            <a:r>
              <a:rPr lang="fr-FR" altLang="en-US" sz="2000" dirty="0" err="1" smtClean="0">
                <a:solidFill>
                  <a:schemeClr val="tx1"/>
                </a:solidFill>
              </a:rPr>
              <a:t>field</a:t>
            </a:r>
            <a:r>
              <a:rPr lang="fr-FR" altLang="en-US" sz="2000" dirty="0" smtClean="0">
                <a:solidFill>
                  <a:schemeClr val="tx1"/>
                </a:solidFill>
              </a:rPr>
              <a:t> has </a:t>
            </a:r>
            <a:r>
              <a:rPr lang="fr-FR" altLang="en-US" sz="2000" dirty="0" err="1" smtClean="0">
                <a:solidFill>
                  <a:schemeClr val="tx1"/>
                </a:solidFill>
              </a:rPr>
              <a:t>just</a:t>
            </a:r>
            <a:r>
              <a:rPr lang="fr-FR" altLang="en-US" sz="2000" dirty="0" smtClean="0">
                <a:solidFill>
                  <a:schemeClr val="tx1"/>
                </a:solidFill>
              </a:rPr>
              <a:t> one component:</a:t>
            </a:r>
            <a:endParaRPr lang="fr-FR" altLang="en-US" sz="2000" dirty="0">
              <a:solidFill>
                <a:schemeClr val="tx1"/>
              </a:solidFill>
            </a:endParaRPr>
          </a:p>
        </p:txBody>
      </p:sp>
      <p:graphicFrame>
        <p:nvGraphicFramePr>
          <p:cNvPr id="5" name="Object 2077"/>
          <p:cNvGraphicFramePr>
            <a:graphicFrameLocks noChangeAspect="1"/>
          </p:cNvGraphicFramePr>
          <p:nvPr/>
        </p:nvGraphicFramePr>
        <p:xfrm>
          <a:off x="3352800" y="1371600"/>
          <a:ext cx="2782888" cy="1363663"/>
        </p:xfrm>
        <a:graphic>
          <a:graphicData uri="http://schemas.openxmlformats.org/presentationml/2006/ole">
            <mc:AlternateContent xmlns:mc="http://schemas.openxmlformats.org/markup-compatibility/2006">
              <mc:Choice xmlns:v="urn:schemas-microsoft-com:vml" Requires="v">
                <p:oleObj spid="_x0000_s69976" name="Equation" r:id="rId4" imgW="1294838" imgH="634725" progId="Equation.3">
                  <p:embed/>
                </p:oleObj>
              </mc:Choice>
              <mc:Fallback>
                <p:oleObj name="Equation" r:id="rId4" imgW="1294838" imgH="634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2782888" cy="136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2078"/>
          <p:cNvSpPr txBox="1">
            <a:spLocks noChangeArrowheads="1"/>
          </p:cNvSpPr>
          <p:nvPr/>
        </p:nvSpPr>
        <p:spPr bwMode="auto">
          <a:xfrm>
            <a:off x="755869" y="2743200"/>
            <a:ext cx="237597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Then</a:t>
            </a:r>
            <a:r>
              <a:rPr lang="fr-FR" altLang="en-US" dirty="0" smtClean="0"/>
              <a:t> </a:t>
            </a:r>
            <a:r>
              <a:rPr lang="fr-FR" altLang="en-US" dirty="0" err="1" smtClean="0"/>
              <a:t>we</a:t>
            </a:r>
            <a:r>
              <a:rPr lang="fr-FR" altLang="en-US" dirty="0" smtClean="0"/>
              <a:t> </a:t>
            </a:r>
            <a:r>
              <a:rPr lang="fr-FR" altLang="en-US" dirty="0" err="1" smtClean="0"/>
              <a:t>obtain</a:t>
            </a:r>
            <a:r>
              <a:rPr lang="fr-FR" altLang="en-US" dirty="0" smtClean="0"/>
              <a:t>:</a:t>
            </a:r>
            <a:endParaRPr lang="fr-FR" altLang="en-US" dirty="0"/>
          </a:p>
        </p:txBody>
      </p:sp>
      <p:graphicFrame>
        <p:nvGraphicFramePr>
          <p:cNvPr id="7" name="Object 2079"/>
          <p:cNvGraphicFramePr>
            <a:graphicFrameLocks noChangeAspect="1"/>
          </p:cNvGraphicFramePr>
          <p:nvPr/>
        </p:nvGraphicFramePr>
        <p:xfrm>
          <a:off x="3048000" y="3657600"/>
          <a:ext cx="381000" cy="434975"/>
        </p:xfrm>
        <a:graphic>
          <a:graphicData uri="http://schemas.openxmlformats.org/presentationml/2006/ole">
            <mc:AlternateContent xmlns:mc="http://schemas.openxmlformats.org/markup-compatibility/2006">
              <mc:Choice xmlns:v="urn:schemas-microsoft-com:vml" Requires="v">
                <p:oleObj spid="_x0000_s69977" name="Equation" r:id="rId6" imgW="177569" imgH="202936" progId="Equation.3">
                  <p:embed/>
                </p:oleObj>
              </mc:Choice>
              <mc:Fallback>
                <p:oleObj name="Equation" r:id="rId6" imgW="177569" imgH="20293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657600"/>
                        <a:ext cx="381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AutoShape 2080"/>
          <p:cNvSpPr>
            <a:spLocks/>
          </p:cNvSpPr>
          <p:nvPr/>
        </p:nvSpPr>
        <p:spPr bwMode="auto">
          <a:xfrm>
            <a:off x="3505200" y="3048000"/>
            <a:ext cx="152400" cy="18288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aphicFrame>
        <p:nvGraphicFramePr>
          <p:cNvPr id="9" name="Object 2081"/>
          <p:cNvGraphicFramePr>
            <a:graphicFrameLocks noChangeAspect="1"/>
          </p:cNvGraphicFramePr>
          <p:nvPr/>
        </p:nvGraphicFramePr>
        <p:xfrm>
          <a:off x="3733800" y="3048000"/>
          <a:ext cx="981075" cy="461963"/>
        </p:xfrm>
        <a:graphic>
          <a:graphicData uri="http://schemas.openxmlformats.org/presentationml/2006/ole">
            <mc:AlternateContent xmlns:mc="http://schemas.openxmlformats.org/markup-compatibility/2006">
              <mc:Choice xmlns:v="urn:schemas-microsoft-com:vml" Requires="v">
                <p:oleObj spid="_x0000_s69978" name="Equation" r:id="rId8" imgW="457002" imgH="215806" progId="Equation.3">
                  <p:embed/>
                </p:oleObj>
              </mc:Choice>
              <mc:Fallback>
                <p:oleObj name="Equation" r:id="rId8" imgW="457002"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048000"/>
                        <a:ext cx="9810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082"/>
          <p:cNvGraphicFramePr>
            <a:graphicFrameLocks noChangeAspect="1"/>
          </p:cNvGraphicFramePr>
          <p:nvPr/>
        </p:nvGraphicFramePr>
        <p:xfrm>
          <a:off x="3719513" y="3716338"/>
          <a:ext cx="1009650" cy="488950"/>
        </p:xfrm>
        <a:graphic>
          <a:graphicData uri="http://schemas.openxmlformats.org/presentationml/2006/ole">
            <mc:AlternateContent xmlns:mc="http://schemas.openxmlformats.org/markup-compatibility/2006">
              <mc:Choice xmlns:v="urn:schemas-microsoft-com:vml" Requires="v">
                <p:oleObj spid="_x0000_s69979" name="Equation" r:id="rId10" imgW="469900" imgH="228600" progId="Equation.3">
                  <p:embed/>
                </p:oleObj>
              </mc:Choice>
              <mc:Fallback>
                <p:oleObj name="Equation" r:id="rId10" imgW="4699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9513" y="3716338"/>
                        <a:ext cx="10096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083"/>
          <p:cNvGraphicFramePr>
            <a:graphicFrameLocks noChangeAspect="1"/>
          </p:cNvGraphicFramePr>
          <p:nvPr/>
        </p:nvGraphicFramePr>
        <p:xfrm>
          <a:off x="3733800" y="4114800"/>
          <a:ext cx="4830763" cy="923925"/>
        </p:xfrm>
        <a:graphic>
          <a:graphicData uri="http://schemas.openxmlformats.org/presentationml/2006/ole">
            <mc:AlternateContent xmlns:mc="http://schemas.openxmlformats.org/markup-compatibility/2006">
              <mc:Choice xmlns:v="urn:schemas-microsoft-com:vml" Requires="v">
                <p:oleObj spid="_x0000_s69980" name="Equation" r:id="rId12" imgW="2247900" imgH="431800" progId="Equation.3">
                  <p:embed/>
                </p:oleObj>
              </mc:Choice>
              <mc:Fallback>
                <p:oleObj name="Equation" r:id="rId12" imgW="22479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4114800"/>
                        <a:ext cx="483076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084"/>
          <p:cNvGraphicFramePr>
            <a:graphicFrameLocks noChangeAspect="1"/>
          </p:cNvGraphicFramePr>
          <p:nvPr/>
        </p:nvGraphicFramePr>
        <p:xfrm>
          <a:off x="7315200" y="5503863"/>
          <a:ext cx="490538" cy="515937"/>
        </p:xfrm>
        <a:graphic>
          <a:graphicData uri="http://schemas.openxmlformats.org/presentationml/2006/ole">
            <mc:AlternateContent xmlns:mc="http://schemas.openxmlformats.org/markup-compatibility/2006">
              <mc:Choice xmlns:v="urn:schemas-microsoft-com:vml" Requires="v">
                <p:oleObj spid="_x0000_s69981" name="Equation" r:id="rId14" imgW="228600" imgH="241300" progId="Equation.3">
                  <p:embed/>
                </p:oleObj>
              </mc:Choice>
              <mc:Fallback>
                <p:oleObj name="Equation" r:id="rId14" imgW="2286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5503863"/>
                        <a:ext cx="4905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629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098"/>
          <p:cNvSpPr txBox="1">
            <a:spLocks noChangeArrowheads="1"/>
          </p:cNvSpPr>
          <p:nvPr/>
        </p:nvSpPr>
        <p:spPr bwMode="auto">
          <a:xfrm>
            <a:off x="1828800" y="0"/>
            <a:ext cx="54681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Electric </a:t>
            </a:r>
            <a:r>
              <a:rPr lang="fr-FR" sz="3600" b="1" dirty="0" err="1" smtClean="0">
                <a:solidFill>
                  <a:srgbClr val="CC0000"/>
                </a:solidFill>
                <a:effectLst>
                  <a:outerShdw blurRad="38100" dist="38100" dir="2700000" algn="tl">
                    <a:srgbClr val="C0C0C0"/>
                  </a:outerShdw>
                </a:effectLst>
                <a:latin typeface="Arial" pitchFamily="34" charset="0"/>
              </a:rPr>
              <a:t>field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calculation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 name="Text Box 4099"/>
          <p:cNvSpPr txBox="1">
            <a:spLocks noChangeArrowheads="1"/>
          </p:cNvSpPr>
          <p:nvPr/>
        </p:nvSpPr>
        <p:spPr bwMode="auto">
          <a:xfrm>
            <a:off x="762000" y="685800"/>
            <a:ext cx="80010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Then</a:t>
            </a:r>
            <a:r>
              <a:rPr lang="fr-FR" altLang="en-US" dirty="0" smtClean="0"/>
              <a:t> </a:t>
            </a:r>
            <a:r>
              <a:rPr lang="fr-FR" altLang="en-US" dirty="0" err="1" smtClean="0"/>
              <a:t>we</a:t>
            </a:r>
            <a:r>
              <a:rPr lang="fr-FR" altLang="en-US" dirty="0" smtClean="0"/>
              <a:t> </a:t>
            </a:r>
            <a:r>
              <a:rPr lang="fr-FR" altLang="en-US" dirty="0" err="1" smtClean="0"/>
              <a:t>can</a:t>
            </a:r>
            <a:r>
              <a:rPr lang="fr-FR" altLang="en-US" dirty="0" smtClean="0"/>
              <a:t> </a:t>
            </a:r>
            <a:r>
              <a:rPr lang="fr-FR" altLang="en-US" dirty="0" err="1" smtClean="0"/>
              <a:t>deduce</a:t>
            </a:r>
            <a:r>
              <a:rPr lang="fr-FR" altLang="en-US" dirty="0" smtClean="0"/>
              <a:t> the </a:t>
            </a:r>
            <a:r>
              <a:rPr lang="fr-FR" altLang="en-US" dirty="0" err="1" smtClean="0"/>
              <a:t>electric</a:t>
            </a:r>
            <a:r>
              <a:rPr lang="fr-FR" altLang="en-US" dirty="0" smtClean="0"/>
              <a:t> </a:t>
            </a:r>
            <a:r>
              <a:rPr lang="fr-FR" altLang="en-US" dirty="0" err="1" smtClean="0"/>
              <a:t>field</a:t>
            </a:r>
            <a:r>
              <a:rPr lang="fr-FR" altLang="en-US" dirty="0" smtClean="0"/>
              <a:t> </a:t>
            </a:r>
            <a:r>
              <a:rPr lang="fr-FR" altLang="en-US" dirty="0" err="1" smtClean="0"/>
              <a:t>which</a:t>
            </a:r>
            <a:r>
              <a:rPr lang="fr-FR" altLang="en-US" dirty="0" smtClean="0"/>
              <a:t> </a:t>
            </a:r>
            <a:r>
              <a:rPr lang="fr-FR" altLang="en-US" dirty="0" err="1" smtClean="0"/>
              <a:t>is</a:t>
            </a:r>
            <a:r>
              <a:rPr lang="fr-FR" altLang="en-US" dirty="0" smtClean="0"/>
              <a:t> </a:t>
            </a:r>
            <a:r>
              <a:rPr lang="fr-FR" altLang="en-US" dirty="0" err="1" smtClean="0"/>
              <a:t>produced</a:t>
            </a:r>
            <a:r>
              <a:rPr lang="fr-FR" altLang="en-US" dirty="0" smtClean="0"/>
              <a:t> </a:t>
            </a:r>
            <a:r>
              <a:rPr lang="fr-FR" altLang="en-US" dirty="0"/>
              <a:t>:</a:t>
            </a:r>
          </a:p>
        </p:txBody>
      </p:sp>
      <p:sp>
        <p:nvSpPr>
          <p:cNvPr id="4" name="Text Box 4100"/>
          <p:cNvSpPr txBox="1">
            <a:spLocks noChangeArrowheads="1"/>
          </p:cNvSpPr>
          <p:nvPr/>
        </p:nvSpPr>
        <p:spPr bwMode="auto">
          <a:xfrm>
            <a:off x="1981944" y="3505200"/>
            <a:ext cx="64784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sz="2000" dirty="0" smtClean="0">
                <a:solidFill>
                  <a:schemeClr val="tx1"/>
                </a:solidFill>
              </a:rPr>
              <a:t>Electric </a:t>
            </a:r>
            <a:r>
              <a:rPr lang="fr-FR" altLang="en-US" sz="2000" dirty="0" err="1" smtClean="0">
                <a:solidFill>
                  <a:schemeClr val="tx1"/>
                </a:solidFill>
              </a:rPr>
              <a:t>field</a:t>
            </a:r>
            <a:r>
              <a:rPr lang="fr-FR" altLang="en-US" sz="2000" dirty="0" smtClean="0">
                <a:solidFill>
                  <a:schemeClr val="tx1"/>
                </a:solidFill>
              </a:rPr>
              <a:t> </a:t>
            </a:r>
            <a:r>
              <a:rPr lang="fr-FR" altLang="en-US" sz="2000" dirty="0" err="1" smtClean="0">
                <a:solidFill>
                  <a:schemeClr val="tx1"/>
                </a:solidFill>
              </a:rPr>
              <a:t>with</a:t>
            </a:r>
            <a:r>
              <a:rPr lang="fr-FR" altLang="en-US" sz="2000" dirty="0" smtClean="0">
                <a:solidFill>
                  <a:schemeClr val="tx1"/>
                </a:solidFill>
              </a:rPr>
              <a:t> </a:t>
            </a:r>
            <a:r>
              <a:rPr lang="fr-FR" altLang="en-US" sz="2000" dirty="0" err="1" smtClean="0">
                <a:solidFill>
                  <a:schemeClr val="tx1"/>
                </a:solidFill>
              </a:rPr>
              <a:t>two</a:t>
            </a:r>
            <a:r>
              <a:rPr lang="fr-FR" altLang="en-US" sz="2000" dirty="0" smtClean="0">
                <a:solidFill>
                  <a:schemeClr val="tx1"/>
                </a:solidFill>
              </a:rPr>
              <a:t> components:</a:t>
            </a:r>
            <a:r>
              <a:rPr lang="fr-FR" altLang="en-US" sz="2000" dirty="0">
                <a:solidFill>
                  <a:schemeClr val="tx1"/>
                </a:solidFill>
              </a:rPr>
              <a:t>	   </a:t>
            </a:r>
            <a:r>
              <a:rPr lang="fr-FR" altLang="en-US" sz="2000" dirty="0" smtClean="0">
                <a:solidFill>
                  <a:schemeClr val="tx1"/>
                </a:solidFill>
              </a:rPr>
              <a:t>and </a:t>
            </a:r>
            <a:endParaRPr lang="fr-FR" altLang="en-US" sz="2000" dirty="0">
              <a:solidFill>
                <a:schemeClr val="tx1"/>
              </a:solidFill>
            </a:endParaRPr>
          </a:p>
        </p:txBody>
      </p:sp>
      <p:graphicFrame>
        <p:nvGraphicFramePr>
          <p:cNvPr id="5" name="Object 4103"/>
          <p:cNvGraphicFramePr>
            <a:graphicFrameLocks noChangeAspect="1"/>
          </p:cNvGraphicFramePr>
          <p:nvPr>
            <p:extLst>
              <p:ext uri="{D42A27DB-BD31-4B8C-83A1-F6EECF244321}">
                <p14:modId xmlns:p14="http://schemas.microsoft.com/office/powerpoint/2010/main" val="501181658"/>
              </p:ext>
            </p:extLst>
          </p:nvPr>
        </p:nvGraphicFramePr>
        <p:xfrm>
          <a:off x="1828800" y="1993900"/>
          <a:ext cx="325438" cy="434975"/>
        </p:xfrm>
        <a:graphic>
          <a:graphicData uri="http://schemas.openxmlformats.org/presentationml/2006/ole">
            <mc:AlternateContent xmlns:mc="http://schemas.openxmlformats.org/markup-compatibility/2006">
              <mc:Choice xmlns:v="urn:schemas-microsoft-com:vml" Requires="v">
                <p:oleObj spid="_x0000_s71000" name="Equation" r:id="rId4" imgW="152268" imgH="203024" progId="Equation.3">
                  <p:embed/>
                </p:oleObj>
              </mc:Choice>
              <mc:Fallback>
                <p:oleObj name="Equation" r:id="rId4" imgW="152268"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93900"/>
                        <a:ext cx="32543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AutoShape 4104"/>
          <p:cNvSpPr>
            <a:spLocks/>
          </p:cNvSpPr>
          <p:nvPr/>
        </p:nvSpPr>
        <p:spPr bwMode="auto">
          <a:xfrm>
            <a:off x="2259013" y="1384300"/>
            <a:ext cx="152400" cy="18288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aphicFrame>
        <p:nvGraphicFramePr>
          <p:cNvPr id="7" name="Object 4105"/>
          <p:cNvGraphicFramePr>
            <a:graphicFrameLocks noChangeAspect="1"/>
          </p:cNvGraphicFramePr>
          <p:nvPr>
            <p:extLst>
              <p:ext uri="{D42A27DB-BD31-4B8C-83A1-F6EECF244321}">
                <p14:modId xmlns:p14="http://schemas.microsoft.com/office/powerpoint/2010/main" val="1292666028"/>
              </p:ext>
            </p:extLst>
          </p:nvPr>
        </p:nvGraphicFramePr>
        <p:xfrm>
          <a:off x="2514600" y="1231900"/>
          <a:ext cx="5207000" cy="979488"/>
        </p:xfrm>
        <a:graphic>
          <a:graphicData uri="http://schemas.openxmlformats.org/presentationml/2006/ole">
            <mc:AlternateContent xmlns:mc="http://schemas.openxmlformats.org/markup-compatibility/2006">
              <mc:Choice xmlns:v="urn:schemas-microsoft-com:vml" Requires="v">
                <p:oleObj spid="_x0000_s71001" name="Equation" r:id="rId6" imgW="2425700" imgH="457200" progId="Equation.3">
                  <p:embed/>
                </p:oleObj>
              </mc:Choice>
              <mc:Fallback>
                <p:oleObj name="Equation" r:id="rId6" imgW="2425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231900"/>
                        <a:ext cx="5207000" cy="97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106"/>
          <p:cNvGraphicFramePr>
            <a:graphicFrameLocks noChangeAspect="1"/>
          </p:cNvGraphicFramePr>
          <p:nvPr>
            <p:extLst>
              <p:ext uri="{D42A27DB-BD31-4B8C-83A1-F6EECF244321}">
                <p14:modId xmlns:p14="http://schemas.microsoft.com/office/powerpoint/2010/main" val="3184137298"/>
              </p:ext>
            </p:extLst>
          </p:nvPr>
        </p:nvGraphicFramePr>
        <p:xfrm>
          <a:off x="2500313" y="2087563"/>
          <a:ext cx="954087" cy="515937"/>
        </p:xfrm>
        <a:graphic>
          <a:graphicData uri="http://schemas.openxmlformats.org/presentationml/2006/ole">
            <mc:AlternateContent xmlns:mc="http://schemas.openxmlformats.org/markup-compatibility/2006">
              <mc:Choice xmlns:v="urn:schemas-microsoft-com:vml" Requires="v">
                <p:oleObj spid="_x0000_s71002" name="Equation" r:id="rId8" imgW="444307" imgH="241195" progId="Equation.3">
                  <p:embed/>
                </p:oleObj>
              </mc:Choice>
              <mc:Fallback>
                <p:oleObj name="Equation" r:id="rId8" imgW="444307"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313" y="2087563"/>
                        <a:ext cx="954087"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4107"/>
          <p:cNvGraphicFramePr>
            <a:graphicFrameLocks noChangeAspect="1"/>
          </p:cNvGraphicFramePr>
          <p:nvPr>
            <p:extLst>
              <p:ext uri="{D42A27DB-BD31-4B8C-83A1-F6EECF244321}">
                <p14:modId xmlns:p14="http://schemas.microsoft.com/office/powerpoint/2010/main" val="1585533654"/>
              </p:ext>
            </p:extLst>
          </p:nvPr>
        </p:nvGraphicFramePr>
        <p:xfrm>
          <a:off x="2498725" y="2451100"/>
          <a:ext cx="6111875" cy="977900"/>
        </p:xfrm>
        <a:graphic>
          <a:graphicData uri="http://schemas.openxmlformats.org/presentationml/2006/ole">
            <mc:AlternateContent xmlns:mc="http://schemas.openxmlformats.org/markup-compatibility/2006">
              <mc:Choice xmlns:v="urn:schemas-microsoft-com:vml" Requires="v">
                <p:oleObj spid="_x0000_s71003" name="Equation" r:id="rId10" imgW="2844800" imgH="457200" progId="Equation.3">
                  <p:embed/>
                </p:oleObj>
              </mc:Choice>
              <mc:Fallback>
                <p:oleObj name="Equation" r:id="rId10" imgW="28448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8725" y="2451100"/>
                        <a:ext cx="611187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4109"/>
          <p:cNvGraphicFramePr>
            <a:graphicFrameLocks noChangeAspect="1"/>
          </p:cNvGraphicFramePr>
          <p:nvPr>
            <p:extLst>
              <p:ext uri="{D42A27DB-BD31-4B8C-83A1-F6EECF244321}">
                <p14:modId xmlns:p14="http://schemas.microsoft.com/office/powerpoint/2010/main" val="2375082205"/>
              </p:ext>
            </p:extLst>
          </p:nvPr>
        </p:nvGraphicFramePr>
        <p:xfrm>
          <a:off x="6372200" y="3429000"/>
          <a:ext cx="409575" cy="460375"/>
        </p:xfrm>
        <a:graphic>
          <a:graphicData uri="http://schemas.openxmlformats.org/presentationml/2006/ole">
            <mc:AlternateContent xmlns:mc="http://schemas.openxmlformats.org/markup-compatibility/2006">
              <mc:Choice xmlns:v="urn:schemas-microsoft-com:vml" Requires="v">
                <p:oleObj spid="_x0000_s71004" name="Equation" r:id="rId12" imgW="190335" imgH="215713" progId="Equation.3">
                  <p:embed/>
                </p:oleObj>
              </mc:Choice>
              <mc:Fallback>
                <p:oleObj name="Equation" r:id="rId12" imgW="190335"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3429000"/>
                        <a:ext cx="409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4110"/>
          <p:cNvGraphicFramePr>
            <a:graphicFrameLocks noChangeAspect="1"/>
          </p:cNvGraphicFramePr>
          <p:nvPr>
            <p:extLst>
              <p:ext uri="{D42A27DB-BD31-4B8C-83A1-F6EECF244321}">
                <p14:modId xmlns:p14="http://schemas.microsoft.com/office/powerpoint/2010/main" val="47128265"/>
              </p:ext>
            </p:extLst>
          </p:nvPr>
        </p:nvGraphicFramePr>
        <p:xfrm>
          <a:off x="7375797" y="3429000"/>
          <a:ext cx="436563" cy="487363"/>
        </p:xfrm>
        <a:graphic>
          <a:graphicData uri="http://schemas.openxmlformats.org/presentationml/2006/ole">
            <mc:AlternateContent xmlns:mc="http://schemas.openxmlformats.org/markup-compatibility/2006">
              <mc:Choice xmlns:v="urn:schemas-microsoft-com:vml" Requires="v">
                <p:oleObj spid="_x0000_s71005" name="Equation" r:id="rId14" imgW="203112" imgH="228501" progId="Equation.3">
                  <p:embed/>
                </p:oleObj>
              </mc:Choice>
              <mc:Fallback>
                <p:oleObj name="Equation" r:id="rId14" imgW="203112"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97" y="3429000"/>
                        <a:ext cx="436563"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4111"/>
          <p:cNvSpPr txBox="1">
            <a:spLocks noChangeArrowheads="1"/>
          </p:cNvSpPr>
          <p:nvPr/>
        </p:nvSpPr>
        <p:spPr bwMode="auto">
          <a:xfrm>
            <a:off x="794320" y="4254500"/>
            <a:ext cx="84582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So </a:t>
            </a:r>
            <a:r>
              <a:rPr lang="en-US" altLang="en-US" dirty="0"/>
              <a:t>we end up finally with three components of the radiated field.</a:t>
            </a:r>
          </a:p>
          <a:p>
            <a:pPr eaLnBrk="1" hangingPunct="1">
              <a:buFont typeface="Wingdings" pitchFamily="2" charset="2"/>
              <a:buNone/>
            </a:pPr>
            <a:r>
              <a:rPr lang="en-US" altLang="en-US" dirty="0"/>
              <a:t>Depending on the distance from the observation point P with respect to the source, we will do different approximations to simplify expressions.</a:t>
            </a:r>
            <a:endParaRPr lang="fr-FR" altLang="en-US" dirty="0"/>
          </a:p>
        </p:txBody>
      </p:sp>
    </p:spTree>
    <p:extLst>
      <p:ext uri="{BB962C8B-B14F-4D97-AF65-F5344CB8AC3E}">
        <p14:creationId xmlns:p14="http://schemas.microsoft.com/office/powerpoint/2010/main" val="402940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2025650" y="-31750"/>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First </a:t>
            </a:r>
            <a:r>
              <a:rPr lang="fr-FR" sz="3600" b="1" dirty="0" err="1" smtClean="0">
                <a:solidFill>
                  <a:srgbClr val="CC0000"/>
                </a:solidFill>
                <a:effectLst>
                  <a:outerShdw blurRad="38100" dist="38100" dir="2700000" algn="tl">
                    <a:srgbClr val="C0C0C0"/>
                  </a:outerShdw>
                </a:effectLst>
                <a:latin typeface="Arial" pitchFamily="34" charset="0"/>
              </a:rPr>
              <a:t>considerations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075" name="Text Box 61"/>
          <p:cNvSpPr txBox="1">
            <a:spLocks noChangeArrowheads="1"/>
          </p:cNvSpPr>
          <p:nvPr/>
        </p:nvSpPr>
        <p:spPr bwMode="auto">
          <a:xfrm>
            <a:off x="1295400" y="717550"/>
            <a:ext cx="735810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Tx/>
              <a:buNone/>
            </a:pPr>
            <a:r>
              <a:rPr lang="fr-FR" altLang="en-US" u="sng" dirty="0" err="1" smtClean="0">
                <a:solidFill>
                  <a:srgbClr val="FF0000"/>
                </a:solidFill>
              </a:rPr>
              <a:t>Two</a:t>
            </a:r>
            <a:r>
              <a:rPr lang="fr-FR" altLang="en-US" u="sng" dirty="0" smtClean="0">
                <a:solidFill>
                  <a:srgbClr val="FF0000"/>
                </a:solidFill>
              </a:rPr>
              <a:t> important points</a:t>
            </a:r>
            <a:r>
              <a:rPr lang="fr-FR" altLang="en-US" dirty="0" smtClean="0">
                <a:solidFill>
                  <a:srgbClr val="FF0000"/>
                </a:solidFill>
              </a:rPr>
              <a:t>:</a:t>
            </a:r>
            <a:endParaRPr lang="fr-FR" altLang="en-US" dirty="0">
              <a:solidFill>
                <a:srgbClr val="FF0000"/>
              </a:solidFill>
            </a:endParaRPr>
          </a:p>
          <a:p>
            <a:pPr algn="l" eaLnBrk="1" hangingPunct="1"/>
            <a:r>
              <a:rPr lang="fr-FR" altLang="en-US" dirty="0" smtClean="0"/>
              <a:t>Most of </a:t>
            </a:r>
            <a:r>
              <a:rPr lang="fr-FR" altLang="en-US" dirty="0" err="1" smtClean="0"/>
              <a:t>antennas</a:t>
            </a:r>
            <a:r>
              <a:rPr lang="fr-FR" altLang="en-US" dirty="0" smtClean="0"/>
              <a:t> are </a:t>
            </a:r>
            <a:r>
              <a:rPr lang="fr-FR" altLang="en-US" dirty="0" err="1" smtClean="0"/>
              <a:t>metallic</a:t>
            </a:r>
            <a:endParaRPr lang="fr-FR" altLang="en-US" dirty="0"/>
          </a:p>
          <a:p>
            <a:pPr algn="l" eaLnBrk="1" hangingPunct="1"/>
            <a:r>
              <a:rPr lang="fr-FR" altLang="en-US" dirty="0" err="1" smtClean="0"/>
              <a:t>Huge</a:t>
            </a:r>
            <a:r>
              <a:rPr lang="fr-FR" altLang="en-US" dirty="0" smtClean="0"/>
              <a:t> </a:t>
            </a:r>
            <a:r>
              <a:rPr lang="fr-FR" altLang="en-US" dirty="0" err="1" smtClean="0"/>
              <a:t>majority</a:t>
            </a:r>
            <a:r>
              <a:rPr lang="fr-FR" altLang="en-US" dirty="0" smtClean="0"/>
              <a:t> of </a:t>
            </a:r>
            <a:r>
              <a:rPr lang="fr-FR" altLang="en-US" dirty="0" err="1" smtClean="0"/>
              <a:t>antennas</a:t>
            </a:r>
            <a:r>
              <a:rPr lang="fr-FR" altLang="en-US" dirty="0" smtClean="0"/>
              <a:t> are </a:t>
            </a:r>
            <a:r>
              <a:rPr lang="fr-FR" altLang="en-US" dirty="0" err="1" smtClean="0"/>
              <a:t>based</a:t>
            </a:r>
            <a:r>
              <a:rPr lang="fr-FR" altLang="en-US" dirty="0" smtClean="0"/>
              <a:t> on </a:t>
            </a:r>
            <a:r>
              <a:rPr lang="fr-FR" altLang="en-US" dirty="0" err="1" smtClean="0"/>
              <a:t>resonators</a:t>
            </a:r>
            <a:endParaRPr lang="fr-FR" altLang="en-US" dirty="0"/>
          </a:p>
        </p:txBody>
      </p:sp>
      <p:sp>
        <p:nvSpPr>
          <p:cNvPr id="3076" name="Text Box 62"/>
          <p:cNvSpPr txBox="1">
            <a:spLocks noChangeArrowheads="1"/>
          </p:cNvSpPr>
          <p:nvPr/>
        </p:nvSpPr>
        <p:spPr bwMode="auto">
          <a:xfrm>
            <a:off x="794320" y="2060848"/>
            <a:ext cx="8458200" cy="378565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solidFill>
                  <a:schemeClr val="tx1"/>
                </a:solidFill>
              </a:rPr>
              <a:t>In a metal, </a:t>
            </a:r>
            <a:r>
              <a:rPr lang="en-US" altLang="en-US" dirty="0" smtClean="0">
                <a:solidFill>
                  <a:schemeClr val="tx1"/>
                </a:solidFill>
              </a:rPr>
              <a:t>by default the </a:t>
            </a:r>
            <a:r>
              <a:rPr lang="en-US" altLang="en-US" dirty="0">
                <a:solidFill>
                  <a:schemeClr val="tx1"/>
                </a:solidFill>
              </a:rPr>
              <a:t>free electrons move </a:t>
            </a:r>
            <a:r>
              <a:rPr lang="en-US" altLang="en-US" dirty="0" smtClean="0">
                <a:solidFill>
                  <a:schemeClr val="tx1"/>
                </a:solidFill>
              </a:rPr>
              <a:t>erratically</a:t>
            </a:r>
            <a:r>
              <a:rPr lang="en-US" altLang="en-US" dirty="0">
                <a:solidFill>
                  <a:schemeClr val="tx1"/>
                </a:solidFill>
              </a:rPr>
              <a:t>. When creating a </a:t>
            </a:r>
            <a:r>
              <a:rPr lang="en-US" altLang="en-US" dirty="0" smtClean="0">
                <a:solidFill>
                  <a:schemeClr val="tx1"/>
                </a:solidFill>
              </a:rPr>
              <a:t>difference of potential (</a:t>
            </a:r>
            <a:r>
              <a:rPr lang="en-US" altLang="en-US" dirty="0" err="1">
                <a:solidFill>
                  <a:schemeClr val="tx1"/>
                </a:solidFill>
              </a:rPr>
              <a:t>eg</a:t>
            </a:r>
            <a:r>
              <a:rPr lang="en-US" altLang="en-US" dirty="0">
                <a:solidFill>
                  <a:schemeClr val="tx1"/>
                </a:solidFill>
              </a:rPr>
              <a:t> sinusoidal), the internal field then controls the distribution of </a:t>
            </a:r>
            <a:r>
              <a:rPr lang="en-US" altLang="en-US" dirty="0" smtClean="0">
                <a:solidFill>
                  <a:schemeClr val="tx1"/>
                </a:solidFill>
              </a:rPr>
              <a:t>charges.</a:t>
            </a:r>
            <a:endParaRPr lang="en-US" altLang="en-US" dirty="0">
              <a:solidFill>
                <a:schemeClr val="tx1"/>
              </a:solidFill>
            </a:endParaRPr>
          </a:p>
          <a:p>
            <a:pPr eaLnBrk="1" hangingPunct="1">
              <a:buFont typeface="Wingdings" pitchFamily="2" charset="2"/>
              <a:buNone/>
            </a:pPr>
            <a:endParaRPr lang="en-US" altLang="en-US" dirty="0">
              <a:solidFill>
                <a:schemeClr val="tx1"/>
              </a:solidFill>
            </a:endParaRPr>
          </a:p>
          <a:p>
            <a:pPr eaLnBrk="1" hangingPunct="1">
              <a:buFont typeface="Wingdings" pitchFamily="2" charset="2"/>
              <a:buNone/>
            </a:pPr>
            <a:r>
              <a:rPr lang="en-US" altLang="en-US" dirty="0">
                <a:solidFill>
                  <a:schemeClr val="tx1"/>
                </a:solidFill>
              </a:rPr>
              <a:t>Currents and charges are then created as basic sources of electromagnetic field.</a:t>
            </a:r>
          </a:p>
          <a:p>
            <a:pPr eaLnBrk="1" hangingPunct="1">
              <a:buFont typeface="Wingdings" pitchFamily="2" charset="2"/>
              <a:buNone/>
            </a:pPr>
            <a:endParaRPr lang="en-US" altLang="en-US" dirty="0">
              <a:solidFill>
                <a:schemeClr val="tx1"/>
              </a:solidFill>
            </a:endParaRPr>
          </a:p>
          <a:p>
            <a:pPr eaLnBrk="1" hangingPunct="1">
              <a:buFont typeface="Wingdings" pitchFamily="2" charset="2"/>
              <a:buNone/>
            </a:pPr>
            <a:r>
              <a:rPr lang="en-US" altLang="en-US" dirty="0">
                <a:solidFill>
                  <a:schemeClr val="tx1"/>
                </a:solidFill>
              </a:rPr>
              <a:t>But according to their distribution and relative phases, the overall field delivered by a metallic element is the sum of all contributions of these basic sources.</a:t>
            </a:r>
            <a:endParaRPr lang="fr-FR" altLang="en-US" dirty="0">
              <a:solidFill>
                <a:schemeClr val="tx1"/>
              </a:solidFill>
            </a:endParaRPr>
          </a:p>
        </p:txBody>
      </p:sp>
    </p:spTree>
    <p:extLst>
      <p:ext uri="{BB962C8B-B14F-4D97-AF65-F5344CB8AC3E}">
        <p14:creationId xmlns:p14="http://schemas.microsoft.com/office/powerpoint/2010/main" val="2204053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4"/>
          <p:cNvSpPr txBox="1">
            <a:spLocks noChangeArrowheads="1"/>
          </p:cNvSpPr>
          <p:nvPr/>
        </p:nvSpPr>
        <p:spPr bwMode="auto">
          <a:xfrm>
            <a:off x="990600" y="0"/>
            <a:ext cx="71609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a:solidFill>
                  <a:srgbClr val="CC0000"/>
                </a:solidFill>
                <a:effectLst>
                  <a:outerShdw blurRad="38100" dist="38100" dir="2700000" algn="tl">
                    <a:srgbClr val="C0C0C0"/>
                  </a:outerShdw>
                </a:effectLst>
                <a:latin typeface="Arial" pitchFamily="34" charset="0"/>
              </a:rPr>
              <a:t>Approximations </a:t>
            </a:r>
            <a:r>
              <a:rPr lang="fr-FR" sz="3600" b="1" dirty="0" err="1" smtClean="0">
                <a:solidFill>
                  <a:srgbClr val="CC0000"/>
                </a:solidFill>
                <a:effectLst>
                  <a:outerShdw blurRad="38100" dist="38100" dir="2700000" algn="tl">
                    <a:srgbClr val="C0C0C0"/>
                  </a:outerShdw>
                </a:effectLst>
                <a:latin typeface="Arial" pitchFamily="34" charset="0"/>
              </a:rPr>
              <a:t>depending</a:t>
            </a:r>
            <a:r>
              <a:rPr lang="fr-FR" sz="3600" b="1" dirty="0" smtClean="0">
                <a:solidFill>
                  <a:srgbClr val="CC0000"/>
                </a:solidFill>
                <a:effectLst>
                  <a:outerShdw blurRad="38100" dist="38100" dir="2700000" algn="tl">
                    <a:srgbClr val="C0C0C0"/>
                  </a:outerShdw>
                </a:effectLst>
                <a:latin typeface="Arial" pitchFamily="34" charset="0"/>
              </a:rPr>
              <a:t> on r</a:t>
            </a:r>
            <a:endParaRPr lang="fr-FR" sz="3600" b="1" dirty="0">
              <a:solidFill>
                <a:srgbClr val="CC0000"/>
              </a:solidFill>
              <a:effectLst>
                <a:outerShdw blurRad="38100" dist="38100" dir="2700000" algn="tl">
                  <a:srgbClr val="C0C0C0"/>
                </a:outerShdw>
              </a:effectLst>
              <a:latin typeface="Arial" pitchFamily="34" charset="0"/>
            </a:endParaRPr>
          </a:p>
        </p:txBody>
      </p:sp>
      <p:graphicFrame>
        <p:nvGraphicFramePr>
          <p:cNvPr id="3" name="Object 3079"/>
          <p:cNvGraphicFramePr>
            <a:graphicFrameLocks noChangeAspect="1"/>
          </p:cNvGraphicFramePr>
          <p:nvPr>
            <p:extLst>
              <p:ext uri="{D42A27DB-BD31-4B8C-83A1-F6EECF244321}">
                <p14:modId xmlns:p14="http://schemas.microsoft.com/office/powerpoint/2010/main" val="671101803"/>
              </p:ext>
            </p:extLst>
          </p:nvPr>
        </p:nvGraphicFramePr>
        <p:xfrm>
          <a:off x="2073275" y="1839913"/>
          <a:ext cx="5207000" cy="979487"/>
        </p:xfrm>
        <a:graphic>
          <a:graphicData uri="http://schemas.openxmlformats.org/presentationml/2006/ole">
            <mc:AlternateContent xmlns:mc="http://schemas.openxmlformats.org/markup-compatibility/2006">
              <mc:Choice xmlns:v="urn:schemas-microsoft-com:vml" Requires="v">
                <p:oleObj spid="_x0000_s71853" name="Equation" r:id="rId4" imgW="2425700" imgH="457200" progId="Equation.3">
                  <p:embed/>
                </p:oleObj>
              </mc:Choice>
              <mc:Fallback>
                <p:oleObj name="Equation" r:id="rId4" imgW="24257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275" y="1839913"/>
                        <a:ext cx="5207000"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081"/>
          <p:cNvGraphicFramePr>
            <a:graphicFrameLocks noChangeAspect="1"/>
          </p:cNvGraphicFramePr>
          <p:nvPr>
            <p:extLst>
              <p:ext uri="{D42A27DB-BD31-4B8C-83A1-F6EECF244321}">
                <p14:modId xmlns:p14="http://schemas.microsoft.com/office/powerpoint/2010/main" val="3813343929"/>
              </p:ext>
            </p:extLst>
          </p:nvPr>
        </p:nvGraphicFramePr>
        <p:xfrm>
          <a:off x="2057400" y="2755900"/>
          <a:ext cx="6111875" cy="977900"/>
        </p:xfrm>
        <a:graphic>
          <a:graphicData uri="http://schemas.openxmlformats.org/presentationml/2006/ole">
            <mc:AlternateContent xmlns:mc="http://schemas.openxmlformats.org/markup-compatibility/2006">
              <mc:Choice xmlns:v="urn:schemas-microsoft-com:vml" Requires="v">
                <p:oleObj spid="_x0000_s71854" name="Equation" r:id="rId6" imgW="2844800" imgH="457200" progId="Equation.3">
                  <p:embed/>
                </p:oleObj>
              </mc:Choice>
              <mc:Fallback>
                <p:oleObj name="Equation" r:id="rId6" imgW="2844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755900"/>
                        <a:ext cx="611187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085"/>
          <p:cNvGraphicFramePr>
            <a:graphicFrameLocks noChangeAspect="1"/>
          </p:cNvGraphicFramePr>
          <p:nvPr>
            <p:extLst>
              <p:ext uri="{D42A27DB-BD31-4B8C-83A1-F6EECF244321}">
                <p14:modId xmlns:p14="http://schemas.microsoft.com/office/powerpoint/2010/main" val="2792429152"/>
              </p:ext>
            </p:extLst>
          </p:nvPr>
        </p:nvGraphicFramePr>
        <p:xfrm>
          <a:off x="2073275" y="990600"/>
          <a:ext cx="4830763" cy="923925"/>
        </p:xfrm>
        <a:graphic>
          <a:graphicData uri="http://schemas.openxmlformats.org/presentationml/2006/ole">
            <mc:AlternateContent xmlns:mc="http://schemas.openxmlformats.org/markup-compatibility/2006">
              <mc:Choice xmlns:v="urn:schemas-microsoft-com:vml" Requires="v">
                <p:oleObj spid="_x0000_s71855" name="Equation" r:id="rId8" imgW="2247900" imgH="431800" progId="Equation.3">
                  <p:embed/>
                </p:oleObj>
              </mc:Choice>
              <mc:Fallback>
                <p:oleObj name="Equation" r:id="rId8" imgW="22479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3275" y="990600"/>
                        <a:ext cx="483076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3086"/>
          <p:cNvSpPr txBox="1">
            <a:spLocks noChangeArrowheads="1"/>
          </p:cNvSpPr>
          <p:nvPr/>
        </p:nvSpPr>
        <p:spPr bwMode="auto">
          <a:xfrm>
            <a:off x="914400" y="4114800"/>
            <a:ext cx="7891463"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The </a:t>
            </a:r>
            <a:r>
              <a:rPr lang="en-US" altLang="en-US" dirty="0"/>
              <a:t>terms in </a:t>
            </a:r>
            <a:r>
              <a:rPr lang="en-US" altLang="en-US" dirty="0" smtClean="0"/>
              <a:t>1/r </a:t>
            </a:r>
            <a:r>
              <a:rPr lang="en-US" altLang="en-US" dirty="0"/>
              <a:t>represent the radiated field (predominant when large r) </a:t>
            </a:r>
            <a:r>
              <a:rPr lang="fr-FR" altLang="en-US" dirty="0" smtClean="0"/>
              <a:t>1/r</a:t>
            </a:r>
            <a:r>
              <a:rPr lang="fr-FR" altLang="en-US" baseline="30000" dirty="0" smtClean="0"/>
              <a:t>2</a:t>
            </a:r>
            <a:r>
              <a:rPr lang="en-US" altLang="en-US" dirty="0" smtClean="0"/>
              <a:t> </a:t>
            </a:r>
            <a:r>
              <a:rPr lang="en-US" altLang="en-US" dirty="0"/>
              <a:t>terms give the induced fields and terms in </a:t>
            </a:r>
            <a:r>
              <a:rPr lang="fr-FR" altLang="en-US" dirty="0"/>
              <a:t>1/r</a:t>
            </a:r>
            <a:r>
              <a:rPr lang="fr-FR" altLang="en-US" baseline="30000" dirty="0"/>
              <a:t>3</a:t>
            </a:r>
            <a:r>
              <a:rPr lang="en-US" altLang="en-US" dirty="0" smtClean="0"/>
              <a:t> </a:t>
            </a:r>
            <a:r>
              <a:rPr lang="en-US" altLang="en-US" dirty="0"/>
              <a:t>the electrostatic field</a:t>
            </a:r>
            <a:r>
              <a:rPr lang="en-US" altLang="en-US" dirty="0" smtClean="0"/>
              <a:t>.</a:t>
            </a:r>
            <a:endParaRPr lang="fr-FR" altLang="en-US" dirty="0"/>
          </a:p>
        </p:txBody>
      </p:sp>
    </p:spTree>
    <p:extLst>
      <p:ext uri="{BB962C8B-B14F-4D97-AF65-F5344CB8AC3E}">
        <p14:creationId xmlns:p14="http://schemas.microsoft.com/office/powerpoint/2010/main" val="199079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74471" y="0"/>
            <a:ext cx="4185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Zones of radiation</a:t>
            </a:r>
            <a:endParaRPr lang="fr-FR" sz="3600" b="1" dirty="0">
              <a:solidFill>
                <a:srgbClr val="CC0000"/>
              </a:solidFill>
              <a:effectLst>
                <a:outerShdw blurRad="38100" dist="38100" dir="2700000" algn="tl">
                  <a:srgbClr val="C0C0C0"/>
                </a:outerShdw>
              </a:effectLst>
              <a:latin typeface="Arial" pitchFamily="34" charset="0"/>
            </a:endParaRPr>
          </a:p>
        </p:txBody>
      </p:sp>
      <p:pic>
        <p:nvPicPr>
          <p:cNvPr id="225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286500" cy="54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485334" y="3084890"/>
            <a:ext cx="1008609" cy="338554"/>
          </a:xfrm>
          <a:prstGeom prst="rect">
            <a:avLst/>
          </a:prstGeom>
          <a:solidFill>
            <a:schemeClr val="bg1"/>
          </a:solidFill>
        </p:spPr>
        <p:txBody>
          <a:bodyPr wrap="none" rtlCol="0">
            <a:spAutoFit/>
          </a:bodyPr>
          <a:lstStyle/>
          <a:p>
            <a:r>
              <a:rPr lang="fr-FR" sz="1600" dirty="0" err="1" smtClean="0">
                <a:latin typeface="Arial" pitchFamily="34" charset="0"/>
                <a:cs typeface="Arial" pitchFamily="34" charset="0"/>
              </a:rPr>
              <a:t>Emitter</a:t>
            </a:r>
            <a:r>
              <a:rPr lang="fr-FR" sz="1600" dirty="0" smtClean="0">
                <a:latin typeface="Arial" pitchFamily="34" charset="0"/>
                <a:cs typeface="Arial" pitchFamily="34" charset="0"/>
              </a:rPr>
              <a:t>   </a:t>
            </a:r>
            <a:endParaRPr lang="en-US" sz="1600" dirty="0" err="1" smtClean="0">
              <a:latin typeface="Arial" pitchFamily="34" charset="0"/>
              <a:cs typeface="Arial" pitchFamily="34" charset="0"/>
            </a:endParaRPr>
          </a:p>
        </p:txBody>
      </p:sp>
      <p:sp>
        <p:nvSpPr>
          <p:cNvPr id="5" name="ZoneTexte 4"/>
          <p:cNvSpPr txBox="1"/>
          <p:nvPr/>
        </p:nvSpPr>
        <p:spPr>
          <a:xfrm>
            <a:off x="1022065" y="4293096"/>
            <a:ext cx="1471878" cy="338554"/>
          </a:xfrm>
          <a:prstGeom prst="rect">
            <a:avLst/>
          </a:prstGeom>
          <a:solidFill>
            <a:schemeClr val="bg1"/>
          </a:solidFill>
        </p:spPr>
        <p:txBody>
          <a:bodyPr wrap="none" rtlCol="0">
            <a:spAutoFit/>
          </a:bodyPr>
          <a:lstStyle/>
          <a:p>
            <a:r>
              <a:rPr lang="fr-FR" sz="1600" dirty="0" err="1" smtClean="0">
                <a:latin typeface="Arial" pitchFamily="34" charset="0"/>
                <a:cs typeface="Arial" pitchFamily="34" charset="0"/>
              </a:rPr>
              <a:t>Feeding</a:t>
            </a:r>
            <a:r>
              <a:rPr lang="fr-FR" sz="1600" dirty="0" smtClean="0">
                <a:latin typeface="Arial" pitchFamily="34" charset="0"/>
                <a:cs typeface="Arial" pitchFamily="34" charset="0"/>
              </a:rPr>
              <a:t> line   </a:t>
            </a:r>
            <a:endParaRPr lang="en-US" sz="1600" dirty="0" err="1" smtClean="0">
              <a:latin typeface="Arial" pitchFamily="34" charset="0"/>
              <a:cs typeface="Arial" pitchFamily="34" charset="0"/>
            </a:endParaRPr>
          </a:p>
        </p:txBody>
      </p:sp>
      <p:sp>
        <p:nvSpPr>
          <p:cNvPr id="3" name="Rectangle 2"/>
          <p:cNvSpPr/>
          <p:nvPr/>
        </p:nvSpPr>
        <p:spPr bwMode="auto">
          <a:xfrm>
            <a:off x="1524000" y="4185084"/>
            <a:ext cx="40838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ectangle 6"/>
          <p:cNvSpPr/>
          <p:nvPr/>
        </p:nvSpPr>
        <p:spPr bwMode="auto">
          <a:xfrm>
            <a:off x="2474471" y="4365104"/>
            <a:ext cx="40838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ZoneTexte 7"/>
          <p:cNvSpPr txBox="1"/>
          <p:nvPr/>
        </p:nvSpPr>
        <p:spPr>
          <a:xfrm>
            <a:off x="2215188" y="4653136"/>
            <a:ext cx="1564724" cy="584775"/>
          </a:xfrm>
          <a:prstGeom prst="rect">
            <a:avLst/>
          </a:prstGeom>
          <a:solidFill>
            <a:schemeClr val="bg1"/>
          </a:solidFill>
        </p:spPr>
        <p:txBody>
          <a:bodyPr wrap="none" rtlCol="0">
            <a:spAutoFit/>
          </a:bodyPr>
          <a:lstStyle/>
          <a:p>
            <a:r>
              <a:rPr lang="fr-FR" sz="1600" dirty="0" err="1" smtClean="0">
                <a:latin typeface="Arial" pitchFamily="34" charset="0"/>
                <a:cs typeface="Arial" pitchFamily="34" charset="0"/>
              </a:rPr>
              <a:t>Very</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near</a:t>
            </a:r>
            <a:r>
              <a:rPr lang="fr-FR" sz="1600" dirty="0" smtClean="0">
                <a:latin typeface="Arial" pitchFamily="34" charset="0"/>
                <a:cs typeface="Arial" pitchFamily="34" charset="0"/>
              </a:rPr>
              <a:t> zone</a:t>
            </a:r>
          </a:p>
          <a:p>
            <a:r>
              <a:rPr lang="fr-FR" sz="1600" dirty="0" smtClean="0">
                <a:latin typeface="Arial" pitchFamily="34" charset="0"/>
                <a:cs typeface="Arial" pitchFamily="34" charset="0"/>
              </a:rPr>
              <a:t>(</a:t>
            </a:r>
            <a:r>
              <a:rPr lang="fr-FR" sz="1600" dirty="0" err="1" smtClean="0">
                <a:latin typeface="Arial" pitchFamily="34" charset="0"/>
                <a:cs typeface="Arial" pitchFamily="34" charset="0"/>
              </a:rPr>
              <a:t>some</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wl</a:t>
            </a:r>
            <a:r>
              <a:rPr lang="fr-FR" sz="1600" dirty="0" smtClean="0">
                <a:latin typeface="Arial" pitchFamily="34" charset="0"/>
                <a:cs typeface="Arial" pitchFamily="34" charset="0"/>
              </a:rPr>
              <a:t>)</a:t>
            </a:r>
            <a:endParaRPr lang="en-US" sz="1600" dirty="0" err="1" smtClean="0">
              <a:latin typeface="Arial" pitchFamily="34" charset="0"/>
              <a:cs typeface="Arial" pitchFamily="34" charset="0"/>
            </a:endParaRPr>
          </a:p>
        </p:txBody>
      </p:sp>
      <p:sp>
        <p:nvSpPr>
          <p:cNvPr id="9" name="ZoneTexte 8"/>
          <p:cNvSpPr txBox="1"/>
          <p:nvPr/>
        </p:nvSpPr>
        <p:spPr>
          <a:xfrm>
            <a:off x="2578667" y="1556792"/>
            <a:ext cx="769197" cy="584775"/>
          </a:xfrm>
          <a:prstGeom prst="rect">
            <a:avLst/>
          </a:prstGeom>
          <a:solidFill>
            <a:schemeClr val="bg1"/>
          </a:solidFill>
        </p:spPr>
        <p:txBody>
          <a:bodyPr wrap="square" rtlCol="0">
            <a:spAutoFit/>
          </a:bodyPr>
          <a:lstStyle/>
          <a:p>
            <a:r>
              <a:rPr lang="fr-FR" sz="1600" dirty="0" smtClean="0">
                <a:latin typeface="Arial" pitchFamily="34" charset="0"/>
                <a:cs typeface="Arial" pitchFamily="34" charset="0"/>
              </a:rPr>
              <a:t>Plane </a:t>
            </a:r>
            <a:r>
              <a:rPr lang="fr-FR" sz="1600" dirty="0" err="1" smtClean="0">
                <a:latin typeface="Arial" pitchFamily="34" charset="0"/>
                <a:cs typeface="Arial" pitchFamily="34" charset="0"/>
              </a:rPr>
              <a:t>waves</a:t>
            </a:r>
            <a:endParaRPr lang="en-US" sz="1600" dirty="0" err="1" smtClean="0">
              <a:latin typeface="Arial" pitchFamily="34" charset="0"/>
              <a:cs typeface="Arial" pitchFamily="34" charset="0"/>
            </a:endParaRPr>
          </a:p>
        </p:txBody>
      </p:sp>
      <p:sp>
        <p:nvSpPr>
          <p:cNvPr id="10" name="ZoneTexte 9"/>
          <p:cNvSpPr txBox="1"/>
          <p:nvPr/>
        </p:nvSpPr>
        <p:spPr>
          <a:xfrm>
            <a:off x="3327497" y="1849179"/>
            <a:ext cx="1028479" cy="584775"/>
          </a:xfrm>
          <a:prstGeom prst="rect">
            <a:avLst/>
          </a:prstGeom>
          <a:solidFill>
            <a:schemeClr val="bg1"/>
          </a:solidFill>
        </p:spPr>
        <p:txBody>
          <a:bodyPr wrap="square" rtlCol="0">
            <a:spAutoFit/>
          </a:bodyPr>
          <a:lstStyle/>
          <a:p>
            <a:r>
              <a:rPr lang="fr-FR" sz="1600" dirty="0" err="1" smtClean="0">
                <a:latin typeface="Arial" pitchFamily="34" charset="0"/>
                <a:cs typeface="Arial" pitchFamily="34" charset="0"/>
              </a:rPr>
              <a:t>Wave</a:t>
            </a:r>
            <a:r>
              <a:rPr lang="fr-FR" sz="1600" dirty="0" smtClean="0">
                <a:latin typeface="Arial" pitchFamily="34" charset="0"/>
                <a:cs typeface="Arial" pitchFamily="34" charset="0"/>
              </a:rPr>
              <a:t> surfaces</a:t>
            </a:r>
            <a:endParaRPr lang="en-US" sz="1600" dirty="0" err="1" smtClean="0">
              <a:latin typeface="Arial" pitchFamily="34" charset="0"/>
              <a:cs typeface="Arial" pitchFamily="34" charset="0"/>
            </a:endParaRPr>
          </a:p>
        </p:txBody>
      </p:sp>
      <p:sp>
        <p:nvSpPr>
          <p:cNvPr id="11" name="ZoneTexte 10"/>
          <p:cNvSpPr txBox="1"/>
          <p:nvPr/>
        </p:nvSpPr>
        <p:spPr>
          <a:xfrm>
            <a:off x="3230876" y="5296852"/>
            <a:ext cx="1629156" cy="584775"/>
          </a:xfrm>
          <a:prstGeom prst="rect">
            <a:avLst/>
          </a:prstGeom>
          <a:solidFill>
            <a:schemeClr val="bg1"/>
          </a:solidFill>
        </p:spPr>
        <p:txBody>
          <a:bodyPr wrap="square" rtlCol="0">
            <a:spAutoFit/>
          </a:bodyPr>
          <a:lstStyle/>
          <a:p>
            <a:r>
              <a:rPr lang="fr-FR" sz="1600" dirty="0" err="1" smtClean="0">
                <a:latin typeface="Arial" pitchFamily="34" charset="0"/>
                <a:cs typeface="Arial" pitchFamily="34" charset="0"/>
              </a:rPr>
              <a:t>Near</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field</a:t>
            </a:r>
            <a:r>
              <a:rPr lang="fr-FR" sz="1600" dirty="0" smtClean="0">
                <a:latin typeface="Arial" pitchFamily="34" charset="0"/>
                <a:cs typeface="Arial" pitchFamily="34" charset="0"/>
              </a:rPr>
              <a:t> zone (Fresnel)</a:t>
            </a:r>
            <a:endParaRPr lang="en-US" sz="1600" dirty="0" err="1" smtClean="0">
              <a:latin typeface="Arial" pitchFamily="34" charset="0"/>
              <a:cs typeface="Arial" pitchFamily="34" charset="0"/>
            </a:endParaRPr>
          </a:p>
        </p:txBody>
      </p:sp>
      <p:sp>
        <p:nvSpPr>
          <p:cNvPr id="12" name="ZoneTexte 11"/>
          <p:cNvSpPr txBox="1"/>
          <p:nvPr/>
        </p:nvSpPr>
        <p:spPr>
          <a:xfrm>
            <a:off x="5868144" y="5589239"/>
            <a:ext cx="1870348" cy="584775"/>
          </a:xfrm>
          <a:prstGeom prst="rect">
            <a:avLst/>
          </a:prstGeom>
          <a:solidFill>
            <a:schemeClr val="bg1"/>
          </a:solidFill>
        </p:spPr>
        <p:txBody>
          <a:bodyPr wrap="square" rtlCol="0">
            <a:spAutoFit/>
          </a:bodyPr>
          <a:lstStyle/>
          <a:p>
            <a:r>
              <a:rPr lang="fr-FR" sz="1600" dirty="0" smtClean="0">
                <a:latin typeface="Arial" pitchFamily="34" charset="0"/>
                <a:cs typeface="Arial" pitchFamily="34" charset="0"/>
              </a:rPr>
              <a:t>Far </a:t>
            </a:r>
            <a:r>
              <a:rPr lang="fr-FR" sz="1600" dirty="0" err="1" smtClean="0">
                <a:latin typeface="Arial" pitchFamily="34" charset="0"/>
                <a:cs typeface="Arial" pitchFamily="34" charset="0"/>
              </a:rPr>
              <a:t>field</a:t>
            </a:r>
            <a:r>
              <a:rPr lang="fr-FR" sz="1600" dirty="0" smtClean="0">
                <a:latin typeface="Arial" pitchFamily="34" charset="0"/>
                <a:cs typeface="Arial" pitchFamily="34" charset="0"/>
              </a:rPr>
              <a:t> zone (</a:t>
            </a:r>
            <a:r>
              <a:rPr lang="fr-FR" sz="1600" dirty="0" err="1" smtClean="0">
                <a:latin typeface="Arial" pitchFamily="34" charset="0"/>
                <a:cs typeface="Arial" pitchFamily="34" charset="0"/>
              </a:rPr>
              <a:t>Fraunhoffer</a:t>
            </a:r>
            <a:r>
              <a:rPr lang="fr-FR" sz="1600" dirty="0" smtClean="0">
                <a:latin typeface="Arial" pitchFamily="34" charset="0"/>
                <a:cs typeface="Arial" pitchFamily="34" charset="0"/>
              </a:rPr>
              <a:t>)</a:t>
            </a:r>
            <a:endParaRPr lang="en-US" sz="1600" dirty="0" err="1" smtClean="0">
              <a:latin typeface="Arial" pitchFamily="34" charset="0"/>
              <a:cs typeface="Arial" pitchFamily="34" charset="0"/>
            </a:endParaRPr>
          </a:p>
        </p:txBody>
      </p:sp>
      <p:sp>
        <p:nvSpPr>
          <p:cNvPr id="13" name="ZoneTexte 12"/>
          <p:cNvSpPr txBox="1"/>
          <p:nvPr/>
        </p:nvSpPr>
        <p:spPr>
          <a:xfrm>
            <a:off x="5343721" y="1577171"/>
            <a:ext cx="1028479" cy="584775"/>
          </a:xfrm>
          <a:prstGeom prst="rect">
            <a:avLst/>
          </a:prstGeom>
          <a:solidFill>
            <a:schemeClr val="bg1"/>
          </a:solidFill>
        </p:spPr>
        <p:txBody>
          <a:bodyPr wrap="square" rtlCol="0">
            <a:spAutoFit/>
          </a:bodyPr>
          <a:lstStyle/>
          <a:p>
            <a:r>
              <a:rPr lang="fr-FR" sz="1600" dirty="0" err="1" smtClean="0">
                <a:latin typeface="Arial" pitchFamily="34" charset="0"/>
                <a:cs typeface="Arial" pitchFamily="34" charset="0"/>
              </a:rPr>
              <a:t>Wave</a:t>
            </a:r>
            <a:r>
              <a:rPr lang="fr-FR" sz="1600" dirty="0" smtClean="0">
                <a:latin typeface="Arial" pitchFamily="34" charset="0"/>
                <a:cs typeface="Arial" pitchFamily="34" charset="0"/>
              </a:rPr>
              <a:t> surfaces</a:t>
            </a:r>
            <a:endParaRPr lang="en-US" sz="1600" dirty="0" err="1" smtClean="0">
              <a:latin typeface="Arial" pitchFamily="34" charset="0"/>
              <a:cs typeface="Arial" pitchFamily="34" charset="0"/>
            </a:endParaRPr>
          </a:p>
        </p:txBody>
      </p:sp>
      <p:sp>
        <p:nvSpPr>
          <p:cNvPr id="14" name="ZoneTexte 13"/>
          <p:cNvSpPr txBox="1"/>
          <p:nvPr/>
        </p:nvSpPr>
        <p:spPr>
          <a:xfrm>
            <a:off x="6228184" y="764704"/>
            <a:ext cx="1152128" cy="584775"/>
          </a:xfrm>
          <a:prstGeom prst="rect">
            <a:avLst/>
          </a:prstGeom>
          <a:solidFill>
            <a:schemeClr val="bg1"/>
          </a:solidFill>
        </p:spPr>
        <p:txBody>
          <a:bodyPr wrap="square" rtlCol="0">
            <a:spAutoFit/>
          </a:bodyPr>
          <a:lstStyle/>
          <a:p>
            <a:r>
              <a:rPr lang="fr-FR" sz="1600" dirty="0" err="1" smtClean="0">
                <a:latin typeface="Arial" pitchFamily="34" charset="0"/>
                <a:cs typeface="Arial" pitchFamily="34" charset="0"/>
              </a:rPr>
              <a:t>Spherical</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waves</a:t>
            </a:r>
            <a:endParaRPr lang="en-US" sz="1600" dirty="0" err="1" smtClean="0">
              <a:latin typeface="Arial" pitchFamily="34" charset="0"/>
              <a:cs typeface="Arial" pitchFamily="34" charset="0"/>
            </a:endParaRPr>
          </a:p>
        </p:txBody>
      </p:sp>
      <p:sp>
        <p:nvSpPr>
          <p:cNvPr id="16" name="Rectangle 15"/>
          <p:cNvSpPr/>
          <p:nvPr/>
        </p:nvSpPr>
        <p:spPr bwMode="auto">
          <a:xfrm>
            <a:off x="2699792" y="3140969"/>
            <a:ext cx="183063"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5" name="ZoneTexte 14"/>
          <p:cNvSpPr txBox="1"/>
          <p:nvPr/>
        </p:nvSpPr>
        <p:spPr>
          <a:xfrm>
            <a:off x="2618492" y="3140968"/>
            <a:ext cx="369332" cy="749564"/>
          </a:xfrm>
          <a:prstGeom prst="rect">
            <a:avLst/>
          </a:prstGeom>
          <a:noFill/>
        </p:spPr>
        <p:txBody>
          <a:bodyPr vert="vert270" wrap="none" rtlCol="0">
            <a:spAutoFit/>
          </a:bodyPr>
          <a:lstStyle/>
          <a:p>
            <a:r>
              <a:rPr lang="fr-FR" sz="1200" dirty="0" err="1" smtClean="0">
                <a:latin typeface="Arial" pitchFamily="34" charset="0"/>
                <a:cs typeface="Arial" pitchFamily="34" charset="0"/>
              </a:rPr>
              <a:t>Antenna</a:t>
            </a:r>
            <a:r>
              <a:rPr lang="fr-FR" sz="1200" dirty="0" smtClean="0">
                <a:latin typeface="Arial" pitchFamily="34" charset="0"/>
                <a:cs typeface="Arial" pitchFamily="34" charset="0"/>
              </a:rPr>
              <a:t>  </a:t>
            </a:r>
            <a:endParaRPr lang="en-US" sz="1200" dirty="0" err="1" smtClean="0">
              <a:latin typeface="Arial" pitchFamily="34" charset="0"/>
              <a:cs typeface="Arial" pitchFamily="34" charset="0"/>
            </a:endParaRPr>
          </a:p>
        </p:txBody>
      </p:sp>
    </p:spTree>
    <p:extLst>
      <p:ext uri="{BB962C8B-B14F-4D97-AF65-F5344CB8AC3E}">
        <p14:creationId xmlns:p14="http://schemas.microsoft.com/office/powerpoint/2010/main" val="343437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19200"/>
            <a:ext cx="77724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2474471" y="0"/>
            <a:ext cx="4185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Zones of radiation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5" name="Rectangle 4"/>
          <p:cNvSpPr/>
          <p:nvPr/>
        </p:nvSpPr>
        <p:spPr bwMode="auto">
          <a:xfrm>
            <a:off x="827584" y="1988840"/>
            <a:ext cx="234454" cy="2376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6" name="Rectangle 5"/>
          <p:cNvSpPr/>
          <p:nvPr/>
        </p:nvSpPr>
        <p:spPr bwMode="auto">
          <a:xfrm>
            <a:off x="1331639" y="3861047"/>
            <a:ext cx="1142831" cy="6846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ectangle 6"/>
          <p:cNvSpPr/>
          <p:nvPr/>
        </p:nvSpPr>
        <p:spPr bwMode="auto">
          <a:xfrm>
            <a:off x="3347864" y="4149080"/>
            <a:ext cx="1142831" cy="4686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Rectangle 7"/>
          <p:cNvSpPr/>
          <p:nvPr/>
        </p:nvSpPr>
        <p:spPr bwMode="auto">
          <a:xfrm>
            <a:off x="6372200" y="4077071"/>
            <a:ext cx="1142831" cy="4686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9" name="Rectangle 8"/>
          <p:cNvSpPr/>
          <p:nvPr/>
        </p:nvSpPr>
        <p:spPr bwMode="auto">
          <a:xfrm>
            <a:off x="2531269" y="1988840"/>
            <a:ext cx="96515"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 name="ZoneTexte 9"/>
          <p:cNvSpPr txBox="1"/>
          <p:nvPr/>
        </p:nvSpPr>
        <p:spPr>
          <a:xfrm>
            <a:off x="3203848" y="1840721"/>
            <a:ext cx="1293944" cy="369332"/>
          </a:xfrm>
          <a:prstGeom prst="rect">
            <a:avLst/>
          </a:prstGeom>
          <a:solidFill>
            <a:schemeClr val="bg1"/>
          </a:solidFill>
        </p:spPr>
        <p:txBody>
          <a:bodyPr wrap="none" rtlCol="0">
            <a:spAutoFit/>
          </a:bodyPr>
          <a:lstStyle/>
          <a:p>
            <a:r>
              <a:rPr lang="fr-FR" sz="1800" dirty="0" err="1" smtClean="0">
                <a:latin typeface="+mj-lt"/>
                <a:cs typeface="Arial" pitchFamily="34" charset="0"/>
              </a:rPr>
              <a:t>Fluctuating</a:t>
            </a:r>
            <a:r>
              <a:rPr lang="fr-FR" sz="1800" dirty="0" smtClean="0">
                <a:latin typeface="+mj-lt"/>
                <a:cs typeface="Arial" pitchFamily="34" charset="0"/>
              </a:rPr>
              <a:t> </a:t>
            </a:r>
            <a:endParaRPr lang="en-US" sz="1800" dirty="0" err="1" smtClean="0">
              <a:latin typeface="+mj-lt"/>
              <a:cs typeface="Arial" pitchFamily="34" charset="0"/>
            </a:endParaRPr>
          </a:p>
        </p:txBody>
      </p:sp>
      <p:sp>
        <p:nvSpPr>
          <p:cNvPr id="11" name="ZoneTexte 10"/>
          <p:cNvSpPr txBox="1"/>
          <p:nvPr/>
        </p:nvSpPr>
        <p:spPr>
          <a:xfrm>
            <a:off x="1118224" y="1844824"/>
            <a:ext cx="1569660" cy="369332"/>
          </a:xfrm>
          <a:prstGeom prst="rect">
            <a:avLst/>
          </a:prstGeom>
          <a:solidFill>
            <a:schemeClr val="bg1"/>
          </a:solidFill>
        </p:spPr>
        <p:txBody>
          <a:bodyPr wrap="none" rtlCol="0">
            <a:spAutoFit/>
          </a:bodyPr>
          <a:lstStyle/>
          <a:p>
            <a:r>
              <a:rPr lang="fr-FR" sz="1800" dirty="0" smtClean="0">
                <a:latin typeface="+mj-lt"/>
                <a:cs typeface="Arial" pitchFamily="34" charset="0"/>
              </a:rPr>
              <a:t>Quasi-constant</a:t>
            </a:r>
            <a:endParaRPr lang="en-US" sz="1800" dirty="0" err="1" smtClean="0">
              <a:latin typeface="+mj-lt"/>
              <a:cs typeface="Arial" pitchFamily="34" charset="0"/>
            </a:endParaRPr>
          </a:p>
        </p:txBody>
      </p:sp>
      <p:sp>
        <p:nvSpPr>
          <p:cNvPr id="12" name="ZoneTexte 11"/>
          <p:cNvSpPr txBox="1"/>
          <p:nvPr/>
        </p:nvSpPr>
        <p:spPr>
          <a:xfrm>
            <a:off x="6156176" y="1844824"/>
            <a:ext cx="1915782" cy="369332"/>
          </a:xfrm>
          <a:prstGeom prst="rect">
            <a:avLst/>
          </a:prstGeom>
          <a:solidFill>
            <a:schemeClr val="bg1"/>
          </a:solidFill>
        </p:spPr>
        <p:txBody>
          <a:bodyPr wrap="square" rtlCol="0">
            <a:spAutoFit/>
          </a:bodyPr>
          <a:lstStyle/>
          <a:p>
            <a:r>
              <a:rPr lang="fr-FR" sz="1800" dirty="0" err="1" smtClean="0">
                <a:latin typeface="+mj-lt"/>
                <a:cs typeface="Arial" pitchFamily="34" charset="0"/>
              </a:rPr>
              <a:t>Decreasing</a:t>
            </a:r>
            <a:r>
              <a:rPr lang="fr-FR" sz="1800" dirty="0" smtClean="0">
                <a:latin typeface="+mj-lt"/>
                <a:cs typeface="Arial" pitchFamily="34" charset="0"/>
              </a:rPr>
              <a:t> in 1/r²</a:t>
            </a:r>
            <a:endParaRPr lang="en-US" sz="1800" dirty="0" err="1" smtClean="0">
              <a:latin typeface="+mj-lt"/>
              <a:cs typeface="Arial" pitchFamily="34" charset="0"/>
            </a:endParaRPr>
          </a:p>
        </p:txBody>
      </p:sp>
    </p:spTree>
    <p:extLst>
      <p:ext uri="{BB962C8B-B14F-4D97-AF65-F5344CB8AC3E}">
        <p14:creationId xmlns:p14="http://schemas.microsoft.com/office/powerpoint/2010/main" val="209463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44"/>
          <p:cNvPicPr>
            <a:picLocks noChangeAspect="1" noChangeArrowheads="1"/>
          </p:cNvPicPr>
          <p:nvPr/>
        </p:nvPicPr>
        <p:blipFill>
          <a:blip r:embed="rId4">
            <a:extLst>
              <a:ext uri="{28A0092B-C50C-407E-A947-70E740481C1C}">
                <a14:useLocalDpi xmlns:a14="http://schemas.microsoft.com/office/drawing/2010/main" val="0"/>
              </a:ext>
            </a:extLst>
          </a:blip>
          <a:srcRect l="17221" t="8382" r="18106" b="11850"/>
          <a:stretch>
            <a:fillRect/>
          </a:stretch>
        </p:blipFill>
        <p:spPr bwMode="auto">
          <a:xfrm>
            <a:off x="6019800" y="2819400"/>
            <a:ext cx="3124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43"/>
          <p:cNvPicPr>
            <a:picLocks noChangeAspect="1" noChangeArrowheads="1"/>
          </p:cNvPicPr>
          <p:nvPr/>
        </p:nvPicPr>
        <p:blipFill>
          <a:blip r:embed="rId5">
            <a:extLst>
              <a:ext uri="{28A0092B-C50C-407E-A947-70E740481C1C}">
                <a14:useLocalDpi xmlns:a14="http://schemas.microsoft.com/office/drawing/2010/main" val="0"/>
              </a:ext>
            </a:extLst>
          </a:blip>
          <a:srcRect l="20764" r="20764" b="1381"/>
          <a:stretch>
            <a:fillRect/>
          </a:stretch>
        </p:blipFill>
        <p:spPr bwMode="auto">
          <a:xfrm>
            <a:off x="395536" y="2276872"/>
            <a:ext cx="2925762" cy="2967038"/>
          </a:xfrm>
          <a:prstGeom prst="rect">
            <a:avLst/>
          </a:prstGeom>
          <a:ln/>
          <a:extLst/>
        </p:spPr>
        <p:style>
          <a:lnRef idx="0">
            <a:schemeClr val="accent3"/>
          </a:lnRef>
          <a:fillRef idx="3">
            <a:schemeClr val="accent3"/>
          </a:fillRef>
          <a:effectRef idx="3">
            <a:schemeClr val="accent3"/>
          </a:effectRef>
          <a:fontRef idx="minor">
            <a:schemeClr val="lt1"/>
          </a:fontRef>
        </p:style>
      </p:pic>
      <p:graphicFrame>
        <p:nvGraphicFramePr>
          <p:cNvPr id="4" name="Object 1026"/>
          <p:cNvGraphicFramePr>
            <a:graphicFrameLocks noChangeAspect="1"/>
          </p:cNvGraphicFramePr>
          <p:nvPr>
            <p:extLst>
              <p:ext uri="{D42A27DB-BD31-4B8C-83A1-F6EECF244321}">
                <p14:modId xmlns:p14="http://schemas.microsoft.com/office/powerpoint/2010/main" val="3285940149"/>
              </p:ext>
            </p:extLst>
          </p:nvPr>
        </p:nvGraphicFramePr>
        <p:xfrm>
          <a:off x="3524250" y="1219200"/>
          <a:ext cx="5467350" cy="1973263"/>
        </p:xfrm>
        <a:graphic>
          <a:graphicData uri="http://schemas.openxmlformats.org/presentationml/2006/ole">
            <mc:AlternateContent xmlns:mc="http://schemas.openxmlformats.org/markup-compatibility/2006">
              <mc:Choice xmlns:v="urn:schemas-microsoft-com:vml" Requires="v">
                <p:oleObj spid="_x0000_s72792" name="Equation" r:id="rId6" imgW="2371767" imgH="847657" progId="Equation.3">
                  <p:embed/>
                </p:oleObj>
              </mc:Choice>
              <mc:Fallback>
                <p:oleObj name="Equation" r:id="rId6" imgW="2371767" imgH="8476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3524250" y="1219200"/>
                        <a:ext cx="5467350" cy="197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028"/>
          <p:cNvGraphicFramePr>
            <a:graphicFrameLocks noChangeAspect="1"/>
          </p:cNvGraphicFramePr>
          <p:nvPr>
            <p:extLst>
              <p:ext uri="{D42A27DB-BD31-4B8C-83A1-F6EECF244321}">
                <p14:modId xmlns:p14="http://schemas.microsoft.com/office/powerpoint/2010/main" val="1251098669"/>
              </p:ext>
            </p:extLst>
          </p:nvPr>
        </p:nvGraphicFramePr>
        <p:xfrm>
          <a:off x="2438400" y="5237163"/>
          <a:ext cx="4622800" cy="1163637"/>
        </p:xfrm>
        <a:graphic>
          <a:graphicData uri="http://schemas.openxmlformats.org/presentationml/2006/ole">
            <mc:AlternateContent xmlns:mc="http://schemas.openxmlformats.org/markup-compatibility/2006">
              <mc:Choice xmlns:v="urn:schemas-microsoft-com:vml" Requires="v">
                <p:oleObj spid="_x0000_s72793" name="Equation" r:id="rId8" imgW="2000334" imgH="485843" progId="Equation.3">
                  <p:embed/>
                </p:oleObj>
              </mc:Choice>
              <mc:Fallback>
                <p:oleObj name="Equation" r:id="rId8" imgW="2000334" imgH="48584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White">
                      <a:xfrm>
                        <a:off x="2438400" y="5237163"/>
                        <a:ext cx="4622800"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029"/>
          <p:cNvSpPr txBox="1">
            <a:spLocks noChangeArrowheads="1"/>
          </p:cNvSpPr>
          <p:nvPr/>
        </p:nvSpPr>
        <p:spPr bwMode="auto">
          <a:xfrm>
            <a:off x="1797050" y="0"/>
            <a:ext cx="59383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Hertzian</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dipole</a:t>
            </a:r>
            <a:r>
              <a:rPr lang="fr-FR" sz="3600" b="1" dirty="0" err="1" smtClean="0">
                <a:solidFill>
                  <a:srgbClr val="CC0000"/>
                </a:solidFill>
                <a:effectLst>
                  <a:outerShdw blurRad="38100" dist="38100" dir="2700000" algn="tl">
                    <a:srgbClr val="C0C0C0"/>
                  </a:outerShdw>
                </a:effectLst>
                <a:latin typeface="Arial" pitchFamily="34" charset="0"/>
              </a:rPr>
              <a:t>’s</a:t>
            </a:r>
            <a:r>
              <a:rPr lang="fr-FR" sz="3600" b="1" dirty="0" smtClean="0">
                <a:solidFill>
                  <a:srgbClr val="CC0000"/>
                </a:solidFill>
                <a:effectLst>
                  <a:outerShdw blurRad="38100" dist="38100" dir="2700000" algn="tl">
                    <a:srgbClr val="C0C0C0"/>
                  </a:outerShdw>
                </a:effectLst>
                <a:latin typeface="Arial" pitchFamily="34" charset="0"/>
              </a:rPr>
              <a:t> radiation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7" name="Text Box 1030"/>
          <p:cNvSpPr txBox="1">
            <a:spLocks noChangeArrowheads="1"/>
          </p:cNvSpPr>
          <p:nvPr/>
        </p:nvSpPr>
        <p:spPr bwMode="auto">
          <a:xfrm>
            <a:off x="723505" y="762000"/>
            <a:ext cx="348845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Far </a:t>
            </a:r>
            <a:r>
              <a:rPr lang="fr-FR" altLang="en-US" dirty="0" err="1" smtClean="0"/>
              <a:t>field</a:t>
            </a:r>
            <a:r>
              <a:rPr lang="fr-FR" altLang="en-US" dirty="0" smtClean="0"/>
              <a:t> approximation </a:t>
            </a:r>
            <a:r>
              <a:rPr lang="fr-FR" altLang="en-US" dirty="0"/>
              <a:t>:</a:t>
            </a:r>
          </a:p>
        </p:txBody>
      </p:sp>
      <p:sp>
        <p:nvSpPr>
          <p:cNvPr id="8" name="AutoShape 1031"/>
          <p:cNvSpPr>
            <a:spLocks/>
          </p:cNvSpPr>
          <p:nvPr/>
        </p:nvSpPr>
        <p:spPr bwMode="auto">
          <a:xfrm>
            <a:off x="3219450" y="1447800"/>
            <a:ext cx="76200" cy="1752600"/>
          </a:xfrm>
          <a:prstGeom prst="leftBrace">
            <a:avLst>
              <a:gd name="adj1" fmla="val 191667"/>
              <a:gd name="adj2" fmla="val 50000"/>
            </a:avLst>
          </a:prstGeom>
          <a:noFill/>
          <a:ln w="952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9" name="Text Box 1032"/>
          <p:cNvSpPr txBox="1">
            <a:spLocks noChangeArrowheads="1"/>
          </p:cNvSpPr>
          <p:nvPr/>
        </p:nvSpPr>
        <p:spPr bwMode="auto">
          <a:xfrm>
            <a:off x="686608" y="5541963"/>
            <a:ext cx="172515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Free </a:t>
            </a:r>
            <a:r>
              <a:rPr lang="fr-FR" altLang="en-US" dirty="0" err="1" smtClean="0"/>
              <a:t>space</a:t>
            </a:r>
            <a:endParaRPr lang="fr-FR" altLang="en-US" dirty="0"/>
          </a:p>
        </p:txBody>
      </p:sp>
      <p:sp>
        <p:nvSpPr>
          <p:cNvPr id="10" name="Line 1033"/>
          <p:cNvSpPr>
            <a:spLocks noChangeShapeType="1"/>
          </p:cNvSpPr>
          <p:nvPr/>
        </p:nvSpPr>
        <p:spPr bwMode="auto">
          <a:xfrm flipV="1">
            <a:off x="1868388" y="3523109"/>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034"/>
          <p:cNvSpPr>
            <a:spLocks noChangeShapeType="1"/>
          </p:cNvSpPr>
          <p:nvPr/>
        </p:nvSpPr>
        <p:spPr bwMode="auto">
          <a:xfrm flipV="1">
            <a:off x="1868388" y="3561209"/>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035"/>
          <p:cNvSpPr>
            <a:spLocks noChangeArrowheads="1"/>
          </p:cNvSpPr>
          <p:nvPr/>
        </p:nvSpPr>
        <p:spPr bwMode="auto">
          <a:xfrm>
            <a:off x="1766788" y="3375472"/>
            <a:ext cx="215900" cy="147637"/>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3" name="Oval 1036"/>
          <p:cNvSpPr>
            <a:spLocks noChangeArrowheads="1"/>
          </p:cNvSpPr>
          <p:nvPr/>
        </p:nvSpPr>
        <p:spPr bwMode="auto">
          <a:xfrm>
            <a:off x="1741388" y="4018409"/>
            <a:ext cx="215900" cy="147638"/>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4" name="Line 1037"/>
          <p:cNvSpPr>
            <a:spLocks noChangeShapeType="1"/>
          </p:cNvSpPr>
          <p:nvPr/>
        </p:nvSpPr>
        <p:spPr bwMode="auto">
          <a:xfrm>
            <a:off x="1868388" y="3561209"/>
            <a:ext cx="0" cy="419100"/>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038"/>
          <p:cNvSpPr txBox="1">
            <a:spLocks noChangeArrowheads="1"/>
          </p:cNvSpPr>
          <p:nvPr/>
        </p:nvSpPr>
        <p:spPr bwMode="auto">
          <a:xfrm>
            <a:off x="1982688" y="3284984"/>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Tree>
    <p:extLst>
      <p:ext uri="{BB962C8B-B14F-4D97-AF65-F5344CB8AC3E}">
        <p14:creationId xmlns:p14="http://schemas.microsoft.com/office/powerpoint/2010/main" val="15886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75190" y="-76200"/>
            <a:ext cx="4673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Farfield</a:t>
            </a:r>
            <a:r>
              <a:rPr lang="fr-FR" sz="3600" b="1" dirty="0" smtClean="0">
                <a:solidFill>
                  <a:srgbClr val="CC0000"/>
                </a:solidFill>
                <a:effectLst>
                  <a:outerShdw blurRad="38100" dist="38100" dir="2700000" algn="tl">
                    <a:srgbClr val="C0C0C0"/>
                  </a:outerShdw>
                </a:effectLst>
                <a:latin typeface="Arial" pitchFamily="34" charset="0"/>
              </a:rPr>
              <a:t> Propagation</a:t>
            </a:r>
            <a:endParaRPr lang="fr-FR" sz="3600" b="1" dirty="0">
              <a:solidFill>
                <a:srgbClr val="CC0000"/>
              </a:solidFill>
              <a:effectLst>
                <a:outerShdw blurRad="38100" dist="38100" dir="2700000" algn="tl">
                  <a:srgbClr val="C0C0C0"/>
                </a:outerShdw>
              </a:effectLst>
              <a:latin typeface="Arial" pitchFamily="34" charset="0"/>
            </a:endParaRPr>
          </a:p>
        </p:txBody>
      </p:sp>
      <p:graphicFrame>
        <p:nvGraphicFramePr>
          <p:cNvPr id="25603" name="Object 3"/>
          <p:cNvGraphicFramePr>
            <a:graphicFrameLocks noChangeAspect="1"/>
          </p:cNvGraphicFramePr>
          <p:nvPr/>
        </p:nvGraphicFramePr>
        <p:xfrm>
          <a:off x="1624013" y="2695575"/>
          <a:ext cx="6353175" cy="1287463"/>
        </p:xfrm>
        <a:graphic>
          <a:graphicData uri="http://schemas.openxmlformats.org/presentationml/2006/ole">
            <mc:AlternateContent xmlns:mc="http://schemas.openxmlformats.org/markup-compatibility/2006">
              <mc:Choice xmlns:v="urn:schemas-microsoft-com:vml" Requires="v">
                <p:oleObj spid="_x0000_s58445" name="Equation" r:id="rId4" imgW="2743200" imgH="558720" progId="Equation.3">
                  <p:embed/>
                </p:oleObj>
              </mc:Choice>
              <mc:Fallback>
                <p:oleObj name="Equation" r:id="rId4" imgW="274320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013" y="2695575"/>
                        <a:ext cx="6353175" cy="12874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4" name="Text Box 4"/>
          <p:cNvSpPr txBox="1">
            <a:spLocks noChangeArrowheads="1"/>
          </p:cNvSpPr>
          <p:nvPr/>
        </p:nvSpPr>
        <p:spPr bwMode="auto">
          <a:xfrm>
            <a:off x="1066800" y="762000"/>
            <a:ext cx="7254875"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t>Returning to the </a:t>
            </a:r>
            <a:r>
              <a:rPr lang="en-US" altLang="en-US" dirty="0" smtClean="0"/>
              <a:t>harmonic equations </a:t>
            </a:r>
            <a:r>
              <a:rPr lang="en-US" altLang="en-US" dirty="0"/>
              <a:t>in the case of homogeneous, isotropic media containing no primary sources, </a:t>
            </a:r>
            <a:r>
              <a:rPr lang="en-US" altLang="en-US" dirty="0" smtClean="0"/>
              <a:t>we </a:t>
            </a:r>
            <a:r>
              <a:rPr lang="en-US" altLang="en-US" dirty="0"/>
              <a:t>obtain the following equations:</a:t>
            </a:r>
            <a:endParaRPr lang="fr-FR" altLang="en-US" dirty="0"/>
          </a:p>
        </p:txBody>
      </p:sp>
      <p:sp>
        <p:nvSpPr>
          <p:cNvPr id="25605" name="Text Box 5"/>
          <p:cNvSpPr txBox="1">
            <a:spLocks noChangeArrowheads="1"/>
          </p:cNvSpPr>
          <p:nvPr/>
        </p:nvSpPr>
        <p:spPr bwMode="auto">
          <a:xfrm>
            <a:off x="898525" y="4365104"/>
            <a:ext cx="7940675" cy="19389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fr-FR" altLang="en-US" sz="2000" dirty="0" err="1" smtClean="0">
                <a:solidFill>
                  <a:schemeClr val="tx1"/>
                </a:solidFill>
              </a:rPr>
              <a:t>Remark</a:t>
            </a:r>
            <a:r>
              <a:rPr lang="fr-FR" altLang="en-US" sz="2000" dirty="0" smtClean="0">
                <a:solidFill>
                  <a:schemeClr val="tx1"/>
                </a:solidFill>
              </a:rPr>
              <a:t> </a:t>
            </a:r>
            <a:r>
              <a:rPr lang="fr-FR" altLang="en-US" sz="2000" dirty="0">
                <a:solidFill>
                  <a:schemeClr val="tx1"/>
                </a:solidFill>
              </a:rPr>
              <a:t>: </a:t>
            </a:r>
            <a:r>
              <a:rPr lang="en-US" altLang="en-US" sz="2000" dirty="0">
                <a:solidFill>
                  <a:schemeClr val="tx1"/>
                </a:solidFill>
              </a:rPr>
              <a:t>In this case, we see that the equations in E and H are almost symmetrical, the only difference being the absence of charges and magnetic currents. We can then introduce fictitious magnetic sources for these symmetrical equations. The solution of the electrical problem then gives the magnetic problem </a:t>
            </a:r>
            <a:r>
              <a:rPr lang="en-US" altLang="en-US" sz="2000" dirty="0" smtClean="0">
                <a:solidFill>
                  <a:schemeClr val="tx1"/>
                </a:solidFill>
              </a:rPr>
              <a:t>solution and </a:t>
            </a:r>
            <a:r>
              <a:rPr lang="en-US" altLang="en-US" sz="2000" dirty="0">
                <a:solidFill>
                  <a:schemeClr val="tx1"/>
                </a:solidFill>
              </a:rPr>
              <a:t>vice versa.</a:t>
            </a:r>
            <a:endParaRPr lang="fr-FR" altLang="en-US" sz="2000" dirty="0">
              <a:solidFill>
                <a:schemeClr val="tx1"/>
              </a:solidFill>
            </a:endParaRPr>
          </a:p>
        </p:txBody>
      </p:sp>
    </p:spTree>
    <p:extLst>
      <p:ext uri="{BB962C8B-B14F-4D97-AF65-F5344CB8AC3E}">
        <p14:creationId xmlns:p14="http://schemas.microsoft.com/office/powerpoint/2010/main" val="77809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025650" y="-76200"/>
            <a:ext cx="5186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Propagation </a:t>
            </a:r>
            <a:r>
              <a:rPr lang="fr-FR" sz="3600" b="1" dirty="0" err="1" smtClean="0">
                <a:solidFill>
                  <a:srgbClr val="CC0000"/>
                </a:solidFill>
                <a:effectLst>
                  <a:outerShdw blurRad="38100" dist="38100" dir="2700000" algn="tl">
                    <a:srgbClr val="C0C0C0"/>
                  </a:outerShdw>
                </a:effectLst>
                <a:latin typeface="Arial" pitchFamily="34" charset="0"/>
              </a:rPr>
              <a:t>equations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26627" name="Rectangle 9"/>
          <p:cNvSpPr>
            <a:spLocks noChangeArrowheads="1"/>
          </p:cNvSpPr>
          <p:nvPr/>
        </p:nvSpPr>
        <p:spPr bwMode="auto">
          <a:xfrm>
            <a:off x="708992" y="685800"/>
            <a:ext cx="7391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a:buFontTx/>
              <a:buNone/>
            </a:pPr>
            <a:r>
              <a:rPr lang="en-US" altLang="en-US" sz="2000" dirty="0">
                <a:solidFill>
                  <a:srgbClr val="333399"/>
                </a:solidFill>
                <a:cs typeface="Times New Roman" pitchFamily="18" charset="0"/>
              </a:rPr>
              <a:t>The propagation equations for the fields </a:t>
            </a:r>
            <a:r>
              <a:rPr lang="en-US" altLang="en-US" sz="2000" dirty="0" smtClean="0">
                <a:solidFill>
                  <a:srgbClr val="333399"/>
                </a:solidFill>
                <a:cs typeface="Times New Roman" pitchFamily="18" charset="0"/>
              </a:rPr>
              <a:t>E and H (expressed </a:t>
            </a:r>
            <a:r>
              <a:rPr lang="en-US" altLang="en-US" sz="2000" dirty="0">
                <a:solidFill>
                  <a:srgbClr val="333399"/>
                </a:solidFill>
                <a:cs typeface="Times New Roman" pitchFamily="18" charset="0"/>
              </a:rPr>
              <a:t>in complex instantaneous values​​) are written as follows:</a:t>
            </a: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p>
          <a:p>
            <a:pPr algn="l">
              <a:buFontTx/>
              <a:buNone/>
            </a:pPr>
            <a:endParaRPr lang="fr-FR" altLang="en-US" sz="2000" dirty="0">
              <a:solidFill>
                <a:srgbClr val="333399"/>
              </a:solidFill>
            </a:endParaRPr>
          </a:p>
        </p:txBody>
      </p:sp>
      <p:graphicFrame>
        <p:nvGraphicFramePr>
          <p:cNvPr id="26628" name="Object 10"/>
          <p:cNvGraphicFramePr>
            <a:graphicFrameLocks noChangeAspect="1"/>
          </p:cNvGraphicFramePr>
          <p:nvPr>
            <p:extLst>
              <p:ext uri="{D42A27DB-BD31-4B8C-83A1-F6EECF244321}">
                <p14:modId xmlns:p14="http://schemas.microsoft.com/office/powerpoint/2010/main" val="2747898705"/>
              </p:ext>
            </p:extLst>
          </p:nvPr>
        </p:nvGraphicFramePr>
        <p:xfrm>
          <a:off x="1765300" y="1539875"/>
          <a:ext cx="2717800" cy="1120775"/>
        </p:xfrm>
        <a:graphic>
          <a:graphicData uri="http://schemas.openxmlformats.org/presentationml/2006/ole">
            <mc:AlternateContent xmlns:mc="http://schemas.openxmlformats.org/markup-compatibility/2006">
              <mc:Choice xmlns:v="urn:schemas-microsoft-com:vml" Requires="v">
                <p:oleObj spid="_x0000_s59919" name="Équation" r:id="rId4" imgW="1079280" imgH="444240" progId="Equation.3">
                  <p:embed/>
                </p:oleObj>
              </mc:Choice>
              <mc:Fallback>
                <p:oleObj name="Équation" r:id="rId4" imgW="1079280" imgH="444240" progId="Equation.3">
                  <p:embed/>
                  <p:pic>
                    <p:nvPicPr>
                      <p:cNvPr id="0" name=""/>
                      <p:cNvPicPr>
                        <a:picLocks noChangeAspect="1" noChangeArrowheads="1"/>
                      </p:cNvPicPr>
                      <p:nvPr/>
                    </p:nvPicPr>
                    <p:blipFill>
                      <a:blip r:embed="rId5"/>
                      <a:srcRect/>
                      <a:stretch>
                        <a:fillRect/>
                      </a:stretch>
                    </p:blipFill>
                    <p:spPr bwMode="auto">
                      <a:xfrm>
                        <a:off x="1765300" y="1539875"/>
                        <a:ext cx="2717800" cy="1120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11"/>
          <p:cNvGraphicFramePr>
            <a:graphicFrameLocks noChangeAspect="1"/>
          </p:cNvGraphicFramePr>
          <p:nvPr>
            <p:extLst>
              <p:ext uri="{D42A27DB-BD31-4B8C-83A1-F6EECF244321}">
                <p14:modId xmlns:p14="http://schemas.microsoft.com/office/powerpoint/2010/main" val="3855078432"/>
              </p:ext>
            </p:extLst>
          </p:nvPr>
        </p:nvGraphicFramePr>
        <p:xfrm>
          <a:off x="5700713" y="1538288"/>
          <a:ext cx="2695575" cy="1057275"/>
        </p:xfrm>
        <a:graphic>
          <a:graphicData uri="http://schemas.openxmlformats.org/presentationml/2006/ole">
            <mc:AlternateContent xmlns:mc="http://schemas.openxmlformats.org/markup-compatibility/2006">
              <mc:Choice xmlns:v="urn:schemas-microsoft-com:vml" Requires="v">
                <p:oleObj spid="_x0000_s59920" name="Équation" r:id="rId6" imgW="1130040" imgH="444240" progId="Equation.3">
                  <p:embed/>
                </p:oleObj>
              </mc:Choice>
              <mc:Fallback>
                <p:oleObj name="Équation" r:id="rId6" imgW="1130040" imgH="444240" progId="Equation.3">
                  <p:embed/>
                  <p:pic>
                    <p:nvPicPr>
                      <p:cNvPr id="0" name=""/>
                      <p:cNvPicPr>
                        <a:picLocks noChangeAspect="1" noChangeArrowheads="1"/>
                      </p:cNvPicPr>
                      <p:nvPr/>
                    </p:nvPicPr>
                    <p:blipFill>
                      <a:blip r:embed="rId7"/>
                      <a:srcRect/>
                      <a:stretch>
                        <a:fillRect/>
                      </a:stretch>
                    </p:blipFill>
                    <p:spPr bwMode="auto">
                      <a:xfrm>
                        <a:off x="5700713" y="1538288"/>
                        <a:ext cx="2695575" cy="1057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12"/>
          <p:cNvSpPr>
            <a:spLocks noChangeArrowheads="1"/>
          </p:cNvSpPr>
          <p:nvPr/>
        </p:nvSpPr>
        <p:spPr bwMode="auto">
          <a:xfrm>
            <a:off x="609600" y="2636912"/>
            <a:ext cx="8534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a:buFontTx/>
              <a:buNone/>
            </a:pPr>
            <a:r>
              <a:rPr lang="en-US" altLang="en-US" sz="2000" dirty="0" smtClean="0">
                <a:solidFill>
                  <a:srgbClr val="333399"/>
                </a:solidFill>
                <a:cs typeface="Times New Roman" pitchFamily="18" charset="0"/>
              </a:rPr>
              <a:t>If </a:t>
            </a:r>
            <a:r>
              <a:rPr lang="en-US" altLang="en-US" sz="2000" dirty="0">
                <a:solidFill>
                  <a:srgbClr val="333399"/>
                </a:solidFill>
                <a:cs typeface="Times New Roman" pitchFamily="18" charset="0"/>
              </a:rPr>
              <a:t>propagation is in the direction </a:t>
            </a:r>
            <a:r>
              <a:rPr lang="en-US" altLang="en-US" sz="2000" dirty="0" smtClean="0">
                <a:solidFill>
                  <a:srgbClr val="333399"/>
                </a:solidFill>
                <a:cs typeface="Times New Roman" pitchFamily="18" charset="0"/>
              </a:rPr>
              <a:t>Oz, it comes:</a:t>
            </a:r>
            <a:r>
              <a:rPr lang="fr-FR" altLang="en-US" sz="2000" dirty="0">
                <a:solidFill>
                  <a:srgbClr val="333399"/>
                </a:solidFill>
                <a:cs typeface="Times New Roman" pitchFamily="18" charset="0"/>
              </a:rPr>
              <a:t> </a:t>
            </a:r>
            <a:endParaRPr lang="fr-FR" altLang="en-US" sz="2000" dirty="0" smtClean="0">
              <a:solidFill>
                <a:srgbClr val="333399"/>
              </a:solidFill>
              <a:cs typeface="Times New Roman" pitchFamily="18" charset="0"/>
            </a:endParaRPr>
          </a:p>
          <a:p>
            <a:pPr algn="just">
              <a:buFontTx/>
              <a:buNone/>
            </a:pPr>
            <a:endParaRPr lang="fr-FR" altLang="en-US" sz="2000" dirty="0">
              <a:solidFill>
                <a:srgbClr val="333399"/>
              </a:solidFill>
              <a:cs typeface="Times New Roman" pitchFamily="18" charset="0"/>
            </a:endParaRPr>
          </a:p>
          <a:p>
            <a:pPr algn="just">
              <a:buFontTx/>
              <a:buNone/>
            </a:pPr>
            <a:r>
              <a:rPr lang="fr-FR" altLang="en-US" sz="2000" dirty="0">
                <a:solidFill>
                  <a:srgbClr val="333399"/>
                </a:solidFill>
                <a:cs typeface="Times New Roman" pitchFamily="18" charset="0"/>
              </a:rPr>
              <a:t>			</a:t>
            </a:r>
            <a:r>
              <a:rPr lang="fr-FR" altLang="en-US" sz="2000" dirty="0" smtClean="0">
                <a:solidFill>
                  <a:srgbClr val="333399"/>
                </a:solidFill>
                <a:cs typeface="Times New Roman" pitchFamily="18" charset="0"/>
              </a:rPr>
              <a:t>and</a:t>
            </a: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p>
          <a:p>
            <a:pPr algn="just">
              <a:buFontTx/>
              <a:buNone/>
            </a:pPr>
            <a:endParaRPr lang="fr-FR" altLang="en-US" sz="2000" dirty="0">
              <a:solidFill>
                <a:srgbClr val="333399"/>
              </a:solidFill>
              <a:cs typeface="Times New Roman" pitchFamily="18" charset="0"/>
            </a:endParaRPr>
          </a:p>
          <a:p>
            <a:pPr algn="just">
              <a:buFontTx/>
              <a:buNone/>
            </a:pPr>
            <a:r>
              <a:rPr lang="fr-FR" altLang="en-US" sz="2000" dirty="0" smtClean="0">
                <a:solidFill>
                  <a:srgbClr val="333399"/>
                </a:solidFill>
                <a:cs typeface="Times New Roman" pitchFamily="18" charset="0"/>
              </a:rPr>
              <a:t>The ratio</a:t>
            </a:r>
            <a:r>
              <a:rPr lang="fr-FR" altLang="en-US" sz="2000" dirty="0">
                <a:solidFill>
                  <a:srgbClr val="333399"/>
                </a:solidFill>
                <a:cs typeface="Times New Roman" pitchFamily="18" charset="0"/>
              </a:rPr>
              <a:t>	       </a:t>
            </a:r>
            <a:r>
              <a:rPr lang="fr-FR" altLang="en-US" sz="2000" dirty="0" err="1" smtClean="0">
                <a:solidFill>
                  <a:srgbClr val="333399"/>
                </a:solidFill>
                <a:cs typeface="Times New Roman" pitchFamily="18" charset="0"/>
              </a:rPr>
              <a:t>represents</a:t>
            </a:r>
            <a:r>
              <a:rPr lang="fr-FR" altLang="en-US" sz="2000" dirty="0" smtClean="0">
                <a:solidFill>
                  <a:srgbClr val="333399"/>
                </a:solidFill>
                <a:cs typeface="Times New Roman" pitchFamily="18" charset="0"/>
              </a:rPr>
              <a:t> the propagation speed of the </a:t>
            </a:r>
            <a:r>
              <a:rPr lang="fr-FR" altLang="en-US" sz="2000" dirty="0" err="1" smtClean="0">
                <a:solidFill>
                  <a:srgbClr val="333399"/>
                </a:solidFill>
                <a:cs typeface="Times New Roman" pitchFamily="18" charset="0"/>
              </a:rPr>
              <a:t>wave</a:t>
            </a:r>
            <a:r>
              <a:rPr lang="fr-FR" altLang="en-US" sz="2000" dirty="0" smtClean="0">
                <a:solidFill>
                  <a:srgbClr val="333399"/>
                </a:solidFill>
                <a:cs typeface="Times New Roman" pitchFamily="18" charset="0"/>
              </a:rPr>
              <a:t>. </a:t>
            </a:r>
          </a:p>
          <a:p>
            <a:pPr algn="just">
              <a:buFontTx/>
              <a:buNone/>
            </a:pPr>
            <a:endParaRPr lang="fr-FR" altLang="en-US" sz="2000" dirty="0">
              <a:solidFill>
                <a:srgbClr val="333399"/>
              </a:solidFill>
              <a:cs typeface="Times New Roman" pitchFamily="18" charset="0"/>
            </a:endParaRPr>
          </a:p>
          <a:p>
            <a:pPr algn="just">
              <a:buFontTx/>
              <a:buNone/>
            </a:pPr>
            <a:r>
              <a:rPr lang="fr-FR" altLang="en-US" sz="2000" dirty="0" err="1" smtClean="0">
                <a:solidFill>
                  <a:srgbClr val="333399"/>
                </a:solidFill>
                <a:cs typeface="Times New Roman" pitchFamily="18" charset="0"/>
              </a:rPr>
              <a:t>Knowing</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that</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generally</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we</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consider</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that</a:t>
            </a:r>
            <a:r>
              <a:rPr lang="fr-FR" altLang="en-US" sz="2000" dirty="0">
                <a:solidFill>
                  <a:srgbClr val="333399"/>
                </a:solidFill>
                <a:cs typeface="Times New Roman" pitchFamily="18" charset="0"/>
              </a:rPr>
              <a:t>		</a:t>
            </a:r>
            <a:r>
              <a:rPr lang="fr-FR" altLang="en-US" sz="2000" dirty="0" smtClean="0">
                <a:solidFill>
                  <a:srgbClr val="333399"/>
                </a:solidFill>
                <a:cs typeface="Times New Roman" pitchFamily="18" charset="0"/>
              </a:rPr>
              <a:t>(</a:t>
            </a:r>
            <a:r>
              <a:rPr lang="fr-FR" altLang="en-US" sz="2000" dirty="0" err="1" smtClean="0">
                <a:solidFill>
                  <a:srgbClr val="333399"/>
                </a:solidFill>
                <a:cs typeface="Times New Roman" pitchFamily="18" charset="0"/>
              </a:rPr>
              <a:t>except</a:t>
            </a:r>
            <a:r>
              <a:rPr lang="fr-FR" altLang="en-US" sz="2000" dirty="0" smtClean="0">
                <a:solidFill>
                  <a:srgbClr val="333399"/>
                </a:solidFill>
                <a:cs typeface="Times New Roman" pitchFamily="18" charset="0"/>
              </a:rPr>
              <a:t> for </a:t>
            </a:r>
            <a:r>
              <a:rPr lang="fr-FR" altLang="en-US" sz="2000" dirty="0" err="1" smtClean="0">
                <a:solidFill>
                  <a:srgbClr val="333399"/>
                </a:solidFill>
                <a:cs typeface="Times New Roman" pitchFamily="18" charset="0"/>
              </a:rPr>
              <a:t>ionised</a:t>
            </a:r>
            <a:r>
              <a:rPr lang="fr-FR" altLang="en-US" sz="2000" dirty="0" smtClean="0">
                <a:solidFill>
                  <a:srgbClr val="333399"/>
                </a:solidFill>
                <a:cs typeface="Times New Roman" pitchFamily="18" charset="0"/>
              </a:rPr>
              <a:t> or </a:t>
            </a:r>
            <a:r>
              <a:rPr lang="fr-FR" altLang="en-US" sz="2000" dirty="0" err="1" smtClean="0">
                <a:solidFill>
                  <a:srgbClr val="333399"/>
                </a:solidFill>
                <a:cs typeface="Times New Roman" pitchFamily="18" charset="0"/>
              </a:rPr>
              <a:t>magnetic</a:t>
            </a:r>
            <a:r>
              <a:rPr lang="fr-FR" altLang="en-US" sz="2000" dirty="0" smtClean="0">
                <a:solidFill>
                  <a:srgbClr val="333399"/>
                </a:solidFill>
                <a:cs typeface="Times New Roman" pitchFamily="18" charset="0"/>
              </a:rPr>
              <a:t> medium) </a:t>
            </a:r>
            <a:r>
              <a:rPr lang="fr-FR" altLang="en-US" sz="2000" dirty="0" err="1" smtClean="0">
                <a:solidFill>
                  <a:srgbClr val="333399"/>
                </a:solidFill>
                <a:cs typeface="Times New Roman" pitchFamily="18" charset="0"/>
              </a:rPr>
              <a:t>we</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can</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write</a:t>
            </a: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endParaRPr lang="fr-FR" altLang="en-US" sz="2000" dirty="0">
              <a:solidFill>
                <a:srgbClr val="333399"/>
              </a:solidFill>
              <a:cs typeface="Times New Roman" pitchFamily="18" charset="0"/>
              <a:sym typeface="Symbol" pitchFamily="18" charset="2"/>
            </a:endParaRPr>
          </a:p>
          <a:p>
            <a:pPr algn="just">
              <a:buFontTx/>
              <a:buNone/>
            </a:pPr>
            <a:r>
              <a:rPr lang="fr-FR" altLang="en-US" sz="2000" dirty="0">
                <a:solidFill>
                  <a:srgbClr val="333399"/>
                </a:solidFill>
                <a:cs typeface="Times New Roman" pitchFamily="18" charset="0"/>
                <a:sym typeface="Symbol" pitchFamily="18" charset="2"/>
              </a:rPr>
              <a:t> </a:t>
            </a:r>
          </a:p>
          <a:p>
            <a:pPr algn="l">
              <a:buFontTx/>
              <a:buNone/>
            </a:pPr>
            <a:endParaRPr lang="fr-FR" altLang="en-US" sz="2000" dirty="0">
              <a:solidFill>
                <a:srgbClr val="333399"/>
              </a:solidFill>
              <a:cs typeface="Times New Roman" pitchFamily="18" charset="0"/>
              <a:sym typeface="Symbol" pitchFamily="18" charset="2"/>
            </a:endParaRPr>
          </a:p>
        </p:txBody>
      </p:sp>
      <p:graphicFrame>
        <p:nvGraphicFramePr>
          <p:cNvPr id="26631" name="Object 13"/>
          <p:cNvGraphicFramePr>
            <a:graphicFrameLocks noChangeAspect="1"/>
          </p:cNvGraphicFramePr>
          <p:nvPr>
            <p:extLst>
              <p:ext uri="{D42A27DB-BD31-4B8C-83A1-F6EECF244321}">
                <p14:modId xmlns:p14="http://schemas.microsoft.com/office/powerpoint/2010/main" val="3861169059"/>
              </p:ext>
            </p:extLst>
          </p:nvPr>
        </p:nvGraphicFramePr>
        <p:xfrm>
          <a:off x="1182688" y="3068960"/>
          <a:ext cx="2227262" cy="889000"/>
        </p:xfrm>
        <a:graphic>
          <a:graphicData uri="http://schemas.openxmlformats.org/presentationml/2006/ole">
            <mc:AlternateContent xmlns:mc="http://schemas.openxmlformats.org/markup-compatibility/2006">
              <mc:Choice xmlns:v="urn:schemas-microsoft-com:vml" Requires="v">
                <p:oleObj spid="_x0000_s59921" name="Équation" r:id="rId8" imgW="1143000" imgH="444240" progId="Equation.3">
                  <p:embed/>
                </p:oleObj>
              </mc:Choice>
              <mc:Fallback>
                <p:oleObj name="Équation" r:id="rId8" imgW="1143000" imgH="444240" progId="Equation.3">
                  <p:embed/>
                  <p:pic>
                    <p:nvPicPr>
                      <p:cNvPr id="0" name=""/>
                      <p:cNvPicPr>
                        <a:picLocks noChangeAspect="1" noChangeArrowheads="1"/>
                      </p:cNvPicPr>
                      <p:nvPr/>
                    </p:nvPicPr>
                    <p:blipFill>
                      <a:blip r:embed="rId9"/>
                      <a:srcRect/>
                      <a:stretch>
                        <a:fillRect/>
                      </a:stretch>
                    </p:blipFill>
                    <p:spPr bwMode="auto">
                      <a:xfrm>
                        <a:off x="1182688" y="3068960"/>
                        <a:ext cx="2227262" cy="88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14"/>
          <p:cNvGraphicFramePr>
            <a:graphicFrameLocks noChangeAspect="1"/>
          </p:cNvGraphicFramePr>
          <p:nvPr>
            <p:extLst>
              <p:ext uri="{D42A27DB-BD31-4B8C-83A1-F6EECF244321}">
                <p14:modId xmlns:p14="http://schemas.microsoft.com/office/powerpoint/2010/main" val="3008295326"/>
              </p:ext>
            </p:extLst>
          </p:nvPr>
        </p:nvGraphicFramePr>
        <p:xfrm>
          <a:off x="3949105" y="3068960"/>
          <a:ext cx="2351087" cy="889000"/>
        </p:xfrm>
        <a:graphic>
          <a:graphicData uri="http://schemas.openxmlformats.org/presentationml/2006/ole">
            <mc:AlternateContent xmlns:mc="http://schemas.openxmlformats.org/markup-compatibility/2006">
              <mc:Choice xmlns:v="urn:schemas-microsoft-com:vml" Requires="v">
                <p:oleObj spid="_x0000_s59922" name="Équation" r:id="rId10" imgW="1206360" imgH="444240" progId="Equation.3">
                  <p:embed/>
                </p:oleObj>
              </mc:Choice>
              <mc:Fallback>
                <p:oleObj name="Équation" r:id="rId10" imgW="1206360" imgH="444240" progId="Equation.3">
                  <p:embed/>
                  <p:pic>
                    <p:nvPicPr>
                      <p:cNvPr id="0" name=""/>
                      <p:cNvPicPr>
                        <a:picLocks noChangeAspect="1" noChangeArrowheads="1"/>
                      </p:cNvPicPr>
                      <p:nvPr/>
                    </p:nvPicPr>
                    <p:blipFill>
                      <a:blip r:embed="rId11"/>
                      <a:srcRect/>
                      <a:stretch>
                        <a:fillRect/>
                      </a:stretch>
                    </p:blipFill>
                    <p:spPr bwMode="auto">
                      <a:xfrm>
                        <a:off x="3949105" y="3068960"/>
                        <a:ext cx="2351087" cy="88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15"/>
          <p:cNvGraphicFramePr>
            <a:graphicFrameLocks noChangeAspect="1"/>
          </p:cNvGraphicFramePr>
          <p:nvPr>
            <p:extLst>
              <p:ext uri="{D42A27DB-BD31-4B8C-83A1-F6EECF244321}">
                <p14:modId xmlns:p14="http://schemas.microsoft.com/office/powerpoint/2010/main" val="2032355537"/>
              </p:ext>
            </p:extLst>
          </p:nvPr>
        </p:nvGraphicFramePr>
        <p:xfrm>
          <a:off x="1930400" y="4026793"/>
          <a:ext cx="965200" cy="776288"/>
        </p:xfrm>
        <a:graphic>
          <a:graphicData uri="http://schemas.openxmlformats.org/presentationml/2006/ole">
            <mc:AlternateContent xmlns:mc="http://schemas.openxmlformats.org/markup-compatibility/2006">
              <mc:Choice xmlns:v="urn:schemas-microsoft-com:vml" Requires="v">
                <p:oleObj spid="_x0000_s59923" r:id="rId12" imgW="571252" imgH="444307" progId="Equation.3">
                  <p:embed/>
                </p:oleObj>
              </mc:Choice>
              <mc:Fallback>
                <p:oleObj r:id="rId12" imgW="571252" imgH="44430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0400" y="4026793"/>
                        <a:ext cx="9652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4" name="Object 16"/>
          <p:cNvGraphicFramePr>
            <a:graphicFrameLocks noChangeAspect="1"/>
          </p:cNvGraphicFramePr>
          <p:nvPr>
            <p:extLst>
              <p:ext uri="{D42A27DB-BD31-4B8C-83A1-F6EECF244321}">
                <p14:modId xmlns:p14="http://schemas.microsoft.com/office/powerpoint/2010/main" val="1461269989"/>
              </p:ext>
            </p:extLst>
          </p:nvPr>
        </p:nvGraphicFramePr>
        <p:xfrm>
          <a:off x="5292080" y="4749204"/>
          <a:ext cx="741363" cy="407988"/>
        </p:xfrm>
        <a:graphic>
          <a:graphicData uri="http://schemas.openxmlformats.org/presentationml/2006/ole">
            <mc:AlternateContent xmlns:mc="http://schemas.openxmlformats.org/markup-compatibility/2006">
              <mc:Choice xmlns:v="urn:schemas-microsoft-com:vml" Requires="v">
                <p:oleObj spid="_x0000_s59924" r:id="rId14" imgW="406048" imgH="215713" progId="Equation.3">
                  <p:embed/>
                </p:oleObj>
              </mc:Choice>
              <mc:Fallback>
                <p:oleObj r:id="rId14" imgW="406048" imgH="2157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2080" y="4749204"/>
                        <a:ext cx="74136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5" name="Object 17"/>
          <p:cNvGraphicFramePr>
            <a:graphicFrameLocks noChangeAspect="1"/>
          </p:cNvGraphicFramePr>
          <p:nvPr>
            <p:extLst>
              <p:ext uri="{D42A27DB-BD31-4B8C-83A1-F6EECF244321}">
                <p14:modId xmlns:p14="http://schemas.microsoft.com/office/powerpoint/2010/main" val="3495996155"/>
              </p:ext>
            </p:extLst>
          </p:nvPr>
        </p:nvGraphicFramePr>
        <p:xfrm>
          <a:off x="4648200" y="5228679"/>
          <a:ext cx="3859213" cy="936625"/>
        </p:xfrm>
        <a:graphic>
          <a:graphicData uri="http://schemas.openxmlformats.org/presentationml/2006/ole">
            <mc:AlternateContent xmlns:mc="http://schemas.openxmlformats.org/markup-compatibility/2006">
              <mc:Choice xmlns:v="urn:schemas-microsoft-com:vml" Requires="v">
                <p:oleObj spid="_x0000_s59925" r:id="rId16" imgW="1930400" imgH="457200" progId="Equation.3">
                  <p:embed/>
                </p:oleObj>
              </mc:Choice>
              <mc:Fallback>
                <p:oleObj r:id="rId16" imgW="193040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5228679"/>
                        <a:ext cx="3859213"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751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371850" y="-76200"/>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a:solidFill>
                  <a:srgbClr val="CC0000"/>
                </a:solidFill>
                <a:effectLst>
                  <a:outerShdw blurRad="38100" dist="38100" dir="2700000" algn="tl">
                    <a:srgbClr val="C0C0C0"/>
                  </a:outerShdw>
                </a:effectLst>
                <a:latin typeface="Arial" pitchFamily="34" charset="0"/>
              </a:rPr>
              <a:t>Solutions</a:t>
            </a:r>
          </a:p>
        </p:txBody>
      </p:sp>
      <p:sp>
        <p:nvSpPr>
          <p:cNvPr id="27651" name="Rectangle 12"/>
          <p:cNvSpPr>
            <a:spLocks noChangeArrowheads="1"/>
          </p:cNvSpPr>
          <p:nvPr/>
        </p:nvSpPr>
        <p:spPr bwMode="auto">
          <a:xfrm>
            <a:off x="609600" y="990600"/>
            <a:ext cx="8534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a:buFontTx/>
              <a:buNone/>
            </a:pPr>
            <a:r>
              <a:rPr lang="fr-FR" altLang="en-US" sz="2000" u="sng" dirty="0" smtClean="0">
                <a:solidFill>
                  <a:srgbClr val="333399"/>
                </a:solidFill>
                <a:cs typeface="Times New Roman" pitchFamily="18" charset="0"/>
              </a:rPr>
              <a:t>In a </a:t>
            </a:r>
            <a:r>
              <a:rPr lang="fr-FR" altLang="en-US" sz="2000" u="sng" dirty="0" err="1" smtClean="0">
                <a:solidFill>
                  <a:srgbClr val="333399"/>
                </a:solidFill>
                <a:cs typeface="Times New Roman" pitchFamily="18" charset="0"/>
              </a:rPr>
              <a:t>sinusoidal</a:t>
            </a:r>
            <a:r>
              <a:rPr lang="fr-FR" altLang="en-US" sz="2000" u="sng" dirty="0" smtClean="0">
                <a:solidFill>
                  <a:srgbClr val="333399"/>
                </a:solidFill>
                <a:cs typeface="Times New Roman" pitchFamily="18" charset="0"/>
              </a:rPr>
              <a:t> </a:t>
            </a:r>
            <a:r>
              <a:rPr lang="fr-FR" altLang="en-US" sz="2000" u="sng" dirty="0" err="1" smtClean="0">
                <a:solidFill>
                  <a:srgbClr val="333399"/>
                </a:solidFill>
                <a:cs typeface="Times New Roman" pitchFamily="18" charset="0"/>
              </a:rPr>
              <a:t>steady</a:t>
            </a:r>
            <a:r>
              <a:rPr lang="fr-FR" altLang="en-US" sz="2000" u="sng" dirty="0" smtClean="0">
                <a:solidFill>
                  <a:srgbClr val="333399"/>
                </a:solidFill>
                <a:cs typeface="Times New Roman" pitchFamily="18" charset="0"/>
              </a:rPr>
              <a:t> state </a:t>
            </a:r>
            <a:r>
              <a:rPr lang="fr-FR" altLang="en-US" sz="2000" u="sng" dirty="0" err="1" smtClean="0">
                <a:solidFill>
                  <a:srgbClr val="333399"/>
                </a:solidFill>
                <a:cs typeface="Times New Roman" pitchFamily="18" charset="0"/>
              </a:rPr>
              <a:t>regime</a:t>
            </a:r>
            <a:r>
              <a:rPr lang="fr-FR" altLang="en-US" sz="2000" dirty="0" smtClean="0">
                <a:solidFill>
                  <a:srgbClr val="333399"/>
                </a:solidFill>
                <a:cs typeface="Times New Roman" pitchFamily="18" charset="0"/>
              </a:rPr>
              <a:t>, </a:t>
            </a:r>
            <a:r>
              <a:rPr lang="en-US" altLang="en-US" sz="2000" dirty="0">
                <a:solidFill>
                  <a:srgbClr val="333399"/>
                </a:solidFill>
                <a:cs typeface="Times New Roman" pitchFamily="18" charset="0"/>
              </a:rPr>
              <a:t>these equations admit solutions of the form:</a:t>
            </a: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r>
              <a:rPr lang="fr-FR" altLang="en-US" sz="2000" dirty="0" smtClean="0">
                <a:solidFill>
                  <a:srgbClr val="333399"/>
                </a:solidFill>
                <a:cs typeface="Times New Roman" pitchFamily="18" charset="0"/>
              </a:rPr>
              <a:t>and</a:t>
            </a:r>
            <a:r>
              <a:rPr lang="fr-FR" altLang="en-US" sz="2000" dirty="0">
                <a:solidFill>
                  <a:srgbClr val="333399"/>
                </a:solidFill>
                <a:cs typeface="Times New Roman" pitchFamily="18" charset="0"/>
              </a:rPr>
              <a:t>		</a:t>
            </a:r>
          </a:p>
          <a:p>
            <a:pPr algn="just">
              <a:buFontTx/>
              <a:buNone/>
            </a:pPr>
            <a:endParaRPr lang="fr-FR" altLang="en-US" sz="2000" dirty="0">
              <a:solidFill>
                <a:srgbClr val="333399"/>
              </a:solidFill>
              <a:cs typeface="Times New Roman" pitchFamily="18" charset="0"/>
            </a:endParaRPr>
          </a:p>
          <a:p>
            <a:pPr algn="just">
              <a:buFontTx/>
              <a:buNone/>
            </a:pPr>
            <a:r>
              <a:rPr lang="fr-FR" altLang="en-US" sz="2000" dirty="0" err="1" smtClean="0">
                <a:solidFill>
                  <a:srgbClr val="333399"/>
                </a:solidFill>
                <a:cs typeface="Times New Roman" pitchFamily="18" charset="0"/>
              </a:rPr>
              <a:t>with</a:t>
            </a:r>
            <a:r>
              <a:rPr lang="fr-FR" altLang="en-US" sz="2000" dirty="0">
                <a:solidFill>
                  <a:srgbClr val="333399"/>
                </a:solidFill>
                <a:cs typeface="Times New Roman" pitchFamily="18" charset="0"/>
              </a:rPr>
              <a:t> :		  	</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wavenumber</a:t>
            </a:r>
            <a:r>
              <a:rPr lang="fr-FR" altLang="en-US" sz="2000" dirty="0" smtClean="0">
                <a:solidFill>
                  <a:srgbClr val="333399"/>
                </a:solidFill>
                <a:cs typeface="Times New Roman" pitchFamily="18" charset="0"/>
              </a:rPr>
              <a:t>)</a:t>
            </a:r>
            <a:endParaRPr lang="fr-FR" altLang="en-US" sz="2000" dirty="0">
              <a:solidFill>
                <a:srgbClr val="333399"/>
              </a:solidFill>
              <a:cs typeface="Times New Roman" pitchFamily="18" charset="0"/>
            </a:endParaRPr>
          </a:p>
          <a:p>
            <a:pPr algn="just">
              <a:buFontTx/>
              <a:buNone/>
            </a:pPr>
            <a:r>
              <a:rPr lang="fr-FR" altLang="en-US" sz="2000" dirty="0">
                <a:solidFill>
                  <a:srgbClr val="333399"/>
                </a:solidFill>
                <a:cs typeface="Times New Roman" pitchFamily="18" charset="0"/>
              </a:rPr>
              <a:t> </a:t>
            </a:r>
          </a:p>
          <a:p>
            <a:pPr algn="just">
              <a:buFontTx/>
              <a:buNone/>
            </a:pPr>
            <a:r>
              <a:rPr lang="fr-FR" altLang="en-US" sz="2000" dirty="0" smtClean="0">
                <a:solidFill>
                  <a:srgbClr val="333399"/>
                </a:solidFill>
                <a:cs typeface="Times New Roman" pitchFamily="18" charset="0"/>
              </a:rPr>
              <a:t>The ratio </a:t>
            </a:r>
            <a:r>
              <a:rPr lang="fr-FR" altLang="en-US" sz="2000" dirty="0" err="1" smtClean="0">
                <a:solidFill>
                  <a:srgbClr val="333399"/>
                </a:solidFill>
                <a:cs typeface="Times New Roman" pitchFamily="18" charset="0"/>
              </a:rPr>
              <a:t>between</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absolute</a:t>
            </a:r>
            <a:r>
              <a:rPr lang="fr-FR" altLang="en-US" sz="2000" dirty="0" smtClean="0">
                <a:solidFill>
                  <a:srgbClr val="333399"/>
                </a:solidFill>
                <a:cs typeface="Times New Roman" pitchFamily="18" charset="0"/>
              </a:rPr>
              <a:t> values of   and    </a:t>
            </a:r>
            <a:r>
              <a:rPr lang="fr-FR" altLang="en-US" sz="2000" dirty="0" err="1" smtClean="0">
                <a:solidFill>
                  <a:srgbClr val="333399"/>
                </a:solidFill>
                <a:cs typeface="Times New Roman" pitchFamily="18" charset="0"/>
              </a:rPr>
              <a:t>represents</a:t>
            </a:r>
            <a:r>
              <a:rPr lang="fr-FR" altLang="en-US" sz="2000" dirty="0" smtClean="0">
                <a:solidFill>
                  <a:srgbClr val="333399"/>
                </a:solidFill>
                <a:cs typeface="Times New Roman" pitchFamily="18" charset="0"/>
              </a:rPr>
              <a:t> the </a:t>
            </a:r>
            <a:r>
              <a:rPr lang="fr-FR" altLang="en-US" sz="2000" dirty="0" err="1" smtClean="0">
                <a:solidFill>
                  <a:srgbClr val="333399"/>
                </a:solidFill>
                <a:cs typeface="Times New Roman" pitchFamily="18" charset="0"/>
              </a:rPr>
              <a:t>wave</a:t>
            </a:r>
            <a:r>
              <a:rPr lang="fr-FR" altLang="en-US" sz="2000" dirty="0" smtClean="0">
                <a:solidFill>
                  <a:srgbClr val="333399"/>
                </a:solidFill>
                <a:cs typeface="Times New Roman" pitchFamily="18" charset="0"/>
              </a:rPr>
              <a:t> </a:t>
            </a:r>
            <a:r>
              <a:rPr lang="fr-FR" altLang="en-US" sz="2000" dirty="0" err="1" smtClean="0">
                <a:solidFill>
                  <a:srgbClr val="333399"/>
                </a:solidFill>
                <a:cs typeface="Times New Roman" pitchFamily="18" charset="0"/>
              </a:rPr>
              <a:t>impedance</a:t>
            </a:r>
            <a:r>
              <a:rPr lang="fr-FR" altLang="en-US" sz="2000" dirty="0" smtClean="0">
                <a:solidFill>
                  <a:srgbClr val="333399"/>
                </a:solidFill>
                <a:cs typeface="Times New Roman" pitchFamily="18" charset="0"/>
              </a:rPr>
              <a:t> of the </a:t>
            </a:r>
            <a:r>
              <a:rPr lang="fr-FR" altLang="en-US" sz="2000" dirty="0" err="1" smtClean="0">
                <a:solidFill>
                  <a:srgbClr val="333399"/>
                </a:solidFill>
                <a:cs typeface="Times New Roman" pitchFamily="18" charset="0"/>
              </a:rPr>
              <a:t>considered</a:t>
            </a:r>
            <a:r>
              <a:rPr lang="fr-FR" altLang="en-US" sz="2000" dirty="0" smtClean="0">
                <a:solidFill>
                  <a:srgbClr val="333399"/>
                </a:solidFill>
                <a:cs typeface="Times New Roman" pitchFamily="18" charset="0"/>
              </a:rPr>
              <a:t> medium (in ohms):</a:t>
            </a:r>
            <a:endParaRPr lang="fr-FR" altLang="en-US" sz="2000" dirty="0">
              <a:solidFill>
                <a:srgbClr val="333399"/>
              </a:solidFill>
              <a:cs typeface="Times New Roman" pitchFamily="18" charset="0"/>
            </a:endParaRPr>
          </a:p>
          <a:p>
            <a:pPr algn="just">
              <a:buFontTx/>
              <a:buNone/>
            </a:pPr>
            <a:r>
              <a:rPr lang="fr-FR" altLang="en-US" sz="2000" dirty="0">
                <a:solidFill>
                  <a:srgbClr val="333399"/>
                </a:solidFill>
                <a:cs typeface="Times New Roman" pitchFamily="18" charset="0"/>
              </a:rPr>
              <a:t> </a:t>
            </a:r>
          </a:p>
          <a:p>
            <a:pPr algn="just">
              <a:buFontTx/>
              <a:buNone/>
            </a:pPr>
            <a:r>
              <a:rPr lang="fr-FR" altLang="en-US" sz="2000" dirty="0">
                <a:solidFill>
                  <a:srgbClr val="333399"/>
                </a:solidFill>
                <a:cs typeface="Times New Roman" pitchFamily="18" charset="0"/>
              </a:rPr>
              <a:t>			  			</a:t>
            </a:r>
            <a:r>
              <a:rPr lang="fr-FR" altLang="en-US" sz="2000" dirty="0" err="1" smtClean="0">
                <a:solidFill>
                  <a:srgbClr val="333399"/>
                </a:solidFill>
                <a:cs typeface="Times New Roman" pitchFamily="18" charset="0"/>
              </a:rPr>
              <a:t>it’s</a:t>
            </a:r>
            <a:r>
              <a:rPr lang="fr-FR" altLang="en-US" sz="2000" dirty="0" smtClean="0">
                <a:solidFill>
                  <a:srgbClr val="333399"/>
                </a:solidFill>
                <a:cs typeface="Times New Roman" pitchFamily="18" charset="0"/>
              </a:rPr>
              <a:t> a real value.</a:t>
            </a:r>
            <a:endParaRPr lang="fr-FR" altLang="en-US" sz="2000" dirty="0">
              <a:solidFill>
                <a:srgbClr val="333399"/>
              </a:solidFill>
              <a:cs typeface="Times New Roman" pitchFamily="18" charset="0"/>
            </a:endParaRPr>
          </a:p>
          <a:p>
            <a:pPr algn="l">
              <a:buFontTx/>
              <a:buNone/>
            </a:pPr>
            <a:endParaRPr lang="fr-FR" altLang="en-US" sz="2000" dirty="0">
              <a:solidFill>
                <a:srgbClr val="333399"/>
              </a:solidFill>
            </a:endParaRPr>
          </a:p>
        </p:txBody>
      </p:sp>
      <p:graphicFrame>
        <p:nvGraphicFramePr>
          <p:cNvPr id="27652" name="Object 13"/>
          <p:cNvGraphicFramePr>
            <a:graphicFrameLocks noChangeAspect="1"/>
          </p:cNvGraphicFramePr>
          <p:nvPr/>
        </p:nvGraphicFramePr>
        <p:xfrm>
          <a:off x="838200" y="1600200"/>
          <a:ext cx="2860675" cy="492125"/>
        </p:xfrm>
        <a:graphic>
          <a:graphicData uri="http://schemas.openxmlformats.org/presentationml/2006/ole">
            <mc:AlternateContent xmlns:mc="http://schemas.openxmlformats.org/markup-compatibility/2006">
              <mc:Choice xmlns:v="urn:schemas-microsoft-com:vml" Requires="v">
                <p:oleObj spid="_x0000_s60943" r:id="rId4" imgW="1497950" imgH="253890" progId="Equation.3">
                  <p:embed/>
                </p:oleObj>
              </mc:Choice>
              <mc:Fallback>
                <p:oleObj r:id="rId4" imgW="1497950"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2860675" cy="492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14"/>
          <p:cNvGraphicFramePr>
            <a:graphicFrameLocks noChangeAspect="1"/>
          </p:cNvGraphicFramePr>
          <p:nvPr>
            <p:extLst>
              <p:ext uri="{D42A27DB-BD31-4B8C-83A1-F6EECF244321}">
                <p14:modId xmlns:p14="http://schemas.microsoft.com/office/powerpoint/2010/main" val="328044836"/>
              </p:ext>
            </p:extLst>
          </p:nvPr>
        </p:nvGraphicFramePr>
        <p:xfrm>
          <a:off x="4336504" y="1600200"/>
          <a:ext cx="2971800" cy="492125"/>
        </p:xfrm>
        <a:graphic>
          <a:graphicData uri="http://schemas.openxmlformats.org/presentationml/2006/ole">
            <mc:AlternateContent xmlns:mc="http://schemas.openxmlformats.org/markup-compatibility/2006">
              <mc:Choice xmlns:v="urn:schemas-microsoft-com:vml" Requires="v">
                <p:oleObj spid="_x0000_s60944" r:id="rId6" imgW="1548728" imgH="253890" progId="Equation.3">
                  <p:embed/>
                </p:oleObj>
              </mc:Choice>
              <mc:Fallback>
                <p:oleObj r:id="rId6" imgW="1548728"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504" y="1600200"/>
                        <a:ext cx="2971800" cy="492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15"/>
          <p:cNvGraphicFramePr>
            <a:graphicFrameLocks noChangeAspect="1"/>
          </p:cNvGraphicFramePr>
          <p:nvPr/>
        </p:nvGraphicFramePr>
        <p:xfrm>
          <a:off x="1524000" y="2209800"/>
          <a:ext cx="2209800" cy="671513"/>
        </p:xfrm>
        <a:graphic>
          <a:graphicData uri="http://schemas.openxmlformats.org/presentationml/2006/ole">
            <mc:AlternateContent xmlns:mc="http://schemas.openxmlformats.org/markup-compatibility/2006">
              <mc:Choice xmlns:v="urn:schemas-microsoft-com:vml" Requires="v">
                <p:oleObj spid="_x0000_s60945" r:id="rId8" imgW="1282700" imgH="393700" progId="Equation.3">
                  <p:embed/>
                </p:oleObj>
              </mc:Choice>
              <mc:Fallback>
                <p:oleObj r:id="rId8" imgW="12827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09800"/>
                        <a:ext cx="2209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5" name="Object 16"/>
          <p:cNvGraphicFramePr>
            <a:graphicFrameLocks noChangeAspect="1"/>
          </p:cNvGraphicFramePr>
          <p:nvPr>
            <p:extLst>
              <p:ext uri="{D42A27DB-BD31-4B8C-83A1-F6EECF244321}">
                <p14:modId xmlns:p14="http://schemas.microsoft.com/office/powerpoint/2010/main" val="2530831862"/>
              </p:ext>
            </p:extLst>
          </p:nvPr>
        </p:nvGraphicFramePr>
        <p:xfrm>
          <a:off x="5311775" y="2755776"/>
          <a:ext cx="254000" cy="457200"/>
        </p:xfrm>
        <a:graphic>
          <a:graphicData uri="http://schemas.openxmlformats.org/presentationml/2006/ole">
            <mc:AlternateContent xmlns:mc="http://schemas.openxmlformats.org/markup-compatibility/2006">
              <mc:Choice xmlns:v="urn:schemas-microsoft-com:vml" Requires="v">
                <p:oleObj spid="_x0000_s60946" r:id="rId10" imgW="139639" imgH="253890" progId="Equation.3">
                  <p:embed/>
                </p:oleObj>
              </mc:Choice>
              <mc:Fallback>
                <p:oleObj r:id="rId10" imgW="139639" imgH="25389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1775" y="2755776"/>
                        <a:ext cx="254000" cy="457200"/>
                      </a:xfrm>
                      <a:prstGeom prst="rect">
                        <a:avLst/>
                      </a:prstGeom>
                      <a:noFill/>
                      <a:ln>
                        <a:noFill/>
                      </a:ln>
                      <a:extLst/>
                    </p:spPr>
                  </p:pic>
                </p:oleObj>
              </mc:Fallback>
            </mc:AlternateContent>
          </a:graphicData>
        </a:graphic>
      </p:graphicFrame>
      <p:graphicFrame>
        <p:nvGraphicFramePr>
          <p:cNvPr id="27656" name="Object 17"/>
          <p:cNvGraphicFramePr>
            <a:graphicFrameLocks noChangeAspect="1"/>
          </p:cNvGraphicFramePr>
          <p:nvPr>
            <p:extLst>
              <p:ext uri="{D42A27DB-BD31-4B8C-83A1-F6EECF244321}">
                <p14:modId xmlns:p14="http://schemas.microsoft.com/office/powerpoint/2010/main" val="4072116218"/>
              </p:ext>
            </p:extLst>
          </p:nvPr>
        </p:nvGraphicFramePr>
        <p:xfrm>
          <a:off x="6156176" y="2755776"/>
          <a:ext cx="287338" cy="457200"/>
        </p:xfrm>
        <a:graphic>
          <a:graphicData uri="http://schemas.openxmlformats.org/presentationml/2006/ole">
            <mc:AlternateContent xmlns:mc="http://schemas.openxmlformats.org/markup-compatibility/2006">
              <mc:Choice xmlns:v="urn:schemas-microsoft-com:vml" Requires="v">
                <p:oleObj spid="_x0000_s60947" r:id="rId12" imgW="164957" imgH="253780" progId="Equation.3">
                  <p:embed/>
                </p:oleObj>
              </mc:Choice>
              <mc:Fallback>
                <p:oleObj r:id="rId12" imgW="164957" imgH="2537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176" y="2755776"/>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7" name="Object 18"/>
          <p:cNvGraphicFramePr>
            <a:graphicFrameLocks noChangeAspect="1"/>
          </p:cNvGraphicFramePr>
          <p:nvPr/>
        </p:nvGraphicFramePr>
        <p:xfrm>
          <a:off x="3475038" y="3352800"/>
          <a:ext cx="2195512" cy="1476375"/>
        </p:xfrm>
        <a:graphic>
          <a:graphicData uri="http://schemas.openxmlformats.org/presentationml/2006/ole">
            <mc:AlternateContent xmlns:mc="http://schemas.openxmlformats.org/markup-compatibility/2006">
              <mc:Choice xmlns:v="urn:schemas-microsoft-com:vml" Requires="v">
                <p:oleObj spid="_x0000_s60948" name="Equation" r:id="rId14" imgW="889000" imgH="596900" progId="Equation.3">
                  <p:embed/>
                </p:oleObj>
              </mc:Choice>
              <mc:Fallback>
                <p:oleObj name="Equation" r:id="rId14" imgW="889000" imgH="5969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75038" y="3352800"/>
                        <a:ext cx="21955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 Box 19"/>
          <p:cNvSpPr txBox="1">
            <a:spLocks noChangeArrowheads="1"/>
          </p:cNvSpPr>
          <p:nvPr/>
        </p:nvSpPr>
        <p:spPr bwMode="auto">
          <a:xfrm>
            <a:off x="5438775" y="4419600"/>
            <a:ext cx="2517036"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sz="2000" dirty="0" smtClean="0">
                <a:solidFill>
                  <a:srgbClr val="FF0000"/>
                </a:solidFill>
              </a:rPr>
              <a:t>In the air: </a:t>
            </a:r>
            <a:r>
              <a:rPr lang="fr-FR" altLang="en-US" sz="2000" dirty="0">
                <a:solidFill>
                  <a:srgbClr val="FF0000"/>
                </a:solidFill>
              </a:rPr>
              <a:t>377 ohms </a:t>
            </a:r>
          </a:p>
        </p:txBody>
      </p:sp>
      <p:graphicFrame>
        <p:nvGraphicFramePr>
          <p:cNvPr id="27659" name="Object 20"/>
          <p:cNvGraphicFramePr>
            <a:graphicFrameLocks noChangeAspect="1"/>
          </p:cNvGraphicFramePr>
          <p:nvPr>
            <p:extLst>
              <p:ext uri="{D42A27DB-BD31-4B8C-83A1-F6EECF244321}">
                <p14:modId xmlns:p14="http://schemas.microsoft.com/office/powerpoint/2010/main" val="3483061976"/>
              </p:ext>
            </p:extLst>
          </p:nvPr>
        </p:nvGraphicFramePr>
        <p:xfrm>
          <a:off x="6172200" y="5013176"/>
          <a:ext cx="2286000" cy="1155700"/>
        </p:xfrm>
        <a:graphic>
          <a:graphicData uri="http://schemas.openxmlformats.org/presentationml/2006/ole">
            <mc:AlternateContent xmlns:mc="http://schemas.openxmlformats.org/markup-compatibility/2006">
              <mc:Choice xmlns:v="urn:schemas-microsoft-com:vml" Requires="v">
                <p:oleObj spid="_x0000_s60949" r:id="rId16" imgW="888614" imgH="444307" progId="Equation.3">
                  <p:embed/>
                </p:oleObj>
              </mc:Choice>
              <mc:Fallback>
                <p:oleObj r:id="rId16" imgW="888614" imgH="444307"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2200" y="5013176"/>
                        <a:ext cx="2286000" cy="1155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Text Box 21"/>
          <p:cNvSpPr txBox="1">
            <a:spLocks noChangeArrowheads="1"/>
          </p:cNvSpPr>
          <p:nvPr/>
        </p:nvSpPr>
        <p:spPr bwMode="auto">
          <a:xfrm>
            <a:off x="1403648" y="5363655"/>
            <a:ext cx="4612994"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err="1" smtClean="0"/>
              <a:t>We</a:t>
            </a:r>
            <a:r>
              <a:rPr lang="fr-FR" altLang="en-US" dirty="0" smtClean="0"/>
              <a:t> have a </a:t>
            </a:r>
            <a:r>
              <a:rPr lang="fr-FR" altLang="en-US" dirty="0" err="1" smtClean="0"/>
              <a:t>fundamental</a:t>
            </a:r>
            <a:r>
              <a:rPr lang="fr-FR" altLang="en-US" dirty="0" smtClean="0"/>
              <a:t> relation:</a:t>
            </a:r>
            <a:endParaRPr lang="fr-FR" altLang="en-US" dirty="0"/>
          </a:p>
        </p:txBody>
      </p:sp>
    </p:spTree>
    <p:extLst>
      <p:ext uri="{BB962C8B-B14F-4D97-AF65-F5344CB8AC3E}">
        <p14:creationId xmlns:p14="http://schemas.microsoft.com/office/powerpoint/2010/main" val="381877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95400" y="-76200"/>
            <a:ext cx="63914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Spherical</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wave</a:t>
            </a:r>
            <a:r>
              <a:rPr lang="fr-FR" sz="3600" b="1" dirty="0" smtClean="0">
                <a:solidFill>
                  <a:srgbClr val="CC0000"/>
                </a:solidFill>
                <a:effectLst>
                  <a:outerShdw blurRad="38100" dist="38100" dir="2700000" algn="tl">
                    <a:srgbClr val="C0C0C0"/>
                  </a:outerShdw>
                </a:effectLst>
                <a:latin typeface="Arial" pitchFamily="34" charset="0"/>
              </a:rPr>
              <a:t> –Plane </a:t>
            </a:r>
            <a:r>
              <a:rPr lang="fr-FR" sz="3600" b="1" dirty="0" err="1" smtClean="0">
                <a:solidFill>
                  <a:srgbClr val="CC0000"/>
                </a:solidFill>
                <a:effectLst>
                  <a:outerShdw blurRad="38100" dist="38100" dir="2700000" algn="tl">
                    <a:srgbClr val="C0C0C0"/>
                  </a:outerShdw>
                </a:effectLst>
                <a:latin typeface="Arial" pitchFamily="34" charset="0"/>
              </a:rPr>
              <a:t>wave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28675" name="Text Box 13"/>
          <p:cNvSpPr txBox="1">
            <a:spLocks noChangeArrowheads="1"/>
          </p:cNvSpPr>
          <p:nvPr/>
        </p:nvSpPr>
        <p:spPr bwMode="auto">
          <a:xfrm>
            <a:off x="762000" y="854075"/>
            <a:ext cx="7970838" cy="19389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t>A point source (Q </a:t>
            </a:r>
            <a:r>
              <a:rPr lang="en-US" altLang="en-US" dirty="0" smtClean="0"/>
              <a:t>charge) </a:t>
            </a:r>
            <a:r>
              <a:rPr lang="en-US" altLang="en-US" dirty="0"/>
              <a:t>produce radiation of a spherical wave.</a:t>
            </a:r>
          </a:p>
          <a:p>
            <a:pPr eaLnBrk="1" hangingPunct="1"/>
            <a:r>
              <a:rPr lang="en-US" altLang="en-US" dirty="0"/>
              <a:t>Indeed, solving the equations of potential in the case of a point source is symmetrical spherical revolution, and gives solution for:</a:t>
            </a:r>
            <a:endParaRPr lang="fr-FR" altLang="en-US" dirty="0"/>
          </a:p>
        </p:txBody>
      </p:sp>
      <p:graphicFrame>
        <p:nvGraphicFramePr>
          <p:cNvPr id="28676" name="Object 31"/>
          <p:cNvGraphicFramePr>
            <a:graphicFrameLocks noChangeAspect="1"/>
          </p:cNvGraphicFramePr>
          <p:nvPr/>
        </p:nvGraphicFramePr>
        <p:xfrm>
          <a:off x="2438400" y="2962275"/>
          <a:ext cx="4013200" cy="923925"/>
        </p:xfrm>
        <a:graphic>
          <a:graphicData uri="http://schemas.openxmlformats.org/presentationml/2006/ole">
            <mc:AlternateContent xmlns:mc="http://schemas.openxmlformats.org/markup-compatibility/2006">
              <mc:Choice xmlns:v="urn:schemas-microsoft-com:vml" Requires="v">
                <p:oleObj spid="_x0000_s61592" name="Equation" r:id="rId4" imgW="1866900" imgH="431800" progId="Equation.3">
                  <p:embed/>
                </p:oleObj>
              </mc:Choice>
              <mc:Fallback>
                <p:oleObj name="Equation" r:id="rId4" imgW="1866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62275"/>
                        <a:ext cx="40132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Text Box 32"/>
          <p:cNvSpPr txBox="1">
            <a:spLocks noChangeArrowheads="1"/>
          </p:cNvSpPr>
          <p:nvPr/>
        </p:nvSpPr>
        <p:spPr bwMode="auto">
          <a:xfrm>
            <a:off x="1981200" y="4267200"/>
            <a:ext cx="345158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In </a:t>
            </a:r>
            <a:r>
              <a:rPr lang="fr-FR" altLang="en-US" dirty="0" err="1" smtClean="0"/>
              <a:t>Farfield</a:t>
            </a:r>
            <a:r>
              <a:rPr lang="fr-FR" altLang="en-US" dirty="0" smtClean="0"/>
              <a:t>, </a:t>
            </a:r>
            <a:r>
              <a:rPr lang="fr-FR" altLang="en-US" dirty="0" err="1" smtClean="0"/>
              <a:t>this</a:t>
            </a:r>
            <a:r>
              <a:rPr lang="fr-FR" altLang="en-US" dirty="0" smtClean="0"/>
              <a:t> leads to:</a:t>
            </a:r>
            <a:endParaRPr lang="fr-FR" altLang="en-US" dirty="0"/>
          </a:p>
        </p:txBody>
      </p:sp>
      <p:graphicFrame>
        <p:nvGraphicFramePr>
          <p:cNvPr id="28678" name="Object 33"/>
          <p:cNvGraphicFramePr>
            <a:graphicFrameLocks noChangeAspect="1"/>
          </p:cNvGraphicFramePr>
          <p:nvPr/>
        </p:nvGraphicFramePr>
        <p:xfrm>
          <a:off x="3330575" y="4800600"/>
          <a:ext cx="2074863" cy="842963"/>
        </p:xfrm>
        <a:graphic>
          <a:graphicData uri="http://schemas.openxmlformats.org/presentationml/2006/ole">
            <mc:AlternateContent xmlns:mc="http://schemas.openxmlformats.org/markup-compatibility/2006">
              <mc:Choice xmlns:v="urn:schemas-microsoft-com:vml" Requires="v">
                <p:oleObj spid="_x0000_s61593" name="Equation" r:id="rId6" imgW="965200" imgH="393700" progId="Equation.3">
                  <p:embed/>
                </p:oleObj>
              </mc:Choice>
              <mc:Fallback>
                <p:oleObj name="Equation" r:id="rId6" imgW="9652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0575" y="4800600"/>
                        <a:ext cx="2074863"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 Box 34"/>
          <p:cNvSpPr txBox="1">
            <a:spLocks noChangeArrowheads="1"/>
          </p:cNvSpPr>
          <p:nvPr/>
        </p:nvSpPr>
        <p:spPr bwMode="auto">
          <a:xfrm>
            <a:off x="762000" y="5715000"/>
            <a:ext cx="805847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solidFill>
                  <a:schemeClr val="tx1"/>
                </a:solidFill>
              </a:rPr>
              <a:t>The </a:t>
            </a:r>
            <a:r>
              <a:rPr lang="fr-FR" altLang="en-US" dirty="0" err="1" smtClean="0">
                <a:solidFill>
                  <a:schemeClr val="tx1"/>
                </a:solidFill>
              </a:rPr>
              <a:t>wave</a:t>
            </a:r>
            <a:r>
              <a:rPr lang="fr-FR" altLang="en-US" dirty="0" smtClean="0">
                <a:solidFill>
                  <a:schemeClr val="tx1"/>
                </a:solidFill>
              </a:rPr>
              <a:t> surface </a:t>
            </a:r>
            <a:r>
              <a:rPr lang="fr-FR" altLang="en-US" dirty="0" err="1" smtClean="0">
                <a:solidFill>
                  <a:schemeClr val="tx1"/>
                </a:solidFill>
              </a:rPr>
              <a:t>is</a:t>
            </a:r>
            <a:r>
              <a:rPr lang="fr-FR" altLang="en-US" dirty="0" smtClean="0">
                <a:solidFill>
                  <a:schemeClr val="tx1"/>
                </a:solidFill>
              </a:rPr>
              <a:t> a </a:t>
            </a:r>
            <a:r>
              <a:rPr lang="fr-FR" altLang="en-US" dirty="0" err="1" smtClean="0">
                <a:solidFill>
                  <a:schemeClr val="tx1"/>
                </a:solidFill>
              </a:rPr>
              <a:t>sphere</a:t>
            </a:r>
            <a:r>
              <a:rPr lang="fr-FR" altLang="en-US" dirty="0" smtClean="0">
                <a:solidFill>
                  <a:schemeClr val="tx1"/>
                </a:solidFill>
              </a:rPr>
              <a:t> </a:t>
            </a:r>
            <a:r>
              <a:rPr lang="fr-FR" altLang="en-US" dirty="0" err="1" smtClean="0">
                <a:solidFill>
                  <a:schemeClr val="tx1"/>
                </a:solidFill>
              </a:rPr>
              <a:t>centered</a:t>
            </a:r>
            <a:r>
              <a:rPr lang="fr-FR" altLang="en-US" dirty="0" smtClean="0">
                <a:solidFill>
                  <a:schemeClr val="tx1"/>
                </a:solidFill>
              </a:rPr>
              <a:t> </a:t>
            </a:r>
            <a:r>
              <a:rPr lang="fr-FR" altLang="en-US" dirty="0" err="1" smtClean="0">
                <a:solidFill>
                  <a:schemeClr val="tx1"/>
                </a:solidFill>
              </a:rPr>
              <a:t>at</a:t>
            </a:r>
            <a:r>
              <a:rPr lang="fr-FR" altLang="en-US" dirty="0" smtClean="0">
                <a:solidFill>
                  <a:schemeClr val="tx1"/>
                </a:solidFill>
              </a:rPr>
              <a:t> the point source</a:t>
            </a:r>
            <a:endParaRPr lang="fr-FR" altLang="en-US" dirty="0">
              <a:solidFill>
                <a:schemeClr val="tx1"/>
              </a:solidFill>
            </a:endParaRPr>
          </a:p>
        </p:txBody>
      </p:sp>
    </p:spTree>
    <p:extLst>
      <p:ext uri="{BB962C8B-B14F-4D97-AF65-F5344CB8AC3E}">
        <p14:creationId xmlns:p14="http://schemas.microsoft.com/office/powerpoint/2010/main" val="221206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00200" y="-76200"/>
            <a:ext cx="5981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Plane </a:t>
            </a:r>
            <a:r>
              <a:rPr lang="fr-FR" sz="3600" b="1" dirty="0" err="1" smtClean="0">
                <a:solidFill>
                  <a:srgbClr val="CC0000"/>
                </a:solidFill>
                <a:effectLst>
                  <a:outerShdw blurRad="38100" dist="38100" dir="2700000" algn="tl">
                    <a:srgbClr val="C0C0C0"/>
                  </a:outerShdw>
                </a:effectLst>
                <a:latin typeface="Arial" pitchFamily="34" charset="0"/>
              </a:rPr>
              <a:t>wave</a:t>
            </a:r>
            <a:r>
              <a:rPr lang="fr-FR" sz="3600" b="1" dirty="0" smtClean="0">
                <a:solidFill>
                  <a:srgbClr val="CC0000"/>
                </a:solidFill>
                <a:effectLst>
                  <a:outerShdw blurRad="38100" dist="38100" dir="2700000" algn="tl">
                    <a:srgbClr val="C0C0C0"/>
                  </a:outerShdw>
                </a:effectLst>
                <a:latin typeface="Arial" pitchFamily="34" charset="0"/>
              </a:rPr>
              <a:t> approximation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29699" name="Text Box 20"/>
          <p:cNvSpPr txBox="1">
            <a:spLocks noChangeArrowheads="1"/>
          </p:cNvSpPr>
          <p:nvPr/>
        </p:nvSpPr>
        <p:spPr bwMode="auto">
          <a:xfrm>
            <a:off x="6245225" y="4435475"/>
            <a:ext cx="260840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2000" dirty="0" smtClean="0"/>
              <a:t>Propagation direction</a:t>
            </a:r>
            <a:endParaRPr lang="fr-FR" altLang="en-US" sz="2000" dirty="0"/>
          </a:p>
        </p:txBody>
      </p:sp>
      <p:sp>
        <p:nvSpPr>
          <p:cNvPr id="29700" name="AutoShape 21"/>
          <p:cNvSpPr>
            <a:spLocks noChangeArrowheads="1"/>
          </p:cNvSpPr>
          <p:nvPr/>
        </p:nvSpPr>
        <p:spPr bwMode="auto">
          <a:xfrm rot="5400000" flipH="1">
            <a:off x="2755900" y="3471863"/>
            <a:ext cx="2578100" cy="1473200"/>
          </a:xfrm>
          <a:prstGeom prst="parallelogram">
            <a:avLst>
              <a:gd name="adj" fmla="val 43750"/>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endParaRPr lang="en-US" altLang="en-US" sz="2000"/>
          </a:p>
        </p:txBody>
      </p:sp>
      <p:sp>
        <p:nvSpPr>
          <p:cNvPr id="29701" name="Line 22"/>
          <p:cNvSpPr>
            <a:spLocks noChangeShapeType="1"/>
          </p:cNvSpPr>
          <p:nvPr/>
        </p:nvSpPr>
        <p:spPr bwMode="auto">
          <a:xfrm>
            <a:off x="1244600" y="4221163"/>
            <a:ext cx="2095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2" name="Line 23"/>
          <p:cNvSpPr>
            <a:spLocks noChangeShapeType="1"/>
          </p:cNvSpPr>
          <p:nvPr/>
        </p:nvSpPr>
        <p:spPr bwMode="auto">
          <a:xfrm>
            <a:off x="4114800" y="4221163"/>
            <a:ext cx="26670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3" name="Text Box 24"/>
          <p:cNvSpPr txBox="1">
            <a:spLocks noChangeArrowheads="1"/>
          </p:cNvSpPr>
          <p:nvPr/>
        </p:nvSpPr>
        <p:spPr bwMode="auto">
          <a:xfrm rot="20146514">
            <a:off x="3102067" y="2893983"/>
            <a:ext cx="141269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2000" dirty="0" err="1" smtClean="0"/>
              <a:t>Wave</a:t>
            </a:r>
            <a:r>
              <a:rPr lang="fr-FR" altLang="en-US" sz="2000" dirty="0" smtClean="0"/>
              <a:t> front</a:t>
            </a:r>
            <a:endParaRPr lang="fr-FR" altLang="en-US" sz="2000" dirty="0"/>
          </a:p>
        </p:txBody>
      </p:sp>
      <p:sp>
        <p:nvSpPr>
          <p:cNvPr id="29704" name="Line 25"/>
          <p:cNvSpPr>
            <a:spLocks noChangeShapeType="1"/>
          </p:cNvSpPr>
          <p:nvPr/>
        </p:nvSpPr>
        <p:spPr bwMode="auto">
          <a:xfrm flipV="1">
            <a:off x="4114800" y="3497263"/>
            <a:ext cx="0" cy="6985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5" name="Line 26"/>
          <p:cNvSpPr>
            <a:spLocks noChangeShapeType="1"/>
          </p:cNvSpPr>
          <p:nvPr/>
        </p:nvSpPr>
        <p:spPr bwMode="auto">
          <a:xfrm flipH="1">
            <a:off x="3670300" y="4246563"/>
            <a:ext cx="406400" cy="1651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6" name="Text Box 27"/>
          <p:cNvSpPr txBox="1">
            <a:spLocks noChangeArrowheads="1"/>
          </p:cNvSpPr>
          <p:nvPr/>
        </p:nvSpPr>
        <p:spPr bwMode="auto">
          <a:xfrm>
            <a:off x="4162425" y="3368675"/>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2000"/>
              <a:t>E</a:t>
            </a:r>
          </a:p>
        </p:txBody>
      </p:sp>
      <p:sp>
        <p:nvSpPr>
          <p:cNvPr id="29707" name="Text Box 28"/>
          <p:cNvSpPr txBox="1">
            <a:spLocks noChangeArrowheads="1"/>
          </p:cNvSpPr>
          <p:nvPr/>
        </p:nvSpPr>
        <p:spPr bwMode="auto">
          <a:xfrm>
            <a:off x="3565525" y="4376738"/>
            <a:ext cx="4048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2000"/>
              <a:t>H</a:t>
            </a:r>
          </a:p>
        </p:txBody>
      </p:sp>
      <p:sp>
        <p:nvSpPr>
          <p:cNvPr id="29708" name="Freeform 29"/>
          <p:cNvSpPr>
            <a:spLocks/>
          </p:cNvSpPr>
          <p:nvPr/>
        </p:nvSpPr>
        <p:spPr bwMode="auto">
          <a:xfrm>
            <a:off x="1271588" y="3717925"/>
            <a:ext cx="2044700" cy="977900"/>
          </a:xfrm>
          <a:custGeom>
            <a:avLst/>
            <a:gdLst>
              <a:gd name="T0" fmla="*/ 9500456 w 3040"/>
              <a:gd name="T1" fmla="*/ 167107162 h 2416"/>
              <a:gd name="T2" fmla="*/ 32119950 w 3040"/>
              <a:gd name="T3" fmla="*/ 107964450 h 2416"/>
              <a:gd name="T4" fmla="*/ 57453380 w 3040"/>
              <a:gd name="T5" fmla="*/ 57996027 h 2416"/>
              <a:gd name="T6" fmla="*/ 80072873 w 3040"/>
              <a:gd name="T7" fmla="*/ 21953369 h 2416"/>
              <a:gd name="T8" fmla="*/ 102692367 w 3040"/>
              <a:gd name="T9" fmla="*/ 2293775 h 2416"/>
              <a:gd name="T10" fmla="*/ 124859202 w 3040"/>
              <a:gd name="T11" fmla="*/ 2293775 h 2416"/>
              <a:gd name="T12" fmla="*/ 150645290 w 3040"/>
              <a:gd name="T13" fmla="*/ 21953369 h 2416"/>
              <a:gd name="T14" fmla="*/ 172812798 w 3040"/>
              <a:gd name="T15" fmla="*/ 57996027 h 2416"/>
              <a:gd name="T16" fmla="*/ 195432291 w 3040"/>
              <a:gd name="T17" fmla="*/ 107964450 h 2416"/>
              <a:gd name="T18" fmla="*/ 218051785 w 3040"/>
              <a:gd name="T19" fmla="*/ 167107162 h 2416"/>
              <a:gd name="T20" fmla="*/ 240218620 w 3040"/>
              <a:gd name="T21" fmla="*/ 228707577 h 2416"/>
              <a:gd name="T22" fmla="*/ 266004708 w 3040"/>
              <a:gd name="T23" fmla="*/ 287850289 h 2416"/>
              <a:gd name="T24" fmla="*/ 288624202 w 3040"/>
              <a:gd name="T25" fmla="*/ 337818712 h 2416"/>
              <a:gd name="T26" fmla="*/ 310791037 w 3040"/>
              <a:gd name="T27" fmla="*/ 373697442 h 2416"/>
              <a:gd name="T28" fmla="*/ 333410531 w 3040"/>
              <a:gd name="T29" fmla="*/ 393520965 h 2416"/>
              <a:gd name="T30" fmla="*/ 355578038 w 3040"/>
              <a:gd name="T31" fmla="*/ 393520965 h 2416"/>
              <a:gd name="T32" fmla="*/ 381364127 w 3040"/>
              <a:gd name="T33" fmla="*/ 373697442 h 2416"/>
              <a:gd name="T34" fmla="*/ 403983620 w 3040"/>
              <a:gd name="T35" fmla="*/ 337818712 h 2416"/>
              <a:gd name="T36" fmla="*/ 426150455 w 3040"/>
              <a:gd name="T37" fmla="*/ 287850289 h 2416"/>
              <a:gd name="T38" fmla="*/ 448769949 w 3040"/>
              <a:gd name="T39" fmla="*/ 228707577 h 2416"/>
              <a:gd name="T40" fmla="*/ 474556037 w 3040"/>
              <a:gd name="T41" fmla="*/ 167107162 h 2416"/>
              <a:gd name="T42" fmla="*/ 496722872 w 3040"/>
              <a:gd name="T43" fmla="*/ 107964450 h 2416"/>
              <a:gd name="T44" fmla="*/ 519342366 w 3040"/>
              <a:gd name="T45" fmla="*/ 57996027 h 2416"/>
              <a:gd name="T46" fmla="*/ 541961860 w 3040"/>
              <a:gd name="T47" fmla="*/ 21953369 h 2416"/>
              <a:gd name="T48" fmla="*/ 564129367 w 3040"/>
              <a:gd name="T49" fmla="*/ 2293775 h 2416"/>
              <a:gd name="T50" fmla="*/ 589915455 w 3040"/>
              <a:gd name="T51" fmla="*/ 2293775 h 2416"/>
              <a:gd name="T52" fmla="*/ 612082290 w 3040"/>
              <a:gd name="T53" fmla="*/ 21953369 h 2416"/>
              <a:gd name="T54" fmla="*/ 634701784 w 3040"/>
              <a:gd name="T55" fmla="*/ 57996027 h 2416"/>
              <a:gd name="T56" fmla="*/ 657321278 w 3040"/>
              <a:gd name="T57" fmla="*/ 107964450 h 2416"/>
              <a:gd name="T58" fmla="*/ 682654707 w 3040"/>
              <a:gd name="T59" fmla="*/ 167107162 h 2416"/>
              <a:gd name="T60" fmla="*/ 705274201 w 3040"/>
              <a:gd name="T61" fmla="*/ 228707577 h 2416"/>
              <a:gd name="T62" fmla="*/ 727893695 w 3040"/>
              <a:gd name="T63" fmla="*/ 287850289 h 2416"/>
              <a:gd name="T64" fmla="*/ 750061202 w 3040"/>
              <a:gd name="T65" fmla="*/ 337818712 h 2416"/>
              <a:gd name="T66" fmla="*/ 772680696 w 3040"/>
              <a:gd name="T67" fmla="*/ 373697442 h 2416"/>
              <a:gd name="T68" fmla="*/ 798466784 w 3040"/>
              <a:gd name="T69" fmla="*/ 393520965 h 2416"/>
              <a:gd name="T70" fmla="*/ 820633619 w 3040"/>
              <a:gd name="T71" fmla="*/ 393520965 h 2416"/>
              <a:gd name="T72" fmla="*/ 843253113 w 3040"/>
              <a:gd name="T73" fmla="*/ 373697442 h 2416"/>
              <a:gd name="T74" fmla="*/ 865419948 w 3040"/>
              <a:gd name="T75" fmla="*/ 337818712 h 2416"/>
              <a:gd name="T76" fmla="*/ 888039441 w 3040"/>
              <a:gd name="T77" fmla="*/ 287850289 h 2416"/>
              <a:gd name="T78" fmla="*/ 913825530 w 3040"/>
              <a:gd name="T79" fmla="*/ 228707577 h 2416"/>
              <a:gd name="T80" fmla="*/ 935993037 w 3040"/>
              <a:gd name="T81" fmla="*/ 167107162 h 2416"/>
              <a:gd name="T82" fmla="*/ 958612531 w 3040"/>
              <a:gd name="T83" fmla="*/ 107964450 h 2416"/>
              <a:gd name="T84" fmla="*/ 981232025 w 3040"/>
              <a:gd name="T85" fmla="*/ 57996027 h 2416"/>
              <a:gd name="T86" fmla="*/ 1006565454 w 3040"/>
              <a:gd name="T87" fmla="*/ 21953369 h 2416"/>
              <a:gd name="T88" fmla="*/ 1029184948 w 3040"/>
              <a:gd name="T89" fmla="*/ 2293775 h 2416"/>
              <a:gd name="T90" fmla="*/ 1051351783 w 3040"/>
              <a:gd name="T91" fmla="*/ 2293775 h 2416"/>
              <a:gd name="T92" fmla="*/ 1073971276 w 3040"/>
              <a:gd name="T93" fmla="*/ 21953369 h 2416"/>
              <a:gd name="T94" fmla="*/ 1096590770 w 3040"/>
              <a:gd name="T95" fmla="*/ 57996027 h 2416"/>
              <a:gd name="T96" fmla="*/ 1121924872 w 3040"/>
              <a:gd name="T97" fmla="*/ 107964450 h 2416"/>
              <a:gd name="T98" fmla="*/ 1144544366 w 3040"/>
              <a:gd name="T99" fmla="*/ 167107162 h 2416"/>
              <a:gd name="T100" fmla="*/ 1167163860 w 3040"/>
              <a:gd name="T101" fmla="*/ 228707577 h 2416"/>
              <a:gd name="T102" fmla="*/ 1189330695 w 3040"/>
              <a:gd name="T103" fmla="*/ 287850289 h 2416"/>
              <a:gd name="T104" fmla="*/ 1211950188 w 3040"/>
              <a:gd name="T105" fmla="*/ 337818712 h 2416"/>
              <a:gd name="T106" fmla="*/ 1237736277 w 3040"/>
              <a:gd name="T107" fmla="*/ 373697442 h 2416"/>
              <a:gd name="T108" fmla="*/ 1259903111 w 3040"/>
              <a:gd name="T109" fmla="*/ 393520965 h 2416"/>
              <a:gd name="T110" fmla="*/ 1282522605 w 3040"/>
              <a:gd name="T111" fmla="*/ 393520965 h 2416"/>
              <a:gd name="T112" fmla="*/ 1304690113 w 3040"/>
              <a:gd name="T113" fmla="*/ 373697442 h 2416"/>
              <a:gd name="T114" fmla="*/ 1330476201 w 3040"/>
              <a:gd name="T115" fmla="*/ 337818712 h 2416"/>
              <a:gd name="T116" fmla="*/ 1353095695 w 3040"/>
              <a:gd name="T117" fmla="*/ 287850289 h 2416"/>
              <a:gd name="T118" fmla="*/ 1375262530 w 3040"/>
              <a:gd name="T119" fmla="*/ 228707577 h 24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40" h="2416">
                <a:moveTo>
                  <a:pt x="0" y="1211"/>
                </a:moveTo>
                <a:lnTo>
                  <a:pt x="21" y="1020"/>
                </a:lnTo>
                <a:lnTo>
                  <a:pt x="49" y="836"/>
                </a:lnTo>
                <a:lnTo>
                  <a:pt x="71" y="659"/>
                </a:lnTo>
                <a:lnTo>
                  <a:pt x="99" y="496"/>
                </a:lnTo>
                <a:lnTo>
                  <a:pt x="127" y="354"/>
                </a:lnTo>
                <a:lnTo>
                  <a:pt x="149" y="234"/>
                </a:lnTo>
                <a:lnTo>
                  <a:pt x="177" y="134"/>
                </a:lnTo>
                <a:lnTo>
                  <a:pt x="198" y="56"/>
                </a:lnTo>
                <a:lnTo>
                  <a:pt x="227" y="14"/>
                </a:lnTo>
                <a:lnTo>
                  <a:pt x="255" y="0"/>
                </a:lnTo>
                <a:lnTo>
                  <a:pt x="276" y="14"/>
                </a:lnTo>
                <a:lnTo>
                  <a:pt x="305" y="56"/>
                </a:lnTo>
                <a:lnTo>
                  <a:pt x="333" y="134"/>
                </a:lnTo>
                <a:lnTo>
                  <a:pt x="354" y="234"/>
                </a:lnTo>
                <a:lnTo>
                  <a:pt x="382" y="354"/>
                </a:lnTo>
                <a:lnTo>
                  <a:pt x="404" y="496"/>
                </a:lnTo>
                <a:lnTo>
                  <a:pt x="432" y="659"/>
                </a:lnTo>
                <a:lnTo>
                  <a:pt x="460" y="836"/>
                </a:lnTo>
                <a:lnTo>
                  <a:pt x="482" y="1020"/>
                </a:lnTo>
                <a:lnTo>
                  <a:pt x="510" y="1204"/>
                </a:lnTo>
                <a:lnTo>
                  <a:pt x="531" y="1396"/>
                </a:lnTo>
                <a:lnTo>
                  <a:pt x="560" y="1580"/>
                </a:lnTo>
                <a:lnTo>
                  <a:pt x="588" y="1757"/>
                </a:lnTo>
                <a:lnTo>
                  <a:pt x="609" y="1920"/>
                </a:lnTo>
                <a:lnTo>
                  <a:pt x="638" y="2062"/>
                </a:lnTo>
                <a:lnTo>
                  <a:pt x="659" y="2182"/>
                </a:lnTo>
                <a:lnTo>
                  <a:pt x="687" y="2281"/>
                </a:lnTo>
                <a:lnTo>
                  <a:pt x="716" y="2359"/>
                </a:lnTo>
                <a:lnTo>
                  <a:pt x="737" y="2402"/>
                </a:lnTo>
                <a:lnTo>
                  <a:pt x="765" y="2416"/>
                </a:lnTo>
                <a:lnTo>
                  <a:pt x="786" y="2402"/>
                </a:lnTo>
                <a:lnTo>
                  <a:pt x="815" y="2359"/>
                </a:lnTo>
                <a:lnTo>
                  <a:pt x="843" y="2281"/>
                </a:lnTo>
                <a:lnTo>
                  <a:pt x="864" y="2182"/>
                </a:lnTo>
                <a:lnTo>
                  <a:pt x="893" y="2062"/>
                </a:lnTo>
                <a:lnTo>
                  <a:pt x="921" y="1920"/>
                </a:lnTo>
                <a:lnTo>
                  <a:pt x="942" y="1757"/>
                </a:lnTo>
                <a:lnTo>
                  <a:pt x="971" y="1580"/>
                </a:lnTo>
                <a:lnTo>
                  <a:pt x="992" y="1396"/>
                </a:lnTo>
                <a:lnTo>
                  <a:pt x="1020" y="1211"/>
                </a:lnTo>
                <a:lnTo>
                  <a:pt x="1049" y="1020"/>
                </a:lnTo>
                <a:lnTo>
                  <a:pt x="1070" y="836"/>
                </a:lnTo>
                <a:lnTo>
                  <a:pt x="1098" y="659"/>
                </a:lnTo>
                <a:lnTo>
                  <a:pt x="1120" y="496"/>
                </a:lnTo>
                <a:lnTo>
                  <a:pt x="1148" y="354"/>
                </a:lnTo>
                <a:lnTo>
                  <a:pt x="1176" y="234"/>
                </a:lnTo>
                <a:lnTo>
                  <a:pt x="1198" y="134"/>
                </a:lnTo>
                <a:lnTo>
                  <a:pt x="1226" y="56"/>
                </a:lnTo>
                <a:lnTo>
                  <a:pt x="1247" y="14"/>
                </a:lnTo>
                <a:lnTo>
                  <a:pt x="1275" y="0"/>
                </a:lnTo>
                <a:lnTo>
                  <a:pt x="1304" y="14"/>
                </a:lnTo>
                <a:lnTo>
                  <a:pt x="1325" y="56"/>
                </a:lnTo>
                <a:lnTo>
                  <a:pt x="1353" y="134"/>
                </a:lnTo>
                <a:lnTo>
                  <a:pt x="1375" y="234"/>
                </a:lnTo>
                <a:lnTo>
                  <a:pt x="1403" y="354"/>
                </a:lnTo>
                <a:lnTo>
                  <a:pt x="1431" y="496"/>
                </a:lnTo>
                <a:lnTo>
                  <a:pt x="1453" y="659"/>
                </a:lnTo>
                <a:lnTo>
                  <a:pt x="1481" y="836"/>
                </a:lnTo>
                <a:lnTo>
                  <a:pt x="1509" y="1020"/>
                </a:lnTo>
                <a:lnTo>
                  <a:pt x="1531" y="1204"/>
                </a:lnTo>
                <a:lnTo>
                  <a:pt x="1559" y="1396"/>
                </a:lnTo>
                <a:lnTo>
                  <a:pt x="1580" y="1580"/>
                </a:lnTo>
                <a:lnTo>
                  <a:pt x="1609" y="1757"/>
                </a:lnTo>
                <a:lnTo>
                  <a:pt x="1637" y="1920"/>
                </a:lnTo>
                <a:lnTo>
                  <a:pt x="1658" y="2062"/>
                </a:lnTo>
                <a:lnTo>
                  <a:pt x="1687" y="2182"/>
                </a:lnTo>
                <a:lnTo>
                  <a:pt x="1708" y="2281"/>
                </a:lnTo>
                <a:lnTo>
                  <a:pt x="1736" y="2359"/>
                </a:lnTo>
                <a:lnTo>
                  <a:pt x="1765" y="2402"/>
                </a:lnTo>
                <a:lnTo>
                  <a:pt x="1786" y="2416"/>
                </a:lnTo>
                <a:lnTo>
                  <a:pt x="1814" y="2402"/>
                </a:lnTo>
                <a:lnTo>
                  <a:pt x="1835" y="2359"/>
                </a:lnTo>
                <a:lnTo>
                  <a:pt x="1864" y="2281"/>
                </a:lnTo>
                <a:lnTo>
                  <a:pt x="1892" y="2182"/>
                </a:lnTo>
                <a:lnTo>
                  <a:pt x="1913" y="2062"/>
                </a:lnTo>
                <a:lnTo>
                  <a:pt x="1942" y="1920"/>
                </a:lnTo>
                <a:lnTo>
                  <a:pt x="1963" y="1757"/>
                </a:lnTo>
                <a:lnTo>
                  <a:pt x="1991" y="1580"/>
                </a:lnTo>
                <a:lnTo>
                  <a:pt x="2020" y="1396"/>
                </a:lnTo>
                <a:lnTo>
                  <a:pt x="2041" y="1211"/>
                </a:lnTo>
                <a:lnTo>
                  <a:pt x="2069" y="1020"/>
                </a:lnTo>
                <a:lnTo>
                  <a:pt x="2091" y="836"/>
                </a:lnTo>
                <a:lnTo>
                  <a:pt x="2119" y="659"/>
                </a:lnTo>
                <a:lnTo>
                  <a:pt x="2147" y="496"/>
                </a:lnTo>
                <a:lnTo>
                  <a:pt x="2169" y="354"/>
                </a:lnTo>
                <a:lnTo>
                  <a:pt x="2197" y="234"/>
                </a:lnTo>
                <a:lnTo>
                  <a:pt x="2225" y="134"/>
                </a:lnTo>
                <a:lnTo>
                  <a:pt x="2246" y="56"/>
                </a:lnTo>
                <a:lnTo>
                  <a:pt x="2275" y="14"/>
                </a:lnTo>
                <a:lnTo>
                  <a:pt x="2296" y="0"/>
                </a:lnTo>
                <a:lnTo>
                  <a:pt x="2324" y="14"/>
                </a:lnTo>
                <a:lnTo>
                  <a:pt x="2353" y="56"/>
                </a:lnTo>
                <a:lnTo>
                  <a:pt x="2374" y="134"/>
                </a:lnTo>
                <a:lnTo>
                  <a:pt x="2402" y="234"/>
                </a:lnTo>
                <a:lnTo>
                  <a:pt x="2424" y="354"/>
                </a:lnTo>
                <a:lnTo>
                  <a:pt x="2452" y="496"/>
                </a:lnTo>
                <a:lnTo>
                  <a:pt x="2480" y="659"/>
                </a:lnTo>
                <a:lnTo>
                  <a:pt x="2502" y="836"/>
                </a:lnTo>
                <a:lnTo>
                  <a:pt x="2530" y="1020"/>
                </a:lnTo>
                <a:lnTo>
                  <a:pt x="2551" y="1204"/>
                </a:lnTo>
                <a:lnTo>
                  <a:pt x="2580" y="1396"/>
                </a:lnTo>
                <a:lnTo>
                  <a:pt x="2608" y="1580"/>
                </a:lnTo>
                <a:lnTo>
                  <a:pt x="2629" y="1757"/>
                </a:lnTo>
                <a:lnTo>
                  <a:pt x="2658" y="1920"/>
                </a:lnTo>
                <a:lnTo>
                  <a:pt x="2679" y="2062"/>
                </a:lnTo>
                <a:lnTo>
                  <a:pt x="2707" y="2182"/>
                </a:lnTo>
                <a:lnTo>
                  <a:pt x="2736" y="2281"/>
                </a:lnTo>
                <a:lnTo>
                  <a:pt x="2757" y="2359"/>
                </a:lnTo>
                <a:lnTo>
                  <a:pt x="2785" y="2402"/>
                </a:lnTo>
                <a:lnTo>
                  <a:pt x="2813" y="2416"/>
                </a:lnTo>
                <a:lnTo>
                  <a:pt x="2835" y="2402"/>
                </a:lnTo>
                <a:lnTo>
                  <a:pt x="2863" y="2359"/>
                </a:lnTo>
                <a:lnTo>
                  <a:pt x="2884" y="2281"/>
                </a:lnTo>
                <a:lnTo>
                  <a:pt x="2913" y="2182"/>
                </a:lnTo>
                <a:lnTo>
                  <a:pt x="2941" y="2062"/>
                </a:lnTo>
                <a:lnTo>
                  <a:pt x="2962" y="1920"/>
                </a:lnTo>
                <a:lnTo>
                  <a:pt x="2991" y="1757"/>
                </a:lnTo>
                <a:lnTo>
                  <a:pt x="3012" y="1580"/>
                </a:lnTo>
                <a:lnTo>
                  <a:pt x="3040" y="1396"/>
                </a:lnTo>
              </a:path>
            </a:pathLst>
          </a:custGeom>
          <a:noFill/>
          <a:ln w="28575"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Freeform 30"/>
          <p:cNvSpPr>
            <a:spLocks/>
          </p:cNvSpPr>
          <p:nvPr/>
        </p:nvSpPr>
        <p:spPr bwMode="auto">
          <a:xfrm>
            <a:off x="4090988" y="3730625"/>
            <a:ext cx="2044700" cy="977900"/>
          </a:xfrm>
          <a:custGeom>
            <a:avLst/>
            <a:gdLst>
              <a:gd name="T0" fmla="*/ 9500456 w 3040"/>
              <a:gd name="T1" fmla="*/ 167107162 h 2416"/>
              <a:gd name="T2" fmla="*/ 32119950 w 3040"/>
              <a:gd name="T3" fmla="*/ 107964450 h 2416"/>
              <a:gd name="T4" fmla="*/ 57453380 w 3040"/>
              <a:gd name="T5" fmla="*/ 57996027 h 2416"/>
              <a:gd name="T6" fmla="*/ 80072873 w 3040"/>
              <a:gd name="T7" fmla="*/ 21953369 h 2416"/>
              <a:gd name="T8" fmla="*/ 102692367 w 3040"/>
              <a:gd name="T9" fmla="*/ 2293775 h 2416"/>
              <a:gd name="T10" fmla="*/ 124859202 w 3040"/>
              <a:gd name="T11" fmla="*/ 2293775 h 2416"/>
              <a:gd name="T12" fmla="*/ 150645290 w 3040"/>
              <a:gd name="T13" fmla="*/ 21953369 h 2416"/>
              <a:gd name="T14" fmla="*/ 172812798 w 3040"/>
              <a:gd name="T15" fmla="*/ 57996027 h 2416"/>
              <a:gd name="T16" fmla="*/ 195432291 w 3040"/>
              <a:gd name="T17" fmla="*/ 107964450 h 2416"/>
              <a:gd name="T18" fmla="*/ 218051785 w 3040"/>
              <a:gd name="T19" fmla="*/ 167107162 h 2416"/>
              <a:gd name="T20" fmla="*/ 240218620 w 3040"/>
              <a:gd name="T21" fmla="*/ 228707577 h 2416"/>
              <a:gd name="T22" fmla="*/ 266004708 w 3040"/>
              <a:gd name="T23" fmla="*/ 287850289 h 2416"/>
              <a:gd name="T24" fmla="*/ 288624202 w 3040"/>
              <a:gd name="T25" fmla="*/ 337818712 h 2416"/>
              <a:gd name="T26" fmla="*/ 310791037 w 3040"/>
              <a:gd name="T27" fmla="*/ 373697442 h 2416"/>
              <a:gd name="T28" fmla="*/ 333410531 w 3040"/>
              <a:gd name="T29" fmla="*/ 393520965 h 2416"/>
              <a:gd name="T30" fmla="*/ 355578038 w 3040"/>
              <a:gd name="T31" fmla="*/ 393520965 h 2416"/>
              <a:gd name="T32" fmla="*/ 381364127 w 3040"/>
              <a:gd name="T33" fmla="*/ 373697442 h 2416"/>
              <a:gd name="T34" fmla="*/ 403983620 w 3040"/>
              <a:gd name="T35" fmla="*/ 337818712 h 2416"/>
              <a:gd name="T36" fmla="*/ 426150455 w 3040"/>
              <a:gd name="T37" fmla="*/ 287850289 h 2416"/>
              <a:gd name="T38" fmla="*/ 448769949 w 3040"/>
              <a:gd name="T39" fmla="*/ 228707577 h 2416"/>
              <a:gd name="T40" fmla="*/ 474556037 w 3040"/>
              <a:gd name="T41" fmla="*/ 167107162 h 2416"/>
              <a:gd name="T42" fmla="*/ 496722872 w 3040"/>
              <a:gd name="T43" fmla="*/ 107964450 h 2416"/>
              <a:gd name="T44" fmla="*/ 519342366 w 3040"/>
              <a:gd name="T45" fmla="*/ 57996027 h 2416"/>
              <a:gd name="T46" fmla="*/ 541961860 w 3040"/>
              <a:gd name="T47" fmla="*/ 21953369 h 2416"/>
              <a:gd name="T48" fmla="*/ 564129367 w 3040"/>
              <a:gd name="T49" fmla="*/ 2293775 h 2416"/>
              <a:gd name="T50" fmla="*/ 589915455 w 3040"/>
              <a:gd name="T51" fmla="*/ 2293775 h 2416"/>
              <a:gd name="T52" fmla="*/ 612082290 w 3040"/>
              <a:gd name="T53" fmla="*/ 21953369 h 2416"/>
              <a:gd name="T54" fmla="*/ 634701784 w 3040"/>
              <a:gd name="T55" fmla="*/ 57996027 h 2416"/>
              <a:gd name="T56" fmla="*/ 657321278 w 3040"/>
              <a:gd name="T57" fmla="*/ 107964450 h 2416"/>
              <a:gd name="T58" fmla="*/ 682654707 w 3040"/>
              <a:gd name="T59" fmla="*/ 167107162 h 2416"/>
              <a:gd name="T60" fmla="*/ 705274201 w 3040"/>
              <a:gd name="T61" fmla="*/ 228707577 h 2416"/>
              <a:gd name="T62" fmla="*/ 727893695 w 3040"/>
              <a:gd name="T63" fmla="*/ 287850289 h 2416"/>
              <a:gd name="T64" fmla="*/ 750061202 w 3040"/>
              <a:gd name="T65" fmla="*/ 337818712 h 2416"/>
              <a:gd name="T66" fmla="*/ 772680696 w 3040"/>
              <a:gd name="T67" fmla="*/ 373697442 h 2416"/>
              <a:gd name="T68" fmla="*/ 798466784 w 3040"/>
              <a:gd name="T69" fmla="*/ 393520965 h 2416"/>
              <a:gd name="T70" fmla="*/ 820633619 w 3040"/>
              <a:gd name="T71" fmla="*/ 393520965 h 2416"/>
              <a:gd name="T72" fmla="*/ 843253113 w 3040"/>
              <a:gd name="T73" fmla="*/ 373697442 h 2416"/>
              <a:gd name="T74" fmla="*/ 865419948 w 3040"/>
              <a:gd name="T75" fmla="*/ 337818712 h 2416"/>
              <a:gd name="T76" fmla="*/ 888039441 w 3040"/>
              <a:gd name="T77" fmla="*/ 287850289 h 2416"/>
              <a:gd name="T78" fmla="*/ 913825530 w 3040"/>
              <a:gd name="T79" fmla="*/ 228707577 h 2416"/>
              <a:gd name="T80" fmla="*/ 935993037 w 3040"/>
              <a:gd name="T81" fmla="*/ 167107162 h 2416"/>
              <a:gd name="T82" fmla="*/ 958612531 w 3040"/>
              <a:gd name="T83" fmla="*/ 107964450 h 2416"/>
              <a:gd name="T84" fmla="*/ 981232025 w 3040"/>
              <a:gd name="T85" fmla="*/ 57996027 h 2416"/>
              <a:gd name="T86" fmla="*/ 1006565454 w 3040"/>
              <a:gd name="T87" fmla="*/ 21953369 h 2416"/>
              <a:gd name="T88" fmla="*/ 1029184948 w 3040"/>
              <a:gd name="T89" fmla="*/ 2293775 h 2416"/>
              <a:gd name="T90" fmla="*/ 1051351783 w 3040"/>
              <a:gd name="T91" fmla="*/ 2293775 h 2416"/>
              <a:gd name="T92" fmla="*/ 1073971276 w 3040"/>
              <a:gd name="T93" fmla="*/ 21953369 h 2416"/>
              <a:gd name="T94" fmla="*/ 1096590770 w 3040"/>
              <a:gd name="T95" fmla="*/ 57996027 h 2416"/>
              <a:gd name="T96" fmla="*/ 1121924872 w 3040"/>
              <a:gd name="T97" fmla="*/ 107964450 h 2416"/>
              <a:gd name="T98" fmla="*/ 1144544366 w 3040"/>
              <a:gd name="T99" fmla="*/ 167107162 h 2416"/>
              <a:gd name="T100" fmla="*/ 1167163860 w 3040"/>
              <a:gd name="T101" fmla="*/ 228707577 h 2416"/>
              <a:gd name="T102" fmla="*/ 1189330695 w 3040"/>
              <a:gd name="T103" fmla="*/ 287850289 h 2416"/>
              <a:gd name="T104" fmla="*/ 1211950188 w 3040"/>
              <a:gd name="T105" fmla="*/ 337818712 h 2416"/>
              <a:gd name="T106" fmla="*/ 1237736277 w 3040"/>
              <a:gd name="T107" fmla="*/ 373697442 h 2416"/>
              <a:gd name="T108" fmla="*/ 1259903111 w 3040"/>
              <a:gd name="T109" fmla="*/ 393520965 h 2416"/>
              <a:gd name="T110" fmla="*/ 1282522605 w 3040"/>
              <a:gd name="T111" fmla="*/ 393520965 h 2416"/>
              <a:gd name="T112" fmla="*/ 1304690113 w 3040"/>
              <a:gd name="T113" fmla="*/ 373697442 h 2416"/>
              <a:gd name="T114" fmla="*/ 1330476201 w 3040"/>
              <a:gd name="T115" fmla="*/ 337818712 h 2416"/>
              <a:gd name="T116" fmla="*/ 1353095695 w 3040"/>
              <a:gd name="T117" fmla="*/ 287850289 h 2416"/>
              <a:gd name="T118" fmla="*/ 1375262530 w 3040"/>
              <a:gd name="T119" fmla="*/ 228707577 h 24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40" h="2416">
                <a:moveTo>
                  <a:pt x="0" y="1211"/>
                </a:moveTo>
                <a:lnTo>
                  <a:pt x="21" y="1020"/>
                </a:lnTo>
                <a:lnTo>
                  <a:pt x="49" y="836"/>
                </a:lnTo>
                <a:lnTo>
                  <a:pt x="71" y="659"/>
                </a:lnTo>
                <a:lnTo>
                  <a:pt x="99" y="496"/>
                </a:lnTo>
                <a:lnTo>
                  <a:pt x="127" y="354"/>
                </a:lnTo>
                <a:lnTo>
                  <a:pt x="149" y="234"/>
                </a:lnTo>
                <a:lnTo>
                  <a:pt x="177" y="134"/>
                </a:lnTo>
                <a:lnTo>
                  <a:pt x="198" y="56"/>
                </a:lnTo>
                <a:lnTo>
                  <a:pt x="227" y="14"/>
                </a:lnTo>
                <a:lnTo>
                  <a:pt x="255" y="0"/>
                </a:lnTo>
                <a:lnTo>
                  <a:pt x="276" y="14"/>
                </a:lnTo>
                <a:lnTo>
                  <a:pt x="305" y="56"/>
                </a:lnTo>
                <a:lnTo>
                  <a:pt x="333" y="134"/>
                </a:lnTo>
                <a:lnTo>
                  <a:pt x="354" y="234"/>
                </a:lnTo>
                <a:lnTo>
                  <a:pt x="382" y="354"/>
                </a:lnTo>
                <a:lnTo>
                  <a:pt x="404" y="496"/>
                </a:lnTo>
                <a:lnTo>
                  <a:pt x="432" y="659"/>
                </a:lnTo>
                <a:lnTo>
                  <a:pt x="460" y="836"/>
                </a:lnTo>
                <a:lnTo>
                  <a:pt x="482" y="1020"/>
                </a:lnTo>
                <a:lnTo>
                  <a:pt x="510" y="1204"/>
                </a:lnTo>
                <a:lnTo>
                  <a:pt x="531" y="1396"/>
                </a:lnTo>
                <a:lnTo>
                  <a:pt x="560" y="1580"/>
                </a:lnTo>
                <a:lnTo>
                  <a:pt x="588" y="1757"/>
                </a:lnTo>
                <a:lnTo>
                  <a:pt x="609" y="1920"/>
                </a:lnTo>
                <a:lnTo>
                  <a:pt x="638" y="2062"/>
                </a:lnTo>
                <a:lnTo>
                  <a:pt x="659" y="2182"/>
                </a:lnTo>
                <a:lnTo>
                  <a:pt x="687" y="2281"/>
                </a:lnTo>
                <a:lnTo>
                  <a:pt x="716" y="2359"/>
                </a:lnTo>
                <a:lnTo>
                  <a:pt x="737" y="2402"/>
                </a:lnTo>
                <a:lnTo>
                  <a:pt x="765" y="2416"/>
                </a:lnTo>
                <a:lnTo>
                  <a:pt x="786" y="2402"/>
                </a:lnTo>
                <a:lnTo>
                  <a:pt x="815" y="2359"/>
                </a:lnTo>
                <a:lnTo>
                  <a:pt x="843" y="2281"/>
                </a:lnTo>
                <a:lnTo>
                  <a:pt x="864" y="2182"/>
                </a:lnTo>
                <a:lnTo>
                  <a:pt x="893" y="2062"/>
                </a:lnTo>
                <a:lnTo>
                  <a:pt x="921" y="1920"/>
                </a:lnTo>
                <a:lnTo>
                  <a:pt x="942" y="1757"/>
                </a:lnTo>
                <a:lnTo>
                  <a:pt x="971" y="1580"/>
                </a:lnTo>
                <a:lnTo>
                  <a:pt x="992" y="1396"/>
                </a:lnTo>
                <a:lnTo>
                  <a:pt x="1020" y="1211"/>
                </a:lnTo>
                <a:lnTo>
                  <a:pt x="1049" y="1020"/>
                </a:lnTo>
                <a:lnTo>
                  <a:pt x="1070" y="836"/>
                </a:lnTo>
                <a:lnTo>
                  <a:pt x="1098" y="659"/>
                </a:lnTo>
                <a:lnTo>
                  <a:pt x="1120" y="496"/>
                </a:lnTo>
                <a:lnTo>
                  <a:pt x="1148" y="354"/>
                </a:lnTo>
                <a:lnTo>
                  <a:pt x="1176" y="234"/>
                </a:lnTo>
                <a:lnTo>
                  <a:pt x="1198" y="134"/>
                </a:lnTo>
                <a:lnTo>
                  <a:pt x="1226" y="56"/>
                </a:lnTo>
                <a:lnTo>
                  <a:pt x="1247" y="14"/>
                </a:lnTo>
                <a:lnTo>
                  <a:pt x="1275" y="0"/>
                </a:lnTo>
                <a:lnTo>
                  <a:pt x="1304" y="14"/>
                </a:lnTo>
                <a:lnTo>
                  <a:pt x="1325" y="56"/>
                </a:lnTo>
                <a:lnTo>
                  <a:pt x="1353" y="134"/>
                </a:lnTo>
                <a:lnTo>
                  <a:pt x="1375" y="234"/>
                </a:lnTo>
                <a:lnTo>
                  <a:pt x="1403" y="354"/>
                </a:lnTo>
                <a:lnTo>
                  <a:pt x="1431" y="496"/>
                </a:lnTo>
                <a:lnTo>
                  <a:pt x="1453" y="659"/>
                </a:lnTo>
                <a:lnTo>
                  <a:pt x="1481" y="836"/>
                </a:lnTo>
                <a:lnTo>
                  <a:pt x="1509" y="1020"/>
                </a:lnTo>
                <a:lnTo>
                  <a:pt x="1531" y="1204"/>
                </a:lnTo>
                <a:lnTo>
                  <a:pt x="1559" y="1396"/>
                </a:lnTo>
                <a:lnTo>
                  <a:pt x="1580" y="1580"/>
                </a:lnTo>
                <a:lnTo>
                  <a:pt x="1609" y="1757"/>
                </a:lnTo>
                <a:lnTo>
                  <a:pt x="1637" y="1920"/>
                </a:lnTo>
                <a:lnTo>
                  <a:pt x="1658" y="2062"/>
                </a:lnTo>
                <a:lnTo>
                  <a:pt x="1687" y="2182"/>
                </a:lnTo>
                <a:lnTo>
                  <a:pt x="1708" y="2281"/>
                </a:lnTo>
                <a:lnTo>
                  <a:pt x="1736" y="2359"/>
                </a:lnTo>
                <a:lnTo>
                  <a:pt x="1765" y="2402"/>
                </a:lnTo>
                <a:lnTo>
                  <a:pt x="1786" y="2416"/>
                </a:lnTo>
                <a:lnTo>
                  <a:pt x="1814" y="2402"/>
                </a:lnTo>
                <a:lnTo>
                  <a:pt x="1835" y="2359"/>
                </a:lnTo>
                <a:lnTo>
                  <a:pt x="1864" y="2281"/>
                </a:lnTo>
                <a:lnTo>
                  <a:pt x="1892" y="2182"/>
                </a:lnTo>
                <a:lnTo>
                  <a:pt x="1913" y="2062"/>
                </a:lnTo>
                <a:lnTo>
                  <a:pt x="1942" y="1920"/>
                </a:lnTo>
                <a:lnTo>
                  <a:pt x="1963" y="1757"/>
                </a:lnTo>
                <a:lnTo>
                  <a:pt x="1991" y="1580"/>
                </a:lnTo>
                <a:lnTo>
                  <a:pt x="2020" y="1396"/>
                </a:lnTo>
                <a:lnTo>
                  <a:pt x="2041" y="1211"/>
                </a:lnTo>
                <a:lnTo>
                  <a:pt x="2069" y="1020"/>
                </a:lnTo>
                <a:lnTo>
                  <a:pt x="2091" y="836"/>
                </a:lnTo>
                <a:lnTo>
                  <a:pt x="2119" y="659"/>
                </a:lnTo>
                <a:lnTo>
                  <a:pt x="2147" y="496"/>
                </a:lnTo>
                <a:lnTo>
                  <a:pt x="2169" y="354"/>
                </a:lnTo>
                <a:lnTo>
                  <a:pt x="2197" y="234"/>
                </a:lnTo>
                <a:lnTo>
                  <a:pt x="2225" y="134"/>
                </a:lnTo>
                <a:lnTo>
                  <a:pt x="2246" y="56"/>
                </a:lnTo>
                <a:lnTo>
                  <a:pt x="2275" y="14"/>
                </a:lnTo>
                <a:lnTo>
                  <a:pt x="2296" y="0"/>
                </a:lnTo>
                <a:lnTo>
                  <a:pt x="2324" y="14"/>
                </a:lnTo>
                <a:lnTo>
                  <a:pt x="2353" y="56"/>
                </a:lnTo>
                <a:lnTo>
                  <a:pt x="2374" y="134"/>
                </a:lnTo>
                <a:lnTo>
                  <a:pt x="2402" y="234"/>
                </a:lnTo>
                <a:lnTo>
                  <a:pt x="2424" y="354"/>
                </a:lnTo>
                <a:lnTo>
                  <a:pt x="2452" y="496"/>
                </a:lnTo>
                <a:lnTo>
                  <a:pt x="2480" y="659"/>
                </a:lnTo>
                <a:lnTo>
                  <a:pt x="2502" y="836"/>
                </a:lnTo>
                <a:lnTo>
                  <a:pt x="2530" y="1020"/>
                </a:lnTo>
                <a:lnTo>
                  <a:pt x="2551" y="1204"/>
                </a:lnTo>
                <a:lnTo>
                  <a:pt x="2580" y="1396"/>
                </a:lnTo>
                <a:lnTo>
                  <a:pt x="2608" y="1580"/>
                </a:lnTo>
                <a:lnTo>
                  <a:pt x="2629" y="1757"/>
                </a:lnTo>
                <a:lnTo>
                  <a:pt x="2658" y="1920"/>
                </a:lnTo>
                <a:lnTo>
                  <a:pt x="2679" y="2062"/>
                </a:lnTo>
                <a:lnTo>
                  <a:pt x="2707" y="2182"/>
                </a:lnTo>
                <a:lnTo>
                  <a:pt x="2736" y="2281"/>
                </a:lnTo>
                <a:lnTo>
                  <a:pt x="2757" y="2359"/>
                </a:lnTo>
                <a:lnTo>
                  <a:pt x="2785" y="2402"/>
                </a:lnTo>
                <a:lnTo>
                  <a:pt x="2813" y="2416"/>
                </a:lnTo>
                <a:lnTo>
                  <a:pt x="2835" y="2402"/>
                </a:lnTo>
                <a:lnTo>
                  <a:pt x="2863" y="2359"/>
                </a:lnTo>
                <a:lnTo>
                  <a:pt x="2884" y="2281"/>
                </a:lnTo>
                <a:lnTo>
                  <a:pt x="2913" y="2182"/>
                </a:lnTo>
                <a:lnTo>
                  <a:pt x="2941" y="2062"/>
                </a:lnTo>
                <a:lnTo>
                  <a:pt x="2962" y="1920"/>
                </a:lnTo>
                <a:lnTo>
                  <a:pt x="2991" y="1757"/>
                </a:lnTo>
                <a:lnTo>
                  <a:pt x="3012" y="1580"/>
                </a:lnTo>
                <a:lnTo>
                  <a:pt x="3040" y="1396"/>
                </a:lnTo>
              </a:path>
            </a:pathLst>
          </a:custGeom>
          <a:noFill/>
          <a:ln w="28575"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Line 31"/>
          <p:cNvSpPr>
            <a:spLocks noChangeShapeType="1"/>
          </p:cNvSpPr>
          <p:nvPr/>
        </p:nvSpPr>
        <p:spPr bwMode="auto">
          <a:xfrm>
            <a:off x="1460500" y="3598863"/>
            <a:ext cx="698500" cy="0"/>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11" name="Text Box 32"/>
          <p:cNvSpPr txBox="1">
            <a:spLocks noChangeArrowheads="1"/>
          </p:cNvSpPr>
          <p:nvPr/>
        </p:nvSpPr>
        <p:spPr bwMode="auto">
          <a:xfrm>
            <a:off x="1622425" y="3140075"/>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2000"/>
              <a:t>l</a:t>
            </a:r>
          </a:p>
        </p:txBody>
      </p:sp>
      <p:graphicFrame>
        <p:nvGraphicFramePr>
          <p:cNvPr id="29712" name="Object 33"/>
          <p:cNvGraphicFramePr>
            <a:graphicFrameLocks noChangeAspect="1"/>
          </p:cNvGraphicFramePr>
          <p:nvPr/>
        </p:nvGraphicFramePr>
        <p:xfrm>
          <a:off x="4191000" y="2057400"/>
          <a:ext cx="4695825" cy="788988"/>
        </p:xfrm>
        <a:graphic>
          <a:graphicData uri="http://schemas.openxmlformats.org/presentationml/2006/ole">
            <mc:AlternateContent xmlns:mc="http://schemas.openxmlformats.org/markup-compatibility/2006">
              <mc:Choice xmlns:v="urn:schemas-microsoft-com:vml" Requires="v">
                <p:oleObj spid="_x0000_s62541" name="Equation" r:id="rId4" imgW="1497950" imgH="253890" progId="Equation.3">
                  <p:embed/>
                </p:oleObj>
              </mc:Choice>
              <mc:Fallback>
                <p:oleObj name="Equation" r:id="rId4" imgW="1497950"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57400"/>
                        <a:ext cx="4695825"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3" name="Text Box 34"/>
          <p:cNvSpPr txBox="1">
            <a:spLocks noChangeArrowheads="1"/>
          </p:cNvSpPr>
          <p:nvPr/>
        </p:nvSpPr>
        <p:spPr bwMode="auto">
          <a:xfrm>
            <a:off x="718120" y="685800"/>
            <a:ext cx="85344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Solutions of Maxwell's equations are numerous (depending on the initial conditions).</a:t>
            </a:r>
          </a:p>
          <a:p>
            <a:pPr eaLnBrk="1" hangingPunct="1">
              <a:buFont typeface="Wingdings" pitchFamily="2" charset="2"/>
              <a:buNone/>
            </a:pPr>
            <a:r>
              <a:rPr lang="en-US" altLang="en-US" dirty="0"/>
              <a:t>All can be expressed as the sum of plane waves.</a:t>
            </a:r>
            <a:endParaRPr lang="fr-FR" altLang="en-US" dirty="0"/>
          </a:p>
        </p:txBody>
      </p:sp>
    </p:spTree>
    <p:extLst>
      <p:ext uri="{BB962C8B-B14F-4D97-AF65-F5344CB8AC3E}">
        <p14:creationId xmlns:p14="http://schemas.microsoft.com/office/powerpoint/2010/main" val="4253164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940104" y="-76200"/>
            <a:ext cx="3288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Carried</a:t>
            </a:r>
            <a:r>
              <a:rPr lang="fr-FR" sz="3600" b="1" dirty="0" smtClean="0">
                <a:solidFill>
                  <a:srgbClr val="CC0000"/>
                </a:solidFill>
                <a:effectLst>
                  <a:outerShdw blurRad="38100" dist="38100" dir="2700000" algn="tl">
                    <a:srgbClr val="C0C0C0"/>
                  </a:outerShdw>
                </a:effectLst>
                <a:latin typeface="Arial" pitchFamily="34" charset="0"/>
              </a:rPr>
              <a:t> power</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0723" name="Text Box 3"/>
          <p:cNvSpPr txBox="1">
            <a:spLocks noChangeArrowheads="1"/>
          </p:cNvSpPr>
          <p:nvPr/>
        </p:nvSpPr>
        <p:spPr bwMode="auto">
          <a:xfrm>
            <a:off x="762000" y="3933056"/>
            <a:ext cx="7970838"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smtClean="0"/>
              <a:t>When </a:t>
            </a:r>
            <a:r>
              <a:rPr lang="en-US" altLang="en-US" dirty="0"/>
              <a:t>the far field condition is satisfied, the </a:t>
            </a:r>
            <a:r>
              <a:rPr lang="en-US" altLang="en-US" dirty="0" err="1"/>
              <a:t>wavefront</a:t>
            </a:r>
            <a:r>
              <a:rPr lang="en-US" altLang="en-US" dirty="0"/>
              <a:t> can be </a:t>
            </a:r>
            <a:r>
              <a:rPr lang="en-US" altLang="en-US" dirty="0" smtClean="0"/>
              <a:t>assimilated </a:t>
            </a:r>
            <a:r>
              <a:rPr lang="en-US" altLang="en-US" dirty="0"/>
              <a:t>to a plane </a:t>
            </a:r>
            <a:r>
              <a:rPr lang="en-US" altLang="en-US" dirty="0" err="1"/>
              <a:t>wavefront</a:t>
            </a:r>
            <a:r>
              <a:rPr lang="en-US" altLang="en-US" dirty="0"/>
              <a:t>. The power carried by the wave is </a:t>
            </a:r>
            <a:r>
              <a:rPr lang="en-US" altLang="en-US" dirty="0" smtClean="0"/>
              <a:t>represented </a:t>
            </a:r>
            <a:r>
              <a:rPr lang="en-US" altLang="en-US" dirty="0"/>
              <a:t>by the </a:t>
            </a:r>
            <a:r>
              <a:rPr lang="en-US" altLang="en-US" dirty="0" err="1"/>
              <a:t>Poynting</a:t>
            </a:r>
            <a:r>
              <a:rPr lang="en-US" altLang="en-US" dirty="0"/>
              <a:t> vector:</a:t>
            </a:r>
            <a:endParaRPr lang="fr-FR" altLang="en-US" dirty="0"/>
          </a:p>
        </p:txBody>
      </p:sp>
      <p:graphicFrame>
        <p:nvGraphicFramePr>
          <p:cNvPr id="30724" name="Object 4"/>
          <p:cNvGraphicFramePr>
            <a:graphicFrameLocks noChangeAspect="1"/>
          </p:cNvGraphicFramePr>
          <p:nvPr>
            <p:extLst>
              <p:ext uri="{D42A27DB-BD31-4B8C-83A1-F6EECF244321}">
                <p14:modId xmlns:p14="http://schemas.microsoft.com/office/powerpoint/2010/main" val="3260475943"/>
              </p:ext>
            </p:extLst>
          </p:nvPr>
        </p:nvGraphicFramePr>
        <p:xfrm>
          <a:off x="4876800" y="5136381"/>
          <a:ext cx="2209800" cy="1031875"/>
        </p:xfrm>
        <a:graphic>
          <a:graphicData uri="http://schemas.openxmlformats.org/presentationml/2006/ole">
            <mc:AlternateContent xmlns:mc="http://schemas.openxmlformats.org/markup-compatibility/2006">
              <mc:Choice xmlns:v="urn:schemas-microsoft-com:vml" Requires="v">
                <p:oleObj spid="_x0000_s63715" r:id="rId4" imgW="837836" imgH="393529" progId="Equation.3">
                  <p:embed/>
                </p:oleObj>
              </mc:Choice>
              <mc:Fallback>
                <p:oleObj r:id="rId4" imgW="83783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136381"/>
                        <a:ext cx="2209800" cy="1031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725" name="Group 19"/>
          <p:cNvGrpSpPr>
            <a:grpSpLocks/>
          </p:cNvGrpSpPr>
          <p:nvPr/>
        </p:nvGrpSpPr>
        <p:grpSpPr bwMode="auto">
          <a:xfrm>
            <a:off x="838200" y="685800"/>
            <a:ext cx="7245350" cy="3570288"/>
            <a:chOff x="380" y="1639"/>
            <a:chExt cx="4564" cy="2249"/>
          </a:xfrm>
        </p:grpSpPr>
        <p:sp>
          <p:nvSpPr>
            <p:cNvPr id="30726" name="Line 5"/>
            <p:cNvSpPr>
              <a:spLocks noChangeShapeType="1"/>
            </p:cNvSpPr>
            <p:nvPr/>
          </p:nvSpPr>
          <p:spPr bwMode="auto">
            <a:xfrm flipV="1">
              <a:off x="1052" y="1776"/>
              <a:ext cx="0" cy="105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27" name="Line 6"/>
            <p:cNvSpPr>
              <a:spLocks noChangeShapeType="1"/>
            </p:cNvSpPr>
            <p:nvPr/>
          </p:nvSpPr>
          <p:spPr bwMode="auto">
            <a:xfrm flipH="1">
              <a:off x="476" y="2832"/>
              <a:ext cx="576"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28" name="Line 7"/>
            <p:cNvSpPr>
              <a:spLocks noChangeShapeType="1"/>
            </p:cNvSpPr>
            <p:nvPr/>
          </p:nvSpPr>
          <p:spPr bwMode="auto">
            <a:xfrm>
              <a:off x="1052" y="2832"/>
              <a:ext cx="37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29" name="Oval 8"/>
            <p:cNvSpPr>
              <a:spLocks noChangeArrowheads="1"/>
            </p:cNvSpPr>
            <p:nvPr/>
          </p:nvSpPr>
          <p:spPr bwMode="auto">
            <a:xfrm>
              <a:off x="1004" y="2784"/>
              <a:ext cx="96" cy="96"/>
            </a:xfrm>
            <a:prstGeom prst="ellipse">
              <a:avLst/>
            </a:prstGeom>
            <a:solidFill>
              <a:srgbClr val="FF00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30730" name="Text Box 9"/>
            <p:cNvSpPr txBox="1">
              <a:spLocks noChangeArrowheads="1"/>
            </p:cNvSpPr>
            <p:nvPr/>
          </p:nvSpPr>
          <p:spPr bwMode="auto">
            <a:xfrm>
              <a:off x="808" y="163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chemeClr val="tx1"/>
                  </a:solidFill>
                </a:rPr>
                <a:t>x</a:t>
              </a:r>
            </a:p>
          </p:txBody>
        </p:sp>
        <p:sp>
          <p:nvSpPr>
            <p:cNvPr id="30731" name="Text Box 10"/>
            <p:cNvSpPr txBox="1">
              <a:spLocks noChangeArrowheads="1"/>
            </p:cNvSpPr>
            <p:nvPr/>
          </p:nvSpPr>
          <p:spPr bwMode="auto">
            <a:xfrm>
              <a:off x="380" y="316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chemeClr val="tx1"/>
                  </a:solidFill>
                </a:rPr>
                <a:t>y</a:t>
              </a:r>
            </a:p>
          </p:txBody>
        </p:sp>
        <p:sp>
          <p:nvSpPr>
            <p:cNvPr id="30732" name="Text Box 11"/>
            <p:cNvSpPr txBox="1">
              <a:spLocks noChangeArrowheads="1"/>
            </p:cNvSpPr>
            <p:nvPr/>
          </p:nvSpPr>
          <p:spPr bwMode="auto">
            <a:xfrm>
              <a:off x="4748" y="259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chemeClr val="tx1"/>
                  </a:solidFill>
                </a:rPr>
                <a:t>z</a:t>
              </a:r>
            </a:p>
          </p:txBody>
        </p:sp>
        <p:sp>
          <p:nvSpPr>
            <p:cNvPr id="30733" name="Text Box 12"/>
            <p:cNvSpPr txBox="1">
              <a:spLocks noChangeArrowheads="1"/>
            </p:cNvSpPr>
            <p:nvPr/>
          </p:nvSpPr>
          <p:spPr bwMode="auto">
            <a:xfrm>
              <a:off x="1052" y="244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800">
                  <a:solidFill>
                    <a:srgbClr val="FF0000"/>
                  </a:solidFill>
                </a:rPr>
                <a:t>E</a:t>
              </a:r>
            </a:p>
          </p:txBody>
        </p:sp>
        <p:sp>
          <p:nvSpPr>
            <p:cNvPr id="30734" name="Arc 13"/>
            <p:cNvSpPr>
              <a:spLocks/>
            </p:cNvSpPr>
            <p:nvPr/>
          </p:nvSpPr>
          <p:spPr bwMode="auto">
            <a:xfrm rot="2700000">
              <a:off x="1724" y="2312"/>
              <a:ext cx="1088" cy="1088"/>
            </a:xfrm>
            <a:custGeom>
              <a:avLst/>
              <a:gdLst>
                <a:gd name="T0" fmla="*/ 10 w 21293"/>
                <a:gd name="T1" fmla="*/ 0 h 21285"/>
                <a:gd name="T2" fmla="*/ 56 w 21293"/>
                <a:gd name="T3" fmla="*/ 46 h 21285"/>
                <a:gd name="T4" fmla="*/ 0 w 21293"/>
                <a:gd name="T5" fmla="*/ 56 h 21285"/>
                <a:gd name="T6" fmla="*/ 0 60000 65536"/>
                <a:gd name="T7" fmla="*/ 0 60000 65536"/>
                <a:gd name="T8" fmla="*/ 0 60000 65536"/>
              </a:gdLst>
              <a:ahLst/>
              <a:cxnLst>
                <a:cxn ang="T6">
                  <a:pos x="T0" y="T1"/>
                </a:cxn>
                <a:cxn ang="T7">
                  <a:pos x="T2" y="T3"/>
                </a:cxn>
                <a:cxn ang="T8">
                  <a:pos x="T4" y="T5"/>
                </a:cxn>
              </a:cxnLst>
              <a:rect l="0" t="0" r="r" b="b"/>
              <a:pathLst>
                <a:path w="21293" h="21285" fill="none" extrusionOk="0">
                  <a:moveTo>
                    <a:pt x="3675" y="0"/>
                  </a:moveTo>
                  <a:cubicBezTo>
                    <a:pt x="12696" y="1558"/>
                    <a:pt x="19756" y="8633"/>
                    <a:pt x="21293" y="17657"/>
                  </a:cubicBezTo>
                </a:path>
                <a:path w="21293" h="21285" stroke="0" extrusionOk="0">
                  <a:moveTo>
                    <a:pt x="3675" y="0"/>
                  </a:moveTo>
                  <a:cubicBezTo>
                    <a:pt x="12696" y="1558"/>
                    <a:pt x="19756" y="8633"/>
                    <a:pt x="21293" y="17657"/>
                  </a:cubicBezTo>
                  <a:lnTo>
                    <a:pt x="0" y="21285"/>
                  </a:lnTo>
                  <a:lnTo>
                    <a:pt x="3675"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5" name="Line 14"/>
            <p:cNvSpPr>
              <a:spLocks noChangeShapeType="1"/>
            </p:cNvSpPr>
            <p:nvPr/>
          </p:nvSpPr>
          <p:spPr bwMode="auto">
            <a:xfrm flipV="1">
              <a:off x="2591" y="2400"/>
              <a:ext cx="0"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6" name="Line 15"/>
            <p:cNvSpPr>
              <a:spLocks noChangeShapeType="1"/>
            </p:cNvSpPr>
            <p:nvPr/>
          </p:nvSpPr>
          <p:spPr bwMode="auto">
            <a:xfrm flipH="1">
              <a:off x="2351" y="2832"/>
              <a:ext cx="240" cy="28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37" name="Object 16"/>
            <p:cNvGraphicFramePr>
              <a:graphicFrameLocks noChangeAspect="1"/>
            </p:cNvGraphicFramePr>
            <p:nvPr/>
          </p:nvGraphicFramePr>
          <p:xfrm>
            <a:off x="2646" y="2208"/>
            <a:ext cx="233" cy="326"/>
          </p:xfrm>
          <a:graphic>
            <a:graphicData uri="http://schemas.openxmlformats.org/presentationml/2006/ole">
              <mc:AlternateContent xmlns:mc="http://schemas.openxmlformats.org/markup-compatibility/2006">
                <mc:Choice xmlns:v="urn:schemas-microsoft-com:vml" Requires="v">
                  <p:oleObj spid="_x0000_s63716" name="Equation" r:id="rId6" imgW="133446" imgH="199957" progId="Equation.3">
                    <p:embed/>
                  </p:oleObj>
                </mc:Choice>
                <mc:Fallback>
                  <p:oleObj name="Equation" r:id="rId6" imgW="133446" imgH="1999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 y="2208"/>
                          <a:ext cx="23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8" name="Object 17"/>
            <p:cNvGraphicFramePr>
              <a:graphicFrameLocks noChangeAspect="1"/>
            </p:cNvGraphicFramePr>
            <p:nvPr/>
          </p:nvGraphicFramePr>
          <p:xfrm>
            <a:off x="2063" y="2880"/>
            <a:ext cx="259" cy="327"/>
          </p:xfrm>
          <a:graphic>
            <a:graphicData uri="http://schemas.openxmlformats.org/presentationml/2006/ole">
              <mc:AlternateContent xmlns:mc="http://schemas.openxmlformats.org/markup-compatibility/2006">
                <mc:Choice xmlns:v="urn:schemas-microsoft-com:vml" Requires="v">
                  <p:oleObj spid="_x0000_s63717" name="Equation" r:id="rId8" imgW="161810" imgH="199957" progId="Equation.3">
                    <p:embed/>
                  </p:oleObj>
                </mc:Choice>
                <mc:Fallback>
                  <p:oleObj name="Equation" r:id="rId8" imgW="161810" imgH="19995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 y="2880"/>
                          <a:ext cx="2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9" name="Arc 18"/>
            <p:cNvSpPr>
              <a:spLocks/>
            </p:cNvSpPr>
            <p:nvPr/>
          </p:nvSpPr>
          <p:spPr bwMode="auto">
            <a:xfrm rot="2700000">
              <a:off x="2331" y="1630"/>
              <a:ext cx="2187" cy="2330"/>
            </a:xfrm>
            <a:custGeom>
              <a:avLst/>
              <a:gdLst>
                <a:gd name="T0" fmla="*/ 133 w 18301"/>
                <a:gd name="T1" fmla="*/ 0 h 19488"/>
                <a:gd name="T2" fmla="*/ 261 w 18301"/>
                <a:gd name="T3" fmla="*/ 115 h 19488"/>
                <a:gd name="T4" fmla="*/ 0 w 18301"/>
                <a:gd name="T5" fmla="*/ 279 h 19488"/>
                <a:gd name="T6" fmla="*/ 0 60000 65536"/>
                <a:gd name="T7" fmla="*/ 0 60000 65536"/>
                <a:gd name="T8" fmla="*/ 0 60000 65536"/>
              </a:gdLst>
              <a:ahLst/>
              <a:cxnLst>
                <a:cxn ang="T6">
                  <a:pos x="T0" y="T1"/>
                </a:cxn>
                <a:cxn ang="T7">
                  <a:pos x="T2" y="T3"/>
                </a:cxn>
                <a:cxn ang="T8">
                  <a:pos x="T4" y="T5"/>
                </a:cxn>
              </a:cxnLst>
              <a:rect l="0" t="0" r="r" b="b"/>
              <a:pathLst>
                <a:path w="18301" h="19488" fill="none" extrusionOk="0">
                  <a:moveTo>
                    <a:pt x="9315" y="-1"/>
                  </a:moveTo>
                  <a:cubicBezTo>
                    <a:pt x="13009" y="1765"/>
                    <a:pt x="16126" y="4545"/>
                    <a:pt x="18301" y="8014"/>
                  </a:cubicBezTo>
                </a:path>
                <a:path w="18301" h="19488" stroke="0" extrusionOk="0">
                  <a:moveTo>
                    <a:pt x="9315" y="-1"/>
                  </a:moveTo>
                  <a:cubicBezTo>
                    <a:pt x="13009" y="1765"/>
                    <a:pt x="16126" y="4545"/>
                    <a:pt x="18301" y="8014"/>
                  </a:cubicBezTo>
                  <a:lnTo>
                    <a:pt x="0" y="19488"/>
                  </a:lnTo>
                  <a:lnTo>
                    <a:pt x="9315"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2668902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065069" y="-31750"/>
            <a:ext cx="49552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Radiation </a:t>
            </a:r>
            <a:r>
              <a:rPr lang="fr-FR" sz="3600" b="1" dirty="0" err="1" smtClean="0">
                <a:solidFill>
                  <a:srgbClr val="CC0000"/>
                </a:solidFill>
                <a:effectLst>
                  <a:outerShdw blurRad="38100" dist="38100" dir="2700000" algn="tl">
                    <a:srgbClr val="C0C0C0"/>
                  </a:outerShdw>
                </a:effectLst>
                <a:latin typeface="Arial" pitchFamily="34" charset="0"/>
              </a:rPr>
              <a:t>mechanism</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099" name="Text Box 4"/>
          <p:cNvSpPr txBox="1">
            <a:spLocks noChangeArrowheads="1"/>
          </p:cNvSpPr>
          <p:nvPr/>
        </p:nvSpPr>
        <p:spPr bwMode="auto">
          <a:xfrm>
            <a:off x="650304" y="762000"/>
            <a:ext cx="8458200"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solidFill>
                  <a:schemeClr val="tx1"/>
                </a:solidFill>
              </a:rPr>
              <a:t>Charges </a:t>
            </a:r>
            <a:r>
              <a:rPr lang="en-US" altLang="en-US" dirty="0">
                <a:solidFill>
                  <a:schemeClr val="tx1"/>
                </a:solidFill>
              </a:rPr>
              <a:t>transmitted over a straight metal </a:t>
            </a:r>
            <a:r>
              <a:rPr lang="en-US" altLang="en-US" dirty="0" smtClean="0">
                <a:solidFill>
                  <a:schemeClr val="tx1"/>
                </a:solidFill>
              </a:rPr>
              <a:t>at a constant </a:t>
            </a:r>
            <a:r>
              <a:rPr lang="en-US" altLang="en-US" dirty="0">
                <a:solidFill>
                  <a:schemeClr val="tx1"/>
                </a:solidFill>
              </a:rPr>
              <a:t>speed </a:t>
            </a:r>
            <a:r>
              <a:rPr lang="en-US" altLang="en-US" dirty="0" smtClean="0">
                <a:solidFill>
                  <a:schemeClr val="tx1"/>
                </a:solidFill>
              </a:rPr>
              <a:t>do </a:t>
            </a:r>
            <a:r>
              <a:rPr lang="en-US" altLang="en-US" dirty="0">
                <a:solidFill>
                  <a:schemeClr val="tx1"/>
                </a:solidFill>
              </a:rPr>
              <a:t>not produce radiation.</a:t>
            </a:r>
            <a:endParaRPr lang="fr-FR" altLang="en-US" dirty="0">
              <a:solidFill>
                <a:schemeClr val="tx1"/>
              </a:solidFill>
            </a:endParaRPr>
          </a:p>
        </p:txBody>
      </p:sp>
      <p:sp>
        <p:nvSpPr>
          <p:cNvPr id="4100" name="Oval 5"/>
          <p:cNvSpPr>
            <a:spLocks noChangeArrowheads="1"/>
          </p:cNvSpPr>
          <p:nvPr/>
        </p:nvSpPr>
        <p:spPr bwMode="auto">
          <a:xfrm>
            <a:off x="5943600" y="2057400"/>
            <a:ext cx="381000" cy="228600"/>
          </a:xfrm>
          <a:prstGeom prst="ellipse">
            <a:avLst/>
          </a:prstGeom>
          <a:solidFill>
            <a:srgbClr val="FF9900"/>
          </a:solidFill>
          <a:ln w="9525">
            <a:round/>
            <a:headEnd/>
            <a:tailEnd/>
          </a:ln>
          <a:effectLst/>
          <a:scene3d>
            <a:camera prst="legacyObliqueTopLeft">
              <a:rot lat="20399996" lon="18600000" rev="0"/>
            </a:camera>
            <a:lightRig rig="legacyFlat3" dir="t"/>
          </a:scene3d>
          <a:sp3d extrusionH="36306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01" name="Text Box 6"/>
          <p:cNvSpPr txBox="1">
            <a:spLocks noChangeArrowheads="1"/>
          </p:cNvSpPr>
          <p:nvPr/>
        </p:nvSpPr>
        <p:spPr bwMode="auto">
          <a:xfrm>
            <a:off x="3505200" y="1752600"/>
            <a:ext cx="7175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a:solidFill>
                  <a:srgbClr val="FF0000"/>
                </a:solidFill>
              </a:rPr>
              <a:t>+++</a:t>
            </a:r>
          </a:p>
        </p:txBody>
      </p:sp>
      <p:sp>
        <p:nvSpPr>
          <p:cNvPr id="4102" name="Line 7"/>
          <p:cNvSpPr>
            <a:spLocks noChangeShapeType="1"/>
          </p:cNvSpPr>
          <p:nvPr/>
        </p:nvSpPr>
        <p:spPr bwMode="auto">
          <a:xfrm>
            <a:off x="4191000" y="1981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03" name="Text Box 8"/>
          <p:cNvSpPr txBox="1">
            <a:spLocks noChangeArrowheads="1"/>
          </p:cNvSpPr>
          <p:nvPr/>
        </p:nvSpPr>
        <p:spPr bwMode="auto">
          <a:xfrm>
            <a:off x="609600" y="2514600"/>
            <a:ext cx="8458200"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solidFill>
                  <a:schemeClr val="tx1"/>
                </a:solidFill>
              </a:rPr>
              <a:t>If the </a:t>
            </a:r>
            <a:r>
              <a:rPr lang="en-US" altLang="en-US" dirty="0" smtClean="0">
                <a:solidFill>
                  <a:schemeClr val="tx1"/>
                </a:solidFill>
              </a:rPr>
              <a:t>charges </a:t>
            </a:r>
            <a:r>
              <a:rPr lang="en-US" altLang="en-US" dirty="0">
                <a:solidFill>
                  <a:schemeClr val="tx1"/>
                </a:solidFill>
              </a:rPr>
              <a:t>encountered a discontinuity </a:t>
            </a:r>
            <a:r>
              <a:rPr lang="en-US" altLang="en-US" dirty="0" smtClean="0">
                <a:solidFill>
                  <a:schemeClr val="tx1"/>
                </a:solidFill>
              </a:rPr>
              <a:t>(OC, </a:t>
            </a:r>
            <a:r>
              <a:rPr lang="en-US" altLang="en-US" dirty="0">
                <a:solidFill>
                  <a:schemeClr val="tx1"/>
                </a:solidFill>
              </a:rPr>
              <a:t>bend ...) their speed changes, then there is radiation.</a:t>
            </a:r>
            <a:endParaRPr lang="fr-FR" altLang="en-US" dirty="0">
              <a:solidFill>
                <a:schemeClr val="tx1"/>
              </a:solidFill>
            </a:endParaRPr>
          </a:p>
        </p:txBody>
      </p:sp>
      <p:sp>
        <p:nvSpPr>
          <p:cNvPr id="4104" name="Oval 9"/>
          <p:cNvSpPr>
            <a:spLocks noChangeArrowheads="1"/>
          </p:cNvSpPr>
          <p:nvPr/>
        </p:nvSpPr>
        <p:spPr bwMode="auto">
          <a:xfrm>
            <a:off x="5943600" y="3810000"/>
            <a:ext cx="381000" cy="228600"/>
          </a:xfrm>
          <a:prstGeom prst="ellipse">
            <a:avLst/>
          </a:prstGeom>
          <a:solidFill>
            <a:srgbClr val="FF9900"/>
          </a:solidFill>
          <a:ln w="9525">
            <a:round/>
            <a:headEnd/>
            <a:tailEnd/>
          </a:ln>
          <a:effectLst/>
          <a:scene3d>
            <a:camera prst="legacyObliqueTopLeft">
              <a:rot lat="20399996" lon="18600000" rev="0"/>
            </a:camera>
            <a:lightRig rig="legacyFlat3" dir="t"/>
          </a:scene3d>
          <a:sp3d extrusionH="36306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05" name="Text Box 10"/>
          <p:cNvSpPr txBox="1">
            <a:spLocks noChangeArrowheads="1"/>
          </p:cNvSpPr>
          <p:nvPr/>
        </p:nvSpPr>
        <p:spPr bwMode="auto">
          <a:xfrm>
            <a:off x="4876800" y="3505200"/>
            <a:ext cx="7175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a:solidFill>
                  <a:srgbClr val="FF0000"/>
                </a:solidFill>
              </a:rPr>
              <a:t>+++</a:t>
            </a:r>
          </a:p>
        </p:txBody>
      </p:sp>
      <p:sp>
        <p:nvSpPr>
          <p:cNvPr id="4106" name="Line 11"/>
          <p:cNvSpPr>
            <a:spLocks noChangeShapeType="1"/>
          </p:cNvSpPr>
          <p:nvPr/>
        </p:nvSpPr>
        <p:spPr bwMode="auto">
          <a:xfrm>
            <a:off x="5562600" y="3733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07" name="Text Box 12"/>
          <p:cNvSpPr txBox="1">
            <a:spLocks noChangeArrowheads="1"/>
          </p:cNvSpPr>
          <p:nvPr/>
        </p:nvSpPr>
        <p:spPr bwMode="auto">
          <a:xfrm>
            <a:off x="6400800" y="1916113"/>
            <a:ext cx="1568058"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sz="2000" dirty="0" smtClean="0"/>
              <a:t>No radiation</a:t>
            </a:r>
            <a:endParaRPr lang="fr-FR" altLang="en-US" sz="2000" dirty="0"/>
          </a:p>
        </p:txBody>
      </p:sp>
      <p:sp>
        <p:nvSpPr>
          <p:cNvPr id="4108" name="Line 13"/>
          <p:cNvSpPr>
            <a:spLocks noChangeShapeType="1"/>
          </p:cNvSpPr>
          <p:nvPr/>
        </p:nvSpPr>
        <p:spPr bwMode="auto">
          <a:xfrm>
            <a:off x="5562600" y="35814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09" name="Line 14"/>
          <p:cNvSpPr>
            <a:spLocks noChangeShapeType="1"/>
          </p:cNvSpPr>
          <p:nvPr/>
        </p:nvSpPr>
        <p:spPr bwMode="auto">
          <a:xfrm flipV="1">
            <a:off x="6172200" y="3505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0" name="Freeform 16"/>
          <p:cNvSpPr>
            <a:spLocks/>
          </p:cNvSpPr>
          <p:nvPr/>
        </p:nvSpPr>
        <p:spPr bwMode="auto">
          <a:xfrm>
            <a:off x="6400800" y="3505200"/>
            <a:ext cx="457200" cy="381000"/>
          </a:xfrm>
          <a:custGeom>
            <a:avLst/>
            <a:gdLst>
              <a:gd name="T0" fmla="*/ 0 w 288"/>
              <a:gd name="T1" fmla="*/ 604837500 h 240"/>
              <a:gd name="T2" fmla="*/ 362902500 w 288"/>
              <a:gd name="T3" fmla="*/ 120967500 h 240"/>
              <a:gd name="T4" fmla="*/ 362902500 w 288"/>
              <a:gd name="T5" fmla="*/ 362902500 h 240"/>
              <a:gd name="T6" fmla="*/ 725805000 w 288"/>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240">
                <a:moveTo>
                  <a:pt x="0" y="240"/>
                </a:moveTo>
                <a:cubicBezTo>
                  <a:pt x="60" y="152"/>
                  <a:pt x="120" y="64"/>
                  <a:pt x="144" y="48"/>
                </a:cubicBezTo>
                <a:cubicBezTo>
                  <a:pt x="168" y="32"/>
                  <a:pt x="120" y="152"/>
                  <a:pt x="144" y="144"/>
                </a:cubicBezTo>
                <a:cubicBezTo>
                  <a:pt x="168" y="136"/>
                  <a:pt x="228" y="68"/>
                  <a:pt x="288" y="0"/>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1" name="Text Box 17"/>
          <p:cNvSpPr txBox="1">
            <a:spLocks noChangeArrowheads="1"/>
          </p:cNvSpPr>
          <p:nvPr/>
        </p:nvSpPr>
        <p:spPr bwMode="auto">
          <a:xfrm>
            <a:off x="6792913" y="3581400"/>
            <a:ext cx="1269899"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sz="2000" dirty="0" smtClean="0"/>
              <a:t>Radiation</a:t>
            </a:r>
            <a:endParaRPr lang="fr-FR" altLang="en-US" sz="2000" dirty="0"/>
          </a:p>
        </p:txBody>
      </p:sp>
      <p:sp>
        <p:nvSpPr>
          <p:cNvPr id="4112" name="Oval 26"/>
          <p:cNvSpPr>
            <a:spLocks noChangeArrowheads="1"/>
          </p:cNvSpPr>
          <p:nvPr/>
        </p:nvSpPr>
        <p:spPr bwMode="auto">
          <a:xfrm>
            <a:off x="5943600" y="5943600"/>
            <a:ext cx="381000" cy="228600"/>
          </a:xfrm>
          <a:prstGeom prst="ellipse">
            <a:avLst/>
          </a:prstGeom>
          <a:solidFill>
            <a:srgbClr val="FF9900"/>
          </a:solidFill>
          <a:ln w="9525">
            <a:round/>
            <a:headEnd/>
            <a:tailEnd/>
          </a:ln>
          <a:effectLst/>
          <a:scene3d>
            <a:camera prst="legacyObliqueTopLeft">
              <a:rot lat="20399996" lon="18600000" rev="0"/>
            </a:camera>
            <a:lightRig rig="legacyFlat3" dir="t"/>
          </a:scene3d>
          <a:sp3d extrusionH="36306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13" name="Text Box 27"/>
          <p:cNvSpPr txBox="1">
            <a:spLocks noChangeArrowheads="1"/>
          </p:cNvSpPr>
          <p:nvPr/>
        </p:nvSpPr>
        <p:spPr bwMode="auto">
          <a:xfrm>
            <a:off x="4114800" y="5638800"/>
            <a:ext cx="7175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a:solidFill>
                  <a:srgbClr val="FF0000"/>
                </a:solidFill>
              </a:rPr>
              <a:t>+++</a:t>
            </a:r>
          </a:p>
        </p:txBody>
      </p:sp>
      <p:sp>
        <p:nvSpPr>
          <p:cNvPr id="4114" name="Line 28"/>
          <p:cNvSpPr>
            <a:spLocks noChangeShapeType="1"/>
          </p:cNvSpPr>
          <p:nvPr/>
        </p:nvSpPr>
        <p:spPr bwMode="auto">
          <a:xfrm>
            <a:off x="4800600" y="5867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5" name="Line 29"/>
          <p:cNvSpPr>
            <a:spLocks noChangeShapeType="1"/>
          </p:cNvSpPr>
          <p:nvPr/>
        </p:nvSpPr>
        <p:spPr bwMode="auto">
          <a:xfrm>
            <a:off x="3581400" y="58674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6" name="Freeform 31"/>
          <p:cNvSpPr>
            <a:spLocks/>
          </p:cNvSpPr>
          <p:nvPr/>
        </p:nvSpPr>
        <p:spPr bwMode="auto">
          <a:xfrm>
            <a:off x="4724400" y="5334000"/>
            <a:ext cx="457200" cy="381000"/>
          </a:xfrm>
          <a:custGeom>
            <a:avLst/>
            <a:gdLst>
              <a:gd name="T0" fmla="*/ 0 w 288"/>
              <a:gd name="T1" fmla="*/ 604837500 h 240"/>
              <a:gd name="T2" fmla="*/ 362902500 w 288"/>
              <a:gd name="T3" fmla="*/ 120967500 h 240"/>
              <a:gd name="T4" fmla="*/ 362902500 w 288"/>
              <a:gd name="T5" fmla="*/ 362902500 h 240"/>
              <a:gd name="T6" fmla="*/ 725805000 w 288"/>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240">
                <a:moveTo>
                  <a:pt x="0" y="240"/>
                </a:moveTo>
                <a:cubicBezTo>
                  <a:pt x="60" y="152"/>
                  <a:pt x="120" y="64"/>
                  <a:pt x="144" y="48"/>
                </a:cubicBezTo>
                <a:cubicBezTo>
                  <a:pt x="168" y="32"/>
                  <a:pt x="120" y="152"/>
                  <a:pt x="144" y="144"/>
                </a:cubicBezTo>
                <a:cubicBezTo>
                  <a:pt x="168" y="136"/>
                  <a:pt x="228" y="68"/>
                  <a:pt x="288" y="0"/>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7" name="Freeform 32"/>
          <p:cNvSpPr>
            <a:spLocks/>
          </p:cNvSpPr>
          <p:nvPr/>
        </p:nvSpPr>
        <p:spPr bwMode="auto">
          <a:xfrm flipH="1">
            <a:off x="3733800" y="5334000"/>
            <a:ext cx="457200" cy="381000"/>
          </a:xfrm>
          <a:custGeom>
            <a:avLst/>
            <a:gdLst>
              <a:gd name="T0" fmla="*/ 0 w 288"/>
              <a:gd name="T1" fmla="*/ 604837500 h 240"/>
              <a:gd name="T2" fmla="*/ 362902500 w 288"/>
              <a:gd name="T3" fmla="*/ 120967500 h 240"/>
              <a:gd name="T4" fmla="*/ 362902500 w 288"/>
              <a:gd name="T5" fmla="*/ 362902500 h 240"/>
              <a:gd name="T6" fmla="*/ 725805000 w 288"/>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240">
                <a:moveTo>
                  <a:pt x="0" y="240"/>
                </a:moveTo>
                <a:cubicBezTo>
                  <a:pt x="60" y="152"/>
                  <a:pt x="120" y="64"/>
                  <a:pt x="144" y="48"/>
                </a:cubicBezTo>
                <a:cubicBezTo>
                  <a:pt x="168" y="32"/>
                  <a:pt x="120" y="152"/>
                  <a:pt x="144" y="144"/>
                </a:cubicBezTo>
                <a:cubicBezTo>
                  <a:pt x="168" y="136"/>
                  <a:pt x="228" y="68"/>
                  <a:pt x="288" y="0"/>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18" name="Text Box 33"/>
          <p:cNvSpPr txBox="1">
            <a:spLocks noChangeArrowheads="1"/>
          </p:cNvSpPr>
          <p:nvPr/>
        </p:nvSpPr>
        <p:spPr bwMode="auto">
          <a:xfrm>
            <a:off x="5257800" y="5241925"/>
            <a:ext cx="1768433"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sz="2000" dirty="0" smtClean="0"/>
              <a:t>High radiation</a:t>
            </a:r>
            <a:endParaRPr lang="fr-FR" altLang="en-US" sz="2000" dirty="0"/>
          </a:p>
        </p:txBody>
      </p:sp>
      <p:sp>
        <p:nvSpPr>
          <p:cNvPr id="4119" name="Text Box 34"/>
          <p:cNvSpPr txBox="1">
            <a:spLocks noChangeArrowheads="1"/>
          </p:cNvSpPr>
          <p:nvPr/>
        </p:nvSpPr>
        <p:spPr bwMode="auto">
          <a:xfrm>
            <a:off x="609600" y="4283075"/>
            <a:ext cx="8458200" cy="8309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solidFill>
                  <a:schemeClr val="tx1"/>
                </a:solidFill>
              </a:rPr>
              <a:t>In a resonant </a:t>
            </a:r>
            <a:r>
              <a:rPr lang="en-US" altLang="en-US" dirty="0">
                <a:solidFill>
                  <a:schemeClr val="tx1"/>
                </a:solidFill>
              </a:rPr>
              <a:t>structure, charges continuously oscillate, creating a continuous stream of radiation.</a:t>
            </a:r>
            <a:endParaRPr lang="fr-FR" altLang="en-US" dirty="0">
              <a:solidFill>
                <a:schemeClr val="tx1"/>
              </a:solidFill>
            </a:endParaRPr>
          </a:p>
        </p:txBody>
      </p:sp>
    </p:spTree>
    <p:extLst>
      <p:ext uri="{BB962C8B-B14F-4D97-AF65-F5344CB8AC3E}">
        <p14:creationId xmlns:p14="http://schemas.microsoft.com/office/powerpoint/2010/main" val="125847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000250" y="-76200"/>
            <a:ext cx="54681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Plane </a:t>
            </a:r>
            <a:r>
              <a:rPr lang="fr-FR" sz="3600" b="1" dirty="0" err="1" smtClean="0">
                <a:solidFill>
                  <a:srgbClr val="CC0000"/>
                </a:solidFill>
                <a:effectLst>
                  <a:outerShdw blurRad="38100" dist="38100" dir="2700000" algn="tl">
                    <a:srgbClr val="C0C0C0"/>
                  </a:outerShdw>
                </a:effectLst>
                <a:latin typeface="Arial" pitchFamily="34" charset="0"/>
              </a:rPr>
              <a:t>wave</a:t>
            </a:r>
            <a:r>
              <a:rPr lang="fr-FR" sz="3600" b="1" dirty="0" smtClean="0">
                <a:solidFill>
                  <a:srgbClr val="CC0000"/>
                </a:solidFill>
                <a:effectLst>
                  <a:outerShdw blurRad="38100" dist="38100" dir="2700000" algn="tl">
                    <a:srgbClr val="C0C0C0"/>
                  </a:outerShdw>
                </a:effectLst>
                <a:latin typeface="Arial" pitchFamily="34" charset="0"/>
              </a:rPr>
              <a:t> propagation</a:t>
            </a:r>
            <a:endParaRPr lang="fr-FR" sz="3600" b="1" dirty="0">
              <a:solidFill>
                <a:srgbClr val="CC0000"/>
              </a:solidFill>
              <a:effectLst>
                <a:outerShdw blurRad="38100" dist="38100" dir="2700000" algn="tl">
                  <a:srgbClr val="C0C0C0"/>
                </a:outerShdw>
              </a:effectLst>
              <a:latin typeface="Arial" pitchFamily="34" charset="0"/>
            </a:endParaRPr>
          </a:p>
        </p:txBody>
      </p:sp>
      <p:pic>
        <p:nvPicPr>
          <p:cNvPr id="73730" name="Picture 2" descr="File:Electromagneticwave3Dfromsi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28670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File:Electromagneticwave3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53087" y="3068960"/>
            <a:ext cx="28670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74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43"/>
          <p:cNvSpPr txBox="1">
            <a:spLocks noChangeArrowheads="1"/>
          </p:cNvSpPr>
          <p:nvPr/>
        </p:nvSpPr>
        <p:spPr bwMode="auto">
          <a:xfrm>
            <a:off x="1907704" y="0"/>
            <a:ext cx="5442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Polarization</a:t>
            </a:r>
            <a:r>
              <a:rPr lang="fr-FR" sz="3600" b="1" dirty="0" smtClean="0">
                <a:solidFill>
                  <a:srgbClr val="CC0000"/>
                </a:solidFill>
                <a:effectLst>
                  <a:outerShdw blurRad="38100" dist="38100" dir="2700000" algn="tl">
                    <a:srgbClr val="C0C0C0"/>
                  </a:outerShdw>
                </a:effectLst>
                <a:latin typeface="Arial" pitchFamily="34" charset="0"/>
              </a:rPr>
              <a:t> of the </a:t>
            </a:r>
            <a:r>
              <a:rPr lang="fr-FR" sz="3600" b="1" dirty="0" err="1" smtClean="0">
                <a:solidFill>
                  <a:srgbClr val="CC0000"/>
                </a:solidFill>
                <a:effectLst>
                  <a:outerShdw blurRad="38100" dist="38100" dir="2700000" algn="tl">
                    <a:srgbClr val="C0C0C0"/>
                  </a:outerShdw>
                </a:effectLst>
                <a:latin typeface="Arial" pitchFamily="34" charset="0"/>
              </a:rPr>
              <a:t>wave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 name="Text Box 1044"/>
          <p:cNvSpPr txBox="1">
            <a:spLocks noChangeArrowheads="1"/>
          </p:cNvSpPr>
          <p:nvPr/>
        </p:nvSpPr>
        <p:spPr bwMode="auto">
          <a:xfrm>
            <a:off x="718120" y="762000"/>
            <a:ext cx="8534400"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We know that far-field E and H are perpendicular to each other and perpendicular to the direction of propagation.</a:t>
            </a:r>
          </a:p>
          <a:p>
            <a:pPr eaLnBrk="1" hangingPunct="1">
              <a:buFont typeface="Wingdings" pitchFamily="2" charset="2"/>
              <a:buNone/>
            </a:pPr>
            <a:r>
              <a:rPr lang="en-US" altLang="en-US" dirty="0" smtClean="0"/>
              <a:t>But depending </a:t>
            </a:r>
            <a:r>
              <a:rPr lang="en-US" altLang="en-US" dirty="0"/>
              <a:t>on the type of source used, the orientation of these vectors in the plane wave can vary.</a:t>
            </a:r>
          </a:p>
          <a:p>
            <a:pPr eaLnBrk="1" hangingPunct="1">
              <a:buFont typeface="Wingdings" pitchFamily="2" charset="2"/>
              <a:buNone/>
            </a:pPr>
            <a:endParaRPr lang="en-US" altLang="en-US" dirty="0"/>
          </a:p>
          <a:p>
            <a:pPr eaLnBrk="1" hangingPunct="1">
              <a:buFont typeface="Wingdings" pitchFamily="2" charset="2"/>
              <a:buNone/>
            </a:pPr>
            <a:r>
              <a:rPr lang="en-US" altLang="en-US" dirty="0"/>
              <a:t>Based on the variations in the orientation of the field E over time, we define the polarization of the wave.</a:t>
            </a:r>
          </a:p>
          <a:p>
            <a:pPr eaLnBrk="1" hangingPunct="1">
              <a:buFont typeface="Wingdings" pitchFamily="2" charset="2"/>
              <a:buNone/>
            </a:pPr>
            <a:endParaRPr lang="en-US" altLang="en-US" dirty="0"/>
          </a:p>
          <a:p>
            <a:pPr eaLnBrk="1" hangingPunct="1">
              <a:buFont typeface="Wingdings" pitchFamily="2" charset="2"/>
              <a:buNone/>
            </a:pPr>
            <a:r>
              <a:rPr lang="en-US" altLang="en-US" dirty="0" smtClean="0"/>
              <a:t>In spherical coordinates, </a:t>
            </a:r>
            <a:r>
              <a:rPr lang="en-US" altLang="en-US" dirty="0"/>
              <a:t>the </a:t>
            </a:r>
            <a:r>
              <a:rPr lang="en-US" altLang="en-US" dirty="0" smtClean="0"/>
              <a:t>components of the E </a:t>
            </a:r>
            <a:r>
              <a:rPr lang="en-US" altLang="en-US" dirty="0"/>
              <a:t>field of a plane wave </a:t>
            </a:r>
            <a:r>
              <a:rPr lang="en-US" altLang="en-US" dirty="0" smtClean="0"/>
              <a:t>is </a:t>
            </a:r>
            <a:r>
              <a:rPr lang="en-US" altLang="en-US" dirty="0"/>
              <a:t>described by:</a:t>
            </a:r>
            <a:endParaRPr lang="fr-FR" altLang="en-US" dirty="0"/>
          </a:p>
        </p:txBody>
      </p:sp>
      <p:graphicFrame>
        <p:nvGraphicFramePr>
          <p:cNvPr id="4" name="Object 1045"/>
          <p:cNvGraphicFramePr>
            <a:graphicFrameLocks noChangeAspect="1"/>
          </p:cNvGraphicFramePr>
          <p:nvPr>
            <p:extLst>
              <p:ext uri="{D42A27DB-BD31-4B8C-83A1-F6EECF244321}">
                <p14:modId xmlns:p14="http://schemas.microsoft.com/office/powerpoint/2010/main" val="2944752052"/>
              </p:ext>
            </p:extLst>
          </p:nvPr>
        </p:nvGraphicFramePr>
        <p:xfrm>
          <a:off x="3429000" y="4343400"/>
          <a:ext cx="2786063" cy="709613"/>
        </p:xfrm>
        <a:graphic>
          <a:graphicData uri="http://schemas.openxmlformats.org/presentationml/2006/ole">
            <mc:AlternateContent xmlns:mc="http://schemas.openxmlformats.org/markup-compatibility/2006">
              <mc:Choice xmlns:v="urn:schemas-microsoft-com:vml" Requires="v">
                <p:oleObj spid="_x0000_s73859" name="Equation" r:id="rId4" imgW="889000" imgH="228600" progId="Equation.3">
                  <p:embed/>
                </p:oleObj>
              </mc:Choice>
              <mc:Fallback>
                <p:oleObj name="Equation" r:id="rId4" imgW="889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343400"/>
                        <a:ext cx="2786063"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047"/>
          <p:cNvGraphicFramePr>
            <a:graphicFrameLocks noChangeAspect="1"/>
          </p:cNvGraphicFramePr>
          <p:nvPr>
            <p:extLst>
              <p:ext uri="{D42A27DB-BD31-4B8C-83A1-F6EECF244321}">
                <p14:modId xmlns:p14="http://schemas.microsoft.com/office/powerpoint/2010/main" val="226436511"/>
              </p:ext>
            </p:extLst>
          </p:nvPr>
        </p:nvGraphicFramePr>
        <p:xfrm>
          <a:off x="1695450" y="5257800"/>
          <a:ext cx="3105150" cy="669925"/>
        </p:xfrm>
        <a:graphic>
          <a:graphicData uri="http://schemas.openxmlformats.org/presentationml/2006/ole">
            <mc:AlternateContent xmlns:mc="http://schemas.openxmlformats.org/markup-compatibility/2006">
              <mc:Choice xmlns:v="urn:schemas-microsoft-com:vml" Requires="v">
                <p:oleObj spid="_x0000_s73860" name="Equation" r:id="rId6" imgW="990170" imgH="215806" progId="Equation.3">
                  <p:embed/>
                </p:oleObj>
              </mc:Choice>
              <mc:Fallback>
                <p:oleObj name="Equation" r:id="rId6" imgW="990170"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5450" y="5257800"/>
                        <a:ext cx="31051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048"/>
          <p:cNvGraphicFramePr>
            <a:graphicFrameLocks noChangeAspect="1"/>
          </p:cNvGraphicFramePr>
          <p:nvPr>
            <p:extLst>
              <p:ext uri="{D42A27DB-BD31-4B8C-83A1-F6EECF244321}">
                <p14:modId xmlns:p14="http://schemas.microsoft.com/office/powerpoint/2010/main" val="454054525"/>
              </p:ext>
            </p:extLst>
          </p:nvPr>
        </p:nvGraphicFramePr>
        <p:xfrm>
          <a:off x="5886450" y="5257800"/>
          <a:ext cx="3105150" cy="669925"/>
        </p:xfrm>
        <a:graphic>
          <a:graphicData uri="http://schemas.openxmlformats.org/presentationml/2006/ole">
            <mc:AlternateContent xmlns:mc="http://schemas.openxmlformats.org/markup-compatibility/2006">
              <mc:Choice xmlns:v="urn:schemas-microsoft-com:vml" Requires="v">
                <p:oleObj spid="_x0000_s73861" name="Equation" r:id="rId8" imgW="990170" imgH="215806" progId="Equation.3">
                  <p:embed/>
                </p:oleObj>
              </mc:Choice>
              <mc:Fallback>
                <p:oleObj name="Equation" r:id="rId8" imgW="990170"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6450" y="5257800"/>
                        <a:ext cx="31051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049"/>
          <p:cNvSpPr txBox="1">
            <a:spLocks noChangeArrowheads="1"/>
          </p:cNvSpPr>
          <p:nvPr/>
        </p:nvSpPr>
        <p:spPr bwMode="auto">
          <a:xfrm>
            <a:off x="762000" y="5334000"/>
            <a:ext cx="732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with</a:t>
            </a:r>
            <a:endParaRPr lang="fr-FR" altLang="en-US" dirty="0"/>
          </a:p>
        </p:txBody>
      </p:sp>
      <p:sp>
        <p:nvSpPr>
          <p:cNvPr id="8" name="Text Box 1050"/>
          <p:cNvSpPr txBox="1">
            <a:spLocks noChangeArrowheads="1"/>
          </p:cNvSpPr>
          <p:nvPr/>
        </p:nvSpPr>
        <p:spPr bwMode="auto">
          <a:xfrm>
            <a:off x="5072063" y="5334000"/>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and</a:t>
            </a:r>
            <a:endParaRPr lang="fr-FR" altLang="en-US" dirty="0"/>
          </a:p>
        </p:txBody>
      </p:sp>
    </p:spTree>
    <p:extLst>
      <p:ext uri="{BB962C8B-B14F-4D97-AF65-F5344CB8AC3E}">
        <p14:creationId xmlns:p14="http://schemas.microsoft.com/office/powerpoint/2010/main" val="2482305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0" y="0"/>
            <a:ext cx="4416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Linear</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polarization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 name="Text Box 3"/>
          <p:cNvSpPr txBox="1">
            <a:spLocks noChangeArrowheads="1"/>
          </p:cNvSpPr>
          <p:nvPr/>
        </p:nvSpPr>
        <p:spPr bwMode="auto">
          <a:xfrm>
            <a:off x="609600" y="762000"/>
            <a:ext cx="853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First </a:t>
            </a:r>
            <a:r>
              <a:rPr lang="fr-FR" altLang="en-US" dirty="0" err="1" smtClean="0"/>
              <a:t>hypothesis</a:t>
            </a:r>
            <a:r>
              <a:rPr lang="fr-FR" altLang="en-US" dirty="0" smtClean="0"/>
              <a:t>: components pulse in phase</a:t>
            </a:r>
            <a:endParaRPr lang="fr-FR" alt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559814753"/>
              </p:ext>
            </p:extLst>
          </p:nvPr>
        </p:nvGraphicFramePr>
        <p:xfrm>
          <a:off x="4038600" y="1219200"/>
          <a:ext cx="1273175" cy="630238"/>
        </p:xfrm>
        <a:graphic>
          <a:graphicData uri="http://schemas.openxmlformats.org/presentationml/2006/ole">
            <mc:AlternateContent xmlns:mc="http://schemas.openxmlformats.org/markup-compatibility/2006">
              <mc:Choice xmlns:v="urn:schemas-microsoft-com:vml" Requires="v">
                <p:oleObj spid="_x0000_s74969" name="Equation" r:id="rId4" imgW="406048" imgH="203024" progId="Equation.3">
                  <p:embed/>
                </p:oleObj>
              </mc:Choice>
              <mc:Fallback>
                <p:oleObj name="Equation" r:id="rId4" imgW="406048"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219200"/>
                        <a:ext cx="1273175"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257771485"/>
              </p:ext>
            </p:extLst>
          </p:nvPr>
        </p:nvGraphicFramePr>
        <p:xfrm>
          <a:off x="2438400" y="1905000"/>
          <a:ext cx="4418013" cy="749300"/>
        </p:xfrm>
        <a:graphic>
          <a:graphicData uri="http://schemas.openxmlformats.org/presentationml/2006/ole">
            <mc:AlternateContent xmlns:mc="http://schemas.openxmlformats.org/markup-compatibility/2006">
              <mc:Choice xmlns:v="urn:schemas-microsoft-com:vml" Requires="v">
                <p:oleObj spid="_x0000_s74970" name="Equation" r:id="rId6" imgW="1409088" imgH="241195" progId="Equation.3">
                  <p:embed/>
                </p:oleObj>
              </mc:Choice>
              <mc:Fallback>
                <p:oleObj name="Equation" r:id="rId6" imgW="1409088"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905000"/>
                        <a:ext cx="441801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9"/>
          <p:cNvSpPr txBox="1">
            <a:spLocks noChangeArrowheads="1"/>
          </p:cNvSpPr>
          <p:nvPr/>
        </p:nvSpPr>
        <p:spPr bwMode="auto">
          <a:xfrm>
            <a:off x="2743200" y="2895600"/>
            <a:ext cx="3797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Several</a:t>
            </a:r>
            <a:r>
              <a:rPr lang="fr-FR" altLang="en-US" dirty="0" smtClean="0"/>
              <a:t> </a:t>
            </a:r>
            <a:r>
              <a:rPr lang="fr-FR" altLang="en-US" dirty="0" err="1" smtClean="0"/>
              <a:t>possibilities</a:t>
            </a:r>
            <a:r>
              <a:rPr lang="fr-FR" altLang="en-US" dirty="0" smtClean="0"/>
              <a:t>: horizontal, vertical or </a:t>
            </a:r>
            <a:r>
              <a:rPr lang="fr-FR" altLang="en-US" dirty="0" err="1" smtClean="0"/>
              <a:t>slant</a:t>
            </a:r>
            <a:r>
              <a:rPr lang="fr-FR" altLang="en-US" dirty="0" smtClean="0"/>
              <a:t> </a:t>
            </a:r>
            <a:r>
              <a:rPr lang="fr-FR" altLang="en-US" dirty="0" err="1" smtClean="0"/>
              <a:t>polarization</a:t>
            </a:r>
            <a:endParaRPr lang="fr-FR" altLang="en-US" dirty="0"/>
          </a:p>
        </p:txBody>
      </p:sp>
      <p:sp>
        <p:nvSpPr>
          <p:cNvPr id="7" name="Line 10"/>
          <p:cNvSpPr>
            <a:spLocks noChangeShapeType="1"/>
          </p:cNvSpPr>
          <p:nvPr/>
        </p:nvSpPr>
        <p:spPr bwMode="auto">
          <a:xfrm flipV="1">
            <a:off x="1600200" y="42672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 name="Line 11"/>
          <p:cNvSpPr>
            <a:spLocks noChangeShapeType="1"/>
          </p:cNvSpPr>
          <p:nvPr/>
        </p:nvSpPr>
        <p:spPr bwMode="auto">
          <a:xfrm flipV="1">
            <a:off x="1600200" y="5791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 name="Line 12"/>
          <p:cNvSpPr>
            <a:spLocks noChangeShapeType="1"/>
          </p:cNvSpPr>
          <p:nvPr/>
        </p:nvSpPr>
        <p:spPr bwMode="auto">
          <a:xfrm flipV="1">
            <a:off x="2819400" y="4267200"/>
            <a:ext cx="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 name="Line 13"/>
          <p:cNvSpPr>
            <a:spLocks noChangeShapeType="1"/>
          </p:cNvSpPr>
          <p:nvPr/>
        </p:nvSpPr>
        <p:spPr bwMode="auto">
          <a:xfrm flipH="1" flipV="1">
            <a:off x="1600200" y="42672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 name="Line 14"/>
          <p:cNvSpPr>
            <a:spLocks noChangeShapeType="1"/>
          </p:cNvSpPr>
          <p:nvPr/>
        </p:nvSpPr>
        <p:spPr bwMode="auto">
          <a:xfrm flipV="1">
            <a:off x="1600200" y="4267200"/>
            <a:ext cx="1219200" cy="1524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12" name="Object 15"/>
          <p:cNvGraphicFramePr>
            <a:graphicFrameLocks noChangeAspect="1"/>
          </p:cNvGraphicFramePr>
          <p:nvPr>
            <p:extLst>
              <p:ext uri="{D42A27DB-BD31-4B8C-83A1-F6EECF244321}">
                <p14:modId xmlns:p14="http://schemas.microsoft.com/office/powerpoint/2010/main" val="3801078327"/>
              </p:ext>
            </p:extLst>
          </p:nvPr>
        </p:nvGraphicFramePr>
        <p:xfrm>
          <a:off x="1981200" y="5715000"/>
          <a:ext cx="598488" cy="592138"/>
        </p:xfrm>
        <a:graphic>
          <a:graphicData uri="http://schemas.openxmlformats.org/presentationml/2006/ole">
            <mc:AlternateContent xmlns:mc="http://schemas.openxmlformats.org/markup-compatibility/2006">
              <mc:Choice xmlns:v="urn:schemas-microsoft-com:vml" Requires="v">
                <p:oleObj spid="_x0000_s74971" name="Equation" r:id="rId8" imgW="190417" imgH="190417" progId="Equation.3">
                  <p:embed/>
                </p:oleObj>
              </mc:Choice>
              <mc:Fallback>
                <p:oleObj name="Equation" r:id="rId8" imgW="190417" imgH="19041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715000"/>
                        <a:ext cx="5984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6"/>
          <p:cNvGraphicFramePr>
            <a:graphicFrameLocks noChangeAspect="1"/>
          </p:cNvGraphicFramePr>
          <p:nvPr>
            <p:extLst>
              <p:ext uri="{D42A27DB-BD31-4B8C-83A1-F6EECF244321}">
                <p14:modId xmlns:p14="http://schemas.microsoft.com/office/powerpoint/2010/main" val="1111190679"/>
              </p:ext>
            </p:extLst>
          </p:nvPr>
        </p:nvGraphicFramePr>
        <p:xfrm>
          <a:off x="1066800" y="3886200"/>
          <a:ext cx="596900" cy="630238"/>
        </p:xfrm>
        <a:graphic>
          <a:graphicData uri="http://schemas.openxmlformats.org/presentationml/2006/ole">
            <mc:AlternateContent xmlns:mc="http://schemas.openxmlformats.org/markup-compatibility/2006">
              <mc:Choice xmlns:v="urn:schemas-microsoft-com:vml" Requires="v">
                <p:oleObj spid="_x0000_s74972" name="Equation" r:id="rId10" imgW="190417" imgH="203112" progId="Equation.3">
                  <p:embed/>
                </p:oleObj>
              </mc:Choice>
              <mc:Fallback>
                <p:oleObj name="Equation" r:id="rId10" imgW="190417"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886200"/>
                        <a:ext cx="5969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7"/>
          <p:cNvGraphicFramePr>
            <a:graphicFrameLocks noChangeAspect="1"/>
          </p:cNvGraphicFramePr>
          <p:nvPr>
            <p:extLst>
              <p:ext uri="{D42A27DB-BD31-4B8C-83A1-F6EECF244321}">
                <p14:modId xmlns:p14="http://schemas.microsoft.com/office/powerpoint/2010/main" val="2697842652"/>
              </p:ext>
            </p:extLst>
          </p:nvPr>
        </p:nvGraphicFramePr>
        <p:xfrm>
          <a:off x="1828800" y="4495800"/>
          <a:ext cx="557213" cy="709613"/>
        </p:xfrm>
        <a:graphic>
          <a:graphicData uri="http://schemas.openxmlformats.org/presentationml/2006/ole">
            <mc:AlternateContent xmlns:mc="http://schemas.openxmlformats.org/markup-compatibility/2006">
              <mc:Choice xmlns:v="urn:schemas-microsoft-com:vml" Requires="v">
                <p:oleObj spid="_x0000_s74973" name="Equation" r:id="rId12" imgW="161810" imgH="209685" progId="Equation.3">
                  <p:embed/>
                </p:oleObj>
              </mc:Choice>
              <mc:Fallback>
                <p:oleObj name="Equation" r:id="rId12" imgW="161810" imgH="20968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495800"/>
                        <a:ext cx="557213"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18"/>
          <p:cNvSpPr txBox="1">
            <a:spLocks noChangeArrowheads="1"/>
          </p:cNvSpPr>
          <p:nvPr/>
        </p:nvSpPr>
        <p:spPr bwMode="auto">
          <a:xfrm>
            <a:off x="6629400" y="4953000"/>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animation</a:t>
            </a:r>
          </a:p>
        </p:txBody>
      </p:sp>
      <p:sp>
        <p:nvSpPr>
          <p:cNvPr id="16" name="AutoShape 19">
            <a:hlinkClick r:id="rId14" action="ppaction://hlinkfile" highlightClick="1"/>
          </p:cNvPr>
          <p:cNvSpPr>
            <a:spLocks noChangeArrowheads="1"/>
          </p:cNvSpPr>
          <p:nvPr/>
        </p:nvSpPr>
        <p:spPr bwMode="auto">
          <a:xfrm>
            <a:off x="7239000" y="56388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Tree>
    <p:extLst>
      <p:ext uri="{BB962C8B-B14F-4D97-AF65-F5344CB8AC3E}">
        <p14:creationId xmlns:p14="http://schemas.microsoft.com/office/powerpoint/2010/main" val="1139806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0"/>
          <p:cNvSpPr>
            <a:spLocks noChangeArrowheads="1"/>
          </p:cNvSpPr>
          <p:nvPr/>
        </p:nvSpPr>
        <p:spPr bwMode="invGray">
          <a:xfrm>
            <a:off x="850900" y="990600"/>
            <a:ext cx="1562100" cy="14859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3" name="Line 2051"/>
          <p:cNvSpPr>
            <a:spLocks noChangeShapeType="1"/>
          </p:cNvSpPr>
          <p:nvPr/>
        </p:nvSpPr>
        <p:spPr bwMode="auto">
          <a:xfrm flipV="1">
            <a:off x="1603375" y="1457325"/>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Line 2052"/>
          <p:cNvSpPr>
            <a:spLocks noChangeShapeType="1"/>
          </p:cNvSpPr>
          <p:nvPr/>
        </p:nvSpPr>
        <p:spPr bwMode="auto">
          <a:xfrm flipV="1">
            <a:off x="1603375" y="1495425"/>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2053"/>
          <p:cNvSpPr>
            <a:spLocks noChangeArrowheads="1"/>
          </p:cNvSpPr>
          <p:nvPr/>
        </p:nvSpPr>
        <p:spPr bwMode="auto">
          <a:xfrm>
            <a:off x="1501775" y="1309688"/>
            <a:ext cx="215900" cy="147637"/>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 name="Oval 2054"/>
          <p:cNvSpPr>
            <a:spLocks noChangeArrowheads="1"/>
          </p:cNvSpPr>
          <p:nvPr/>
        </p:nvSpPr>
        <p:spPr bwMode="auto">
          <a:xfrm>
            <a:off x="1476375" y="1952625"/>
            <a:ext cx="215900" cy="147638"/>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7" name="Line 2055"/>
          <p:cNvSpPr>
            <a:spLocks noChangeShapeType="1"/>
          </p:cNvSpPr>
          <p:nvPr/>
        </p:nvSpPr>
        <p:spPr bwMode="auto">
          <a:xfrm>
            <a:off x="1603375" y="1495425"/>
            <a:ext cx="0" cy="419100"/>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2056"/>
          <p:cNvSpPr txBox="1">
            <a:spLocks noChangeArrowheads="1"/>
          </p:cNvSpPr>
          <p:nvPr/>
        </p:nvSpPr>
        <p:spPr bwMode="auto">
          <a:xfrm>
            <a:off x="1717675" y="121920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
        <p:nvSpPr>
          <p:cNvPr id="9" name="Line 2057"/>
          <p:cNvSpPr>
            <a:spLocks noChangeShapeType="1"/>
          </p:cNvSpPr>
          <p:nvPr/>
        </p:nvSpPr>
        <p:spPr bwMode="auto">
          <a:xfrm flipV="1">
            <a:off x="5651500" y="3213100"/>
            <a:ext cx="0" cy="1231900"/>
          </a:xfrm>
          <a:prstGeom prst="line">
            <a:avLst/>
          </a:prstGeom>
          <a:noFill/>
          <a:ln w="3810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058"/>
          <p:cNvSpPr>
            <a:spLocks noChangeArrowheads="1"/>
          </p:cNvSpPr>
          <p:nvPr/>
        </p:nvSpPr>
        <p:spPr bwMode="auto">
          <a:xfrm>
            <a:off x="3479800" y="2309813"/>
            <a:ext cx="4127500" cy="39258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1" name="Line 2059"/>
          <p:cNvSpPr>
            <a:spLocks noChangeShapeType="1"/>
          </p:cNvSpPr>
          <p:nvPr/>
        </p:nvSpPr>
        <p:spPr bwMode="auto">
          <a:xfrm>
            <a:off x="850900" y="2476500"/>
            <a:ext cx="2628900" cy="3759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060"/>
          <p:cNvSpPr>
            <a:spLocks noChangeShapeType="1"/>
          </p:cNvSpPr>
          <p:nvPr/>
        </p:nvSpPr>
        <p:spPr bwMode="auto">
          <a:xfrm>
            <a:off x="863600" y="1003300"/>
            <a:ext cx="2616200" cy="13081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061"/>
          <p:cNvSpPr>
            <a:spLocks noChangeShapeType="1"/>
          </p:cNvSpPr>
          <p:nvPr/>
        </p:nvSpPr>
        <p:spPr bwMode="auto">
          <a:xfrm>
            <a:off x="2413000" y="1003300"/>
            <a:ext cx="5194300" cy="1295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062"/>
          <p:cNvSpPr>
            <a:spLocks noChangeShapeType="1"/>
          </p:cNvSpPr>
          <p:nvPr/>
        </p:nvSpPr>
        <p:spPr bwMode="auto">
          <a:xfrm>
            <a:off x="1612900" y="1676400"/>
            <a:ext cx="4038600" cy="2781300"/>
          </a:xfrm>
          <a:prstGeom prst="line">
            <a:avLst/>
          </a:prstGeom>
          <a:noFill/>
          <a:ln w="127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63"/>
          <p:cNvSpPr>
            <a:spLocks noChangeShapeType="1"/>
          </p:cNvSpPr>
          <p:nvPr/>
        </p:nvSpPr>
        <p:spPr bwMode="auto">
          <a:xfrm flipV="1">
            <a:off x="5651500" y="4419600"/>
            <a:ext cx="0" cy="1231900"/>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2064"/>
          <p:cNvSpPr txBox="1">
            <a:spLocks noChangeArrowheads="1"/>
          </p:cNvSpPr>
          <p:nvPr/>
        </p:nvSpPr>
        <p:spPr bwMode="auto">
          <a:xfrm>
            <a:off x="4273526" y="838200"/>
            <a:ext cx="48349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3200" dirty="0" err="1" smtClean="0">
                <a:solidFill>
                  <a:schemeClr val="tx1"/>
                </a:solidFill>
                <a:latin typeface="Times New Roman" pitchFamily="18" charset="0"/>
              </a:rPr>
              <a:t>Linear</a:t>
            </a:r>
            <a:r>
              <a:rPr lang="fr-FR" altLang="en-US" sz="3200" dirty="0" smtClean="0">
                <a:solidFill>
                  <a:schemeClr val="tx1"/>
                </a:solidFill>
                <a:latin typeface="Times New Roman" pitchFamily="18" charset="0"/>
              </a:rPr>
              <a:t> vertical </a:t>
            </a:r>
            <a:r>
              <a:rPr lang="fr-FR" altLang="en-US" sz="3200" dirty="0" err="1" smtClean="0">
                <a:solidFill>
                  <a:schemeClr val="tx1"/>
                </a:solidFill>
                <a:latin typeface="Times New Roman" pitchFamily="18" charset="0"/>
              </a:rPr>
              <a:t>p</a:t>
            </a:r>
            <a:r>
              <a:rPr lang="fr-FR" altLang="en-US" sz="3200" dirty="0" err="1" smtClean="0">
                <a:solidFill>
                  <a:schemeClr val="tx1"/>
                </a:solidFill>
                <a:latin typeface="Times New Roman" pitchFamily="18" charset="0"/>
              </a:rPr>
              <a:t>olarization</a:t>
            </a:r>
            <a:endParaRPr lang="fr-FR" altLang="en-US" sz="3200" dirty="0">
              <a:solidFill>
                <a:schemeClr val="tx1"/>
              </a:solidFill>
              <a:latin typeface="Times New Roman" pitchFamily="18" charset="0"/>
            </a:endParaRPr>
          </a:p>
        </p:txBody>
      </p:sp>
      <p:sp>
        <p:nvSpPr>
          <p:cNvPr id="17" name="Text Box 2065"/>
          <p:cNvSpPr txBox="1">
            <a:spLocks noChangeArrowheads="1"/>
          </p:cNvSpPr>
          <p:nvPr/>
        </p:nvSpPr>
        <p:spPr bwMode="auto">
          <a:xfrm>
            <a:off x="1331640" y="0"/>
            <a:ext cx="6519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Example</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with</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hertzian</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dipole</a:t>
            </a:r>
            <a:endParaRPr lang="fr-FR" sz="3600" b="1" dirty="0">
              <a:solidFill>
                <a:srgbClr val="CC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492882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invGray">
          <a:xfrm>
            <a:off x="850900" y="990600"/>
            <a:ext cx="1562100" cy="14859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pSp>
        <p:nvGrpSpPr>
          <p:cNvPr id="3" name="Group 3"/>
          <p:cNvGrpSpPr>
            <a:grpSpLocks/>
          </p:cNvGrpSpPr>
          <p:nvPr/>
        </p:nvGrpSpPr>
        <p:grpSpPr bwMode="auto">
          <a:xfrm rot="-5399901">
            <a:off x="1476376" y="1309687"/>
            <a:ext cx="241300" cy="790575"/>
            <a:chOff x="930" y="1217"/>
            <a:chExt cx="152" cy="498"/>
          </a:xfrm>
        </p:grpSpPr>
        <p:sp>
          <p:nvSpPr>
            <p:cNvPr id="4" name="Oval 4"/>
            <p:cNvSpPr>
              <a:spLocks noChangeArrowheads="1"/>
            </p:cNvSpPr>
            <p:nvPr/>
          </p:nvSpPr>
          <p:spPr bwMode="auto">
            <a:xfrm>
              <a:off x="946" y="1217"/>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 name="Oval 5"/>
            <p:cNvSpPr>
              <a:spLocks noChangeArrowheads="1"/>
            </p:cNvSpPr>
            <p:nvPr/>
          </p:nvSpPr>
          <p:spPr bwMode="auto">
            <a:xfrm>
              <a:off x="930" y="1622"/>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 name="Line 6"/>
            <p:cNvSpPr>
              <a:spLocks noChangeShapeType="1"/>
            </p:cNvSpPr>
            <p:nvPr/>
          </p:nvSpPr>
          <p:spPr bwMode="auto">
            <a:xfrm>
              <a:off x="1010" y="1334"/>
              <a:ext cx="0" cy="264"/>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Text Box 7"/>
          <p:cNvSpPr txBox="1">
            <a:spLocks noChangeArrowheads="1"/>
          </p:cNvSpPr>
          <p:nvPr/>
        </p:nvSpPr>
        <p:spPr bwMode="auto">
          <a:xfrm>
            <a:off x="1717675" y="121920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
        <p:nvSpPr>
          <p:cNvPr id="8" name="Rectangle 8"/>
          <p:cNvSpPr>
            <a:spLocks noChangeArrowheads="1"/>
          </p:cNvSpPr>
          <p:nvPr/>
        </p:nvSpPr>
        <p:spPr bwMode="auto">
          <a:xfrm>
            <a:off x="3479800" y="2309813"/>
            <a:ext cx="4127500" cy="39258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9" name="Line 9"/>
          <p:cNvSpPr>
            <a:spLocks noChangeShapeType="1"/>
          </p:cNvSpPr>
          <p:nvPr/>
        </p:nvSpPr>
        <p:spPr bwMode="auto">
          <a:xfrm>
            <a:off x="850900" y="2476500"/>
            <a:ext cx="2628900" cy="3759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a:off x="863600" y="1003300"/>
            <a:ext cx="2616200" cy="13081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a:off x="2413000" y="1003300"/>
            <a:ext cx="5194300" cy="1295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1612900" y="1676400"/>
            <a:ext cx="4038600" cy="2781300"/>
          </a:xfrm>
          <a:prstGeom prst="line">
            <a:avLst/>
          </a:prstGeom>
          <a:noFill/>
          <a:ln w="127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13"/>
          <p:cNvGrpSpPr>
            <a:grpSpLocks/>
          </p:cNvGrpSpPr>
          <p:nvPr/>
        </p:nvGrpSpPr>
        <p:grpSpPr bwMode="auto">
          <a:xfrm rot="5400000">
            <a:off x="5651500" y="3213100"/>
            <a:ext cx="0" cy="2438400"/>
            <a:chOff x="3560" y="2416"/>
            <a:chExt cx="0" cy="1536"/>
          </a:xfrm>
        </p:grpSpPr>
        <p:sp>
          <p:nvSpPr>
            <p:cNvPr id="14" name="Line 14"/>
            <p:cNvSpPr>
              <a:spLocks noChangeShapeType="1"/>
            </p:cNvSpPr>
            <p:nvPr/>
          </p:nvSpPr>
          <p:spPr bwMode="auto">
            <a:xfrm flipV="1">
              <a:off x="3560" y="2416"/>
              <a:ext cx="0" cy="776"/>
            </a:xfrm>
            <a:prstGeom prst="line">
              <a:avLst/>
            </a:prstGeom>
            <a:noFill/>
            <a:ln w="3810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5"/>
            <p:cNvSpPr>
              <a:spLocks noChangeShapeType="1"/>
            </p:cNvSpPr>
            <p:nvPr/>
          </p:nvSpPr>
          <p:spPr bwMode="auto">
            <a:xfrm flipV="1">
              <a:off x="3560" y="3176"/>
              <a:ext cx="0" cy="776"/>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16"/>
          <p:cNvSpPr txBox="1">
            <a:spLocks noChangeArrowheads="1"/>
          </p:cNvSpPr>
          <p:nvPr/>
        </p:nvSpPr>
        <p:spPr bwMode="auto">
          <a:xfrm>
            <a:off x="3951450" y="762000"/>
            <a:ext cx="50850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r>
              <a:rPr lang="fr-FR" altLang="en-US" sz="3200" dirty="0" err="1">
                <a:solidFill>
                  <a:schemeClr val="tx1"/>
                </a:solidFill>
                <a:latin typeface="Times New Roman" pitchFamily="18" charset="0"/>
              </a:rPr>
              <a:t>Linear</a:t>
            </a:r>
            <a:r>
              <a:rPr lang="fr-FR" altLang="en-US" sz="3200" dirty="0">
                <a:solidFill>
                  <a:schemeClr val="tx1"/>
                </a:solidFill>
                <a:latin typeface="Times New Roman" pitchFamily="18" charset="0"/>
              </a:rPr>
              <a:t> </a:t>
            </a:r>
            <a:r>
              <a:rPr lang="fr-FR" altLang="en-US" sz="3200" dirty="0" smtClean="0">
                <a:solidFill>
                  <a:schemeClr val="tx1"/>
                </a:solidFill>
                <a:latin typeface="Times New Roman" pitchFamily="18" charset="0"/>
              </a:rPr>
              <a:t>horizontal </a:t>
            </a:r>
            <a:r>
              <a:rPr lang="fr-FR" altLang="en-US" sz="3200" dirty="0" err="1">
                <a:solidFill>
                  <a:schemeClr val="tx1"/>
                </a:solidFill>
                <a:latin typeface="Times New Roman" pitchFamily="18" charset="0"/>
              </a:rPr>
              <a:t>polarization</a:t>
            </a:r>
            <a:endParaRPr lang="fr-FR" altLang="en-US" sz="3200" dirty="0">
              <a:solidFill>
                <a:schemeClr val="tx1"/>
              </a:solidFill>
              <a:latin typeface="Times New Roman" pitchFamily="18" charset="0"/>
            </a:endParaRPr>
          </a:p>
        </p:txBody>
      </p:sp>
    </p:spTree>
    <p:extLst>
      <p:ext uri="{BB962C8B-B14F-4D97-AF65-F5344CB8AC3E}">
        <p14:creationId xmlns:p14="http://schemas.microsoft.com/office/powerpoint/2010/main" val="3288485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invGray">
          <a:xfrm>
            <a:off x="850900" y="1066800"/>
            <a:ext cx="1562100" cy="14859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pSp>
        <p:nvGrpSpPr>
          <p:cNvPr id="3" name="Group 3"/>
          <p:cNvGrpSpPr>
            <a:grpSpLocks/>
          </p:cNvGrpSpPr>
          <p:nvPr/>
        </p:nvGrpSpPr>
        <p:grpSpPr bwMode="auto">
          <a:xfrm rot="-5399901">
            <a:off x="1514476" y="1398587"/>
            <a:ext cx="241300" cy="790575"/>
            <a:chOff x="930" y="1217"/>
            <a:chExt cx="152" cy="498"/>
          </a:xfrm>
        </p:grpSpPr>
        <p:sp>
          <p:nvSpPr>
            <p:cNvPr id="4" name="Oval 4"/>
            <p:cNvSpPr>
              <a:spLocks noChangeArrowheads="1"/>
            </p:cNvSpPr>
            <p:nvPr/>
          </p:nvSpPr>
          <p:spPr bwMode="auto">
            <a:xfrm>
              <a:off x="946" y="1217"/>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 name="Oval 5"/>
            <p:cNvSpPr>
              <a:spLocks noChangeArrowheads="1"/>
            </p:cNvSpPr>
            <p:nvPr/>
          </p:nvSpPr>
          <p:spPr bwMode="auto">
            <a:xfrm>
              <a:off x="930" y="1622"/>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 name="Line 6"/>
            <p:cNvSpPr>
              <a:spLocks noChangeShapeType="1"/>
            </p:cNvSpPr>
            <p:nvPr/>
          </p:nvSpPr>
          <p:spPr bwMode="auto">
            <a:xfrm>
              <a:off x="1010" y="1334"/>
              <a:ext cx="0" cy="264"/>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Text Box 7"/>
          <p:cNvSpPr txBox="1">
            <a:spLocks noChangeArrowheads="1"/>
          </p:cNvSpPr>
          <p:nvPr/>
        </p:nvSpPr>
        <p:spPr bwMode="auto">
          <a:xfrm>
            <a:off x="1717675" y="129540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
        <p:nvSpPr>
          <p:cNvPr id="8" name="Rectangle 8"/>
          <p:cNvSpPr>
            <a:spLocks noChangeArrowheads="1"/>
          </p:cNvSpPr>
          <p:nvPr/>
        </p:nvSpPr>
        <p:spPr bwMode="auto">
          <a:xfrm>
            <a:off x="3479800" y="2386013"/>
            <a:ext cx="4127500" cy="39258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9" name="Line 9"/>
          <p:cNvSpPr>
            <a:spLocks noChangeShapeType="1"/>
          </p:cNvSpPr>
          <p:nvPr/>
        </p:nvSpPr>
        <p:spPr bwMode="auto">
          <a:xfrm>
            <a:off x="850900" y="2552700"/>
            <a:ext cx="2628900" cy="3759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a:off x="863600" y="1079500"/>
            <a:ext cx="2616200" cy="13081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a:off x="2413000" y="1079500"/>
            <a:ext cx="5194300" cy="1295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1612900" y="1752600"/>
            <a:ext cx="4038600" cy="2781300"/>
          </a:xfrm>
          <a:prstGeom prst="line">
            <a:avLst/>
          </a:prstGeom>
          <a:noFill/>
          <a:ln w="127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13"/>
          <p:cNvGrpSpPr>
            <a:grpSpLocks/>
          </p:cNvGrpSpPr>
          <p:nvPr/>
        </p:nvGrpSpPr>
        <p:grpSpPr bwMode="auto">
          <a:xfrm rot="5400000">
            <a:off x="5651500" y="3289300"/>
            <a:ext cx="0" cy="2438400"/>
            <a:chOff x="3560" y="2416"/>
            <a:chExt cx="0" cy="1536"/>
          </a:xfrm>
        </p:grpSpPr>
        <p:sp>
          <p:nvSpPr>
            <p:cNvPr id="14" name="Line 14"/>
            <p:cNvSpPr>
              <a:spLocks noChangeShapeType="1"/>
            </p:cNvSpPr>
            <p:nvPr/>
          </p:nvSpPr>
          <p:spPr bwMode="auto">
            <a:xfrm flipV="1">
              <a:off x="3560" y="2416"/>
              <a:ext cx="0" cy="776"/>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5"/>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16"/>
          <p:cNvSpPr txBox="1">
            <a:spLocks noChangeArrowheads="1"/>
          </p:cNvSpPr>
          <p:nvPr/>
        </p:nvSpPr>
        <p:spPr bwMode="auto">
          <a:xfrm>
            <a:off x="4661835" y="914400"/>
            <a:ext cx="42306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3200" dirty="0" err="1" smtClean="0">
                <a:solidFill>
                  <a:schemeClr val="tx1"/>
                </a:solidFill>
                <a:latin typeface="Times New Roman" pitchFamily="18" charset="0"/>
              </a:rPr>
              <a:t>Slant</a:t>
            </a:r>
            <a:r>
              <a:rPr lang="fr-FR" altLang="en-US" sz="3200" dirty="0" smtClean="0">
                <a:solidFill>
                  <a:schemeClr val="tx1"/>
                </a:solidFill>
                <a:latin typeface="Times New Roman" pitchFamily="18" charset="0"/>
              </a:rPr>
              <a:t> </a:t>
            </a:r>
            <a:r>
              <a:rPr lang="fr-FR" altLang="en-US" sz="3200" dirty="0" err="1" smtClean="0">
                <a:solidFill>
                  <a:schemeClr val="tx1"/>
                </a:solidFill>
                <a:latin typeface="Times New Roman" pitchFamily="18" charset="0"/>
              </a:rPr>
              <a:t>linear</a:t>
            </a:r>
            <a:r>
              <a:rPr lang="fr-FR" altLang="en-US" sz="3200" dirty="0" smtClean="0">
                <a:solidFill>
                  <a:schemeClr val="tx1"/>
                </a:solidFill>
                <a:latin typeface="Times New Roman" pitchFamily="18" charset="0"/>
              </a:rPr>
              <a:t> </a:t>
            </a:r>
            <a:r>
              <a:rPr lang="fr-FR" altLang="en-US" sz="3200" dirty="0" err="1" smtClean="0">
                <a:solidFill>
                  <a:schemeClr val="tx1"/>
                </a:solidFill>
                <a:latin typeface="Times New Roman" pitchFamily="18" charset="0"/>
              </a:rPr>
              <a:t>polarization</a:t>
            </a:r>
            <a:endParaRPr lang="fr-FR" altLang="en-US" sz="3200" dirty="0">
              <a:solidFill>
                <a:schemeClr val="tx1"/>
              </a:solidFill>
              <a:latin typeface="Times New Roman" pitchFamily="18" charset="0"/>
            </a:endParaRPr>
          </a:p>
        </p:txBody>
      </p:sp>
      <p:sp>
        <p:nvSpPr>
          <p:cNvPr id="17" name="Oval 17"/>
          <p:cNvSpPr>
            <a:spLocks noChangeArrowheads="1"/>
          </p:cNvSpPr>
          <p:nvPr/>
        </p:nvSpPr>
        <p:spPr bwMode="auto">
          <a:xfrm>
            <a:off x="1514475" y="1423988"/>
            <a:ext cx="215900" cy="147637"/>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8" name="Oval 18"/>
          <p:cNvSpPr>
            <a:spLocks noChangeArrowheads="1"/>
          </p:cNvSpPr>
          <p:nvPr/>
        </p:nvSpPr>
        <p:spPr bwMode="auto">
          <a:xfrm>
            <a:off x="1489075" y="2066925"/>
            <a:ext cx="215900" cy="147638"/>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9" name="Line 19"/>
          <p:cNvSpPr>
            <a:spLocks noChangeShapeType="1"/>
          </p:cNvSpPr>
          <p:nvPr/>
        </p:nvSpPr>
        <p:spPr bwMode="auto">
          <a:xfrm>
            <a:off x="1616075" y="1609725"/>
            <a:ext cx="0" cy="419100"/>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flipV="1">
            <a:off x="5651500" y="3289300"/>
            <a:ext cx="0" cy="1231900"/>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5651500" y="4495800"/>
            <a:ext cx="0" cy="123190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2"/>
          <p:cNvSpPr>
            <a:spLocks noChangeArrowheads="1"/>
          </p:cNvSpPr>
          <p:nvPr/>
        </p:nvSpPr>
        <p:spPr bwMode="auto">
          <a:xfrm>
            <a:off x="4419600" y="3289300"/>
            <a:ext cx="2451100" cy="2438400"/>
          </a:xfrm>
          <a:prstGeom prst="rect">
            <a:avLst/>
          </a:prstGeom>
          <a:noFill/>
          <a:ln w="12700">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23" name="Line 23"/>
          <p:cNvSpPr>
            <a:spLocks noChangeShapeType="1"/>
          </p:cNvSpPr>
          <p:nvPr/>
        </p:nvSpPr>
        <p:spPr bwMode="auto">
          <a:xfrm flipV="1">
            <a:off x="5651500" y="3289300"/>
            <a:ext cx="1219200" cy="1219200"/>
          </a:xfrm>
          <a:prstGeom prst="line">
            <a:avLst/>
          </a:prstGeom>
          <a:noFill/>
          <a:ln w="38100" cap="sq">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4419600" y="4508500"/>
            <a:ext cx="1219200" cy="1219200"/>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25"/>
          <p:cNvSpPr txBox="1">
            <a:spLocks noChangeArrowheads="1"/>
          </p:cNvSpPr>
          <p:nvPr/>
        </p:nvSpPr>
        <p:spPr bwMode="auto">
          <a:xfrm>
            <a:off x="1143000" y="0"/>
            <a:ext cx="7135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Example</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with</a:t>
            </a:r>
            <a:r>
              <a:rPr lang="fr-FR" sz="3600" b="1" dirty="0" smtClean="0">
                <a:solidFill>
                  <a:srgbClr val="CC0000"/>
                </a:solidFill>
                <a:effectLst>
                  <a:outerShdw blurRad="38100" dist="38100" dir="2700000" algn="tl">
                    <a:srgbClr val="C0C0C0"/>
                  </a:outerShdw>
                </a:effectLst>
                <a:latin typeface="Arial" pitchFamily="34" charset="0"/>
              </a:rPr>
              <a:t> 2 </a:t>
            </a:r>
            <a:r>
              <a:rPr lang="fr-FR" sz="3600" b="1" dirty="0" err="1" smtClean="0">
                <a:solidFill>
                  <a:srgbClr val="CC0000"/>
                </a:solidFill>
                <a:effectLst>
                  <a:outerShdw blurRad="38100" dist="38100" dir="2700000" algn="tl">
                    <a:srgbClr val="C0C0C0"/>
                  </a:outerShdw>
                </a:effectLst>
                <a:latin typeface="Arial" pitchFamily="34" charset="0"/>
              </a:rPr>
              <a:t>inphase</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dipoles</a:t>
            </a:r>
            <a:endParaRPr lang="fr-FR" sz="3600" b="1" dirty="0">
              <a:solidFill>
                <a:srgbClr val="CC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877855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2127250" y="0"/>
            <a:ext cx="47756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Circular</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polarization</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 name="Text Box 26"/>
          <p:cNvSpPr txBox="1">
            <a:spLocks noChangeArrowheads="1"/>
          </p:cNvSpPr>
          <p:nvPr/>
        </p:nvSpPr>
        <p:spPr bwMode="auto">
          <a:xfrm>
            <a:off x="609600" y="762000"/>
            <a:ext cx="8534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Second </a:t>
            </a:r>
            <a:r>
              <a:rPr lang="fr-FR" altLang="en-US" dirty="0" err="1" smtClean="0"/>
              <a:t>hypothesis</a:t>
            </a:r>
            <a:r>
              <a:rPr lang="fr-FR" altLang="en-US" dirty="0" smtClean="0"/>
              <a:t>: </a:t>
            </a:r>
            <a:r>
              <a:rPr lang="en-US" altLang="en-US" dirty="0"/>
              <a:t>components vibrate in phase </a:t>
            </a:r>
            <a:r>
              <a:rPr lang="en-US" altLang="en-US" dirty="0" smtClean="0"/>
              <a:t>quadrature and magnitudes </a:t>
            </a:r>
            <a:r>
              <a:rPr lang="en-US" altLang="en-US" dirty="0"/>
              <a:t>are equal</a:t>
            </a:r>
            <a:endParaRPr lang="fr-FR" altLang="en-US" dirty="0"/>
          </a:p>
        </p:txBody>
      </p:sp>
      <p:graphicFrame>
        <p:nvGraphicFramePr>
          <p:cNvPr id="4" name="Object 27"/>
          <p:cNvGraphicFramePr>
            <a:graphicFrameLocks noChangeAspect="1"/>
          </p:cNvGraphicFramePr>
          <p:nvPr>
            <p:extLst>
              <p:ext uri="{D42A27DB-BD31-4B8C-83A1-F6EECF244321}">
                <p14:modId xmlns:p14="http://schemas.microsoft.com/office/powerpoint/2010/main" val="552552090"/>
              </p:ext>
            </p:extLst>
          </p:nvPr>
        </p:nvGraphicFramePr>
        <p:xfrm>
          <a:off x="3721100" y="1327150"/>
          <a:ext cx="1909763" cy="984250"/>
        </p:xfrm>
        <a:graphic>
          <a:graphicData uri="http://schemas.openxmlformats.org/presentationml/2006/ole">
            <mc:AlternateContent xmlns:mc="http://schemas.openxmlformats.org/markup-compatibility/2006">
              <mc:Choice xmlns:v="urn:schemas-microsoft-com:vml" Requires="v">
                <p:oleObj spid="_x0000_s75993" name="Equation" r:id="rId4" imgW="609336" imgH="317362" progId="Equation.3">
                  <p:embed/>
                </p:oleObj>
              </mc:Choice>
              <mc:Fallback>
                <p:oleObj name="Equation" r:id="rId4" imgW="609336" imgH="31736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1327150"/>
                        <a:ext cx="1909763"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8"/>
          <p:cNvGraphicFramePr>
            <a:graphicFrameLocks noChangeAspect="1"/>
          </p:cNvGraphicFramePr>
          <p:nvPr>
            <p:extLst>
              <p:ext uri="{D42A27DB-BD31-4B8C-83A1-F6EECF244321}">
                <p14:modId xmlns:p14="http://schemas.microsoft.com/office/powerpoint/2010/main" val="1914495196"/>
              </p:ext>
            </p:extLst>
          </p:nvPr>
        </p:nvGraphicFramePr>
        <p:xfrm>
          <a:off x="1543050" y="2133600"/>
          <a:ext cx="6208713" cy="749300"/>
        </p:xfrm>
        <a:graphic>
          <a:graphicData uri="http://schemas.openxmlformats.org/presentationml/2006/ole">
            <mc:AlternateContent xmlns:mc="http://schemas.openxmlformats.org/markup-compatibility/2006">
              <mc:Choice xmlns:v="urn:schemas-microsoft-com:vml" Requires="v">
                <p:oleObj spid="_x0000_s75994" name="Equation" r:id="rId6" imgW="1981200" imgH="241300" progId="Equation.3">
                  <p:embed/>
                </p:oleObj>
              </mc:Choice>
              <mc:Fallback>
                <p:oleObj name="Equation" r:id="rId6" imgW="19812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50" y="2133600"/>
                        <a:ext cx="620871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31"/>
          <p:cNvSpPr>
            <a:spLocks noChangeShapeType="1"/>
          </p:cNvSpPr>
          <p:nvPr/>
        </p:nvSpPr>
        <p:spPr bwMode="auto">
          <a:xfrm flipV="1">
            <a:off x="4551784" y="4601344"/>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Line 32"/>
          <p:cNvSpPr>
            <a:spLocks noChangeShapeType="1"/>
          </p:cNvSpPr>
          <p:nvPr/>
        </p:nvSpPr>
        <p:spPr bwMode="auto">
          <a:xfrm flipV="1">
            <a:off x="5770984" y="3382144"/>
            <a:ext cx="0" cy="1219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 name="Line 33"/>
          <p:cNvSpPr>
            <a:spLocks noChangeShapeType="1"/>
          </p:cNvSpPr>
          <p:nvPr/>
        </p:nvSpPr>
        <p:spPr bwMode="auto">
          <a:xfrm flipH="1" flipV="1">
            <a:off x="4551784" y="3382144"/>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 name="Line 34"/>
          <p:cNvSpPr>
            <a:spLocks noChangeShapeType="1"/>
          </p:cNvSpPr>
          <p:nvPr/>
        </p:nvSpPr>
        <p:spPr bwMode="auto">
          <a:xfrm flipV="1">
            <a:off x="4551784" y="3382144"/>
            <a:ext cx="1219200" cy="1219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0" name="Object 35"/>
          <p:cNvGraphicFramePr>
            <a:graphicFrameLocks noChangeAspect="1"/>
          </p:cNvGraphicFramePr>
          <p:nvPr>
            <p:extLst>
              <p:ext uri="{D42A27DB-BD31-4B8C-83A1-F6EECF244321}">
                <p14:modId xmlns:p14="http://schemas.microsoft.com/office/powerpoint/2010/main" val="933152962"/>
              </p:ext>
            </p:extLst>
          </p:nvPr>
        </p:nvGraphicFramePr>
        <p:xfrm>
          <a:off x="4932784" y="4525144"/>
          <a:ext cx="598488" cy="592138"/>
        </p:xfrm>
        <a:graphic>
          <a:graphicData uri="http://schemas.openxmlformats.org/presentationml/2006/ole">
            <mc:AlternateContent xmlns:mc="http://schemas.openxmlformats.org/markup-compatibility/2006">
              <mc:Choice xmlns:v="urn:schemas-microsoft-com:vml" Requires="v">
                <p:oleObj spid="_x0000_s75995" name="Equation" r:id="rId8" imgW="190417" imgH="190417" progId="Equation.3">
                  <p:embed/>
                </p:oleObj>
              </mc:Choice>
              <mc:Fallback>
                <p:oleObj name="Equation" r:id="rId8" imgW="190417" imgH="19041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784" y="4525144"/>
                        <a:ext cx="5984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6"/>
          <p:cNvGraphicFramePr>
            <a:graphicFrameLocks noChangeAspect="1"/>
          </p:cNvGraphicFramePr>
          <p:nvPr>
            <p:extLst>
              <p:ext uri="{D42A27DB-BD31-4B8C-83A1-F6EECF244321}">
                <p14:modId xmlns:p14="http://schemas.microsoft.com/office/powerpoint/2010/main" val="2012284787"/>
              </p:ext>
            </p:extLst>
          </p:nvPr>
        </p:nvGraphicFramePr>
        <p:xfrm>
          <a:off x="3942184" y="3077344"/>
          <a:ext cx="596900" cy="630238"/>
        </p:xfrm>
        <a:graphic>
          <a:graphicData uri="http://schemas.openxmlformats.org/presentationml/2006/ole">
            <mc:AlternateContent xmlns:mc="http://schemas.openxmlformats.org/markup-compatibility/2006">
              <mc:Choice xmlns:v="urn:schemas-microsoft-com:vml" Requires="v">
                <p:oleObj spid="_x0000_s75996" name="Equation" r:id="rId10" imgW="190417" imgH="203112" progId="Equation.3">
                  <p:embed/>
                </p:oleObj>
              </mc:Choice>
              <mc:Fallback>
                <p:oleObj name="Equation" r:id="rId10" imgW="190417"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2184" y="3077344"/>
                        <a:ext cx="5969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37"/>
          <p:cNvGraphicFramePr>
            <a:graphicFrameLocks noChangeAspect="1"/>
          </p:cNvGraphicFramePr>
          <p:nvPr>
            <p:extLst>
              <p:ext uri="{D42A27DB-BD31-4B8C-83A1-F6EECF244321}">
                <p14:modId xmlns:p14="http://schemas.microsoft.com/office/powerpoint/2010/main" val="2776239273"/>
              </p:ext>
            </p:extLst>
          </p:nvPr>
        </p:nvGraphicFramePr>
        <p:xfrm>
          <a:off x="4780384" y="3305944"/>
          <a:ext cx="557213" cy="709613"/>
        </p:xfrm>
        <a:graphic>
          <a:graphicData uri="http://schemas.openxmlformats.org/presentationml/2006/ole">
            <mc:AlternateContent xmlns:mc="http://schemas.openxmlformats.org/markup-compatibility/2006">
              <mc:Choice xmlns:v="urn:schemas-microsoft-com:vml" Requires="v">
                <p:oleObj spid="_x0000_s75997" name="Equation" r:id="rId12" imgW="161810" imgH="209685" progId="Equation.3">
                  <p:embed/>
                </p:oleObj>
              </mc:Choice>
              <mc:Fallback>
                <p:oleObj name="Equation" r:id="rId12" imgW="161810" imgH="20968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0384" y="3305944"/>
                        <a:ext cx="557213"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Line 38"/>
          <p:cNvSpPr>
            <a:spLocks noChangeShapeType="1"/>
          </p:cNvSpPr>
          <p:nvPr/>
        </p:nvSpPr>
        <p:spPr bwMode="auto">
          <a:xfrm rot="16200000" flipV="1">
            <a:off x="3942978" y="3990950"/>
            <a:ext cx="12192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 name="Oval 39"/>
          <p:cNvSpPr>
            <a:spLocks noChangeArrowheads="1"/>
          </p:cNvSpPr>
          <p:nvPr/>
        </p:nvSpPr>
        <p:spPr bwMode="auto">
          <a:xfrm>
            <a:off x="3103984" y="2924944"/>
            <a:ext cx="3124200" cy="3048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Tree>
    <p:extLst>
      <p:ext uri="{BB962C8B-B14F-4D97-AF65-F5344CB8AC3E}">
        <p14:creationId xmlns:p14="http://schemas.microsoft.com/office/powerpoint/2010/main" val="3764854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invGray">
          <a:xfrm>
            <a:off x="850900" y="971550"/>
            <a:ext cx="1562100" cy="14859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grpSp>
        <p:nvGrpSpPr>
          <p:cNvPr id="3" name="Group 3"/>
          <p:cNvGrpSpPr>
            <a:grpSpLocks/>
          </p:cNvGrpSpPr>
          <p:nvPr/>
        </p:nvGrpSpPr>
        <p:grpSpPr bwMode="auto">
          <a:xfrm rot="-5399901">
            <a:off x="1514476" y="1303337"/>
            <a:ext cx="241300" cy="790575"/>
            <a:chOff x="930" y="1217"/>
            <a:chExt cx="152" cy="498"/>
          </a:xfrm>
        </p:grpSpPr>
        <p:sp>
          <p:nvSpPr>
            <p:cNvPr id="4" name="Oval 4"/>
            <p:cNvSpPr>
              <a:spLocks noChangeArrowheads="1"/>
            </p:cNvSpPr>
            <p:nvPr/>
          </p:nvSpPr>
          <p:spPr bwMode="auto">
            <a:xfrm>
              <a:off x="946" y="1217"/>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 name="Oval 5"/>
            <p:cNvSpPr>
              <a:spLocks noChangeArrowheads="1"/>
            </p:cNvSpPr>
            <p:nvPr/>
          </p:nvSpPr>
          <p:spPr bwMode="auto">
            <a:xfrm>
              <a:off x="930" y="1622"/>
              <a:ext cx="136" cy="93"/>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 name="Line 6"/>
            <p:cNvSpPr>
              <a:spLocks noChangeShapeType="1"/>
            </p:cNvSpPr>
            <p:nvPr/>
          </p:nvSpPr>
          <p:spPr bwMode="auto">
            <a:xfrm>
              <a:off x="1010" y="1334"/>
              <a:ext cx="0" cy="264"/>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Text Box 7"/>
          <p:cNvSpPr txBox="1">
            <a:spLocks noChangeArrowheads="1"/>
          </p:cNvSpPr>
          <p:nvPr/>
        </p:nvSpPr>
        <p:spPr bwMode="auto">
          <a:xfrm>
            <a:off x="1717675" y="120015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b="1">
                <a:solidFill>
                  <a:srgbClr val="F82626"/>
                </a:solidFill>
                <a:latin typeface="Times New Roman" pitchFamily="18" charset="0"/>
              </a:rPr>
              <a:t>i(t)</a:t>
            </a:r>
          </a:p>
        </p:txBody>
      </p:sp>
      <p:sp>
        <p:nvSpPr>
          <p:cNvPr id="8" name="Rectangle 8"/>
          <p:cNvSpPr>
            <a:spLocks noChangeArrowheads="1"/>
          </p:cNvSpPr>
          <p:nvPr/>
        </p:nvSpPr>
        <p:spPr bwMode="auto">
          <a:xfrm>
            <a:off x="3479800" y="2290763"/>
            <a:ext cx="4127500" cy="39258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9" name="Line 9"/>
          <p:cNvSpPr>
            <a:spLocks noChangeShapeType="1"/>
          </p:cNvSpPr>
          <p:nvPr/>
        </p:nvSpPr>
        <p:spPr bwMode="auto">
          <a:xfrm>
            <a:off x="850900" y="2457450"/>
            <a:ext cx="2628900" cy="3759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a:off x="863600" y="984250"/>
            <a:ext cx="2616200" cy="13081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a:off x="2413000" y="984250"/>
            <a:ext cx="5194300" cy="1295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1612900" y="1657350"/>
            <a:ext cx="4038600" cy="2781300"/>
          </a:xfrm>
          <a:prstGeom prst="line">
            <a:avLst/>
          </a:prstGeom>
          <a:noFill/>
          <a:ln w="127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13"/>
          <p:cNvGrpSpPr>
            <a:grpSpLocks/>
          </p:cNvGrpSpPr>
          <p:nvPr/>
        </p:nvGrpSpPr>
        <p:grpSpPr bwMode="auto">
          <a:xfrm rot="5400000">
            <a:off x="5651500" y="3194050"/>
            <a:ext cx="0" cy="2438400"/>
            <a:chOff x="3560" y="2416"/>
            <a:chExt cx="0" cy="1536"/>
          </a:xfrm>
        </p:grpSpPr>
        <p:sp>
          <p:nvSpPr>
            <p:cNvPr id="14" name="Line 14"/>
            <p:cNvSpPr>
              <a:spLocks noChangeShapeType="1"/>
            </p:cNvSpPr>
            <p:nvPr/>
          </p:nvSpPr>
          <p:spPr bwMode="auto">
            <a:xfrm flipV="1">
              <a:off x="3560" y="2416"/>
              <a:ext cx="0" cy="77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5"/>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16"/>
          <p:cNvSpPr txBox="1">
            <a:spLocks noChangeArrowheads="1"/>
          </p:cNvSpPr>
          <p:nvPr/>
        </p:nvSpPr>
        <p:spPr bwMode="auto">
          <a:xfrm>
            <a:off x="4418013" y="838200"/>
            <a:ext cx="3592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sz="3200" dirty="0" err="1" smtClean="0">
                <a:solidFill>
                  <a:schemeClr val="tx1"/>
                </a:solidFill>
                <a:latin typeface="Times New Roman" pitchFamily="18" charset="0"/>
              </a:rPr>
              <a:t>Circular</a:t>
            </a:r>
            <a:r>
              <a:rPr lang="fr-FR" altLang="en-US" sz="3200" dirty="0" smtClean="0">
                <a:solidFill>
                  <a:schemeClr val="tx1"/>
                </a:solidFill>
                <a:latin typeface="Times New Roman" pitchFamily="18" charset="0"/>
              </a:rPr>
              <a:t> </a:t>
            </a:r>
            <a:r>
              <a:rPr lang="fr-FR" altLang="en-US" sz="3200" dirty="0" err="1" smtClean="0">
                <a:solidFill>
                  <a:schemeClr val="tx1"/>
                </a:solidFill>
                <a:latin typeface="Times New Roman" pitchFamily="18" charset="0"/>
              </a:rPr>
              <a:t>polarization</a:t>
            </a:r>
            <a:endParaRPr lang="fr-FR" altLang="en-US" sz="3200" dirty="0">
              <a:solidFill>
                <a:schemeClr val="tx1"/>
              </a:solidFill>
              <a:latin typeface="Times New Roman" pitchFamily="18" charset="0"/>
            </a:endParaRPr>
          </a:p>
        </p:txBody>
      </p:sp>
      <p:sp>
        <p:nvSpPr>
          <p:cNvPr id="17" name="Oval 17"/>
          <p:cNvSpPr>
            <a:spLocks noChangeArrowheads="1"/>
          </p:cNvSpPr>
          <p:nvPr/>
        </p:nvSpPr>
        <p:spPr bwMode="auto">
          <a:xfrm>
            <a:off x="1514475" y="1328738"/>
            <a:ext cx="215900" cy="147637"/>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8" name="Oval 18"/>
          <p:cNvSpPr>
            <a:spLocks noChangeArrowheads="1"/>
          </p:cNvSpPr>
          <p:nvPr/>
        </p:nvSpPr>
        <p:spPr bwMode="auto">
          <a:xfrm>
            <a:off x="1489075" y="1971675"/>
            <a:ext cx="215900" cy="147638"/>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9" name="Line 19"/>
          <p:cNvSpPr>
            <a:spLocks noChangeShapeType="1"/>
          </p:cNvSpPr>
          <p:nvPr/>
        </p:nvSpPr>
        <p:spPr bwMode="auto">
          <a:xfrm>
            <a:off x="1616075" y="1514475"/>
            <a:ext cx="0" cy="419100"/>
          </a:xfrm>
          <a:prstGeom prst="line">
            <a:avLst/>
          </a:prstGeom>
          <a:noFill/>
          <a:ln w="38100" cap="sq">
            <a:solidFill>
              <a:srgbClr val="F8262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flipV="1">
            <a:off x="5651500" y="3194050"/>
            <a:ext cx="0" cy="1231900"/>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5651500" y="4400550"/>
            <a:ext cx="0" cy="123190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flipV="1">
            <a:off x="5651500" y="3536950"/>
            <a:ext cx="876300" cy="876300"/>
          </a:xfrm>
          <a:prstGeom prst="line">
            <a:avLst/>
          </a:prstGeom>
          <a:noFill/>
          <a:ln w="38100" cap="sq">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flipV="1">
            <a:off x="5638800" y="4413250"/>
            <a:ext cx="965200" cy="762000"/>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4"/>
          <p:cNvSpPr>
            <a:spLocks noChangeArrowheads="1"/>
          </p:cNvSpPr>
          <p:nvPr/>
        </p:nvSpPr>
        <p:spPr bwMode="auto">
          <a:xfrm>
            <a:off x="4406900" y="3194050"/>
            <a:ext cx="2501900" cy="24384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25" name="Arc 25"/>
          <p:cNvSpPr>
            <a:spLocks/>
          </p:cNvSpPr>
          <p:nvPr/>
        </p:nvSpPr>
        <p:spPr bwMode="auto">
          <a:xfrm>
            <a:off x="6248400" y="3081338"/>
            <a:ext cx="774700" cy="965200"/>
          </a:xfrm>
          <a:custGeom>
            <a:avLst/>
            <a:gdLst>
              <a:gd name="T0" fmla="*/ 0 w 21254"/>
              <a:gd name="T1" fmla="*/ 0 h 21600"/>
              <a:gd name="T2" fmla="*/ 28237512 w 21254"/>
              <a:gd name="T3" fmla="*/ 35436603 h 21600"/>
              <a:gd name="T4" fmla="*/ 0 w 21254"/>
              <a:gd name="T5" fmla="*/ 43130141 h 21600"/>
              <a:gd name="T6" fmla="*/ 0 60000 65536"/>
              <a:gd name="T7" fmla="*/ 0 60000 65536"/>
              <a:gd name="T8" fmla="*/ 0 60000 65536"/>
            </a:gdLst>
            <a:ahLst/>
            <a:cxnLst>
              <a:cxn ang="T6">
                <a:pos x="T0" y="T1"/>
              </a:cxn>
              <a:cxn ang="T7">
                <a:pos x="T2" y="T3"/>
              </a:cxn>
              <a:cxn ang="T8">
                <a:pos x="T4" y="T5"/>
              </a:cxn>
            </a:cxnLst>
            <a:rect l="0" t="0" r="r" b="b"/>
            <a:pathLst>
              <a:path w="21254" h="21600" fill="none" extrusionOk="0">
                <a:moveTo>
                  <a:pt x="-1" y="0"/>
                </a:moveTo>
                <a:cubicBezTo>
                  <a:pt x="10443" y="0"/>
                  <a:pt x="19390" y="7471"/>
                  <a:pt x="21253" y="17747"/>
                </a:cubicBezTo>
              </a:path>
              <a:path w="21254" h="21600" stroke="0" extrusionOk="0">
                <a:moveTo>
                  <a:pt x="-1" y="0"/>
                </a:moveTo>
                <a:cubicBezTo>
                  <a:pt x="10443" y="0"/>
                  <a:pt x="19390" y="7471"/>
                  <a:pt x="21253" y="17747"/>
                </a:cubicBezTo>
                <a:lnTo>
                  <a:pt x="0" y="21600"/>
                </a:lnTo>
                <a:lnTo>
                  <a:pt x="-1" y="0"/>
                </a:lnTo>
                <a:close/>
              </a:path>
            </a:pathLst>
          </a:custGeom>
          <a:noFill/>
          <a:ln w="28575" cap="sq">
            <a:solidFill>
              <a:schemeClr val="accent2"/>
            </a:solidFill>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7656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gvillemaud\Documents\COURS\GE\Cours Antennes\les_AVI\polar_circula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196752"/>
            <a:ext cx="41529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7"/>
          <p:cNvSpPr txBox="1">
            <a:spLocks noChangeArrowheads="1"/>
          </p:cNvSpPr>
          <p:nvPr/>
        </p:nvSpPr>
        <p:spPr bwMode="auto">
          <a:xfrm>
            <a:off x="6804248" y="5517232"/>
            <a:ext cx="17091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fr-FR" altLang="en-US" dirty="0" smtClean="0">
                <a:solidFill>
                  <a:srgbClr val="FF0000"/>
                </a:solidFill>
              </a:rPr>
              <a:t>Animations</a:t>
            </a:r>
            <a:endParaRPr lang="fr-FR" altLang="en-US" dirty="0">
              <a:solidFill>
                <a:srgbClr val="FF0000"/>
              </a:solidFill>
            </a:endParaRPr>
          </a:p>
        </p:txBody>
      </p:sp>
      <p:sp>
        <p:nvSpPr>
          <p:cNvPr id="2" name="Flèche droite 1"/>
          <p:cNvSpPr/>
          <p:nvPr/>
        </p:nvSpPr>
        <p:spPr bwMode="auto">
          <a:xfrm>
            <a:off x="6444208" y="5661248"/>
            <a:ext cx="288032"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724771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115616" y="-76200"/>
            <a:ext cx="76995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Illustration of </a:t>
            </a:r>
            <a:r>
              <a:rPr lang="fr-FR" sz="3600" b="1" dirty="0" err="1" smtClean="0">
                <a:solidFill>
                  <a:srgbClr val="CC0000"/>
                </a:solidFill>
                <a:effectLst>
                  <a:outerShdw blurRad="38100" dist="38100" dir="2700000" algn="tl">
                    <a:srgbClr val="C0C0C0"/>
                  </a:outerShdw>
                </a:effectLst>
                <a:latin typeface="Arial" pitchFamily="34" charset="0"/>
              </a:rPr>
              <a:t>Circular</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polarization</a:t>
            </a:r>
            <a:endParaRPr lang="fr-FR" sz="3600" b="1" dirty="0">
              <a:solidFill>
                <a:srgbClr val="CC0000"/>
              </a:solidFill>
              <a:effectLst>
                <a:outerShdw blurRad="38100" dist="38100" dir="2700000" algn="tl">
                  <a:srgbClr val="C0C0C0"/>
                </a:outerShdw>
              </a:effectLst>
              <a:latin typeface="Arial" pitchFamily="34" charset="0"/>
            </a:endParaRPr>
          </a:p>
        </p:txBody>
      </p:sp>
      <p:pic>
        <p:nvPicPr>
          <p:cNvPr id="107522" name="Picture 2" descr="File:Rising circula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5353050" cy="5705476"/>
          </a:xfrm>
          <a:prstGeom prst="rect">
            <a:avLst/>
          </a:prstGeom>
          <a:noFill/>
          <a:extLst>
            <a:ext uri="{909E8E84-426E-40DD-AFC4-6F175D3DCCD1}">
              <a14:hiddenFill xmlns:a14="http://schemas.microsoft.com/office/drawing/2010/main">
                <a:solidFill>
                  <a:srgbClr val="FFFFFF"/>
                </a:solidFill>
              </a14:hiddenFill>
            </a:ext>
          </a:extLst>
        </p:spPr>
      </p:pic>
      <p:pic>
        <p:nvPicPr>
          <p:cNvPr id="76802" name="Picture 2" descr="http://upload.wikimedia.org/wikipedia/commons/8/81/Circular.Polarization.Circularly.Polarized.Light_Right.Handed.Animation.305x190.255Color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204864"/>
            <a:ext cx="2905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4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98246" y="-31750"/>
            <a:ext cx="47500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Loaded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two-wire</a:t>
            </a:r>
            <a:r>
              <a:rPr lang="fr-FR" sz="3600" b="1" dirty="0" smtClean="0">
                <a:solidFill>
                  <a:srgbClr val="CC0000"/>
                </a:solidFill>
                <a:effectLst>
                  <a:outerShdw blurRad="38100" dist="38100" dir="2700000" algn="tl">
                    <a:srgbClr val="C0C0C0"/>
                  </a:outerShdw>
                </a:effectLst>
                <a:latin typeface="Arial" pitchFamily="34" charset="0"/>
              </a:rPr>
              <a:t> line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5123" name="Line 3"/>
          <p:cNvSpPr>
            <a:spLocks noChangeShapeType="1"/>
          </p:cNvSpPr>
          <p:nvPr/>
        </p:nvSpPr>
        <p:spPr bwMode="auto">
          <a:xfrm>
            <a:off x="1262063" y="27273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Line 4"/>
          <p:cNvSpPr>
            <a:spLocks noChangeShapeType="1"/>
          </p:cNvSpPr>
          <p:nvPr/>
        </p:nvSpPr>
        <p:spPr bwMode="auto">
          <a:xfrm flipH="1">
            <a:off x="1262063" y="18891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957263" y="2117725"/>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126" name="Line 6"/>
          <p:cNvSpPr>
            <a:spLocks noChangeShapeType="1"/>
          </p:cNvSpPr>
          <p:nvPr/>
        </p:nvSpPr>
        <p:spPr bwMode="auto">
          <a:xfrm>
            <a:off x="1292225" y="18891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p:cNvSpPr>
            <a:spLocks noChangeShapeType="1"/>
          </p:cNvSpPr>
          <p:nvPr/>
        </p:nvSpPr>
        <p:spPr bwMode="auto">
          <a:xfrm>
            <a:off x="1292225" y="29559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auto">
          <a:xfrm>
            <a:off x="1109663" y="2270125"/>
            <a:ext cx="304800" cy="266700"/>
          </a:xfrm>
          <a:custGeom>
            <a:avLst/>
            <a:gdLst>
              <a:gd name="T0" fmla="*/ 0 w 288"/>
              <a:gd name="T1" fmla="*/ 76937523 h 344"/>
              <a:gd name="T2" fmla="*/ 107526667 w 288"/>
              <a:gd name="T3" fmla="*/ 19234187 h 344"/>
              <a:gd name="T4" fmla="*/ 215053333 w 288"/>
              <a:gd name="T5" fmla="*/ 192344195 h 344"/>
              <a:gd name="T6" fmla="*/ 322580000 w 288"/>
              <a:gd name="T7" fmla="*/ 10578919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44">
                <a:moveTo>
                  <a:pt x="0" y="128"/>
                </a:moveTo>
                <a:cubicBezTo>
                  <a:pt x="32" y="64"/>
                  <a:pt x="64" y="0"/>
                  <a:pt x="96" y="32"/>
                </a:cubicBezTo>
                <a:cubicBezTo>
                  <a:pt x="128" y="64"/>
                  <a:pt x="160" y="296"/>
                  <a:pt x="192" y="320"/>
                </a:cubicBezTo>
                <a:cubicBezTo>
                  <a:pt x="224" y="344"/>
                  <a:pt x="256" y="260"/>
                  <a:pt x="28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129" name="Object 9"/>
          <p:cNvGraphicFramePr>
            <a:graphicFrameLocks/>
          </p:cNvGraphicFramePr>
          <p:nvPr/>
        </p:nvGraphicFramePr>
        <p:xfrm>
          <a:off x="2913063" y="4978400"/>
          <a:ext cx="3894137" cy="711200"/>
        </p:xfrm>
        <a:graphic>
          <a:graphicData uri="http://schemas.openxmlformats.org/presentationml/2006/ole">
            <mc:AlternateContent xmlns:mc="http://schemas.openxmlformats.org/markup-compatibility/2006">
              <mc:Choice xmlns:v="urn:schemas-microsoft-com:vml" Requires="v">
                <p:oleObj spid="_x0000_s43086" name="Equation" r:id="rId4" imgW="1381190" imgH="333443" progId="Equation.3">
                  <p:embed/>
                </p:oleObj>
              </mc:Choice>
              <mc:Fallback>
                <p:oleObj name="Equation" r:id="rId4" imgW="1381190" imgH="333443"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063" y="4978400"/>
                        <a:ext cx="3894137"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30" name="Group 10"/>
          <p:cNvGrpSpPr>
            <a:grpSpLocks/>
          </p:cNvGrpSpPr>
          <p:nvPr/>
        </p:nvGrpSpPr>
        <p:grpSpPr bwMode="auto">
          <a:xfrm>
            <a:off x="7739063" y="1889125"/>
            <a:ext cx="642937" cy="1066800"/>
            <a:chOff x="4091" y="816"/>
            <a:chExt cx="723" cy="1200"/>
          </a:xfrm>
        </p:grpSpPr>
        <p:sp>
          <p:nvSpPr>
            <p:cNvPr id="5138" name="Rectangle 11"/>
            <p:cNvSpPr>
              <a:spLocks noChangeArrowheads="1"/>
            </p:cNvSpPr>
            <p:nvPr/>
          </p:nvSpPr>
          <p:spPr bwMode="auto">
            <a:xfrm>
              <a:off x="4091" y="1116"/>
              <a:ext cx="304" cy="5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139" name="Line 12"/>
            <p:cNvSpPr>
              <a:spLocks noChangeShapeType="1"/>
            </p:cNvSpPr>
            <p:nvPr/>
          </p:nvSpPr>
          <p:spPr bwMode="auto">
            <a:xfrm>
              <a:off x="4213" y="816"/>
              <a:ext cx="0" cy="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40" name="Line 13"/>
            <p:cNvSpPr>
              <a:spLocks noChangeShapeType="1"/>
            </p:cNvSpPr>
            <p:nvPr/>
          </p:nvSpPr>
          <p:spPr bwMode="auto">
            <a:xfrm>
              <a:off x="4213" y="1641"/>
              <a:ext cx="0" cy="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1" name="Text Box 14"/>
            <p:cNvSpPr txBox="1">
              <a:spLocks noChangeArrowheads="1"/>
            </p:cNvSpPr>
            <p:nvPr/>
          </p:nvSpPr>
          <p:spPr bwMode="auto">
            <a:xfrm>
              <a:off x="4337" y="1230"/>
              <a:ext cx="477"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chemeClr val="tx1"/>
                  </a:solidFill>
                </a:rPr>
                <a:t>Zr</a:t>
              </a:r>
            </a:p>
          </p:txBody>
        </p:sp>
      </p:grpSp>
      <p:sp>
        <p:nvSpPr>
          <p:cNvPr id="5131" name="Text Box 15"/>
          <p:cNvSpPr txBox="1">
            <a:spLocks noChangeArrowheads="1"/>
          </p:cNvSpPr>
          <p:nvPr/>
        </p:nvSpPr>
        <p:spPr bwMode="auto">
          <a:xfrm>
            <a:off x="1174316" y="1001713"/>
            <a:ext cx="3833101" cy="40011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eaLnBrk="1" hangingPunct="1">
              <a:buFontTx/>
              <a:buNone/>
            </a:pPr>
            <a:r>
              <a:rPr lang="fr-FR" altLang="en-US" sz="2000" dirty="0" err="1" smtClean="0">
                <a:solidFill>
                  <a:schemeClr val="bg1"/>
                </a:solidFill>
              </a:rPr>
              <a:t>Reminder</a:t>
            </a:r>
            <a:r>
              <a:rPr lang="fr-FR" altLang="en-US" sz="2000" dirty="0" smtClean="0">
                <a:solidFill>
                  <a:schemeClr val="bg1"/>
                </a:solidFill>
              </a:rPr>
              <a:t> on transmission </a:t>
            </a:r>
            <a:r>
              <a:rPr lang="fr-FR" altLang="en-US" sz="2000" dirty="0" err="1" smtClean="0">
                <a:solidFill>
                  <a:schemeClr val="bg1"/>
                </a:solidFill>
              </a:rPr>
              <a:t>lines</a:t>
            </a:r>
            <a:r>
              <a:rPr lang="fr-FR" altLang="en-US" sz="2000" dirty="0" smtClean="0">
                <a:solidFill>
                  <a:schemeClr val="bg1"/>
                </a:solidFill>
              </a:rPr>
              <a:t>:</a:t>
            </a:r>
            <a:endParaRPr lang="fr-FR" altLang="en-US" sz="2000" dirty="0">
              <a:solidFill>
                <a:schemeClr val="bg1"/>
              </a:solidFill>
            </a:endParaRPr>
          </a:p>
        </p:txBody>
      </p:sp>
      <p:sp>
        <p:nvSpPr>
          <p:cNvPr id="5132" name="Line 16"/>
          <p:cNvSpPr>
            <a:spLocks noChangeShapeType="1"/>
          </p:cNvSpPr>
          <p:nvPr/>
        </p:nvSpPr>
        <p:spPr bwMode="auto">
          <a:xfrm flipH="1">
            <a:off x="1295400" y="3260725"/>
            <a:ext cx="6553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3" name="Text Box 17"/>
          <p:cNvSpPr txBox="1">
            <a:spLocks noChangeArrowheads="1"/>
          </p:cNvSpPr>
          <p:nvPr/>
        </p:nvSpPr>
        <p:spPr bwMode="auto">
          <a:xfrm>
            <a:off x="7620000" y="3276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eaLnBrk="1" hangingPunct="1">
              <a:buFontTx/>
              <a:buNone/>
            </a:pPr>
            <a:r>
              <a:rPr lang="fr-FR" altLang="en-US" sz="2000">
                <a:solidFill>
                  <a:schemeClr val="tx1"/>
                </a:solidFill>
              </a:rPr>
              <a:t>x</a:t>
            </a:r>
          </a:p>
        </p:txBody>
      </p:sp>
      <p:sp>
        <p:nvSpPr>
          <p:cNvPr id="5134" name="Text Box 18"/>
          <p:cNvSpPr txBox="1">
            <a:spLocks noChangeArrowheads="1"/>
          </p:cNvSpPr>
          <p:nvPr/>
        </p:nvSpPr>
        <p:spPr bwMode="auto">
          <a:xfrm>
            <a:off x="1147936" y="4022725"/>
            <a:ext cx="464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err="1" smtClean="0"/>
              <a:t>Two-wire</a:t>
            </a:r>
            <a:r>
              <a:rPr lang="fr-FR" altLang="en-US" sz="2000" dirty="0" smtClean="0"/>
              <a:t> line </a:t>
            </a:r>
            <a:r>
              <a:rPr lang="fr-FR" altLang="en-US" sz="2000" dirty="0" err="1" smtClean="0"/>
              <a:t>closed</a:t>
            </a:r>
            <a:r>
              <a:rPr lang="fr-FR" altLang="en-US" sz="2000" dirty="0" smtClean="0"/>
              <a:t> on a </a:t>
            </a:r>
            <a:r>
              <a:rPr lang="fr-FR" altLang="en-US" sz="2000" dirty="0" err="1" smtClean="0"/>
              <a:t>load</a:t>
            </a:r>
            <a:r>
              <a:rPr lang="fr-FR" altLang="en-US" sz="2000" dirty="0"/>
              <a:t>	</a:t>
            </a:r>
          </a:p>
        </p:txBody>
      </p:sp>
      <p:sp>
        <p:nvSpPr>
          <p:cNvPr id="5135" name="Rectangle 19"/>
          <p:cNvSpPr>
            <a:spLocks noChangeArrowheads="1"/>
          </p:cNvSpPr>
          <p:nvPr/>
        </p:nvSpPr>
        <p:spPr bwMode="auto">
          <a:xfrm>
            <a:off x="5715000" y="3870325"/>
            <a:ext cx="31448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a:t>superposition </a:t>
            </a:r>
            <a:r>
              <a:rPr lang="fr-FR" altLang="en-US" sz="2000" dirty="0" smtClean="0"/>
              <a:t>of an incident and a </a:t>
            </a:r>
            <a:r>
              <a:rPr lang="fr-FR" altLang="en-US" sz="2000" dirty="0" err="1" smtClean="0"/>
              <a:t>reflected</a:t>
            </a:r>
            <a:r>
              <a:rPr lang="fr-FR" altLang="en-US" sz="2000" dirty="0" smtClean="0"/>
              <a:t> </a:t>
            </a:r>
            <a:r>
              <a:rPr lang="fr-FR" altLang="en-US" sz="2000" dirty="0" err="1" smtClean="0"/>
              <a:t>wave</a:t>
            </a:r>
            <a:endParaRPr lang="fr-FR" altLang="en-US" sz="2000" dirty="0"/>
          </a:p>
        </p:txBody>
      </p:sp>
      <p:sp>
        <p:nvSpPr>
          <p:cNvPr id="5136" name="AutoShape 20"/>
          <p:cNvSpPr>
            <a:spLocks noChangeArrowheads="1"/>
          </p:cNvSpPr>
          <p:nvPr/>
        </p:nvSpPr>
        <p:spPr bwMode="auto">
          <a:xfrm>
            <a:off x="5029200" y="4098925"/>
            <a:ext cx="457200" cy="304800"/>
          </a:xfrm>
          <a:prstGeom prst="rightArrow">
            <a:avLst>
              <a:gd name="adj1" fmla="val 50000"/>
              <a:gd name="adj2" fmla="val 37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5137" name="Text Box 21"/>
          <p:cNvSpPr txBox="1">
            <a:spLocks noChangeArrowheads="1"/>
          </p:cNvSpPr>
          <p:nvPr/>
        </p:nvSpPr>
        <p:spPr bwMode="auto">
          <a:xfrm>
            <a:off x="6477000" y="5715000"/>
            <a:ext cx="1441420" cy="3693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r>
              <a:rPr lang="fr-FR" altLang="en-US" sz="1800" dirty="0" err="1" smtClean="0"/>
              <a:t>Without</a:t>
            </a:r>
            <a:r>
              <a:rPr lang="fr-FR" altLang="en-US" sz="1800" dirty="0" smtClean="0"/>
              <a:t> </a:t>
            </a:r>
            <a:r>
              <a:rPr lang="fr-FR" altLang="en-US" sz="1800" dirty="0" err="1" smtClean="0"/>
              <a:t>loss</a:t>
            </a:r>
            <a:endParaRPr lang="fr-FR" altLang="en-US" sz="1800" dirty="0"/>
          </a:p>
        </p:txBody>
      </p:sp>
    </p:spTree>
    <p:extLst>
      <p:ext uri="{BB962C8B-B14F-4D97-AF65-F5344CB8AC3E}">
        <p14:creationId xmlns:p14="http://schemas.microsoft.com/office/powerpoint/2010/main" val="2896754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0040" y="1371600"/>
            <a:ext cx="7772400" cy="4114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fr-FR" altLang="en-US" kern="0" dirty="0" smtClean="0">
                <a:latin typeface="Arial" panose="020B0604020202020204" pitchFamily="34" charset="0"/>
                <a:cs typeface="Arial" panose="020B0604020202020204" pitchFamily="34" charset="0"/>
              </a:rPr>
              <a:t>3 modes of </a:t>
            </a:r>
            <a:r>
              <a:rPr lang="fr-FR" altLang="en-US" kern="0" dirty="0" err="1" smtClean="0">
                <a:latin typeface="Arial" panose="020B0604020202020204" pitchFamily="34" charset="0"/>
                <a:cs typeface="Arial" panose="020B0604020202020204" pitchFamily="34" charset="0"/>
              </a:rPr>
              <a:t>polarization</a:t>
            </a:r>
            <a:endParaRPr lang="fr-FR" altLang="en-US" kern="0" dirty="0" smtClean="0">
              <a:latin typeface="Arial" panose="020B0604020202020204" pitchFamily="34" charset="0"/>
              <a:cs typeface="Arial" panose="020B0604020202020204" pitchFamily="34" charset="0"/>
            </a:endParaRPr>
          </a:p>
          <a:p>
            <a:pPr lvl="1" eaLnBrk="1" hangingPunct="1"/>
            <a:r>
              <a:rPr lang="fr-FR" altLang="en-US" kern="0" dirty="0" err="1" smtClean="0">
                <a:latin typeface="Arial" panose="020B0604020202020204" pitchFamily="34" charset="0"/>
                <a:cs typeface="Arial" panose="020B0604020202020204" pitchFamily="34" charset="0"/>
              </a:rPr>
              <a:t>Linear</a:t>
            </a:r>
            <a:r>
              <a:rPr lang="fr-FR" altLang="en-US" kern="0" dirty="0" smtClean="0">
                <a:latin typeface="Arial" panose="020B0604020202020204" pitchFamily="34" charset="0"/>
                <a:cs typeface="Arial" panose="020B0604020202020204" pitchFamily="34" charset="0"/>
              </a:rPr>
              <a:t> </a:t>
            </a:r>
            <a:r>
              <a:rPr lang="fr-FR" altLang="en-US" kern="0" dirty="0" err="1" smtClean="0">
                <a:latin typeface="Arial" panose="020B0604020202020204" pitchFamily="34" charset="0"/>
                <a:cs typeface="Arial" panose="020B0604020202020204" pitchFamily="34" charset="0"/>
              </a:rPr>
              <a:t>polarization</a:t>
            </a:r>
            <a:endParaRPr lang="fr-FR" altLang="en-US" kern="0" dirty="0" smtClean="0">
              <a:latin typeface="Arial" panose="020B0604020202020204" pitchFamily="34" charset="0"/>
              <a:cs typeface="Arial" panose="020B0604020202020204" pitchFamily="34" charset="0"/>
            </a:endParaRPr>
          </a:p>
          <a:p>
            <a:pPr lvl="2" eaLnBrk="1" hangingPunct="1"/>
            <a:r>
              <a:rPr lang="fr-FR" altLang="en-US" kern="0" dirty="0" smtClean="0">
                <a:latin typeface="Arial" panose="020B0604020202020204" pitchFamily="34" charset="0"/>
                <a:cs typeface="Arial" panose="020B0604020202020204" pitchFamily="34" charset="0"/>
              </a:rPr>
              <a:t>vertical, horizontal, </a:t>
            </a:r>
            <a:r>
              <a:rPr lang="fr-FR" altLang="en-US" kern="0" dirty="0" err="1" smtClean="0">
                <a:latin typeface="Arial" panose="020B0604020202020204" pitchFamily="34" charset="0"/>
                <a:cs typeface="Arial" panose="020B0604020202020204" pitchFamily="34" charset="0"/>
              </a:rPr>
              <a:t>slant</a:t>
            </a:r>
            <a:r>
              <a:rPr lang="fr-FR" altLang="en-US" kern="0" dirty="0" smtClean="0">
                <a:latin typeface="Arial" panose="020B0604020202020204" pitchFamily="34" charset="0"/>
                <a:cs typeface="Arial" panose="020B0604020202020204" pitchFamily="34" charset="0"/>
              </a:rPr>
              <a:t> (plane H or E)</a:t>
            </a:r>
          </a:p>
          <a:p>
            <a:pPr lvl="1" eaLnBrk="1" hangingPunct="1"/>
            <a:endParaRPr lang="fr-FR" altLang="en-US" kern="0" dirty="0" smtClean="0">
              <a:latin typeface="Arial" panose="020B0604020202020204" pitchFamily="34" charset="0"/>
              <a:cs typeface="Arial" panose="020B0604020202020204" pitchFamily="34" charset="0"/>
            </a:endParaRPr>
          </a:p>
          <a:p>
            <a:pPr lvl="1" eaLnBrk="1" hangingPunct="1"/>
            <a:r>
              <a:rPr lang="fr-FR" altLang="en-US" kern="0" dirty="0" err="1" smtClean="0">
                <a:latin typeface="Arial" panose="020B0604020202020204" pitchFamily="34" charset="0"/>
                <a:cs typeface="Arial" panose="020B0604020202020204" pitchFamily="34" charset="0"/>
              </a:rPr>
              <a:t>Circular</a:t>
            </a:r>
            <a:r>
              <a:rPr lang="fr-FR" altLang="en-US" kern="0" dirty="0" smtClean="0">
                <a:latin typeface="Arial" panose="020B0604020202020204" pitchFamily="34" charset="0"/>
                <a:cs typeface="Arial" panose="020B0604020202020204" pitchFamily="34" charset="0"/>
              </a:rPr>
              <a:t> </a:t>
            </a:r>
            <a:r>
              <a:rPr lang="fr-FR" altLang="en-US" kern="0" dirty="0" err="1" smtClean="0">
                <a:latin typeface="Arial" panose="020B0604020202020204" pitchFamily="34" charset="0"/>
                <a:cs typeface="Arial" panose="020B0604020202020204" pitchFamily="34" charset="0"/>
              </a:rPr>
              <a:t>polarization</a:t>
            </a:r>
            <a:endParaRPr lang="fr-FR" altLang="en-US" kern="0" dirty="0" smtClean="0">
              <a:latin typeface="Arial" panose="020B0604020202020204" pitchFamily="34" charset="0"/>
              <a:cs typeface="Arial" panose="020B0604020202020204" pitchFamily="34" charset="0"/>
            </a:endParaRPr>
          </a:p>
          <a:p>
            <a:pPr lvl="2" eaLnBrk="1" hangingPunct="1"/>
            <a:r>
              <a:rPr lang="fr-FR" altLang="en-US" kern="0" dirty="0" err="1" smtClean="0">
                <a:latin typeface="Arial" panose="020B0604020202020204" pitchFamily="34" charset="0"/>
                <a:cs typeface="Arial" panose="020B0604020202020204" pitchFamily="34" charset="0"/>
              </a:rPr>
              <a:t>Left</a:t>
            </a:r>
            <a:r>
              <a:rPr lang="fr-FR" altLang="en-US" kern="0" dirty="0" smtClean="0">
                <a:latin typeface="Arial" panose="020B0604020202020204" pitchFamily="34" charset="0"/>
                <a:cs typeface="Arial" panose="020B0604020202020204" pitchFamily="34" charset="0"/>
              </a:rPr>
              <a:t>-hand or right-hand</a:t>
            </a:r>
          </a:p>
          <a:p>
            <a:pPr lvl="1" eaLnBrk="1" hangingPunct="1"/>
            <a:r>
              <a:rPr lang="fr-FR" altLang="en-US" kern="0" dirty="0" err="1" smtClean="0">
                <a:latin typeface="Arial" panose="020B0604020202020204" pitchFamily="34" charset="0"/>
                <a:cs typeface="Arial" panose="020B0604020202020204" pitchFamily="34" charset="0"/>
              </a:rPr>
              <a:t>Elliptic</a:t>
            </a:r>
            <a:r>
              <a:rPr lang="fr-FR" altLang="en-US" kern="0" dirty="0" smtClean="0">
                <a:latin typeface="Arial" panose="020B0604020202020204" pitchFamily="34" charset="0"/>
                <a:cs typeface="Arial" panose="020B0604020202020204" pitchFamily="34" charset="0"/>
              </a:rPr>
              <a:t> </a:t>
            </a:r>
            <a:r>
              <a:rPr lang="fr-FR" altLang="en-US" kern="0" dirty="0" err="1" smtClean="0">
                <a:latin typeface="Arial" panose="020B0604020202020204" pitchFamily="34" charset="0"/>
                <a:cs typeface="Arial" panose="020B0604020202020204" pitchFamily="34" charset="0"/>
              </a:rPr>
              <a:t>polarization</a:t>
            </a:r>
            <a:endParaRPr lang="fr-FR" altLang="en-US" kern="0" dirty="0">
              <a:latin typeface="Arial" panose="020B0604020202020204" pitchFamily="34" charset="0"/>
              <a:cs typeface="Arial" panose="020B0604020202020204" pitchFamily="34" charset="0"/>
            </a:endParaRPr>
          </a:p>
          <a:p>
            <a:pPr lvl="2" eaLnBrk="1" hangingPunct="1"/>
            <a:r>
              <a:rPr lang="fr-FR" altLang="en-US" kern="0" dirty="0" smtClean="0">
                <a:latin typeface="Arial" panose="020B0604020202020204" pitchFamily="34" charset="0"/>
                <a:cs typeface="Arial" panose="020B0604020202020204" pitchFamily="34" charset="0"/>
              </a:rPr>
              <a:t>General </a:t>
            </a:r>
            <a:r>
              <a:rPr lang="fr-FR" altLang="en-US" kern="0" dirty="0" err="1" smtClean="0">
                <a:latin typeface="Arial" panose="020B0604020202020204" pitchFamily="34" charset="0"/>
                <a:cs typeface="Arial" panose="020B0604020202020204" pitchFamily="34" charset="0"/>
              </a:rPr>
              <a:t>definition</a:t>
            </a:r>
            <a:endParaRPr lang="fr-FR" altLang="en-US" kern="0" dirty="0" smtClean="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rot="5400000">
            <a:off x="7251700" y="1104900"/>
            <a:ext cx="0" cy="2438400"/>
            <a:chOff x="3560" y="2416"/>
            <a:chExt cx="0" cy="1536"/>
          </a:xfrm>
        </p:grpSpPr>
        <p:sp>
          <p:nvSpPr>
            <p:cNvPr id="5" name="Line 4"/>
            <p:cNvSpPr>
              <a:spLocks noChangeShapeType="1"/>
            </p:cNvSpPr>
            <p:nvPr/>
          </p:nvSpPr>
          <p:spPr bwMode="auto">
            <a:xfrm flipV="1">
              <a:off x="3560" y="2416"/>
              <a:ext cx="0" cy="776"/>
            </a:xfrm>
            <a:prstGeom prst="line">
              <a:avLst/>
            </a:prstGeom>
            <a:noFill/>
            <a:ln w="3810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p:cNvSpPr>
              <a:spLocks noChangeShapeType="1"/>
            </p:cNvSpPr>
            <p:nvPr/>
          </p:nvSpPr>
          <p:spPr bwMode="auto">
            <a:xfrm flipV="1">
              <a:off x="3560" y="3176"/>
              <a:ext cx="0" cy="776"/>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6"/>
          <p:cNvGrpSpPr>
            <a:grpSpLocks/>
          </p:cNvGrpSpPr>
          <p:nvPr/>
        </p:nvGrpSpPr>
        <p:grpSpPr bwMode="auto">
          <a:xfrm>
            <a:off x="5943600" y="2973388"/>
            <a:ext cx="1397000" cy="1382712"/>
            <a:chOff x="2776" y="2345"/>
            <a:chExt cx="1648" cy="1607"/>
          </a:xfrm>
        </p:grpSpPr>
        <p:grpSp>
          <p:nvGrpSpPr>
            <p:cNvPr id="8" name="Group 7"/>
            <p:cNvGrpSpPr>
              <a:grpSpLocks/>
            </p:cNvGrpSpPr>
            <p:nvPr/>
          </p:nvGrpSpPr>
          <p:grpSpPr bwMode="auto">
            <a:xfrm rot="5400000">
              <a:off x="3560" y="2416"/>
              <a:ext cx="0" cy="1536"/>
              <a:chOff x="3560" y="2416"/>
              <a:chExt cx="0" cy="1536"/>
            </a:xfrm>
          </p:grpSpPr>
          <p:sp>
            <p:nvSpPr>
              <p:cNvPr id="15" name="Line 8"/>
              <p:cNvSpPr>
                <a:spLocks noChangeShapeType="1"/>
              </p:cNvSpPr>
              <p:nvPr/>
            </p:nvSpPr>
            <p:spPr bwMode="auto">
              <a:xfrm flipV="1">
                <a:off x="3560" y="2416"/>
                <a:ext cx="0" cy="77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9"/>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Line 10"/>
            <p:cNvSpPr>
              <a:spLocks noChangeShapeType="1"/>
            </p:cNvSpPr>
            <p:nvPr/>
          </p:nvSpPr>
          <p:spPr bwMode="auto">
            <a:xfrm flipV="1">
              <a:off x="3560" y="2416"/>
              <a:ext cx="0" cy="776"/>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1"/>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2"/>
            <p:cNvSpPr>
              <a:spLocks noChangeShapeType="1"/>
            </p:cNvSpPr>
            <p:nvPr/>
          </p:nvSpPr>
          <p:spPr bwMode="auto">
            <a:xfrm flipV="1">
              <a:off x="3560" y="2632"/>
              <a:ext cx="552" cy="552"/>
            </a:xfrm>
            <a:prstGeom prst="line">
              <a:avLst/>
            </a:prstGeom>
            <a:noFill/>
            <a:ln w="38100" cap="sq">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3"/>
            <p:cNvSpPr>
              <a:spLocks noChangeShapeType="1"/>
            </p:cNvSpPr>
            <p:nvPr/>
          </p:nvSpPr>
          <p:spPr bwMode="auto">
            <a:xfrm flipH="1" flipV="1">
              <a:off x="3552" y="3184"/>
              <a:ext cx="608" cy="480"/>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4"/>
            <p:cNvSpPr>
              <a:spLocks noChangeArrowheads="1"/>
            </p:cNvSpPr>
            <p:nvPr/>
          </p:nvSpPr>
          <p:spPr bwMode="auto">
            <a:xfrm>
              <a:off x="2776" y="2416"/>
              <a:ext cx="1576" cy="1536"/>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4" name="Arc 15"/>
            <p:cNvSpPr>
              <a:spLocks/>
            </p:cNvSpPr>
            <p:nvPr/>
          </p:nvSpPr>
          <p:spPr bwMode="auto">
            <a:xfrm>
              <a:off x="3936" y="2345"/>
              <a:ext cx="488" cy="608"/>
            </a:xfrm>
            <a:custGeom>
              <a:avLst/>
              <a:gdLst>
                <a:gd name="T0" fmla="*/ 0 w 21254"/>
                <a:gd name="T1" fmla="*/ 0 h 21600"/>
                <a:gd name="T2" fmla="*/ 11 w 21254"/>
                <a:gd name="T3" fmla="*/ 14 h 21600"/>
                <a:gd name="T4" fmla="*/ 0 w 21254"/>
                <a:gd name="T5" fmla="*/ 17 h 21600"/>
                <a:gd name="T6" fmla="*/ 0 60000 65536"/>
                <a:gd name="T7" fmla="*/ 0 60000 65536"/>
                <a:gd name="T8" fmla="*/ 0 60000 65536"/>
              </a:gdLst>
              <a:ahLst/>
              <a:cxnLst>
                <a:cxn ang="T6">
                  <a:pos x="T0" y="T1"/>
                </a:cxn>
                <a:cxn ang="T7">
                  <a:pos x="T2" y="T3"/>
                </a:cxn>
                <a:cxn ang="T8">
                  <a:pos x="T4" y="T5"/>
                </a:cxn>
              </a:cxnLst>
              <a:rect l="0" t="0" r="r" b="b"/>
              <a:pathLst>
                <a:path w="21254" h="21600" fill="none" extrusionOk="0">
                  <a:moveTo>
                    <a:pt x="-1" y="0"/>
                  </a:moveTo>
                  <a:cubicBezTo>
                    <a:pt x="10443" y="0"/>
                    <a:pt x="19390" y="7471"/>
                    <a:pt x="21253" y="17747"/>
                  </a:cubicBezTo>
                </a:path>
                <a:path w="21254" h="21600" stroke="0" extrusionOk="0">
                  <a:moveTo>
                    <a:pt x="-1" y="0"/>
                  </a:moveTo>
                  <a:cubicBezTo>
                    <a:pt x="10443" y="0"/>
                    <a:pt x="19390" y="7471"/>
                    <a:pt x="21253" y="17747"/>
                  </a:cubicBezTo>
                  <a:lnTo>
                    <a:pt x="0" y="21600"/>
                  </a:lnTo>
                  <a:lnTo>
                    <a:pt x="-1" y="0"/>
                  </a:lnTo>
                  <a:close/>
                </a:path>
              </a:pathLst>
            </a:custGeom>
            <a:noFill/>
            <a:ln w="28575" cap="sq">
              <a:solidFill>
                <a:schemeClr val="accent2"/>
              </a:solidFill>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16"/>
          <p:cNvGrpSpPr>
            <a:grpSpLocks/>
          </p:cNvGrpSpPr>
          <p:nvPr/>
        </p:nvGrpSpPr>
        <p:grpSpPr bwMode="auto">
          <a:xfrm>
            <a:off x="5575300" y="4535488"/>
            <a:ext cx="2070100" cy="976312"/>
            <a:chOff x="2776" y="2345"/>
            <a:chExt cx="1648" cy="1607"/>
          </a:xfrm>
        </p:grpSpPr>
        <p:grpSp>
          <p:nvGrpSpPr>
            <p:cNvPr id="18" name="Group 17"/>
            <p:cNvGrpSpPr>
              <a:grpSpLocks/>
            </p:cNvGrpSpPr>
            <p:nvPr/>
          </p:nvGrpSpPr>
          <p:grpSpPr bwMode="auto">
            <a:xfrm rot="5400000">
              <a:off x="3560" y="2416"/>
              <a:ext cx="0" cy="1536"/>
              <a:chOff x="3560" y="2416"/>
              <a:chExt cx="0" cy="1536"/>
            </a:xfrm>
          </p:grpSpPr>
          <p:sp>
            <p:nvSpPr>
              <p:cNvPr id="25" name="Line 18"/>
              <p:cNvSpPr>
                <a:spLocks noChangeShapeType="1"/>
              </p:cNvSpPr>
              <p:nvPr/>
            </p:nvSpPr>
            <p:spPr bwMode="auto">
              <a:xfrm flipV="1">
                <a:off x="3560" y="2416"/>
                <a:ext cx="0" cy="77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9"/>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Line 20"/>
            <p:cNvSpPr>
              <a:spLocks noChangeShapeType="1"/>
            </p:cNvSpPr>
            <p:nvPr/>
          </p:nvSpPr>
          <p:spPr bwMode="auto">
            <a:xfrm flipV="1">
              <a:off x="3560" y="2416"/>
              <a:ext cx="0" cy="776"/>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1"/>
            <p:cNvSpPr>
              <a:spLocks noChangeShapeType="1"/>
            </p:cNvSpPr>
            <p:nvPr/>
          </p:nvSpPr>
          <p:spPr bwMode="auto">
            <a:xfrm flipV="1">
              <a:off x="3560" y="3176"/>
              <a:ext cx="0" cy="77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p:cNvSpPr>
              <a:spLocks noChangeShapeType="1"/>
            </p:cNvSpPr>
            <p:nvPr/>
          </p:nvSpPr>
          <p:spPr bwMode="auto">
            <a:xfrm flipV="1">
              <a:off x="3560" y="2632"/>
              <a:ext cx="552" cy="552"/>
            </a:xfrm>
            <a:prstGeom prst="line">
              <a:avLst/>
            </a:prstGeom>
            <a:noFill/>
            <a:ln w="38100" cap="sq">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3"/>
            <p:cNvSpPr>
              <a:spLocks noChangeShapeType="1"/>
            </p:cNvSpPr>
            <p:nvPr/>
          </p:nvSpPr>
          <p:spPr bwMode="auto">
            <a:xfrm flipH="1" flipV="1">
              <a:off x="3552" y="3184"/>
              <a:ext cx="608" cy="480"/>
            </a:xfrm>
            <a:prstGeom prst="line">
              <a:avLst/>
            </a:prstGeom>
            <a:noFill/>
            <a:ln w="3810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4"/>
            <p:cNvSpPr>
              <a:spLocks noChangeArrowheads="1"/>
            </p:cNvSpPr>
            <p:nvPr/>
          </p:nvSpPr>
          <p:spPr bwMode="auto">
            <a:xfrm>
              <a:off x="2776" y="2416"/>
              <a:ext cx="1576" cy="1536"/>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24" name="Arc 25"/>
            <p:cNvSpPr>
              <a:spLocks/>
            </p:cNvSpPr>
            <p:nvPr/>
          </p:nvSpPr>
          <p:spPr bwMode="auto">
            <a:xfrm>
              <a:off x="3936" y="2345"/>
              <a:ext cx="488" cy="608"/>
            </a:xfrm>
            <a:custGeom>
              <a:avLst/>
              <a:gdLst>
                <a:gd name="T0" fmla="*/ 0 w 21254"/>
                <a:gd name="T1" fmla="*/ 0 h 21600"/>
                <a:gd name="T2" fmla="*/ 11 w 21254"/>
                <a:gd name="T3" fmla="*/ 14 h 21600"/>
                <a:gd name="T4" fmla="*/ 0 w 21254"/>
                <a:gd name="T5" fmla="*/ 17 h 21600"/>
                <a:gd name="T6" fmla="*/ 0 60000 65536"/>
                <a:gd name="T7" fmla="*/ 0 60000 65536"/>
                <a:gd name="T8" fmla="*/ 0 60000 65536"/>
              </a:gdLst>
              <a:ahLst/>
              <a:cxnLst>
                <a:cxn ang="T6">
                  <a:pos x="T0" y="T1"/>
                </a:cxn>
                <a:cxn ang="T7">
                  <a:pos x="T2" y="T3"/>
                </a:cxn>
                <a:cxn ang="T8">
                  <a:pos x="T4" y="T5"/>
                </a:cxn>
              </a:cxnLst>
              <a:rect l="0" t="0" r="r" b="b"/>
              <a:pathLst>
                <a:path w="21254" h="21600" fill="none" extrusionOk="0">
                  <a:moveTo>
                    <a:pt x="-1" y="0"/>
                  </a:moveTo>
                  <a:cubicBezTo>
                    <a:pt x="10443" y="0"/>
                    <a:pt x="19390" y="7471"/>
                    <a:pt x="21253" y="17747"/>
                  </a:cubicBezTo>
                </a:path>
                <a:path w="21254" h="21600" stroke="0" extrusionOk="0">
                  <a:moveTo>
                    <a:pt x="-1" y="0"/>
                  </a:moveTo>
                  <a:cubicBezTo>
                    <a:pt x="10443" y="0"/>
                    <a:pt x="19390" y="7471"/>
                    <a:pt x="21253" y="17747"/>
                  </a:cubicBezTo>
                  <a:lnTo>
                    <a:pt x="0" y="21600"/>
                  </a:lnTo>
                  <a:lnTo>
                    <a:pt x="-1" y="0"/>
                  </a:lnTo>
                  <a:close/>
                </a:path>
              </a:pathLst>
            </a:custGeom>
            <a:noFill/>
            <a:ln w="28575" cap="sq">
              <a:solidFill>
                <a:schemeClr val="accent2"/>
              </a:solidFill>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Text Box 26"/>
          <p:cNvSpPr txBox="1">
            <a:spLocks noChangeArrowheads="1"/>
          </p:cNvSpPr>
          <p:nvPr/>
        </p:nvSpPr>
        <p:spPr bwMode="auto">
          <a:xfrm>
            <a:off x="2362006" y="0"/>
            <a:ext cx="44422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Elliptic</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Polarization</a:t>
            </a:r>
            <a:endParaRPr lang="fr-FR" sz="3600" b="1" dirty="0">
              <a:solidFill>
                <a:srgbClr val="CC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637042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907704" y="-76200"/>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Fundamental</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theorems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39939" name="Text Box 4"/>
          <p:cNvSpPr txBox="1">
            <a:spLocks noChangeArrowheads="1"/>
          </p:cNvSpPr>
          <p:nvPr/>
        </p:nvSpPr>
        <p:spPr bwMode="auto">
          <a:xfrm>
            <a:off x="1187624" y="1255400"/>
            <a:ext cx="8483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To study the functioning of antennas, four fundamental theorems are known:</a:t>
            </a:r>
          </a:p>
          <a:p>
            <a:pPr eaLnBrk="1" hangingPunct="1">
              <a:buFont typeface="Wingdings" pitchFamily="2" charset="2"/>
              <a:buNone/>
            </a:pPr>
            <a:endParaRPr lang="en-US" altLang="en-US" dirty="0"/>
          </a:p>
          <a:p>
            <a:pPr marL="342900" indent="-342900" eaLnBrk="1" hangingPunct="1">
              <a:buFont typeface="Wingdings" panose="05000000000000000000" pitchFamily="2" charset="2"/>
              <a:buChar char="Ø"/>
            </a:pPr>
            <a:r>
              <a:rPr lang="en-US" altLang="en-US" dirty="0"/>
              <a:t>the Lorentz reciprocity theorem</a:t>
            </a:r>
          </a:p>
          <a:p>
            <a:pPr marL="342900" indent="-342900" eaLnBrk="1" hangingPunct="1">
              <a:buFont typeface="Wingdings" panose="05000000000000000000" pitchFamily="2" charset="2"/>
              <a:buChar char="Ø"/>
            </a:pPr>
            <a:r>
              <a:rPr lang="en-US" altLang="en-US" dirty="0"/>
              <a:t>the theorem of Huygens-Fresnel</a:t>
            </a:r>
          </a:p>
          <a:p>
            <a:pPr marL="342900" indent="-342900" eaLnBrk="1" hangingPunct="1">
              <a:buFont typeface="Wingdings" panose="05000000000000000000" pitchFamily="2" charset="2"/>
              <a:buChar char="Ø"/>
            </a:pPr>
            <a:r>
              <a:rPr lang="en-US" altLang="en-US" dirty="0"/>
              <a:t>t</a:t>
            </a:r>
            <a:r>
              <a:rPr lang="en-US" altLang="en-US" dirty="0" smtClean="0"/>
              <a:t>he image </a:t>
            </a:r>
            <a:r>
              <a:rPr lang="en-US" altLang="en-US" dirty="0"/>
              <a:t>theory</a:t>
            </a:r>
          </a:p>
          <a:p>
            <a:pPr marL="342900" indent="-342900" eaLnBrk="1" hangingPunct="1">
              <a:buFont typeface="Wingdings" panose="05000000000000000000" pitchFamily="2" charset="2"/>
              <a:buChar char="Ø"/>
            </a:pPr>
            <a:r>
              <a:rPr lang="en-US" altLang="en-US" dirty="0" err="1"/>
              <a:t>Babinet's</a:t>
            </a:r>
            <a:r>
              <a:rPr lang="en-US" altLang="en-US" dirty="0"/>
              <a:t> principle</a:t>
            </a:r>
            <a:endParaRPr lang="fr-FR" altLang="en-US" dirty="0"/>
          </a:p>
        </p:txBody>
      </p:sp>
    </p:spTree>
    <p:extLst>
      <p:ext uri="{BB962C8B-B14F-4D97-AF65-F5344CB8AC3E}">
        <p14:creationId xmlns:p14="http://schemas.microsoft.com/office/powerpoint/2010/main" val="3540919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92590" y="-76200"/>
            <a:ext cx="4339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Lorentz </a:t>
            </a:r>
            <a:r>
              <a:rPr lang="fr-FR" sz="3600" b="1" dirty="0" err="1" smtClean="0">
                <a:solidFill>
                  <a:srgbClr val="CC0000"/>
                </a:solidFill>
                <a:effectLst>
                  <a:outerShdw blurRad="38100" dist="38100" dir="2700000" algn="tl">
                    <a:srgbClr val="C0C0C0"/>
                  </a:outerShdw>
                </a:effectLst>
                <a:latin typeface="Arial" pitchFamily="34" charset="0"/>
              </a:rPr>
              <a:t>reciprocity</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0963" name="Text Box 3"/>
          <p:cNvSpPr txBox="1">
            <a:spLocks noChangeArrowheads="1"/>
          </p:cNvSpPr>
          <p:nvPr/>
        </p:nvSpPr>
        <p:spPr bwMode="auto">
          <a:xfrm>
            <a:off x="783083" y="838200"/>
            <a:ext cx="82534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If we consider </a:t>
            </a:r>
            <a:r>
              <a:rPr lang="en-US" altLang="en-US" dirty="0" smtClean="0"/>
              <a:t>that two </a:t>
            </a:r>
            <a:r>
              <a:rPr lang="en-US" altLang="en-US" dirty="0"/>
              <a:t>distributions of currents I</a:t>
            </a:r>
            <a:r>
              <a:rPr lang="en-US" altLang="en-US" baseline="-25000" dirty="0"/>
              <a:t>1</a:t>
            </a:r>
            <a:r>
              <a:rPr lang="en-US" altLang="en-US" dirty="0"/>
              <a:t> and I</a:t>
            </a:r>
            <a:r>
              <a:rPr lang="en-US" altLang="en-US" baseline="-25000" dirty="0"/>
              <a:t>2</a:t>
            </a:r>
            <a:r>
              <a:rPr lang="en-US" altLang="en-US" dirty="0"/>
              <a:t> are the source of E</a:t>
            </a:r>
            <a:r>
              <a:rPr lang="en-US" altLang="en-US" baseline="-25000" dirty="0"/>
              <a:t>1</a:t>
            </a:r>
            <a:r>
              <a:rPr lang="en-US" altLang="en-US" dirty="0"/>
              <a:t> and E</a:t>
            </a:r>
            <a:r>
              <a:rPr lang="en-US" altLang="en-US" baseline="-25000" dirty="0"/>
              <a:t>2</a:t>
            </a:r>
            <a:r>
              <a:rPr lang="en-US" altLang="en-US" dirty="0"/>
              <a:t> fields, Maxwell's equations </a:t>
            </a:r>
            <a:r>
              <a:rPr lang="en-US" altLang="en-US" dirty="0" smtClean="0"/>
              <a:t>allow to write:</a:t>
            </a:r>
            <a:endParaRPr lang="fr-FR" altLang="en-US" dirty="0"/>
          </a:p>
        </p:txBody>
      </p:sp>
      <p:graphicFrame>
        <p:nvGraphicFramePr>
          <p:cNvPr id="40964" name="Object 4"/>
          <p:cNvGraphicFramePr>
            <a:graphicFrameLocks noChangeAspect="1"/>
          </p:cNvGraphicFramePr>
          <p:nvPr/>
        </p:nvGraphicFramePr>
        <p:xfrm>
          <a:off x="2597150" y="2217738"/>
          <a:ext cx="4098925" cy="906462"/>
        </p:xfrm>
        <a:graphic>
          <a:graphicData uri="http://schemas.openxmlformats.org/presentationml/2006/ole">
            <mc:AlternateContent xmlns:mc="http://schemas.openxmlformats.org/markup-compatibility/2006">
              <mc:Choice xmlns:v="urn:schemas-microsoft-com:vml" Requires="v">
                <p:oleObj spid="_x0000_s67661" name="Equation" r:id="rId4" imgW="1307532" imgH="291973" progId="Equation.3">
                  <p:embed/>
                </p:oleObj>
              </mc:Choice>
              <mc:Fallback>
                <p:oleObj name="Equation" r:id="rId4" imgW="1307532" imgH="29197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2217738"/>
                        <a:ext cx="4098925"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5" name="AutoShape 5"/>
          <p:cNvSpPr>
            <a:spLocks noChangeArrowheads="1"/>
          </p:cNvSpPr>
          <p:nvPr/>
        </p:nvSpPr>
        <p:spPr bwMode="auto">
          <a:xfrm>
            <a:off x="1187624" y="3657600"/>
            <a:ext cx="457200" cy="304800"/>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0966" name="Text Box 6"/>
          <p:cNvSpPr txBox="1">
            <a:spLocks noChangeArrowheads="1"/>
          </p:cNvSpPr>
          <p:nvPr/>
        </p:nvSpPr>
        <p:spPr bwMode="auto">
          <a:xfrm>
            <a:off x="1676400" y="3352800"/>
            <a:ext cx="7104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radiating systems are reciprocal (note only in passive antennas).</a:t>
            </a:r>
            <a:endParaRPr lang="fr-FR" altLang="en-US" dirty="0"/>
          </a:p>
        </p:txBody>
      </p:sp>
      <p:sp>
        <p:nvSpPr>
          <p:cNvPr id="40967" name="Freeform 7"/>
          <p:cNvSpPr>
            <a:spLocks/>
          </p:cNvSpPr>
          <p:nvPr/>
        </p:nvSpPr>
        <p:spPr bwMode="auto">
          <a:xfrm flipH="1">
            <a:off x="2819400" y="5027613"/>
            <a:ext cx="731838" cy="763587"/>
          </a:xfrm>
          <a:custGeom>
            <a:avLst/>
            <a:gdLst>
              <a:gd name="T0" fmla="*/ 2147483647 w 192"/>
              <a:gd name="T1" fmla="*/ 674843873 h 288"/>
              <a:gd name="T2" fmla="*/ 1394757443 w 192"/>
              <a:gd name="T3" fmla="*/ 674843873 h 288"/>
              <a:gd name="T4" fmla="*/ 0 w 192"/>
              <a:gd name="T5" fmla="*/ 0 h 288"/>
              <a:gd name="T6" fmla="*/ 0 w 192"/>
              <a:gd name="T7" fmla="*/ 2024531620 h 288"/>
              <a:gd name="T8" fmla="*/ 1394757443 w 192"/>
              <a:gd name="T9" fmla="*/ 1349687747 h 288"/>
              <a:gd name="T10" fmla="*/ 2147483647 w 192"/>
              <a:gd name="T11" fmla="*/ 1349687747 h 288"/>
              <a:gd name="T12" fmla="*/ 2147483647 w 192"/>
              <a:gd name="T13" fmla="*/ 67484387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288">
                <a:moveTo>
                  <a:pt x="192" y="96"/>
                </a:moveTo>
                <a:lnTo>
                  <a:pt x="96" y="96"/>
                </a:lnTo>
                <a:lnTo>
                  <a:pt x="0" y="0"/>
                </a:lnTo>
                <a:lnTo>
                  <a:pt x="0" y="288"/>
                </a:lnTo>
                <a:lnTo>
                  <a:pt x="96" y="192"/>
                </a:lnTo>
                <a:lnTo>
                  <a:pt x="192" y="192"/>
                </a:lnTo>
                <a:lnTo>
                  <a:pt x="192" y="96"/>
                </a:lnTo>
                <a:close/>
              </a:path>
            </a:pathLst>
          </a:custGeom>
          <a:solidFill>
            <a:srgbClr val="626262"/>
          </a:solidFill>
          <a:ln w="9525">
            <a:round/>
            <a:headEnd/>
            <a:tailEnd/>
          </a:ln>
          <a:scene3d>
            <a:camera prst="legacyObliqueTopRight">
              <a:rot lat="16199995" lon="0" rev="0"/>
            </a:camera>
            <a:lightRig rig="legacyFlat3" dir="b"/>
          </a:scene3d>
          <a:sp3d extrusionH="430200" prstMaterial="legacyMatte">
            <a:bevelT w="13500" h="13500" prst="angle"/>
            <a:bevelB w="13500" h="13500" prst="angle"/>
            <a:extrusionClr>
              <a:srgbClr val="626262"/>
            </a:extrusionClr>
          </a:sp3d>
        </p:spPr>
        <p:txBody>
          <a:bodyPr>
            <a:flatTx/>
          </a:bodyPr>
          <a:lstStyle/>
          <a:p>
            <a:endParaRPr lang="en-US"/>
          </a:p>
        </p:txBody>
      </p:sp>
      <p:sp>
        <p:nvSpPr>
          <p:cNvPr id="40968" name="Freeform 8"/>
          <p:cNvSpPr>
            <a:spLocks/>
          </p:cNvSpPr>
          <p:nvPr/>
        </p:nvSpPr>
        <p:spPr bwMode="auto">
          <a:xfrm>
            <a:off x="5943600" y="5027613"/>
            <a:ext cx="731838" cy="763587"/>
          </a:xfrm>
          <a:custGeom>
            <a:avLst/>
            <a:gdLst>
              <a:gd name="T0" fmla="*/ 2147483647 w 192"/>
              <a:gd name="T1" fmla="*/ 674843873 h 288"/>
              <a:gd name="T2" fmla="*/ 1394757443 w 192"/>
              <a:gd name="T3" fmla="*/ 674843873 h 288"/>
              <a:gd name="T4" fmla="*/ 0 w 192"/>
              <a:gd name="T5" fmla="*/ 0 h 288"/>
              <a:gd name="T6" fmla="*/ 0 w 192"/>
              <a:gd name="T7" fmla="*/ 2024531620 h 288"/>
              <a:gd name="T8" fmla="*/ 1394757443 w 192"/>
              <a:gd name="T9" fmla="*/ 1349687747 h 288"/>
              <a:gd name="T10" fmla="*/ 2147483647 w 192"/>
              <a:gd name="T11" fmla="*/ 1349687747 h 288"/>
              <a:gd name="T12" fmla="*/ 2147483647 w 192"/>
              <a:gd name="T13" fmla="*/ 67484387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288">
                <a:moveTo>
                  <a:pt x="192" y="96"/>
                </a:moveTo>
                <a:lnTo>
                  <a:pt x="96" y="96"/>
                </a:lnTo>
                <a:lnTo>
                  <a:pt x="0" y="0"/>
                </a:lnTo>
                <a:lnTo>
                  <a:pt x="0" y="288"/>
                </a:lnTo>
                <a:lnTo>
                  <a:pt x="96" y="192"/>
                </a:lnTo>
                <a:lnTo>
                  <a:pt x="192" y="192"/>
                </a:lnTo>
                <a:lnTo>
                  <a:pt x="192" y="96"/>
                </a:lnTo>
                <a:close/>
              </a:path>
            </a:pathLst>
          </a:custGeom>
          <a:solidFill>
            <a:srgbClr val="626262"/>
          </a:solidFill>
          <a:ln w="9525">
            <a:round/>
            <a:headEnd/>
            <a:tailEnd/>
          </a:ln>
          <a:scene3d>
            <a:camera prst="legacyObliqueTopRight">
              <a:rot lat="16199995" lon="0" rev="0"/>
            </a:camera>
            <a:lightRig rig="legacyFlat3" dir="b"/>
          </a:scene3d>
          <a:sp3d extrusionH="430200" prstMaterial="legacyMatte">
            <a:bevelT w="13500" h="13500" prst="angle"/>
            <a:bevelB w="13500" h="13500" prst="angle"/>
            <a:extrusionClr>
              <a:srgbClr val="626262"/>
            </a:extrusionClr>
          </a:sp3d>
        </p:spPr>
        <p:txBody>
          <a:bodyPr>
            <a:flatTx/>
          </a:bodyPr>
          <a:lstStyle/>
          <a:p>
            <a:endParaRPr lang="en-US"/>
          </a:p>
        </p:txBody>
      </p:sp>
      <p:sp>
        <p:nvSpPr>
          <p:cNvPr id="40969" name="Line 9"/>
          <p:cNvSpPr>
            <a:spLocks noChangeShapeType="1"/>
          </p:cNvSpPr>
          <p:nvPr/>
        </p:nvSpPr>
        <p:spPr bwMode="auto">
          <a:xfrm>
            <a:off x="1828800" y="5334000"/>
            <a:ext cx="762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970" name="Text Box 10"/>
          <p:cNvSpPr txBox="1">
            <a:spLocks noChangeArrowheads="1"/>
          </p:cNvSpPr>
          <p:nvPr/>
        </p:nvSpPr>
        <p:spPr bwMode="auto">
          <a:xfrm>
            <a:off x="1795463" y="48768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rPr>
              <a:t>Pf</a:t>
            </a:r>
          </a:p>
        </p:txBody>
      </p:sp>
      <p:sp>
        <p:nvSpPr>
          <p:cNvPr id="40971" name="Line 11"/>
          <p:cNvSpPr>
            <a:spLocks noChangeShapeType="1"/>
          </p:cNvSpPr>
          <p:nvPr/>
        </p:nvSpPr>
        <p:spPr bwMode="auto">
          <a:xfrm>
            <a:off x="6934200" y="5334000"/>
            <a:ext cx="7620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972" name="Text Box 12"/>
          <p:cNvSpPr txBox="1">
            <a:spLocks noChangeArrowheads="1"/>
          </p:cNvSpPr>
          <p:nvPr/>
        </p:nvSpPr>
        <p:spPr bwMode="auto">
          <a:xfrm>
            <a:off x="6891338" y="4876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Pr</a:t>
            </a:r>
          </a:p>
        </p:txBody>
      </p:sp>
      <p:sp>
        <p:nvSpPr>
          <p:cNvPr id="40973" name="Freeform 13"/>
          <p:cNvSpPr>
            <a:spLocks/>
          </p:cNvSpPr>
          <p:nvPr/>
        </p:nvSpPr>
        <p:spPr bwMode="auto">
          <a:xfrm rot="6149852" flipH="1">
            <a:off x="4457700" y="4229100"/>
            <a:ext cx="457200" cy="1905000"/>
          </a:xfrm>
          <a:custGeom>
            <a:avLst/>
            <a:gdLst>
              <a:gd name="T0" fmla="*/ 0 w 240"/>
              <a:gd name="T1" fmla="*/ 2147483647 h 672"/>
              <a:gd name="T2" fmla="*/ 174193200 w 240"/>
              <a:gd name="T3" fmla="*/ 2147483647 h 672"/>
              <a:gd name="T4" fmla="*/ 522579600 w 240"/>
              <a:gd name="T5" fmla="*/ 2147483647 h 672"/>
              <a:gd name="T6" fmla="*/ 8709660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Line 14"/>
          <p:cNvSpPr>
            <a:spLocks noChangeShapeType="1"/>
          </p:cNvSpPr>
          <p:nvPr/>
        </p:nvSpPr>
        <p:spPr bwMode="auto">
          <a:xfrm>
            <a:off x="6934200" y="5867400"/>
            <a:ext cx="762000"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975" name="Text Box 15"/>
          <p:cNvSpPr txBox="1">
            <a:spLocks noChangeArrowheads="1"/>
          </p:cNvSpPr>
          <p:nvPr/>
        </p:nvSpPr>
        <p:spPr bwMode="auto">
          <a:xfrm>
            <a:off x="6900863" y="54102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rPr>
              <a:t>Pf</a:t>
            </a:r>
          </a:p>
        </p:txBody>
      </p:sp>
      <p:sp>
        <p:nvSpPr>
          <p:cNvPr id="40976" name="Line 16"/>
          <p:cNvSpPr>
            <a:spLocks noChangeShapeType="1"/>
          </p:cNvSpPr>
          <p:nvPr/>
        </p:nvSpPr>
        <p:spPr bwMode="auto">
          <a:xfrm>
            <a:off x="1828800" y="5867400"/>
            <a:ext cx="762000" cy="0"/>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977" name="Text Box 17"/>
          <p:cNvSpPr txBox="1">
            <a:spLocks noChangeArrowheads="1"/>
          </p:cNvSpPr>
          <p:nvPr/>
        </p:nvSpPr>
        <p:spPr bwMode="auto">
          <a:xfrm>
            <a:off x="1785938" y="5410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Pr</a:t>
            </a:r>
          </a:p>
        </p:txBody>
      </p:sp>
      <p:sp>
        <p:nvSpPr>
          <p:cNvPr id="40978" name="Freeform 18"/>
          <p:cNvSpPr>
            <a:spLocks/>
          </p:cNvSpPr>
          <p:nvPr/>
        </p:nvSpPr>
        <p:spPr bwMode="auto">
          <a:xfrm rot="-6149852">
            <a:off x="4457700" y="4991100"/>
            <a:ext cx="457200" cy="1905000"/>
          </a:xfrm>
          <a:custGeom>
            <a:avLst/>
            <a:gdLst>
              <a:gd name="T0" fmla="*/ 0 w 240"/>
              <a:gd name="T1" fmla="*/ 2147483647 h 672"/>
              <a:gd name="T2" fmla="*/ 174193200 w 240"/>
              <a:gd name="T3" fmla="*/ 2147483647 h 672"/>
              <a:gd name="T4" fmla="*/ 522579600 w 240"/>
              <a:gd name="T5" fmla="*/ 2147483647 h 672"/>
              <a:gd name="T6" fmla="*/ 8709660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99134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0" y="-76200"/>
            <a:ext cx="66308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Huyghens-Fresnel’s</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principle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1987" name="Text Box 3"/>
          <p:cNvSpPr txBox="1">
            <a:spLocks noChangeArrowheads="1"/>
          </p:cNvSpPr>
          <p:nvPr/>
        </p:nvSpPr>
        <p:spPr bwMode="auto">
          <a:xfrm>
            <a:off x="914400" y="609600"/>
            <a:ext cx="7027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Principle for calculating the radiation at infinity of any type of source</a:t>
            </a:r>
            <a:endParaRPr lang="fr-FR" altLang="en-US" dirty="0"/>
          </a:p>
        </p:txBody>
      </p:sp>
      <p:sp>
        <p:nvSpPr>
          <p:cNvPr id="41988" name="Oval 4"/>
          <p:cNvSpPr>
            <a:spLocks noChangeArrowheads="1"/>
          </p:cNvSpPr>
          <p:nvPr/>
        </p:nvSpPr>
        <p:spPr bwMode="auto">
          <a:xfrm>
            <a:off x="36576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989" name="Oval 5"/>
          <p:cNvSpPr>
            <a:spLocks noChangeArrowheads="1"/>
          </p:cNvSpPr>
          <p:nvPr/>
        </p:nvSpPr>
        <p:spPr bwMode="auto">
          <a:xfrm>
            <a:off x="4114800" y="2133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990" name="Oval 6"/>
          <p:cNvSpPr>
            <a:spLocks noChangeArrowheads="1"/>
          </p:cNvSpPr>
          <p:nvPr/>
        </p:nvSpPr>
        <p:spPr bwMode="auto">
          <a:xfrm>
            <a:off x="3962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991" name="Oval 7"/>
          <p:cNvSpPr>
            <a:spLocks noChangeArrowheads="1"/>
          </p:cNvSpPr>
          <p:nvPr/>
        </p:nvSpPr>
        <p:spPr bwMode="auto">
          <a:xfrm>
            <a:off x="44958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1992" name="Text Box 8"/>
          <p:cNvSpPr txBox="1">
            <a:spLocks noChangeArrowheads="1"/>
          </p:cNvSpPr>
          <p:nvPr/>
        </p:nvSpPr>
        <p:spPr bwMode="auto">
          <a:xfrm>
            <a:off x="4267200" y="2133600"/>
            <a:ext cx="125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sources</a:t>
            </a:r>
          </a:p>
        </p:txBody>
      </p:sp>
      <p:sp>
        <p:nvSpPr>
          <p:cNvPr id="41993" name="Freeform 9"/>
          <p:cNvSpPr>
            <a:spLocks/>
          </p:cNvSpPr>
          <p:nvPr/>
        </p:nvSpPr>
        <p:spPr bwMode="auto">
          <a:xfrm>
            <a:off x="2590800" y="1524000"/>
            <a:ext cx="3281363" cy="2019300"/>
          </a:xfrm>
          <a:custGeom>
            <a:avLst/>
            <a:gdLst>
              <a:gd name="T0" fmla="*/ 1610380883 w 2067"/>
              <a:gd name="T1" fmla="*/ 2147483647 h 1272"/>
              <a:gd name="T2" fmla="*/ 1013102967 w 2067"/>
              <a:gd name="T3" fmla="*/ 1948081575 h 1272"/>
              <a:gd name="T4" fmla="*/ 536794157 w 2067"/>
              <a:gd name="T5" fmla="*/ 1691025638 h 1272"/>
              <a:gd name="T6" fmla="*/ 337700989 w 2067"/>
              <a:gd name="T7" fmla="*/ 1590219388 h 1272"/>
              <a:gd name="T8" fmla="*/ 219254421 w 2067"/>
              <a:gd name="T9" fmla="*/ 1549896888 h 1272"/>
              <a:gd name="T10" fmla="*/ 0 w 2067"/>
              <a:gd name="T11" fmla="*/ 1113909063 h 1272"/>
              <a:gd name="T12" fmla="*/ 40322506 w 2067"/>
              <a:gd name="T13" fmla="*/ 894656263 h 1272"/>
              <a:gd name="T14" fmla="*/ 1212196135 w 2067"/>
              <a:gd name="T15" fmla="*/ 435987825 h 1272"/>
              <a:gd name="T16" fmla="*/ 1529735871 w 2067"/>
              <a:gd name="T17" fmla="*/ 178931888 h 1272"/>
              <a:gd name="T18" fmla="*/ 1948081872 w 2067"/>
              <a:gd name="T19" fmla="*/ 0 h 1272"/>
              <a:gd name="T20" fmla="*/ 2147483647 w 2067"/>
              <a:gd name="T21" fmla="*/ 78125638 h 1272"/>
              <a:gd name="T22" fmla="*/ 2147483647 w 2067"/>
              <a:gd name="T23" fmla="*/ 138609388 h 1272"/>
              <a:gd name="T24" fmla="*/ 2147483647 w 2067"/>
              <a:gd name="T25" fmla="*/ 257055938 h 1272"/>
              <a:gd name="T26" fmla="*/ 2147483647 w 2067"/>
              <a:gd name="T27" fmla="*/ 337700938 h 1272"/>
              <a:gd name="T28" fmla="*/ 2147483647 w 2067"/>
              <a:gd name="T29" fmla="*/ 496471575 h 1272"/>
              <a:gd name="T30" fmla="*/ 2147483647 w 2067"/>
              <a:gd name="T31" fmla="*/ 556955325 h 1272"/>
              <a:gd name="T32" fmla="*/ 2147483647 w 2067"/>
              <a:gd name="T33" fmla="*/ 496471575 h 1272"/>
              <a:gd name="T34" fmla="*/ 2147483647 w 2067"/>
              <a:gd name="T35" fmla="*/ 398184688 h 1272"/>
              <a:gd name="T36" fmla="*/ 2147483647 w 2067"/>
              <a:gd name="T37" fmla="*/ 337700938 h 1272"/>
              <a:gd name="T38" fmla="*/ 2147483647 w 2067"/>
              <a:gd name="T39" fmla="*/ 378023438 h 1272"/>
              <a:gd name="T40" fmla="*/ 2147483647 w 2067"/>
              <a:gd name="T41" fmla="*/ 418345938 h 1272"/>
              <a:gd name="T42" fmla="*/ 2147483647 w 2067"/>
              <a:gd name="T43" fmla="*/ 435987825 h 1272"/>
              <a:gd name="T44" fmla="*/ 2147483647 w 2067"/>
              <a:gd name="T45" fmla="*/ 556955325 h 1272"/>
              <a:gd name="T46" fmla="*/ 2147483647 w 2067"/>
              <a:gd name="T47" fmla="*/ 1292840950 h 1272"/>
              <a:gd name="T48" fmla="*/ 2147483647 w 2067"/>
              <a:gd name="T49" fmla="*/ 2147483647 h 1272"/>
              <a:gd name="T50" fmla="*/ 2147483647 w 2067"/>
              <a:gd name="T51" fmla="*/ 2147483647 h 1272"/>
              <a:gd name="T52" fmla="*/ 2147483647 w 2067"/>
              <a:gd name="T53" fmla="*/ 2147483647 h 1272"/>
              <a:gd name="T54" fmla="*/ 2147483647 w 2067"/>
              <a:gd name="T55" fmla="*/ 2147483647 h 1272"/>
              <a:gd name="T56" fmla="*/ 2147483647 w 2067"/>
              <a:gd name="T57" fmla="*/ 2147483647 h 1272"/>
              <a:gd name="T58" fmla="*/ 2147483647 w 2067"/>
              <a:gd name="T59" fmla="*/ 2147483647 h 1272"/>
              <a:gd name="T60" fmla="*/ 2086689693 w 2067"/>
              <a:gd name="T61" fmla="*/ 2147483647 h 1272"/>
              <a:gd name="T62" fmla="*/ 1610380883 w 2067"/>
              <a:gd name="T63" fmla="*/ 2147483647 h 1272"/>
              <a:gd name="T64" fmla="*/ 1529735871 w 2067"/>
              <a:gd name="T65" fmla="*/ 2147483647 h 1272"/>
              <a:gd name="T66" fmla="*/ 1509574618 w 2067"/>
              <a:gd name="T67" fmla="*/ 2147483647 h 1272"/>
              <a:gd name="T68" fmla="*/ 1549897124 w 2067"/>
              <a:gd name="T69" fmla="*/ 2147483647 h 1272"/>
              <a:gd name="T70" fmla="*/ 1610380883 w 2067"/>
              <a:gd name="T71" fmla="*/ 2147483647 h 12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7" h="1272">
                <a:moveTo>
                  <a:pt x="639" y="1026"/>
                </a:moveTo>
                <a:cubicBezTo>
                  <a:pt x="589" y="909"/>
                  <a:pt x="503" y="848"/>
                  <a:pt x="402" y="773"/>
                </a:cubicBezTo>
                <a:cubicBezTo>
                  <a:pt x="348" y="733"/>
                  <a:pt x="281" y="683"/>
                  <a:pt x="213" y="671"/>
                </a:cubicBezTo>
                <a:cubicBezTo>
                  <a:pt x="187" y="658"/>
                  <a:pt x="160" y="643"/>
                  <a:pt x="134" y="631"/>
                </a:cubicBezTo>
                <a:cubicBezTo>
                  <a:pt x="119" y="624"/>
                  <a:pt x="87" y="615"/>
                  <a:pt x="87" y="615"/>
                </a:cubicBezTo>
                <a:cubicBezTo>
                  <a:pt x="46" y="562"/>
                  <a:pt x="17" y="507"/>
                  <a:pt x="0" y="442"/>
                </a:cubicBezTo>
                <a:cubicBezTo>
                  <a:pt x="5" y="413"/>
                  <a:pt x="6" y="383"/>
                  <a:pt x="16" y="355"/>
                </a:cubicBezTo>
                <a:cubicBezTo>
                  <a:pt x="77" y="182"/>
                  <a:pt x="344" y="185"/>
                  <a:pt x="481" y="173"/>
                </a:cubicBezTo>
                <a:cubicBezTo>
                  <a:pt x="540" y="151"/>
                  <a:pt x="557" y="107"/>
                  <a:pt x="607" y="71"/>
                </a:cubicBezTo>
                <a:cubicBezTo>
                  <a:pt x="654" y="37"/>
                  <a:pt x="717" y="12"/>
                  <a:pt x="773" y="0"/>
                </a:cubicBezTo>
                <a:cubicBezTo>
                  <a:pt x="975" y="9"/>
                  <a:pt x="909" y="12"/>
                  <a:pt x="1041" y="31"/>
                </a:cubicBezTo>
                <a:cubicBezTo>
                  <a:pt x="1061" y="41"/>
                  <a:pt x="1085" y="44"/>
                  <a:pt x="1104" y="55"/>
                </a:cubicBezTo>
                <a:cubicBezTo>
                  <a:pt x="1127" y="68"/>
                  <a:pt x="1168" y="102"/>
                  <a:pt x="1168" y="102"/>
                </a:cubicBezTo>
                <a:cubicBezTo>
                  <a:pt x="1212" y="172"/>
                  <a:pt x="1153" y="89"/>
                  <a:pt x="1207" y="134"/>
                </a:cubicBezTo>
                <a:cubicBezTo>
                  <a:pt x="1256" y="175"/>
                  <a:pt x="1202" y="163"/>
                  <a:pt x="1270" y="197"/>
                </a:cubicBezTo>
                <a:cubicBezTo>
                  <a:pt x="1292" y="208"/>
                  <a:pt x="1340" y="215"/>
                  <a:pt x="1365" y="221"/>
                </a:cubicBezTo>
                <a:cubicBezTo>
                  <a:pt x="1423" y="213"/>
                  <a:pt x="1482" y="212"/>
                  <a:pt x="1538" y="197"/>
                </a:cubicBezTo>
                <a:cubicBezTo>
                  <a:pt x="1560" y="191"/>
                  <a:pt x="1574" y="169"/>
                  <a:pt x="1594" y="158"/>
                </a:cubicBezTo>
                <a:cubicBezTo>
                  <a:pt x="1623" y="141"/>
                  <a:pt x="1641" y="140"/>
                  <a:pt x="1673" y="134"/>
                </a:cubicBezTo>
                <a:cubicBezTo>
                  <a:pt x="1702" y="140"/>
                  <a:pt x="1731" y="141"/>
                  <a:pt x="1759" y="150"/>
                </a:cubicBezTo>
                <a:cubicBezTo>
                  <a:pt x="1768" y="153"/>
                  <a:pt x="1774" y="163"/>
                  <a:pt x="1783" y="166"/>
                </a:cubicBezTo>
                <a:cubicBezTo>
                  <a:pt x="1798" y="171"/>
                  <a:pt x="1814" y="171"/>
                  <a:pt x="1830" y="173"/>
                </a:cubicBezTo>
                <a:cubicBezTo>
                  <a:pt x="1868" y="188"/>
                  <a:pt x="1894" y="211"/>
                  <a:pt x="1933" y="221"/>
                </a:cubicBezTo>
                <a:cubicBezTo>
                  <a:pt x="1997" y="325"/>
                  <a:pt x="2042" y="386"/>
                  <a:pt x="2067" y="513"/>
                </a:cubicBezTo>
                <a:cubicBezTo>
                  <a:pt x="2058" y="672"/>
                  <a:pt x="2054" y="795"/>
                  <a:pt x="1933" y="899"/>
                </a:cubicBezTo>
                <a:cubicBezTo>
                  <a:pt x="1922" y="909"/>
                  <a:pt x="1915" y="925"/>
                  <a:pt x="1901" y="931"/>
                </a:cubicBezTo>
                <a:cubicBezTo>
                  <a:pt x="1854" y="953"/>
                  <a:pt x="1779" y="955"/>
                  <a:pt x="1728" y="962"/>
                </a:cubicBezTo>
                <a:cubicBezTo>
                  <a:pt x="1652" y="960"/>
                  <a:pt x="1369" y="925"/>
                  <a:pt x="1278" y="986"/>
                </a:cubicBezTo>
                <a:cubicBezTo>
                  <a:pt x="1258" y="1016"/>
                  <a:pt x="1252" y="1043"/>
                  <a:pt x="1231" y="1073"/>
                </a:cubicBezTo>
                <a:cubicBezTo>
                  <a:pt x="1212" y="1147"/>
                  <a:pt x="1145" y="1188"/>
                  <a:pt x="1073" y="1207"/>
                </a:cubicBezTo>
                <a:cubicBezTo>
                  <a:pt x="1000" y="1255"/>
                  <a:pt x="913" y="1255"/>
                  <a:pt x="828" y="1262"/>
                </a:cubicBezTo>
                <a:cubicBezTo>
                  <a:pt x="738" y="1257"/>
                  <a:pt x="701" y="1272"/>
                  <a:pt x="639" y="1231"/>
                </a:cubicBezTo>
                <a:cubicBezTo>
                  <a:pt x="614" y="1193"/>
                  <a:pt x="626" y="1216"/>
                  <a:pt x="607" y="1160"/>
                </a:cubicBezTo>
                <a:cubicBezTo>
                  <a:pt x="604" y="1152"/>
                  <a:pt x="599" y="1136"/>
                  <a:pt x="599" y="1136"/>
                </a:cubicBezTo>
                <a:cubicBezTo>
                  <a:pt x="604" y="1118"/>
                  <a:pt x="608" y="1099"/>
                  <a:pt x="615" y="1081"/>
                </a:cubicBezTo>
                <a:cubicBezTo>
                  <a:pt x="624" y="1060"/>
                  <a:pt x="639" y="1051"/>
                  <a:pt x="639" y="1026"/>
                </a:cubicBezTo>
                <a:close/>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1994" name="Text Box 10"/>
          <p:cNvSpPr txBox="1">
            <a:spLocks noChangeArrowheads="1"/>
          </p:cNvSpPr>
          <p:nvPr/>
        </p:nvSpPr>
        <p:spPr bwMode="auto">
          <a:xfrm>
            <a:off x="5722070" y="1600200"/>
            <a:ext cx="2528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Arbitrary</a:t>
            </a:r>
            <a:r>
              <a:rPr lang="fr-FR" altLang="en-US" dirty="0" smtClean="0"/>
              <a:t> surface </a:t>
            </a:r>
            <a:endParaRPr lang="fr-FR" altLang="en-US" dirty="0"/>
          </a:p>
        </p:txBody>
      </p:sp>
      <p:sp>
        <p:nvSpPr>
          <p:cNvPr id="41995" name="Freeform 11"/>
          <p:cNvSpPr>
            <a:spLocks/>
          </p:cNvSpPr>
          <p:nvPr/>
        </p:nvSpPr>
        <p:spPr bwMode="auto">
          <a:xfrm rot="6149852" flipH="1">
            <a:off x="4991100" y="24765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Freeform 12"/>
          <p:cNvSpPr>
            <a:spLocks/>
          </p:cNvSpPr>
          <p:nvPr/>
        </p:nvSpPr>
        <p:spPr bwMode="auto">
          <a:xfrm rot="416673" flipH="1">
            <a:off x="3810000" y="17145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Freeform 13"/>
          <p:cNvSpPr>
            <a:spLocks/>
          </p:cNvSpPr>
          <p:nvPr/>
        </p:nvSpPr>
        <p:spPr bwMode="auto">
          <a:xfrm rot="4756683" flipH="1">
            <a:off x="4610100" y="18669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Freeform 14"/>
          <p:cNvSpPr>
            <a:spLocks/>
          </p:cNvSpPr>
          <p:nvPr/>
        </p:nvSpPr>
        <p:spPr bwMode="auto">
          <a:xfrm rot="17877720" flipH="1">
            <a:off x="3162300" y="20193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Freeform 15"/>
          <p:cNvSpPr>
            <a:spLocks/>
          </p:cNvSpPr>
          <p:nvPr/>
        </p:nvSpPr>
        <p:spPr bwMode="auto">
          <a:xfrm rot="13876913" flipH="1">
            <a:off x="3695700" y="27813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0" name="Freeform 16"/>
          <p:cNvSpPr>
            <a:spLocks/>
          </p:cNvSpPr>
          <p:nvPr/>
        </p:nvSpPr>
        <p:spPr bwMode="auto">
          <a:xfrm rot="9682194" flipH="1">
            <a:off x="4191000" y="26670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Freeform 17"/>
          <p:cNvSpPr>
            <a:spLocks/>
          </p:cNvSpPr>
          <p:nvPr/>
        </p:nvSpPr>
        <p:spPr bwMode="auto">
          <a:xfrm rot="6149852" flipH="1">
            <a:off x="5981700" y="42291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Freeform 18"/>
          <p:cNvSpPr>
            <a:spLocks/>
          </p:cNvSpPr>
          <p:nvPr/>
        </p:nvSpPr>
        <p:spPr bwMode="auto">
          <a:xfrm>
            <a:off x="2590800" y="4038600"/>
            <a:ext cx="3281363" cy="2019300"/>
          </a:xfrm>
          <a:custGeom>
            <a:avLst/>
            <a:gdLst>
              <a:gd name="T0" fmla="*/ 1610380883 w 2067"/>
              <a:gd name="T1" fmla="*/ 2147483647 h 1272"/>
              <a:gd name="T2" fmla="*/ 1013102967 w 2067"/>
              <a:gd name="T3" fmla="*/ 1948081575 h 1272"/>
              <a:gd name="T4" fmla="*/ 536794157 w 2067"/>
              <a:gd name="T5" fmla="*/ 1691025638 h 1272"/>
              <a:gd name="T6" fmla="*/ 337700989 w 2067"/>
              <a:gd name="T7" fmla="*/ 1590219388 h 1272"/>
              <a:gd name="T8" fmla="*/ 219254421 w 2067"/>
              <a:gd name="T9" fmla="*/ 1549896888 h 1272"/>
              <a:gd name="T10" fmla="*/ 0 w 2067"/>
              <a:gd name="T11" fmla="*/ 1113909063 h 1272"/>
              <a:gd name="T12" fmla="*/ 40322506 w 2067"/>
              <a:gd name="T13" fmla="*/ 894656263 h 1272"/>
              <a:gd name="T14" fmla="*/ 1212196135 w 2067"/>
              <a:gd name="T15" fmla="*/ 435987825 h 1272"/>
              <a:gd name="T16" fmla="*/ 1529735871 w 2067"/>
              <a:gd name="T17" fmla="*/ 178931888 h 1272"/>
              <a:gd name="T18" fmla="*/ 1948081872 w 2067"/>
              <a:gd name="T19" fmla="*/ 0 h 1272"/>
              <a:gd name="T20" fmla="*/ 2147483647 w 2067"/>
              <a:gd name="T21" fmla="*/ 78125638 h 1272"/>
              <a:gd name="T22" fmla="*/ 2147483647 w 2067"/>
              <a:gd name="T23" fmla="*/ 138609388 h 1272"/>
              <a:gd name="T24" fmla="*/ 2147483647 w 2067"/>
              <a:gd name="T25" fmla="*/ 257055938 h 1272"/>
              <a:gd name="T26" fmla="*/ 2147483647 w 2067"/>
              <a:gd name="T27" fmla="*/ 337700938 h 1272"/>
              <a:gd name="T28" fmla="*/ 2147483647 w 2067"/>
              <a:gd name="T29" fmla="*/ 496471575 h 1272"/>
              <a:gd name="T30" fmla="*/ 2147483647 w 2067"/>
              <a:gd name="T31" fmla="*/ 556955325 h 1272"/>
              <a:gd name="T32" fmla="*/ 2147483647 w 2067"/>
              <a:gd name="T33" fmla="*/ 496471575 h 1272"/>
              <a:gd name="T34" fmla="*/ 2147483647 w 2067"/>
              <a:gd name="T35" fmla="*/ 398184688 h 1272"/>
              <a:gd name="T36" fmla="*/ 2147483647 w 2067"/>
              <a:gd name="T37" fmla="*/ 337700938 h 1272"/>
              <a:gd name="T38" fmla="*/ 2147483647 w 2067"/>
              <a:gd name="T39" fmla="*/ 378023438 h 1272"/>
              <a:gd name="T40" fmla="*/ 2147483647 w 2067"/>
              <a:gd name="T41" fmla="*/ 418345938 h 1272"/>
              <a:gd name="T42" fmla="*/ 2147483647 w 2067"/>
              <a:gd name="T43" fmla="*/ 435987825 h 1272"/>
              <a:gd name="T44" fmla="*/ 2147483647 w 2067"/>
              <a:gd name="T45" fmla="*/ 556955325 h 1272"/>
              <a:gd name="T46" fmla="*/ 2147483647 w 2067"/>
              <a:gd name="T47" fmla="*/ 1292840950 h 1272"/>
              <a:gd name="T48" fmla="*/ 2147483647 w 2067"/>
              <a:gd name="T49" fmla="*/ 2147483647 h 1272"/>
              <a:gd name="T50" fmla="*/ 2147483647 w 2067"/>
              <a:gd name="T51" fmla="*/ 2147483647 h 1272"/>
              <a:gd name="T52" fmla="*/ 2147483647 w 2067"/>
              <a:gd name="T53" fmla="*/ 2147483647 h 1272"/>
              <a:gd name="T54" fmla="*/ 2147483647 w 2067"/>
              <a:gd name="T55" fmla="*/ 2147483647 h 1272"/>
              <a:gd name="T56" fmla="*/ 2147483647 w 2067"/>
              <a:gd name="T57" fmla="*/ 2147483647 h 1272"/>
              <a:gd name="T58" fmla="*/ 2147483647 w 2067"/>
              <a:gd name="T59" fmla="*/ 2147483647 h 1272"/>
              <a:gd name="T60" fmla="*/ 2086689693 w 2067"/>
              <a:gd name="T61" fmla="*/ 2147483647 h 1272"/>
              <a:gd name="T62" fmla="*/ 1610380883 w 2067"/>
              <a:gd name="T63" fmla="*/ 2147483647 h 1272"/>
              <a:gd name="T64" fmla="*/ 1529735871 w 2067"/>
              <a:gd name="T65" fmla="*/ 2147483647 h 1272"/>
              <a:gd name="T66" fmla="*/ 1509574618 w 2067"/>
              <a:gd name="T67" fmla="*/ 2147483647 h 1272"/>
              <a:gd name="T68" fmla="*/ 1549897124 w 2067"/>
              <a:gd name="T69" fmla="*/ 2147483647 h 1272"/>
              <a:gd name="T70" fmla="*/ 1610380883 w 2067"/>
              <a:gd name="T71" fmla="*/ 2147483647 h 12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7" h="1272">
                <a:moveTo>
                  <a:pt x="639" y="1026"/>
                </a:moveTo>
                <a:cubicBezTo>
                  <a:pt x="589" y="909"/>
                  <a:pt x="503" y="848"/>
                  <a:pt x="402" y="773"/>
                </a:cubicBezTo>
                <a:cubicBezTo>
                  <a:pt x="348" y="733"/>
                  <a:pt x="281" y="683"/>
                  <a:pt x="213" y="671"/>
                </a:cubicBezTo>
                <a:cubicBezTo>
                  <a:pt x="187" y="658"/>
                  <a:pt x="160" y="643"/>
                  <a:pt x="134" y="631"/>
                </a:cubicBezTo>
                <a:cubicBezTo>
                  <a:pt x="119" y="624"/>
                  <a:pt x="87" y="615"/>
                  <a:pt x="87" y="615"/>
                </a:cubicBezTo>
                <a:cubicBezTo>
                  <a:pt x="46" y="562"/>
                  <a:pt x="17" y="507"/>
                  <a:pt x="0" y="442"/>
                </a:cubicBezTo>
                <a:cubicBezTo>
                  <a:pt x="5" y="413"/>
                  <a:pt x="6" y="383"/>
                  <a:pt x="16" y="355"/>
                </a:cubicBezTo>
                <a:cubicBezTo>
                  <a:pt x="77" y="182"/>
                  <a:pt x="344" y="185"/>
                  <a:pt x="481" y="173"/>
                </a:cubicBezTo>
                <a:cubicBezTo>
                  <a:pt x="540" y="151"/>
                  <a:pt x="557" y="107"/>
                  <a:pt x="607" y="71"/>
                </a:cubicBezTo>
                <a:cubicBezTo>
                  <a:pt x="654" y="37"/>
                  <a:pt x="717" y="12"/>
                  <a:pt x="773" y="0"/>
                </a:cubicBezTo>
                <a:cubicBezTo>
                  <a:pt x="975" y="9"/>
                  <a:pt x="909" y="12"/>
                  <a:pt x="1041" y="31"/>
                </a:cubicBezTo>
                <a:cubicBezTo>
                  <a:pt x="1061" y="41"/>
                  <a:pt x="1085" y="44"/>
                  <a:pt x="1104" y="55"/>
                </a:cubicBezTo>
                <a:cubicBezTo>
                  <a:pt x="1127" y="68"/>
                  <a:pt x="1168" y="102"/>
                  <a:pt x="1168" y="102"/>
                </a:cubicBezTo>
                <a:cubicBezTo>
                  <a:pt x="1212" y="172"/>
                  <a:pt x="1153" y="89"/>
                  <a:pt x="1207" y="134"/>
                </a:cubicBezTo>
                <a:cubicBezTo>
                  <a:pt x="1256" y="175"/>
                  <a:pt x="1202" y="163"/>
                  <a:pt x="1270" y="197"/>
                </a:cubicBezTo>
                <a:cubicBezTo>
                  <a:pt x="1292" y="208"/>
                  <a:pt x="1340" y="215"/>
                  <a:pt x="1365" y="221"/>
                </a:cubicBezTo>
                <a:cubicBezTo>
                  <a:pt x="1423" y="213"/>
                  <a:pt x="1482" y="212"/>
                  <a:pt x="1538" y="197"/>
                </a:cubicBezTo>
                <a:cubicBezTo>
                  <a:pt x="1560" y="191"/>
                  <a:pt x="1574" y="169"/>
                  <a:pt x="1594" y="158"/>
                </a:cubicBezTo>
                <a:cubicBezTo>
                  <a:pt x="1623" y="141"/>
                  <a:pt x="1641" y="140"/>
                  <a:pt x="1673" y="134"/>
                </a:cubicBezTo>
                <a:cubicBezTo>
                  <a:pt x="1702" y="140"/>
                  <a:pt x="1731" y="141"/>
                  <a:pt x="1759" y="150"/>
                </a:cubicBezTo>
                <a:cubicBezTo>
                  <a:pt x="1768" y="153"/>
                  <a:pt x="1774" y="163"/>
                  <a:pt x="1783" y="166"/>
                </a:cubicBezTo>
                <a:cubicBezTo>
                  <a:pt x="1798" y="171"/>
                  <a:pt x="1814" y="171"/>
                  <a:pt x="1830" y="173"/>
                </a:cubicBezTo>
                <a:cubicBezTo>
                  <a:pt x="1868" y="188"/>
                  <a:pt x="1894" y="211"/>
                  <a:pt x="1933" y="221"/>
                </a:cubicBezTo>
                <a:cubicBezTo>
                  <a:pt x="1997" y="325"/>
                  <a:pt x="2042" y="386"/>
                  <a:pt x="2067" y="513"/>
                </a:cubicBezTo>
                <a:cubicBezTo>
                  <a:pt x="2058" y="672"/>
                  <a:pt x="2054" y="795"/>
                  <a:pt x="1933" y="899"/>
                </a:cubicBezTo>
                <a:cubicBezTo>
                  <a:pt x="1922" y="909"/>
                  <a:pt x="1915" y="925"/>
                  <a:pt x="1901" y="931"/>
                </a:cubicBezTo>
                <a:cubicBezTo>
                  <a:pt x="1854" y="953"/>
                  <a:pt x="1779" y="955"/>
                  <a:pt x="1728" y="962"/>
                </a:cubicBezTo>
                <a:cubicBezTo>
                  <a:pt x="1652" y="960"/>
                  <a:pt x="1369" y="925"/>
                  <a:pt x="1278" y="986"/>
                </a:cubicBezTo>
                <a:cubicBezTo>
                  <a:pt x="1258" y="1016"/>
                  <a:pt x="1252" y="1043"/>
                  <a:pt x="1231" y="1073"/>
                </a:cubicBezTo>
                <a:cubicBezTo>
                  <a:pt x="1212" y="1147"/>
                  <a:pt x="1145" y="1188"/>
                  <a:pt x="1073" y="1207"/>
                </a:cubicBezTo>
                <a:cubicBezTo>
                  <a:pt x="1000" y="1255"/>
                  <a:pt x="913" y="1255"/>
                  <a:pt x="828" y="1262"/>
                </a:cubicBezTo>
                <a:cubicBezTo>
                  <a:pt x="738" y="1257"/>
                  <a:pt x="701" y="1272"/>
                  <a:pt x="639" y="1231"/>
                </a:cubicBezTo>
                <a:cubicBezTo>
                  <a:pt x="614" y="1193"/>
                  <a:pt x="626" y="1216"/>
                  <a:pt x="607" y="1160"/>
                </a:cubicBezTo>
                <a:cubicBezTo>
                  <a:pt x="604" y="1152"/>
                  <a:pt x="599" y="1136"/>
                  <a:pt x="599" y="1136"/>
                </a:cubicBezTo>
                <a:cubicBezTo>
                  <a:pt x="604" y="1118"/>
                  <a:pt x="608" y="1099"/>
                  <a:pt x="615" y="1081"/>
                </a:cubicBezTo>
                <a:cubicBezTo>
                  <a:pt x="624" y="1060"/>
                  <a:pt x="639" y="1051"/>
                  <a:pt x="639" y="1026"/>
                </a:cubicBezTo>
                <a:close/>
              </a:path>
            </a:pathLst>
          </a:custGeom>
          <a:noFill/>
          <a:ln w="28575" cap="flat"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2003" name="Freeform 19"/>
          <p:cNvSpPr>
            <a:spLocks/>
          </p:cNvSpPr>
          <p:nvPr/>
        </p:nvSpPr>
        <p:spPr bwMode="auto">
          <a:xfrm rot="7140794" flipH="1">
            <a:off x="6057900" y="48387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4" name="Freeform 20"/>
          <p:cNvSpPr>
            <a:spLocks/>
          </p:cNvSpPr>
          <p:nvPr/>
        </p:nvSpPr>
        <p:spPr bwMode="auto">
          <a:xfrm rot="3842189" flipH="1">
            <a:off x="5524500" y="37719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Freeform 21"/>
          <p:cNvSpPr>
            <a:spLocks/>
          </p:cNvSpPr>
          <p:nvPr/>
        </p:nvSpPr>
        <p:spPr bwMode="auto">
          <a:xfrm rot="8788833" flipH="1">
            <a:off x="5829300" y="53721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Freeform 22"/>
          <p:cNvSpPr>
            <a:spLocks/>
          </p:cNvSpPr>
          <p:nvPr/>
        </p:nvSpPr>
        <p:spPr bwMode="auto">
          <a:xfrm rot="2578267" flipH="1">
            <a:off x="4381500" y="36957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Freeform 23"/>
          <p:cNvSpPr>
            <a:spLocks/>
          </p:cNvSpPr>
          <p:nvPr/>
        </p:nvSpPr>
        <p:spPr bwMode="auto">
          <a:xfrm rot="21424522" flipH="1">
            <a:off x="3238500" y="36957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Freeform 24"/>
          <p:cNvSpPr>
            <a:spLocks/>
          </p:cNvSpPr>
          <p:nvPr/>
        </p:nvSpPr>
        <p:spPr bwMode="auto">
          <a:xfrm rot="13100785" flipH="1">
            <a:off x="3352800" y="59436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9" name="Freeform 25"/>
          <p:cNvSpPr>
            <a:spLocks/>
          </p:cNvSpPr>
          <p:nvPr/>
        </p:nvSpPr>
        <p:spPr bwMode="auto">
          <a:xfrm rot="18629147" flipH="1">
            <a:off x="2171700" y="40005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Freeform 26"/>
          <p:cNvSpPr>
            <a:spLocks/>
          </p:cNvSpPr>
          <p:nvPr/>
        </p:nvSpPr>
        <p:spPr bwMode="auto">
          <a:xfrm rot="16327300" flipH="1">
            <a:off x="2247900" y="48387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Freeform 27"/>
          <p:cNvSpPr>
            <a:spLocks/>
          </p:cNvSpPr>
          <p:nvPr/>
        </p:nvSpPr>
        <p:spPr bwMode="auto">
          <a:xfrm rot="15313246" flipH="1">
            <a:off x="2933700" y="54483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2" name="Freeform 28"/>
          <p:cNvSpPr>
            <a:spLocks/>
          </p:cNvSpPr>
          <p:nvPr/>
        </p:nvSpPr>
        <p:spPr bwMode="auto">
          <a:xfrm rot="10565394" flipH="1">
            <a:off x="4914900" y="58293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3" name="Text Box 29"/>
          <p:cNvSpPr txBox="1">
            <a:spLocks noChangeArrowheads="1"/>
          </p:cNvSpPr>
          <p:nvPr/>
        </p:nvSpPr>
        <p:spPr bwMode="auto">
          <a:xfrm>
            <a:off x="3630208" y="4724400"/>
            <a:ext cx="1229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No </a:t>
            </a:r>
            <a:r>
              <a:rPr lang="fr-FR" altLang="en-US" dirty="0" err="1" smtClean="0"/>
              <a:t>field</a:t>
            </a:r>
            <a:endParaRPr lang="fr-FR" altLang="en-US" dirty="0"/>
          </a:p>
        </p:txBody>
      </p:sp>
      <p:sp>
        <p:nvSpPr>
          <p:cNvPr id="42014" name="Text Box 30"/>
          <p:cNvSpPr txBox="1">
            <a:spLocks noChangeArrowheads="1"/>
          </p:cNvSpPr>
          <p:nvPr/>
        </p:nvSpPr>
        <p:spPr bwMode="auto">
          <a:xfrm>
            <a:off x="6467028" y="3733800"/>
            <a:ext cx="2857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endParaRPr lang="en-US" altLang="en-US" dirty="0"/>
          </a:p>
          <a:p>
            <a:pPr eaLnBrk="1" hangingPunct="1">
              <a:buFont typeface="Wingdings" pitchFamily="2" charset="2"/>
              <a:buNone/>
            </a:pPr>
            <a:r>
              <a:rPr lang="en-US" altLang="en-US" dirty="0"/>
              <a:t>equivalent surface sources (electric and magnetic)</a:t>
            </a:r>
            <a:endParaRPr lang="fr-FR" altLang="en-US" dirty="0"/>
          </a:p>
        </p:txBody>
      </p:sp>
    </p:spTree>
    <p:extLst>
      <p:ext uri="{BB962C8B-B14F-4D97-AF65-F5344CB8AC3E}">
        <p14:creationId xmlns:p14="http://schemas.microsoft.com/office/powerpoint/2010/main" val="3695301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67744" y="-76200"/>
            <a:ext cx="4544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a:solidFill>
                  <a:srgbClr val="CC0000"/>
                </a:solidFill>
                <a:effectLst>
                  <a:outerShdw blurRad="38100" dist="38100" dir="2700000" algn="tl">
                    <a:srgbClr val="C0C0C0"/>
                  </a:outerShdw>
                </a:effectLst>
                <a:latin typeface="Arial" pitchFamily="34" charset="0"/>
              </a:rPr>
              <a:t>Application </a:t>
            </a:r>
            <a:r>
              <a:rPr lang="fr-FR" sz="3600" b="1" dirty="0" smtClean="0">
                <a:solidFill>
                  <a:srgbClr val="CC0000"/>
                </a:solidFill>
                <a:effectLst>
                  <a:outerShdw blurRad="38100" dist="38100" dir="2700000" algn="tl">
                    <a:srgbClr val="C0C0C0"/>
                  </a:outerShdw>
                </a:effectLst>
                <a:latin typeface="Arial" pitchFamily="34" charset="0"/>
              </a:rPr>
              <a:t>to radar</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3011" name="Text Box 3"/>
          <p:cNvSpPr txBox="1">
            <a:spLocks noChangeArrowheads="1"/>
          </p:cNvSpPr>
          <p:nvPr/>
        </p:nvSpPr>
        <p:spPr bwMode="auto">
          <a:xfrm>
            <a:off x="914400" y="663079"/>
            <a:ext cx="7027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Principle</a:t>
            </a:r>
            <a:r>
              <a:rPr lang="fr-FR" altLang="en-US" dirty="0" smtClean="0"/>
              <a:t> for </a:t>
            </a:r>
            <a:r>
              <a:rPr lang="fr-FR" altLang="en-US" dirty="0" err="1" smtClean="0"/>
              <a:t>bistatic</a:t>
            </a:r>
            <a:r>
              <a:rPr lang="fr-FR" altLang="en-US" dirty="0" smtClean="0"/>
              <a:t> radar</a:t>
            </a:r>
            <a:endParaRPr lang="fr-FR" altLang="en-US" dirty="0"/>
          </a:p>
        </p:txBody>
      </p:sp>
      <p:sp>
        <p:nvSpPr>
          <p:cNvPr id="43012" name="Freeform 17"/>
          <p:cNvSpPr>
            <a:spLocks/>
          </p:cNvSpPr>
          <p:nvPr/>
        </p:nvSpPr>
        <p:spPr bwMode="auto">
          <a:xfrm rot="6149852" flipH="1">
            <a:off x="6210300" y="20574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Freeform 18"/>
          <p:cNvSpPr>
            <a:spLocks/>
          </p:cNvSpPr>
          <p:nvPr/>
        </p:nvSpPr>
        <p:spPr bwMode="auto">
          <a:xfrm>
            <a:off x="2819400" y="1866900"/>
            <a:ext cx="3281363" cy="2019300"/>
          </a:xfrm>
          <a:custGeom>
            <a:avLst/>
            <a:gdLst>
              <a:gd name="T0" fmla="*/ 1610380883 w 2067"/>
              <a:gd name="T1" fmla="*/ 2147483647 h 1272"/>
              <a:gd name="T2" fmla="*/ 1013102967 w 2067"/>
              <a:gd name="T3" fmla="*/ 1948081575 h 1272"/>
              <a:gd name="T4" fmla="*/ 536794157 w 2067"/>
              <a:gd name="T5" fmla="*/ 1691025638 h 1272"/>
              <a:gd name="T6" fmla="*/ 337700989 w 2067"/>
              <a:gd name="T7" fmla="*/ 1590219388 h 1272"/>
              <a:gd name="T8" fmla="*/ 219254421 w 2067"/>
              <a:gd name="T9" fmla="*/ 1549896888 h 1272"/>
              <a:gd name="T10" fmla="*/ 0 w 2067"/>
              <a:gd name="T11" fmla="*/ 1113909063 h 1272"/>
              <a:gd name="T12" fmla="*/ 40322506 w 2067"/>
              <a:gd name="T13" fmla="*/ 894656263 h 1272"/>
              <a:gd name="T14" fmla="*/ 1212196135 w 2067"/>
              <a:gd name="T15" fmla="*/ 435987825 h 1272"/>
              <a:gd name="T16" fmla="*/ 1529735871 w 2067"/>
              <a:gd name="T17" fmla="*/ 178931888 h 1272"/>
              <a:gd name="T18" fmla="*/ 1948081872 w 2067"/>
              <a:gd name="T19" fmla="*/ 0 h 1272"/>
              <a:gd name="T20" fmla="*/ 2147483647 w 2067"/>
              <a:gd name="T21" fmla="*/ 78125638 h 1272"/>
              <a:gd name="T22" fmla="*/ 2147483647 w 2067"/>
              <a:gd name="T23" fmla="*/ 138609388 h 1272"/>
              <a:gd name="T24" fmla="*/ 2147483647 w 2067"/>
              <a:gd name="T25" fmla="*/ 257055938 h 1272"/>
              <a:gd name="T26" fmla="*/ 2147483647 w 2067"/>
              <a:gd name="T27" fmla="*/ 337700938 h 1272"/>
              <a:gd name="T28" fmla="*/ 2147483647 w 2067"/>
              <a:gd name="T29" fmla="*/ 496471575 h 1272"/>
              <a:gd name="T30" fmla="*/ 2147483647 w 2067"/>
              <a:gd name="T31" fmla="*/ 556955325 h 1272"/>
              <a:gd name="T32" fmla="*/ 2147483647 w 2067"/>
              <a:gd name="T33" fmla="*/ 496471575 h 1272"/>
              <a:gd name="T34" fmla="*/ 2147483647 w 2067"/>
              <a:gd name="T35" fmla="*/ 398184688 h 1272"/>
              <a:gd name="T36" fmla="*/ 2147483647 w 2067"/>
              <a:gd name="T37" fmla="*/ 337700938 h 1272"/>
              <a:gd name="T38" fmla="*/ 2147483647 w 2067"/>
              <a:gd name="T39" fmla="*/ 378023438 h 1272"/>
              <a:gd name="T40" fmla="*/ 2147483647 w 2067"/>
              <a:gd name="T41" fmla="*/ 418345938 h 1272"/>
              <a:gd name="T42" fmla="*/ 2147483647 w 2067"/>
              <a:gd name="T43" fmla="*/ 435987825 h 1272"/>
              <a:gd name="T44" fmla="*/ 2147483647 w 2067"/>
              <a:gd name="T45" fmla="*/ 556955325 h 1272"/>
              <a:gd name="T46" fmla="*/ 2147483647 w 2067"/>
              <a:gd name="T47" fmla="*/ 1292840950 h 1272"/>
              <a:gd name="T48" fmla="*/ 2147483647 w 2067"/>
              <a:gd name="T49" fmla="*/ 2147483647 h 1272"/>
              <a:gd name="T50" fmla="*/ 2147483647 w 2067"/>
              <a:gd name="T51" fmla="*/ 2147483647 h 1272"/>
              <a:gd name="T52" fmla="*/ 2147483647 w 2067"/>
              <a:gd name="T53" fmla="*/ 2147483647 h 1272"/>
              <a:gd name="T54" fmla="*/ 2147483647 w 2067"/>
              <a:gd name="T55" fmla="*/ 2147483647 h 1272"/>
              <a:gd name="T56" fmla="*/ 2147483647 w 2067"/>
              <a:gd name="T57" fmla="*/ 2147483647 h 1272"/>
              <a:gd name="T58" fmla="*/ 2147483647 w 2067"/>
              <a:gd name="T59" fmla="*/ 2147483647 h 1272"/>
              <a:gd name="T60" fmla="*/ 2086689693 w 2067"/>
              <a:gd name="T61" fmla="*/ 2147483647 h 1272"/>
              <a:gd name="T62" fmla="*/ 1610380883 w 2067"/>
              <a:gd name="T63" fmla="*/ 2147483647 h 1272"/>
              <a:gd name="T64" fmla="*/ 1529735871 w 2067"/>
              <a:gd name="T65" fmla="*/ 2147483647 h 1272"/>
              <a:gd name="T66" fmla="*/ 1509574618 w 2067"/>
              <a:gd name="T67" fmla="*/ 2147483647 h 1272"/>
              <a:gd name="T68" fmla="*/ 1549897124 w 2067"/>
              <a:gd name="T69" fmla="*/ 2147483647 h 1272"/>
              <a:gd name="T70" fmla="*/ 1610380883 w 2067"/>
              <a:gd name="T71" fmla="*/ 2147483647 h 12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7" h="1272">
                <a:moveTo>
                  <a:pt x="639" y="1026"/>
                </a:moveTo>
                <a:cubicBezTo>
                  <a:pt x="589" y="909"/>
                  <a:pt x="503" y="848"/>
                  <a:pt x="402" y="773"/>
                </a:cubicBezTo>
                <a:cubicBezTo>
                  <a:pt x="348" y="733"/>
                  <a:pt x="281" y="683"/>
                  <a:pt x="213" y="671"/>
                </a:cubicBezTo>
                <a:cubicBezTo>
                  <a:pt x="187" y="658"/>
                  <a:pt x="160" y="643"/>
                  <a:pt x="134" y="631"/>
                </a:cubicBezTo>
                <a:cubicBezTo>
                  <a:pt x="119" y="624"/>
                  <a:pt x="87" y="615"/>
                  <a:pt x="87" y="615"/>
                </a:cubicBezTo>
                <a:cubicBezTo>
                  <a:pt x="46" y="562"/>
                  <a:pt x="17" y="507"/>
                  <a:pt x="0" y="442"/>
                </a:cubicBezTo>
                <a:cubicBezTo>
                  <a:pt x="5" y="413"/>
                  <a:pt x="6" y="383"/>
                  <a:pt x="16" y="355"/>
                </a:cubicBezTo>
                <a:cubicBezTo>
                  <a:pt x="77" y="182"/>
                  <a:pt x="344" y="185"/>
                  <a:pt x="481" y="173"/>
                </a:cubicBezTo>
                <a:cubicBezTo>
                  <a:pt x="540" y="151"/>
                  <a:pt x="557" y="107"/>
                  <a:pt x="607" y="71"/>
                </a:cubicBezTo>
                <a:cubicBezTo>
                  <a:pt x="654" y="37"/>
                  <a:pt x="717" y="12"/>
                  <a:pt x="773" y="0"/>
                </a:cubicBezTo>
                <a:cubicBezTo>
                  <a:pt x="975" y="9"/>
                  <a:pt x="909" y="12"/>
                  <a:pt x="1041" y="31"/>
                </a:cubicBezTo>
                <a:cubicBezTo>
                  <a:pt x="1061" y="41"/>
                  <a:pt x="1085" y="44"/>
                  <a:pt x="1104" y="55"/>
                </a:cubicBezTo>
                <a:cubicBezTo>
                  <a:pt x="1127" y="68"/>
                  <a:pt x="1168" y="102"/>
                  <a:pt x="1168" y="102"/>
                </a:cubicBezTo>
                <a:cubicBezTo>
                  <a:pt x="1212" y="172"/>
                  <a:pt x="1153" y="89"/>
                  <a:pt x="1207" y="134"/>
                </a:cubicBezTo>
                <a:cubicBezTo>
                  <a:pt x="1256" y="175"/>
                  <a:pt x="1202" y="163"/>
                  <a:pt x="1270" y="197"/>
                </a:cubicBezTo>
                <a:cubicBezTo>
                  <a:pt x="1292" y="208"/>
                  <a:pt x="1340" y="215"/>
                  <a:pt x="1365" y="221"/>
                </a:cubicBezTo>
                <a:cubicBezTo>
                  <a:pt x="1423" y="213"/>
                  <a:pt x="1482" y="212"/>
                  <a:pt x="1538" y="197"/>
                </a:cubicBezTo>
                <a:cubicBezTo>
                  <a:pt x="1560" y="191"/>
                  <a:pt x="1574" y="169"/>
                  <a:pt x="1594" y="158"/>
                </a:cubicBezTo>
                <a:cubicBezTo>
                  <a:pt x="1623" y="141"/>
                  <a:pt x="1641" y="140"/>
                  <a:pt x="1673" y="134"/>
                </a:cubicBezTo>
                <a:cubicBezTo>
                  <a:pt x="1702" y="140"/>
                  <a:pt x="1731" y="141"/>
                  <a:pt x="1759" y="150"/>
                </a:cubicBezTo>
                <a:cubicBezTo>
                  <a:pt x="1768" y="153"/>
                  <a:pt x="1774" y="163"/>
                  <a:pt x="1783" y="166"/>
                </a:cubicBezTo>
                <a:cubicBezTo>
                  <a:pt x="1798" y="171"/>
                  <a:pt x="1814" y="171"/>
                  <a:pt x="1830" y="173"/>
                </a:cubicBezTo>
                <a:cubicBezTo>
                  <a:pt x="1868" y="188"/>
                  <a:pt x="1894" y="211"/>
                  <a:pt x="1933" y="221"/>
                </a:cubicBezTo>
                <a:cubicBezTo>
                  <a:pt x="1997" y="325"/>
                  <a:pt x="2042" y="386"/>
                  <a:pt x="2067" y="513"/>
                </a:cubicBezTo>
                <a:cubicBezTo>
                  <a:pt x="2058" y="672"/>
                  <a:pt x="2054" y="795"/>
                  <a:pt x="1933" y="899"/>
                </a:cubicBezTo>
                <a:cubicBezTo>
                  <a:pt x="1922" y="909"/>
                  <a:pt x="1915" y="925"/>
                  <a:pt x="1901" y="931"/>
                </a:cubicBezTo>
                <a:cubicBezTo>
                  <a:pt x="1854" y="953"/>
                  <a:pt x="1779" y="955"/>
                  <a:pt x="1728" y="962"/>
                </a:cubicBezTo>
                <a:cubicBezTo>
                  <a:pt x="1652" y="960"/>
                  <a:pt x="1369" y="925"/>
                  <a:pt x="1278" y="986"/>
                </a:cubicBezTo>
                <a:cubicBezTo>
                  <a:pt x="1258" y="1016"/>
                  <a:pt x="1252" y="1043"/>
                  <a:pt x="1231" y="1073"/>
                </a:cubicBezTo>
                <a:cubicBezTo>
                  <a:pt x="1212" y="1147"/>
                  <a:pt x="1145" y="1188"/>
                  <a:pt x="1073" y="1207"/>
                </a:cubicBezTo>
                <a:cubicBezTo>
                  <a:pt x="1000" y="1255"/>
                  <a:pt x="913" y="1255"/>
                  <a:pt x="828" y="1262"/>
                </a:cubicBezTo>
                <a:cubicBezTo>
                  <a:pt x="738" y="1257"/>
                  <a:pt x="701" y="1272"/>
                  <a:pt x="639" y="1231"/>
                </a:cubicBezTo>
                <a:cubicBezTo>
                  <a:pt x="614" y="1193"/>
                  <a:pt x="626" y="1216"/>
                  <a:pt x="607" y="1160"/>
                </a:cubicBezTo>
                <a:cubicBezTo>
                  <a:pt x="604" y="1152"/>
                  <a:pt x="599" y="1136"/>
                  <a:pt x="599" y="1136"/>
                </a:cubicBezTo>
                <a:cubicBezTo>
                  <a:pt x="604" y="1118"/>
                  <a:pt x="608" y="1099"/>
                  <a:pt x="615" y="1081"/>
                </a:cubicBezTo>
                <a:cubicBezTo>
                  <a:pt x="624" y="1060"/>
                  <a:pt x="639" y="1051"/>
                  <a:pt x="639" y="1026"/>
                </a:cubicBez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14" name="Freeform 19"/>
          <p:cNvSpPr>
            <a:spLocks/>
          </p:cNvSpPr>
          <p:nvPr/>
        </p:nvSpPr>
        <p:spPr bwMode="auto">
          <a:xfrm rot="7140794" flipH="1">
            <a:off x="6286500" y="26670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 name="Freeform 20"/>
          <p:cNvSpPr>
            <a:spLocks/>
          </p:cNvSpPr>
          <p:nvPr/>
        </p:nvSpPr>
        <p:spPr bwMode="auto">
          <a:xfrm rot="3842189" flipH="1">
            <a:off x="5753100" y="16002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Freeform 21"/>
          <p:cNvSpPr>
            <a:spLocks/>
          </p:cNvSpPr>
          <p:nvPr/>
        </p:nvSpPr>
        <p:spPr bwMode="auto">
          <a:xfrm rot="8788833" flipH="1">
            <a:off x="6057900" y="32004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Freeform 22"/>
          <p:cNvSpPr>
            <a:spLocks/>
          </p:cNvSpPr>
          <p:nvPr/>
        </p:nvSpPr>
        <p:spPr bwMode="auto">
          <a:xfrm rot="2578267" flipH="1">
            <a:off x="4610100" y="15240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Freeform 23"/>
          <p:cNvSpPr>
            <a:spLocks/>
          </p:cNvSpPr>
          <p:nvPr/>
        </p:nvSpPr>
        <p:spPr bwMode="auto">
          <a:xfrm rot="21424522" flipH="1">
            <a:off x="3467100" y="15240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Freeform 24"/>
          <p:cNvSpPr>
            <a:spLocks/>
          </p:cNvSpPr>
          <p:nvPr/>
        </p:nvSpPr>
        <p:spPr bwMode="auto">
          <a:xfrm rot="13100785" flipH="1">
            <a:off x="3581400" y="37719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Freeform 25"/>
          <p:cNvSpPr>
            <a:spLocks/>
          </p:cNvSpPr>
          <p:nvPr/>
        </p:nvSpPr>
        <p:spPr bwMode="auto">
          <a:xfrm rot="18629147" flipH="1">
            <a:off x="2400300" y="18288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Freeform 26"/>
          <p:cNvSpPr>
            <a:spLocks/>
          </p:cNvSpPr>
          <p:nvPr/>
        </p:nvSpPr>
        <p:spPr bwMode="auto">
          <a:xfrm rot="16327300" flipH="1">
            <a:off x="2476500" y="26670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Freeform 27"/>
          <p:cNvSpPr>
            <a:spLocks/>
          </p:cNvSpPr>
          <p:nvPr/>
        </p:nvSpPr>
        <p:spPr bwMode="auto">
          <a:xfrm rot="15313246" flipH="1">
            <a:off x="3162300" y="32766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Freeform 28"/>
          <p:cNvSpPr>
            <a:spLocks/>
          </p:cNvSpPr>
          <p:nvPr/>
        </p:nvSpPr>
        <p:spPr bwMode="auto">
          <a:xfrm rot="10565394" flipH="1">
            <a:off x="5143500" y="3657600"/>
            <a:ext cx="228600" cy="457200"/>
          </a:xfrm>
          <a:custGeom>
            <a:avLst/>
            <a:gdLst>
              <a:gd name="T0" fmla="*/ 0 w 240"/>
              <a:gd name="T1" fmla="*/ 311059286 h 672"/>
              <a:gd name="T2" fmla="*/ 43548300 w 240"/>
              <a:gd name="T3" fmla="*/ 133311220 h 672"/>
              <a:gd name="T4" fmla="*/ 130644900 w 240"/>
              <a:gd name="T5" fmla="*/ 244404016 h 672"/>
              <a:gd name="T6" fmla="*/ 217741500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lnTo>
                  <a:pt x="48" y="288"/>
                </a:lnTo>
                <a:lnTo>
                  <a:pt x="144" y="528"/>
                </a:lnTo>
                <a:lnTo>
                  <a:pt x="240" y="0"/>
                </a:lnTo>
              </a:path>
            </a:pathLst>
          </a:custGeom>
          <a:noFill/>
          <a:ln w="127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Text Box 29"/>
          <p:cNvSpPr txBox="1">
            <a:spLocks noChangeArrowheads="1"/>
          </p:cNvSpPr>
          <p:nvPr/>
        </p:nvSpPr>
        <p:spPr bwMode="auto">
          <a:xfrm>
            <a:off x="4049713" y="2552700"/>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err="1" smtClean="0"/>
              <a:t>target</a:t>
            </a:r>
            <a:endParaRPr lang="fr-FR" altLang="en-US" dirty="0"/>
          </a:p>
        </p:txBody>
      </p:sp>
      <p:sp>
        <p:nvSpPr>
          <p:cNvPr id="43025" name="Text Box 30"/>
          <p:cNvSpPr txBox="1">
            <a:spLocks noChangeArrowheads="1"/>
          </p:cNvSpPr>
          <p:nvPr/>
        </p:nvSpPr>
        <p:spPr bwMode="auto">
          <a:xfrm>
            <a:off x="685800" y="4495800"/>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The </a:t>
            </a:r>
            <a:r>
              <a:rPr lang="en-US" altLang="en-US" dirty="0"/>
              <a:t>field </a:t>
            </a:r>
            <a:r>
              <a:rPr lang="en-US" altLang="en-US" dirty="0" smtClean="0"/>
              <a:t>received </a:t>
            </a:r>
            <a:r>
              <a:rPr lang="en-US" altLang="en-US" dirty="0"/>
              <a:t>in </a:t>
            </a:r>
            <a:r>
              <a:rPr lang="en-US" altLang="en-US" dirty="0" smtClean="0"/>
              <a:t>P is </a:t>
            </a:r>
            <a:r>
              <a:rPr lang="en-US" altLang="en-US" dirty="0"/>
              <a:t>the sum of the field that would be received without the obstacle (known) and diffracted by the </a:t>
            </a:r>
            <a:r>
              <a:rPr lang="en-US" altLang="en-US" dirty="0" smtClean="0"/>
              <a:t>obstacle. </a:t>
            </a:r>
            <a:r>
              <a:rPr lang="en-US" altLang="en-US" dirty="0"/>
              <a:t>It is then possible to calculate the inverse of the surface formed </a:t>
            </a:r>
            <a:r>
              <a:rPr lang="en-US" altLang="en-US" dirty="0" smtClean="0"/>
              <a:t>by sources </a:t>
            </a:r>
            <a:r>
              <a:rPr lang="en-US" altLang="en-US" dirty="0"/>
              <a:t>providing such a field.</a:t>
            </a:r>
            <a:endParaRPr lang="fr-FR" altLang="en-US" dirty="0"/>
          </a:p>
        </p:txBody>
      </p:sp>
      <p:sp>
        <p:nvSpPr>
          <p:cNvPr id="43026" name="Line 31"/>
          <p:cNvSpPr>
            <a:spLocks noChangeShapeType="1"/>
          </p:cNvSpPr>
          <p:nvPr/>
        </p:nvSpPr>
        <p:spPr bwMode="auto">
          <a:xfrm>
            <a:off x="609600" y="2209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27" name="Line 32"/>
          <p:cNvSpPr>
            <a:spLocks noChangeShapeType="1"/>
          </p:cNvSpPr>
          <p:nvPr/>
        </p:nvSpPr>
        <p:spPr bwMode="auto">
          <a:xfrm>
            <a:off x="609600" y="2362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28" name="Line 33"/>
          <p:cNvSpPr>
            <a:spLocks noChangeShapeType="1"/>
          </p:cNvSpPr>
          <p:nvPr/>
        </p:nvSpPr>
        <p:spPr bwMode="auto">
          <a:xfrm>
            <a:off x="609600" y="2514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29" name="Line 34"/>
          <p:cNvSpPr>
            <a:spLocks noChangeShapeType="1"/>
          </p:cNvSpPr>
          <p:nvPr/>
        </p:nvSpPr>
        <p:spPr bwMode="auto">
          <a:xfrm>
            <a:off x="609600" y="2667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30" name="Text Box 35"/>
          <p:cNvSpPr txBox="1">
            <a:spLocks noChangeArrowheads="1"/>
          </p:cNvSpPr>
          <p:nvPr/>
        </p:nvSpPr>
        <p:spPr bwMode="auto">
          <a:xfrm>
            <a:off x="633709" y="1752600"/>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Plane </a:t>
            </a:r>
            <a:r>
              <a:rPr lang="fr-FR" altLang="en-US" dirty="0" err="1" smtClean="0"/>
              <a:t>wave</a:t>
            </a:r>
            <a:endParaRPr lang="fr-FR" altLang="en-US" dirty="0"/>
          </a:p>
        </p:txBody>
      </p:sp>
      <p:sp>
        <p:nvSpPr>
          <p:cNvPr id="43031" name="Oval 36"/>
          <p:cNvSpPr>
            <a:spLocks noChangeArrowheads="1"/>
          </p:cNvSpPr>
          <p:nvPr/>
        </p:nvSpPr>
        <p:spPr bwMode="auto">
          <a:xfrm>
            <a:off x="76200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3032" name="Text Box 37"/>
          <p:cNvSpPr txBox="1">
            <a:spLocks noChangeArrowheads="1"/>
          </p:cNvSpPr>
          <p:nvPr/>
        </p:nvSpPr>
        <p:spPr bwMode="auto">
          <a:xfrm>
            <a:off x="7010400" y="3318083"/>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Observation point</a:t>
            </a:r>
            <a:endParaRPr lang="fr-FR" altLang="en-US" dirty="0"/>
          </a:p>
        </p:txBody>
      </p:sp>
      <p:sp>
        <p:nvSpPr>
          <p:cNvPr id="2" name="ZoneTexte 1"/>
          <p:cNvSpPr txBox="1"/>
          <p:nvPr/>
        </p:nvSpPr>
        <p:spPr>
          <a:xfrm>
            <a:off x="7665584" y="3008155"/>
            <a:ext cx="338554" cy="369332"/>
          </a:xfrm>
          <a:prstGeom prst="rect">
            <a:avLst/>
          </a:prstGeom>
          <a:noFill/>
        </p:spPr>
        <p:txBody>
          <a:bodyPr wrap="none" rtlCol="0">
            <a:spAutoFit/>
          </a:bodyPr>
          <a:lstStyle/>
          <a:p>
            <a:r>
              <a:rPr lang="fr-FR" sz="1800" dirty="0" smtClean="0">
                <a:latin typeface="Arial" pitchFamily="34" charset="0"/>
                <a:cs typeface="Arial" pitchFamily="34" charset="0"/>
              </a:rPr>
              <a:t>P</a:t>
            </a:r>
            <a:endParaRPr lang="en-US" sz="1800" dirty="0" err="1" smtClean="0">
              <a:latin typeface="Arial" pitchFamily="34" charset="0"/>
              <a:cs typeface="Arial" pitchFamily="34" charset="0"/>
            </a:endParaRPr>
          </a:p>
        </p:txBody>
      </p:sp>
    </p:spTree>
    <p:extLst>
      <p:ext uri="{BB962C8B-B14F-4D97-AF65-F5344CB8AC3E}">
        <p14:creationId xmlns:p14="http://schemas.microsoft.com/office/powerpoint/2010/main" val="97337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26921" y="-76200"/>
            <a:ext cx="3057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Image </a:t>
            </a:r>
            <a:r>
              <a:rPr lang="fr-FR" sz="3600" b="1" dirty="0" err="1" smtClean="0">
                <a:solidFill>
                  <a:srgbClr val="CC0000"/>
                </a:solidFill>
                <a:effectLst>
                  <a:outerShdw blurRad="38100" dist="38100" dir="2700000" algn="tl">
                    <a:srgbClr val="C0C0C0"/>
                  </a:outerShdw>
                </a:effectLst>
                <a:latin typeface="Arial" pitchFamily="34" charset="0"/>
              </a:rPr>
              <a:t>theory</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4035" name="Text Box 3"/>
          <p:cNvSpPr txBox="1">
            <a:spLocks noChangeArrowheads="1"/>
          </p:cNvSpPr>
          <p:nvPr/>
        </p:nvSpPr>
        <p:spPr bwMode="auto">
          <a:xfrm>
            <a:off x="646112" y="6858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At an observation </a:t>
            </a:r>
            <a:r>
              <a:rPr lang="en-US" altLang="en-US" dirty="0" smtClean="0"/>
              <a:t>point P, </a:t>
            </a:r>
            <a:r>
              <a:rPr lang="en-US" altLang="en-US" dirty="0"/>
              <a:t>the field created by a source + q placed above a perfect </a:t>
            </a:r>
            <a:r>
              <a:rPr lang="en-US" altLang="en-US" dirty="0" smtClean="0"/>
              <a:t>ground plane of </a:t>
            </a:r>
            <a:r>
              <a:rPr lang="en-US" altLang="en-US" dirty="0"/>
              <a:t>infinite dimensions is equivalent to the field created by the combination of this charge with its image by symmetry </a:t>
            </a:r>
            <a:r>
              <a:rPr lang="en-US" altLang="en-US" dirty="0" smtClean="0"/>
              <a:t>with a charge -q</a:t>
            </a:r>
            <a:r>
              <a:rPr lang="en-US" altLang="en-US" dirty="0"/>
              <a:t>.</a:t>
            </a:r>
            <a:endParaRPr lang="fr-FR" altLang="en-US" dirty="0"/>
          </a:p>
        </p:txBody>
      </p:sp>
      <p:sp>
        <p:nvSpPr>
          <p:cNvPr id="44036" name="Line 4"/>
          <p:cNvSpPr>
            <a:spLocks noChangeShapeType="1"/>
          </p:cNvSpPr>
          <p:nvPr/>
        </p:nvSpPr>
        <p:spPr bwMode="auto">
          <a:xfrm>
            <a:off x="1524000" y="4876800"/>
            <a:ext cx="2438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4037" name="Oval 5"/>
          <p:cNvSpPr>
            <a:spLocks noChangeArrowheads="1"/>
          </p:cNvSpPr>
          <p:nvPr/>
        </p:nvSpPr>
        <p:spPr bwMode="auto">
          <a:xfrm>
            <a:off x="1981200" y="4419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4038" name="Line 8"/>
          <p:cNvSpPr>
            <a:spLocks noChangeShapeType="1"/>
          </p:cNvSpPr>
          <p:nvPr/>
        </p:nvSpPr>
        <p:spPr bwMode="auto">
          <a:xfrm>
            <a:off x="1524000" y="4953000"/>
            <a:ext cx="2438400" cy="0"/>
          </a:xfrm>
          <a:prstGeom prst="line">
            <a:avLst/>
          </a:prstGeom>
          <a:noFill/>
          <a:ln w="57150">
            <a:pattFill prst="dkDnDiag">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4039" name="Text Box 9"/>
          <p:cNvSpPr txBox="1">
            <a:spLocks noChangeArrowheads="1"/>
          </p:cNvSpPr>
          <p:nvPr/>
        </p:nvSpPr>
        <p:spPr bwMode="auto">
          <a:xfrm>
            <a:off x="1676400" y="3962400"/>
            <a:ext cx="53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+q</a:t>
            </a:r>
          </a:p>
        </p:txBody>
      </p:sp>
      <p:sp>
        <p:nvSpPr>
          <p:cNvPr id="44040" name="Text Box 10"/>
          <p:cNvSpPr txBox="1">
            <a:spLocks noChangeArrowheads="1"/>
          </p:cNvSpPr>
          <p:nvPr/>
        </p:nvSpPr>
        <p:spPr bwMode="auto">
          <a:xfrm>
            <a:off x="3540125" y="3087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P</a:t>
            </a:r>
          </a:p>
        </p:txBody>
      </p:sp>
      <p:sp>
        <p:nvSpPr>
          <p:cNvPr id="44041" name="Text Box 12"/>
          <p:cNvSpPr txBox="1">
            <a:spLocks noChangeArrowheads="1"/>
          </p:cNvSpPr>
          <p:nvPr/>
        </p:nvSpPr>
        <p:spPr bwMode="auto">
          <a:xfrm>
            <a:off x="3352800" y="3352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x</a:t>
            </a:r>
          </a:p>
        </p:txBody>
      </p:sp>
      <p:sp>
        <p:nvSpPr>
          <p:cNvPr id="44042" name="Oval 13"/>
          <p:cNvSpPr>
            <a:spLocks noChangeArrowheads="1"/>
          </p:cNvSpPr>
          <p:nvPr/>
        </p:nvSpPr>
        <p:spPr bwMode="auto">
          <a:xfrm>
            <a:off x="5597525" y="4419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4043" name="Text Box 14"/>
          <p:cNvSpPr txBox="1">
            <a:spLocks noChangeArrowheads="1"/>
          </p:cNvSpPr>
          <p:nvPr/>
        </p:nvSpPr>
        <p:spPr bwMode="auto">
          <a:xfrm>
            <a:off x="5292725" y="3962400"/>
            <a:ext cx="53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+q</a:t>
            </a:r>
          </a:p>
        </p:txBody>
      </p:sp>
      <p:sp>
        <p:nvSpPr>
          <p:cNvPr id="44044" name="Text Box 15"/>
          <p:cNvSpPr txBox="1">
            <a:spLocks noChangeArrowheads="1"/>
          </p:cNvSpPr>
          <p:nvPr/>
        </p:nvSpPr>
        <p:spPr bwMode="auto">
          <a:xfrm>
            <a:off x="7156450" y="3087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P</a:t>
            </a:r>
          </a:p>
        </p:txBody>
      </p:sp>
      <p:sp>
        <p:nvSpPr>
          <p:cNvPr id="44045" name="Text Box 16"/>
          <p:cNvSpPr txBox="1">
            <a:spLocks noChangeArrowheads="1"/>
          </p:cNvSpPr>
          <p:nvPr/>
        </p:nvSpPr>
        <p:spPr bwMode="auto">
          <a:xfrm>
            <a:off x="6969125" y="3352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x</a:t>
            </a:r>
          </a:p>
        </p:txBody>
      </p:sp>
      <p:sp>
        <p:nvSpPr>
          <p:cNvPr id="44046" name="Line 17"/>
          <p:cNvSpPr>
            <a:spLocks noChangeShapeType="1"/>
          </p:cNvSpPr>
          <p:nvPr/>
        </p:nvSpPr>
        <p:spPr bwMode="auto">
          <a:xfrm>
            <a:off x="5257800" y="4876800"/>
            <a:ext cx="2362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4047" name="Oval 18"/>
          <p:cNvSpPr>
            <a:spLocks noChangeArrowheads="1"/>
          </p:cNvSpPr>
          <p:nvPr/>
        </p:nvSpPr>
        <p:spPr bwMode="auto">
          <a:xfrm>
            <a:off x="5638800" y="5334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4048" name="Text Box 19"/>
          <p:cNvSpPr txBox="1">
            <a:spLocks noChangeArrowheads="1"/>
          </p:cNvSpPr>
          <p:nvPr/>
        </p:nvSpPr>
        <p:spPr bwMode="auto">
          <a:xfrm>
            <a:off x="5372100" y="4876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-q</a:t>
            </a:r>
          </a:p>
        </p:txBody>
      </p:sp>
      <p:sp>
        <p:nvSpPr>
          <p:cNvPr id="44049" name="AutoShape 20"/>
          <p:cNvSpPr>
            <a:spLocks noChangeArrowheads="1"/>
          </p:cNvSpPr>
          <p:nvPr/>
        </p:nvSpPr>
        <p:spPr bwMode="auto">
          <a:xfrm>
            <a:off x="4343400" y="4724400"/>
            <a:ext cx="457200" cy="304800"/>
          </a:xfrm>
          <a:prstGeom prst="lef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Tree>
    <p:extLst>
      <p:ext uri="{BB962C8B-B14F-4D97-AF65-F5344CB8AC3E}">
        <p14:creationId xmlns:p14="http://schemas.microsoft.com/office/powerpoint/2010/main" val="1799598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555776" y="-76200"/>
            <a:ext cx="40575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I</a:t>
            </a:r>
            <a:r>
              <a:rPr lang="fr-FR" sz="3600" b="1" dirty="0" smtClean="0">
                <a:solidFill>
                  <a:srgbClr val="CC0000"/>
                </a:solidFill>
                <a:effectLst>
                  <a:outerShdw blurRad="38100" dist="38100" dir="2700000" algn="tl">
                    <a:srgbClr val="C0C0C0"/>
                  </a:outerShdw>
                </a:effectLst>
                <a:latin typeface="Arial" pitchFamily="34" charset="0"/>
              </a:rPr>
              <a:t>mage of </a:t>
            </a:r>
            <a:r>
              <a:rPr lang="fr-FR" sz="3600" b="1" dirty="0" err="1" smtClean="0">
                <a:solidFill>
                  <a:srgbClr val="CC0000"/>
                </a:solidFill>
                <a:effectLst>
                  <a:outerShdw blurRad="38100" dist="38100" dir="2700000" algn="tl">
                    <a:srgbClr val="C0C0C0"/>
                  </a:outerShdw>
                </a:effectLst>
                <a:latin typeface="Arial" pitchFamily="34" charset="0"/>
              </a:rPr>
              <a:t>currents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5059" name="Text Box 3"/>
          <p:cNvSpPr txBox="1">
            <a:spLocks noChangeArrowheads="1"/>
          </p:cNvSpPr>
          <p:nvPr/>
        </p:nvSpPr>
        <p:spPr bwMode="auto">
          <a:xfrm>
            <a:off x="781050" y="836712"/>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The </a:t>
            </a:r>
            <a:r>
              <a:rPr lang="en-US" altLang="en-US" dirty="0"/>
              <a:t>same principle applies to the current sources.</a:t>
            </a:r>
          </a:p>
          <a:p>
            <a:pPr eaLnBrk="1" hangingPunct="1">
              <a:buFont typeface="Wingdings" pitchFamily="2" charset="2"/>
              <a:buNone/>
            </a:pPr>
            <a:r>
              <a:rPr lang="en-US" altLang="en-US" dirty="0"/>
              <a:t>The image is formed </a:t>
            </a:r>
            <a:r>
              <a:rPr lang="en-US" altLang="en-US" dirty="0" smtClean="0"/>
              <a:t>by </a:t>
            </a:r>
            <a:r>
              <a:rPr lang="en-US" altLang="en-US" dirty="0"/>
              <a:t>the symmetry of the current distribution of opposite sign (phase opposition).</a:t>
            </a:r>
            <a:endParaRPr lang="fr-FR" altLang="en-US" dirty="0"/>
          </a:p>
        </p:txBody>
      </p:sp>
      <p:sp>
        <p:nvSpPr>
          <p:cNvPr id="45060" name="Line 4"/>
          <p:cNvSpPr>
            <a:spLocks noChangeShapeType="1"/>
          </p:cNvSpPr>
          <p:nvPr/>
        </p:nvSpPr>
        <p:spPr bwMode="auto">
          <a:xfrm>
            <a:off x="1524000" y="4876800"/>
            <a:ext cx="2438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61" name="Line 6"/>
          <p:cNvSpPr>
            <a:spLocks noChangeShapeType="1"/>
          </p:cNvSpPr>
          <p:nvPr/>
        </p:nvSpPr>
        <p:spPr bwMode="auto">
          <a:xfrm>
            <a:off x="1524000" y="4953000"/>
            <a:ext cx="2438400" cy="0"/>
          </a:xfrm>
          <a:prstGeom prst="line">
            <a:avLst/>
          </a:prstGeom>
          <a:noFill/>
          <a:ln w="57150">
            <a:pattFill prst="dkDnDiag">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62" name="Text Box 8"/>
          <p:cNvSpPr txBox="1">
            <a:spLocks noChangeArrowheads="1"/>
          </p:cNvSpPr>
          <p:nvPr/>
        </p:nvSpPr>
        <p:spPr bwMode="auto">
          <a:xfrm>
            <a:off x="3540125" y="3087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P</a:t>
            </a:r>
          </a:p>
        </p:txBody>
      </p:sp>
      <p:sp>
        <p:nvSpPr>
          <p:cNvPr id="45063" name="Text Box 9"/>
          <p:cNvSpPr txBox="1">
            <a:spLocks noChangeArrowheads="1"/>
          </p:cNvSpPr>
          <p:nvPr/>
        </p:nvSpPr>
        <p:spPr bwMode="auto">
          <a:xfrm>
            <a:off x="3352800" y="3352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x</a:t>
            </a:r>
          </a:p>
        </p:txBody>
      </p:sp>
      <p:sp>
        <p:nvSpPr>
          <p:cNvPr id="45064" name="Text Box 12"/>
          <p:cNvSpPr txBox="1">
            <a:spLocks noChangeArrowheads="1"/>
          </p:cNvSpPr>
          <p:nvPr/>
        </p:nvSpPr>
        <p:spPr bwMode="auto">
          <a:xfrm>
            <a:off x="7156450" y="3087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chemeClr val="tx1"/>
                </a:solidFill>
              </a:rPr>
              <a:t>P</a:t>
            </a:r>
          </a:p>
        </p:txBody>
      </p:sp>
      <p:sp>
        <p:nvSpPr>
          <p:cNvPr id="45065" name="Text Box 13"/>
          <p:cNvSpPr txBox="1">
            <a:spLocks noChangeArrowheads="1"/>
          </p:cNvSpPr>
          <p:nvPr/>
        </p:nvSpPr>
        <p:spPr bwMode="auto">
          <a:xfrm>
            <a:off x="6969125" y="3352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x</a:t>
            </a:r>
          </a:p>
        </p:txBody>
      </p:sp>
      <p:sp>
        <p:nvSpPr>
          <p:cNvPr id="45066" name="Line 14"/>
          <p:cNvSpPr>
            <a:spLocks noChangeShapeType="1"/>
          </p:cNvSpPr>
          <p:nvPr/>
        </p:nvSpPr>
        <p:spPr bwMode="auto">
          <a:xfrm>
            <a:off x="5257800" y="4876800"/>
            <a:ext cx="2362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67" name="AutoShape 17"/>
          <p:cNvSpPr>
            <a:spLocks noChangeArrowheads="1"/>
          </p:cNvSpPr>
          <p:nvPr/>
        </p:nvSpPr>
        <p:spPr bwMode="auto">
          <a:xfrm>
            <a:off x="4343400" y="4724400"/>
            <a:ext cx="457200" cy="304800"/>
          </a:xfrm>
          <a:prstGeom prst="lef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5068" name="Line 18"/>
          <p:cNvSpPr>
            <a:spLocks noChangeShapeType="1"/>
          </p:cNvSpPr>
          <p:nvPr/>
        </p:nvSpPr>
        <p:spPr bwMode="auto">
          <a:xfrm flipV="1">
            <a:off x="1828800" y="4267200"/>
            <a:ext cx="685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69" name="Text Box 19"/>
          <p:cNvSpPr txBox="1">
            <a:spLocks noChangeArrowheads="1"/>
          </p:cNvSpPr>
          <p:nvPr/>
        </p:nvSpPr>
        <p:spPr bwMode="auto">
          <a:xfrm>
            <a:off x="1905000" y="39624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rPr>
              <a:t>I</a:t>
            </a:r>
          </a:p>
        </p:txBody>
      </p:sp>
      <p:sp>
        <p:nvSpPr>
          <p:cNvPr id="45070" name="Line 20"/>
          <p:cNvSpPr>
            <a:spLocks noChangeShapeType="1"/>
          </p:cNvSpPr>
          <p:nvPr/>
        </p:nvSpPr>
        <p:spPr bwMode="auto">
          <a:xfrm flipV="1">
            <a:off x="5486400" y="4267200"/>
            <a:ext cx="685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71" name="Text Box 21"/>
          <p:cNvSpPr txBox="1">
            <a:spLocks noChangeArrowheads="1"/>
          </p:cNvSpPr>
          <p:nvPr/>
        </p:nvSpPr>
        <p:spPr bwMode="auto">
          <a:xfrm>
            <a:off x="5562600" y="39624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rPr>
              <a:t>I</a:t>
            </a:r>
          </a:p>
        </p:txBody>
      </p:sp>
      <p:sp>
        <p:nvSpPr>
          <p:cNvPr id="45072" name="Line 22"/>
          <p:cNvSpPr>
            <a:spLocks noChangeShapeType="1"/>
          </p:cNvSpPr>
          <p:nvPr/>
        </p:nvSpPr>
        <p:spPr bwMode="auto">
          <a:xfrm>
            <a:off x="5486400" y="5181600"/>
            <a:ext cx="685800" cy="22860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073" name="Text Box 23"/>
          <p:cNvSpPr txBox="1">
            <a:spLocks noChangeArrowheads="1"/>
          </p:cNvSpPr>
          <p:nvPr/>
        </p:nvSpPr>
        <p:spPr bwMode="auto">
          <a:xfrm>
            <a:off x="5751513" y="4876800"/>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solidFill>
                  <a:srgbClr val="FF0000"/>
                </a:solidFill>
              </a:rPr>
              <a:t>I</a:t>
            </a:r>
          </a:p>
        </p:txBody>
      </p:sp>
      <p:sp>
        <p:nvSpPr>
          <p:cNvPr id="45074" name="Text Box 24"/>
          <p:cNvSpPr txBox="1">
            <a:spLocks noChangeArrowheads="1"/>
          </p:cNvSpPr>
          <p:nvPr/>
        </p:nvSpPr>
        <p:spPr bwMode="auto">
          <a:xfrm>
            <a:off x="781050" y="5678488"/>
            <a:ext cx="7066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dirty="0">
                <a:solidFill>
                  <a:schemeClr val="tx1"/>
                </a:solidFill>
              </a:rPr>
              <a:t>This is the basis for many applications in antennas</a:t>
            </a:r>
            <a:endParaRPr lang="fr-FR" altLang="en-US" dirty="0">
              <a:solidFill>
                <a:schemeClr val="tx1"/>
              </a:solidFill>
            </a:endParaRPr>
          </a:p>
        </p:txBody>
      </p:sp>
    </p:spTree>
    <p:extLst>
      <p:ext uri="{BB962C8B-B14F-4D97-AF65-F5344CB8AC3E}">
        <p14:creationId xmlns:p14="http://schemas.microsoft.com/office/powerpoint/2010/main" val="692745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54250" y="-76200"/>
            <a:ext cx="42968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Babinet’s</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principle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6083" name="Text Box 3"/>
          <p:cNvSpPr txBox="1">
            <a:spLocks noChangeArrowheads="1"/>
          </p:cNvSpPr>
          <p:nvPr/>
        </p:nvSpPr>
        <p:spPr bwMode="auto">
          <a:xfrm>
            <a:off x="685800" y="838200"/>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err="1"/>
              <a:t>Babinet's</a:t>
            </a:r>
            <a:r>
              <a:rPr lang="en-US" altLang="en-US" dirty="0"/>
              <a:t> theorem shows the symmetrical appearance of Maxwell's equations.</a:t>
            </a:r>
            <a:endParaRPr lang="fr-FR" altLang="en-US" dirty="0"/>
          </a:p>
        </p:txBody>
      </p:sp>
      <p:sp>
        <p:nvSpPr>
          <p:cNvPr id="46084" name="AutoShape 4"/>
          <p:cNvSpPr>
            <a:spLocks noChangeArrowheads="1"/>
          </p:cNvSpPr>
          <p:nvPr/>
        </p:nvSpPr>
        <p:spPr bwMode="auto">
          <a:xfrm>
            <a:off x="1447800" y="3352800"/>
            <a:ext cx="685800" cy="304800"/>
          </a:xfrm>
          <a:prstGeom prst="pentag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6085" name="AutoShape 5"/>
          <p:cNvSpPr>
            <a:spLocks noChangeArrowheads="1"/>
          </p:cNvSpPr>
          <p:nvPr/>
        </p:nvSpPr>
        <p:spPr bwMode="auto">
          <a:xfrm>
            <a:off x="2362200" y="2895600"/>
            <a:ext cx="990600" cy="381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6086" name="AutoShape 6"/>
          <p:cNvSpPr>
            <a:spLocks noChangeArrowheads="1"/>
          </p:cNvSpPr>
          <p:nvPr/>
        </p:nvSpPr>
        <p:spPr bwMode="auto">
          <a:xfrm>
            <a:off x="4572000" y="2133600"/>
            <a:ext cx="3962400" cy="2286000"/>
          </a:xfrm>
          <a:prstGeom prst="parallelogram">
            <a:avLst>
              <a:gd name="adj" fmla="val 4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6087" name="AutoShape 7"/>
          <p:cNvSpPr>
            <a:spLocks noChangeArrowheads="1"/>
          </p:cNvSpPr>
          <p:nvPr/>
        </p:nvSpPr>
        <p:spPr bwMode="auto">
          <a:xfrm>
            <a:off x="5486400" y="3352800"/>
            <a:ext cx="685800" cy="304800"/>
          </a:xfrm>
          <a:prstGeom prst="pentag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6088" name="AutoShape 8"/>
          <p:cNvSpPr>
            <a:spLocks noChangeArrowheads="1"/>
          </p:cNvSpPr>
          <p:nvPr/>
        </p:nvSpPr>
        <p:spPr bwMode="auto">
          <a:xfrm>
            <a:off x="6400800" y="2895600"/>
            <a:ext cx="990600" cy="3810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6089" name="Line 9"/>
          <p:cNvSpPr>
            <a:spLocks noChangeShapeType="1"/>
          </p:cNvSpPr>
          <p:nvPr/>
        </p:nvSpPr>
        <p:spPr bwMode="auto">
          <a:xfrm>
            <a:off x="106680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0" name="Line 10"/>
          <p:cNvSpPr>
            <a:spLocks noChangeShapeType="1"/>
          </p:cNvSpPr>
          <p:nvPr/>
        </p:nvSpPr>
        <p:spPr bwMode="auto">
          <a:xfrm>
            <a:off x="1676400" y="20574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1" name="Line 11"/>
          <p:cNvSpPr>
            <a:spLocks noChangeShapeType="1"/>
          </p:cNvSpPr>
          <p:nvPr/>
        </p:nvSpPr>
        <p:spPr bwMode="auto">
          <a:xfrm>
            <a:off x="152400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2" name="Line 12"/>
          <p:cNvSpPr>
            <a:spLocks noChangeShapeType="1"/>
          </p:cNvSpPr>
          <p:nvPr/>
        </p:nvSpPr>
        <p:spPr bwMode="auto">
          <a:xfrm>
            <a:off x="129540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3" name="Text Box 13"/>
          <p:cNvSpPr txBox="1">
            <a:spLocks noChangeArrowheads="1"/>
          </p:cNvSpPr>
          <p:nvPr/>
        </p:nvSpPr>
        <p:spPr bwMode="auto">
          <a:xfrm>
            <a:off x="1905000" y="1981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E</a:t>
            </a:r>
          </a:p>
        </p:txBody>
      </p:sp>
      <p:sp>
        <p:nvSpPr>
          <p:cNvPr id="46094" name="Line 14"/>
          <p:cNvSpPr>
            <a:spLocks noChangeShapeType="1"/>
          </p:cNvSpPr>
          <p:nvPr/>
        </p:nvSpPr>
        <p:spPr bwMode="auto">
          <a:xfrm>
            <a:off x="471805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5" name="Line 15"/>
          <p:cNvSpPr>
            <a:spLocks noChangeShapeType="1"/>
          </p:cNvSpPr>
          <p:nvPr/>
        </p:nvSpPr>
        <p:spPr bwMode="auto">
          <a:xfrm>
            <a:off x="5327650" y="20574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6" name="Line 16"/>
          <p:cNvSpPr>
            <a:spLocks noChangeShapeType="1"/>
          </p:cNvSpPr>
          <p:nvPr/>
        </p:nvSpPr>
        <p:spPr bwMode="auto">
          <a:xfrm>
            <a:off x="517525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7" name="Line 17"/>
          <p:cNvSpPr>
            <a:spLocks noChangeShapeType="1"/>
          </p:cNvSpPr>
          <p:nvPr/>
        </p:nvSpPr>
        <p:spPr bwMode="auto">
          <a:xfrm>
            <a:off x="4946650" y="21336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8" name="Text Box 18"/>
          <p:cNvSpPr txBox="1">
            <a:spLocks noChangeArrowheads="1"/>
          </p:cNvSpPr>
          <p:nvPr/>
        </p:nvSpPr>
        <p:spPr bwMode="auto">
          <a:xfrm>
            <a:off x="5410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H</a:t>
            </a:r>
          </a:p>
        </p:txBody>
      </p:sp>
      <p:sp>
        <p:nvSpPr>
          <p:cNvPr id="46099" name="Text Box 19"/>
          <p:cNvSpPr txBox="1">
            <a:spLocks noChangeArrowheads="1"/>
          </p:cNvSpPr>
          <p:nvPr/>
        </p:nvSpPr>
        <p:spPr bwMode="auto">
          <a:xfrm>
            <a:off x="762000" y="3886200"/>
            <a:ext cx="109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case </a:t>
            </a:r>
            <a:r>
              <a:rPr lang="fr-FR" altLang="en-US" dirty="0"/>
              <a:t>1</a:t>
            </a:r>
          </a:p>
        </p:txBody>
      </p:sp>
      <p:sp>
        <p:nvSpPr>
          <p:cNvPr id="46100" name="Text Box 20"/>
          <p:cNvSpPr txBox="1">
            <a:spLocks noChangeArrowheads="1"/>
          </p:cNvSpPr>
          <p:nvPr/>
        </p:nvSpPr>
        <p:spPr bwMode="auto">
          <a:xfrm>
            <a:off x="7924800" y="4038600"/>
            <a:ext cx="109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dirty="0" smtClean="0"/>
              <a:t>case </a:t>
            </a:r>
            <a:r>
              <a:rPr lang="fr-FR" altLang="en-US" dirty="0"/>
              <a:t>2</a:t>
            </a:r>
          </a:p>
        </p:txBody>
      </p:sp>
      <p:sp>
        <p:nvSpPr>
          <p:cNvPr id="46101" name="Text Box 21"/>
          <p:cNvSpPr txBox="1">
            <a:spLocks noChangeArrowheads="1"/>
          </p:cNvSpPr>
          <p:nvPr/>
        </p:nvSpPr>
        <p:spPr bwMode="auto">
          <a:xfrm>
            <a:off x="1295400" y="4953000"/>
            <a:ext cx="6743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The total field of </a:t>
            </a:r>
            <a:r>
              <a:rPr lang="en-US" altLang="en-US" dirty="0" smtClean="0"/>
              <a:t>case </a:t>
            </a:r>
            <a:r>
              <a:rPr lang="en-US" altLang="en-US" dirty="0"/>
              <a:t>1 will be equal to the diffracted field in case 2 and vice versa.</a:t>
            </a:r>
            <a:endParaRPr lang="fr-FR" altLang="en-US" dirty="0"/>
          </a:p>
        </p:txBody>
      </p:sp>
    </p:spTree>
    <p:extLst>
      <p:ext uri="{BB962C8B-B14F-4D97-AF65-F5344CB8AC3E}">
        <p14:creationId xmlns:p14="http://schemas.microsoft.com/office/powerpoint/2010/main" val="2581294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835696" y="-76200"/>
            <a:ext cx="54168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a:solidFill>
                  <a:srgbClr val="CC0000"/>
                </a:solidFill>
                <a:effectLst>
                  <a:outerShdw blurRad="38100" dist="38100" dir="2700000" algn="tl">
                    <a:srgbClr val="C0C0C0"/>
                  </a:outerShdw>
                </a:effectLst>
                <a:latin typeface="Arial" pitchFamily="34" charset="0"/>
              </a:rPr>
              <a:t>Application </a:t>
            </a:r>
            <a:r>
              <a:rPr lang="fr-FR" sz="3600" b="1" dirty="0" smtClean="0">
                <a:solidFill>
                  <a:srgbClr val="CC0000"/>
                </a:solidFill>
                <a:effectLst>
                  <a:outerShdw blurRad="38100" dist="38100" dir="2700000" algn="tl">
                    <a:srgbClr val="C0C0C0"/>
                  </a:outerShdw>
                </a:effectLst>
                <a:latin typeface="Arial" pitchFamily="34" charset="0"/>
              </a:rPr>
              <a:t>to </a:t>
            </a:r>
            <a:r>
              <a:rPr lang="fr-FR" sz="3600" b="1" dirty="0" err="1" smtClean="0">
                <a:solidFill>
                  <a:srgbClr val="CC0000"/>
                </a:solidFill>
                <a:effectLst>
                  <a:outerShdw blurRad="38100" dist="38100" dir="2700000" algn="tl">
                    <a:srgbClr val="C0C0C0"/>
                  </a:outerShdw>
                </a:effectLst>
                <a:latin typeface="Arial" pitchFamily="34" charset="0"/>
              </a:rPr>
              <a:t>antennas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47107" name="Text Box 3"/>
          <p:cNvSpPr txBox="1">
            <a:spLocks noChangeArrowheads="1"/>
          </p:cNvSpPr>
          <p:nvPr/>
        </p:nvSpPr>
        <p:spPr bwMode="auto">
          <a:xfrm>
            <a:off x="762000" y="764704"/>
            <a:ext cx="762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a:t>Any slot in a</a:t>
            </a:r>
            <a:r>
              <a:rPr lang="en-US" altLang="en-US" dirty="0" smtClean="0"/>
              <a:t> </a:t>
            </a:r>
            <a:r>
              <a:rPr lang="en-US" altLang="en-US" dirty="0"/>
              <a:t>ground plane of </a:t>
            </a:r>
            <a:r>
              <a:rPr lang="en-US" altLang="en-US" dirty="0" smtClean="0"/>
              <a:t>large </a:t>
            </a:r>
            <a:r>
              <a:rPr lang="en-US" altLang="en-US" dirty="0"/>
              <a:t>dimension will have the same </a:t>
            </a:r>
            <a:r>
              <a:rPr lang="en-US" altLang="en-US" dirty="0" smtClean="0"/>
              <a:t>behavior </a:t>
            </a:r>
            <a:r>
              <a:rPr lang="en-US" altLang="en-US" dirty="0"/>
              <a:t>that </a:t>
            </a:r>
            <a:r>
              <a:rPr lang="en-US" altLang="en-US" dirty="0" smtClean="0"/>
              <a:t>the equivalent metallic antenna in free space except </a:t>
            </a:r>
            <a:r>
              <a:rPr lang="en-US" altLang="en-US" dirty="0"/>
              <a:t>that the E and H fields are </a:t>
            </a:r>
            <a:r>
              <a:rPr lang="en-US" altLang="en-US" dirty="0" smtClean="0"/>
              <a:t>reversed.</a:t>
            </a:r>
            <a:endParaRPr lang="fr-FR" altLang="en-US" dirty="0"/>
          </a:p>
        </p:txBody>
      </p:sp>
      <p:pic>
        <p:nvPicPr>
          <p:cNvPr id="47108" name="Picture 22"/>
          <p:cNvPicPr>
            <a:picLocks noChangeAspect="1" noChangeArrowheads="1"/>
          </p:cNvPicPr>
          <p:nvPr/>
        </p:nvPicPr>
        <p:blipFill>
          <a:blip r:embed="rId3">
            <a:extLst>
              <a:ext uri="{28A0092B-C50C-407E-A947-70E740481C1C}">
                <a14:useLocalDpi xmlns:a14="http://schemas.microsoft.com/office/drawing/2010/main" val="0"/>
              </a:ext>
            </a:extLst>
          </a:blip>
          <a:srcRect l="20764" r="20764" b="1381"/>
          <a:stretch>
            <a:fillRect/>
          </a:stretch>
        </p:blipFill>
        <p:spPr bwMode="auto">
          <a:xfrm>
            <a:off x="971550" y="2767013"/>
            <a:ext cx="2925763" cy="29670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29"/>
          <p:cNvSpPr>
            <a:spLocks noChangeArrowheads="1"/>
          </p:cNvSpPr>
          <p:nvPr/>
        </p:nvSpPr>
        <p:spPr bwMode="auto">
          <a:xfrm>
            <a:off x="2362200" y="3854450"/>
            <a:ext cx="76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7110" name="Text Box 30"/>
          <p:cNvSpPr txBox="1">
            <a:spLocks noChangeArrowheads="1"/>
          </p:cNvSpPr>
          <p:nvPr/>
        </p:nvSpPr>
        <p:spPr bwMode="auto">
          <a:xfrm>
            <a:off x="2854325" y="26749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E</a:t>
            </a:r>
          </a:p>
        </p:txBody>
      </p:sp>
      <p:pic>
        <p:nvPicPr>
          <p:cNvPr id="47111" name="Picture 31"/>
          <p:cNvPicPr>
            <a:picLocks noChangeAspect="1" noChangeArrowheads="1"/>
          </p:cNvPicPr>
          <p:nvPr/>
        </p:nvPicPr>
        <p:blipFill>
          <a:blip r:embed="rId3">
            <a:extLst>
              <a:ext uri="{28A0092B-C50C-407E-A947-70E740481C1C}">
                <a14:useLocalDpi xmlns:a14="http://schemas.microsoft.com/office/drawing/2010/main" val="0"/>
              </a:ext>
            </a:extLst>
          </a:blip>
          <a:srcRect l="20764" r="20764" b="1381"/>
          <a:stretch>
            <a:fillRect/>
          </a:stretch>
        </p:blipFill>
        <p:spPr bwMode="auto">
          <a:xfrm>
            <a:off x="5227638" y="2747963"/>
            <a:ext cx="2925762" cy="29670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Text Box 33"/>
          <p:cNvSpPr txBox="1">
            <a:spLocks noChangeArrowheads="1"/>
          </p:cNvSpPr>
          <p:nvPr/>
        </p:nvSpPr>
        <p:spPr bwMode="auto">
          <a:xfrm>
            <a:off x="7113588" y="271145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fr-FR" altLang="en-US"/>
              <a:t>H</a:t>
            </a:r>
          </a:p>
        </p:txBody>
      </p:sp>
      <p:sp>
        <p:nvSpPr>
          <p:cNvPr id="47113" name="Rectangle 34"/>
          <p:cNvSpPr>
            <a:spLocks noChangeArrowheads="1"/>
          </p:cNvSpPr>
          <p:nvPr/>
        </p:nvSpPr>
        <p:spPr bwMode="auto">
          <a:xfrm>
            <a:off x="6019800" y="3549650"/>
            <a:ext cx="13716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47114" name="Rectangle 32"/>
          <p:cNvSpPr>
            <a:spLocks noChangeArrowheads="1"/>
          </p:cNvSpPr>
          <p:nvPr/>
        </p:nvSpPr>
        <p:spPr bwMode="auto">
          <a:xfrm>
            <a:off x="6629400" y="3890963"/>
            <a:ext cx="76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Tree>
    <p:extLst>
      <p:ext uri="{BB962C8B-B14F-4D97-AF65-F5344CB8AC3E}">
        <p14:creationId xmlns:p14="http://schemas.microsoft.com/office/powerpoint/2010/main" val="201500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91680" y="-31750"/>
            <a:ext cx="5801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smtClean="0">
                <a:solidFill>
                  <a:srgbClr val="CC0000"/>
                </a:solidFill>
                <a:effectLst>
                  <a:outerShdw blurRad="38100" dist="38100" dir="2700000" algn="tl">
                    <a:srgbClr val="C0C0C0"/>
                  </a:outerShdw>
                </a:effectLst>
                <a:latin typeface="Arial" pitchFamily="34" charset="0"/>
              </a:rPr>
              <a:t>Open-</a:t>
            </a:r>
            <a:r>
              <a:rPr lang="fr-FR" sz="3600" b="1" dirty="0" err="1" smtClean="0">
                <a:solidFill>
                  <a:srgbClr val="CC0000"/>
                </a:solidFill>
                <a:effectLst>
                  <a:outerShdw blurRad="38100" dist="38100" dir="2700000" algn="tl">
                    <a:srgbClr val="C0C0C0"/>
                  </a:outerShdw>
                </a:effectLst>
                <a:latin typeface="Arial" pitchFamily="34" charset="0"/>
              </a:rPr>
              <a:t>ended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two-wire</a:t>
            </a:r>
            <a:r>
              <a:rPr lang="fr-FR" sz="3600" b="1" dirty="0" smtClean="0">
                <a:solidFill>
                  <a:srgbClr val="CC0000"/>
                </a:solidFill>
                <a:effectLst>
                  <a:outerShdw blurRad="38100" dist="38100" dir="2700000" algn="tl">
                    <a:srgbClr val="C0C0C0"/>
                  </a:outerShdw>
                </a:effectLst>
                <a:latin typeface="Arial" pitchFamily="34" charset="0"/>
              </a:rPr>
              <a:t> line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6147" name="Line 3"/>
          <p:cNvSpPr>
            <a:spLocks noChangeShapeType="1"/>
          </p:cNvSpPr>
          <p:nvPr/>
        </p:nvSpPr>
        <p:spPr bwMode="auto">
          <a:xfrm>
            <a:off x="1262063" y="24225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Line 4"/>
          <p:cNvSpPr>
            <a:spLocks noChangeShapeType="1"/>
          </p:cNvSpPr>
          <p:nvPr/>
        </p:nvSpPr>
        <p:spPr bwMode="auto">
          <a:xfrm flipH="1">
            <a:off x="1262063" y="15843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p:cNvSpPr>
            <a:spLocks noChangeArrowheads="1"/>
          </p:cNvSpPr>
          <p:nvPr/>
        </p:nvSpPr>
        <p:spPr bwMode="auto">
          <a:xfrm>
            <a:off x="957263" y="1812925"/>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150" name="Line 6"/>
          <p:cNvSpPr>
            <a:spLocks noChangeShapeType="1"/>
          </p:cNvSpPr>
          <p:nvPr/>
        </p:nvSpPr>
        <p:spPr bwMode="auto">
          <a:xfrm>
            <a:off x="1292225" y="15843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Line 7"/>
          <p:cNvSpPr>
            <a:spLocks noChangeShapeType="1"/>
          </p:cNvSpPr>
          <p:nvPr/>
        </p:nvSpPr>
        <p:spPr bwMode="auto">
          <a:xfrm>
            <a:off x="1292225" y="26511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auto">
          <a:xfrm>
            <a:off x="1109663" y="1965325"/>
            <a:ext cx="304800" cy="266700"/>
          </a:xfrm>
          <a:custGeom>
            <a:avLst/>
            <a:gdLst>
              <a:gd name="T0" fmla="*/ 0 w 288"/>
              <a:gd name="T1" fmla="*/ 76937523 h 344"/>
              <a:gd name="T2" fmla="*/ 107526667 w 288"/>
              <a:gd name="T3" fmla="*/ 19234187 h 344"/>
              <a:gd name="T4" fmla="*/ 215053333 w 288"/>
              <a:gd name="T5" fmla="*/ 192344195 h 344"/>
              <a:gd name="T6" fmla="*/ 322580000 w 288"/>
              <a:gd name="T7" fmla="*/ 10578919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44">
                <a:moveTo>
                  <a:pt x="0" y="128"/>
                </a:moveTo>
                <a:cubicBezTo>
                  <a:pt x="32" y="64"/>
                  <a:pt x="64" y="0"/>
                  <a:pt x="96" y="32"/>
                </a:cubicBezTo>
                <a:cubicBezTo>
                  <a:pt x="128" y="64"/>
                  <a:pt x="160" y="296"/>
                  <a:pt x="192" y="320"/>
                </a:cubicBezTo>
                <a:cubicBezTo>
                  <a:pt x="224" y="344"/>
                  <a:pt x="256" y="260"/>
                  <a:pt x="28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53" name="Object 10"/>
          <p:cNvGraphicFramePr>
            <a:graphicFrameLocks/>
          </p:cNvGraphicFramePr>
          <p:nvPr/>
        </p:nvGraphicFramePr>
        <p:xfrm>
          <a:off x="1658938" y="4059238"/>
          <a:ext cx="6945312" cy="760412"/>
        </p:xfrm>
        <a:graphic>
          <a:graphicData uri="http://schemas.openxmlformats.org/presentationml/2006/ole">
            <mc:AlternateContent xmlns:mc="http://schemas.openxmlformats.org/markup-compatibility/2006">
              <mc:Choice xmlns:v="urn:schemas-microsoft-com:vml" Requires="v">
                <p:oleObj spid="_x0000_s44186" name="Equation" r:id="rId4" imgW="2466854" imgH="362085" progId="Equation.3">
                  <p:embed/>
                </p:oleObj>
              </mc:Choice>
              <mc:Fallback>
                <p:oleObj name="Equation" r:id="rId4" imgW="2466854" imgH="362085"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4059238"/>
                        <a:ext cx="6945312" cy="760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Text Box 16"/>
          <p:cNvSpPr txBox="1">
            <a:spLocks noChangeArrowheads="1"/>
          </p:cNvSpPr>
          <p:nvPr/>
        </p:nvSpPr>
        <p:spPr bwMode="auto">
          <a:xfrm>
            <a:off x="1089576" y="822325"/>
            <a:ext cx="2151551" cy="40011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eaLnBrk="1" hangingPunct="1">
              <a:buFontTx/>
              <a:buNone/>
            </a:pPr>
            <a:r>
              <a:rPr lang="fr-FR" altLang="en-US" sz="2000" dirty="0" smtClean="0">
                <a:solidFill>
                  <a:schemeClr val="bg1"/>
                </a:solidFill>
              </a:rPr>
              <a:t>Open-</a:t>
            </a:r>
            <a:r>
              <a:rPr lang="fr-FR" altLang="en-US" sz="2000" dirty="0" err="1" smtClean="0">
                <a:solidFill>
                  <a:schemeClr val="bg1"/>
                </a:solidFill>
              </a:rPr>
              <a:t>ended</a:t>
            </a:r>
            <a:r>
              <a:rPr lang="fr-FR" altLang="en-US" sz="2000" dirty="0" smtClean="0">
                <a:solidFill>
                  <a:schemeClr val="bg1"/>
                </a:solidFill>
              </a:rPr>
              <a:t> line:</a:t>
            </a:r>
            <a:endParaRPr lang="fr-FR" altLang="en-US" sz="2000" dirty="0">
              <a:solidFill>
                <a:schemeClr val="bg1"/>
              </a:solidFill>
            </a:endParaRPr>
          </a:p>
        </p:txBody>
      </p:sp>
      <p:sp>
        <p:nvSpPr>
          <p:cNvPr id="6155" name="Line 17"/>
          <p:cNvSpPr>
            <a:spLocks noChangeShapeType="1"/>
          </p:cNvSpPr>
          <p:nvPr/>
        </p:nvSpPr>
        <p:spPr bwMode="auto">
          <a:xfrm flipH="1">
            <a:off x="1295400" y="2955925"/>
            <a:ext cx="655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56" name="Text Box 18"/>
          <p:cNvSpPr txBox="1">
            <a:spLocks noChangeArrowheads="1"/>
          </p:cNvSpPr>
          <p:nvPr/>
        </p:nvSpPr>
        <p:spPr bwMode="auto">
          <a:xfrm>
            <a:off x="990600" y="27273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just" eaLnBrk="1" hangingPunct="1">
              <a:buFontTx/>
              <a:buNone/>
            </a:pPr>
            <a:r>
              <a:rPr lang="fr-FR" altLang="en-US" sz="2000">
                <a:solidFill>
                  <a:schemeClr val="tx1"/>
                </a:solidFill>
              </a:rPr>
              <a:t>y</a:t>
            </a:r>
          </a:p>
        </p:txBody>
      </p:sp>
      <p:graphicFrame>
        <p:nvGraphicFramePr>
          <p:cNvPr id="6157" name="Object 19"/>
          <p:cNvGraphicFramePr>
            <a:graphicFrameLocks/>
          </p:cNvGraphicFramePr>
          <p:nvPr/>
        </p:nvGraphicFramePr>
        <p:xfrm>
          <a:off x="2819400" y="4694238"/>
          <a:ext cx="4606925" cy="944562"/>
        </p:xfrm>
        <a:graphic>
          <a:graphicData uri="http://schemas.openxmlformats.org/presentationml/2006/ole">
            <mc:AlternateContent xmlns:mc="http://schemas.openxmlformats.org/markup-compatibility/2006">
              <mc:Choice xmlns:v="urn:schemas-microsoft-com:vml" Requires="v">
                <p:oleObj spid="_x0000_s44187" name="Equation" r:id="rId6" imgW="1628902" imgH="447743" progId="Equation.3">
                  <p:embed/>
                </p:oleObj>
              </mc:Choice>
              <mc:Fallback>
                <p:oleObj name="Equation" r:id="rId6" imgW="1628902" imgH="447743"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694238"/>
                        <a:ext cx="4606925" cy="944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20"/>
          <p:cNvSpPr txBox="1">
            <a:spLocks noChangeArrowheads="1"/>
          </p:cNvSpPr>
          <p:nvPr/>
        </p:nvSpPr>
        <p:spPr bwMode="auto">
          <a:xfrm>
            <a:off x="859904" y="3336925"/>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smtClean="0"/>
              <a:t>Line </a:t>
            </a:r>
            <a:r>
              <a:rPr lang="fr-FR" altLang="en-US" sz="2000" dirty="0" err="1" smtClean="0"/>
              <a:t>with</a:t>
            </a:r>
            <a:r>
              <a:rPr lang="fr-FR" altLang="en-US" sz="2000" dirty="0" smtClean="0"/>
              <a:t> an open-circuit</a:t>
            </a:r>
            <a:r>
              <a:rPr lang="fr-FR" altLang="en-US" sz="2000" dirty="0"/>
              <a:t>	</a:t>
            </a:r>
          </a:p>
        </p:txBody>
      </p:sp>
      <p:sp>
        <p:nvSpPr>
          <p:cNvPr id="6159" name="Rectangle 21"/>
          <p:cNvSpPr>
            <a:spLocks noChangeArrowheads="1"/>
          </p:cNvSpPr>
          <p:nvPr/>
        </p:nvSpPr>
        <p:spPr bwMode="auto">
          <a:xfrm>
            <a:off x="4572000" y="3336925"/>
            <a:ext cx="413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err="1" smtClean="0"/>
              <a:t>Stationary</a:t>
            </a:r>
            <a:r>
              <a:rPr lang="fr-FR" altLang="en-US" sz="2000" dirty="0" smtClean="0"/>
              <a:t> </a:t>
            </a:r>
            <a:r>
              <a:rPr lang="fr-FR" altLang="en-US" sz="2000" dirty="0" err="1" smtClean="0"/>
              <a:t>waves</a:t>
            </a:r>
            <a:endParaRPr lang="fr-FR" altLang="en-US" sz="2000" dirty="0"/>
          </a:p>
        </p:txBody>
      </p:sp>
      <p:sp>
        <p:nvSpPr>
          <p:cNvPr id="6160" name="AutoShape 22"/>
          <p:cNvSpPr>
            <a:spLocks noChangeArrowheads="1"/>
          </p:cNvSpPr>
          <p:nvPr/>
        </p:nvSpPr>
        <p:spPr bwMode="auto">
          <a:xfrm>
            <a:off x="4038600" y="3413125"/>
            <a:ext cx="457200" cy="304800"/>
          </a:xfrm>
          <a:prstGeom prst="rightArrow">
            <a:avLst>
              <a:gd name="adj1" fmla="val 50000"/>
              <a:gd name="adj2" fmla="val 37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6161" name="Text Box 23"/>
          <p:cNvSpPr txBox="1">
            <a:spLocks noChangeArrowheads="1"/>
          </p:cNvSpPr>
          <p:nvPr/>
        </p:nvSpPr>
        <p:spPr bwMode="auto">
          <a:xfrm>
            <a:off x="7572375" y="1900238"/>
            <a:ext cx="710451"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smtClean="0">
                <a:solidFill>
                  <a:srgbClr val="FF0000"/>
                </a:solidFill>
              </a:rPr>
              <a:t>O.C.</a:t>
            </a:r>
            <a:endParaRPr lang="fr-FR" altLang="en-US" sz="2000" dirty="0">
              <a:solidFill>
                <a:srgbClr val="FF0000"/>
              </a:solidFill>
            </a:endParaRPr>
          </a:p>
        </p:txBody>
      </p:sp>
    </p:spTree>
    <p:extLst>
      <p:ext uri="{BB962C8B-B14F-4D97-AF65-F5344CB8AC3E}">
        <p14:creationId xmlns:p14="http://schemas.microsoft.com/office/powerpoint/2010/main" val="420242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945041" y="-31750"/>
            <a:ext cx="32111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Resonant</a:t>
            </a:r>
            <a:r>
              <a:rPr lang="fr-FR" sz="3600" b="1" dirty="0" smtClean="0">
                <a:solidFill>
                  <a:srgbClr val="CC0000"/>
                </a:solidFill>
                <a:effectLst>
                  <a:outerShdw blurRad="38100" dist="38100" dir="2700000" algn="tl">
                    <a:srgbClr val="C0C0C0"/>
                  </a:outerShdw>
                </a:effectLst>
                <a:latin typeface="Arial" pitchFamily="34" charset="0"/>
              </a:rPr>
              <a:t> line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7171" name="Line 3"/>
          <p:cNvSpPr>
            <a:spLocks noChangeShapeType="1"/>
          </p:cNvSpPr>
          <p:nvPr/>
        </p:nvSpPr>
        <p:spPr bwMode="auto">
          <a:xfrm>
            <a:off x="1262063" y="21558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Line 4"/>
          <p:cNvSpPr>
            <a:spLocks noChangeShapeType="1"/>
          </p:cNvSpPr>
          <p:nvPr/>
        </p:nvSpPr>
        <p:spPr bwMode="auto">
          <a:xfrm flipH="1">
            <a:off x="1262063" y="131762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Oval 5"/>
          <p:cNvSpPr>
            <a:spLocks noChangeArrowheads="1"/>
          </p:cNvSpPr>
          <p:nvPr/>
        </p:nvSpPr>
        <p:spPr bwMode="auto">
          <a:xfrm>
            <a:off x="957263" y="1546225"/>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7174" name="Line 6"/>
          <p:cNvSpPr>
            <a:spLocks noChangeShapeType="1"/>
          </p:cNvSpPr>
          <p:nvPr/>
        </p:nvSpPr>
        <p:spPr bwMode="auto">
          <a:xfrm>
            <a:off x="1292225" y="13176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7"/>
          <p:cNvSpPr>
            <a:spLocks noChangeShapeType="1"/>
          </p:cNvSpPr>
          <p:nvPr/>
        </p:nvSpPr>
        <p:spPr bwMode="auto">
          <a:xfrm>
            <a:off x="1292225" y="2384425"/>
            <a:ext cx="655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Freeform 8"/>
          <p:cNvSpPr>
            <a:spLocks/>
          </p:cNvSpPr>
          <p:nvPr/>
        </p:nvSpPr>
        <p:spPr bwMode="auto">
          <a:xfrm>
            <a:off x="1109663" y="1698625"/>
            <a:ext cx="304800" cy="266700"/>
          </a:xfrm>
          <a:custGeom>
            <a:avLst/>
            <a:gdLst>
              <a:gd name="T0" fmla="*/ 0 w 288"/>
              <a:gd name="T1" fmla="*/ 76937523 h 344"/>
              <a:gd name="T2" fmla="*/ 107526667 w 288"/>
              <a:gd name="T3" fmla="*/ 19234187 h 344"/>
              <a:gd name="T4" fmla="*/ 215053333 w 288"/>
              <a:gd name="T5" fmla="*/ 192344195 h 344"/>
              <a:gd name="T6" fmla="*/ 322580000 w 288"/>
              <a:gd name="T7" fmla="*/ 10578919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44">
                <a:moveTo>
                  <a:pt x="0" y="128"/>
                </a:moveTo>
                <a:cubicBezTo>
                  <a:pt x="32" y="64"/>
                  <a:pt x="64" y="0"/>
                  <a:pt x="96" y="32"/>
                </a:cubicBezTo>
                <a:cubicBezTo>
                  <a:pt x="128" y="64"/>
                  <a:pt x="160" y="296"/>
                  <a:pt x="192" y="320"/>
                </a:cubicBezTo>
                <a:cubicBezTo>
                  <a:pt x="224" y="344"/>
                  <a:pt x="256" y="260"/>
                  <a:pt x="28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177" name="Object 9"/>
          <p:cNvGraphicFramePr>
            <a:graphicFrameLocks/>
          </p:cNvGraphicFramePr>
          <p:nvPr/>
        </p:nvGraphicFramePr>
        <p:xfrm>
          <a:off x="1676400" y="3817938"/>
          <a:ext cx="6908800" cy="709612"/>
        </p:xfrm>
        <a:graphic>
          <a:graphicData uri="http://schemas.openxmlformats.org/presentationml/2006/ole">
            <mc:AlternateContent xmlns:mc="http://schemas.openxmlformats.org/markup-compatibility/2006">
              <mc:Choice xmlns:v="urn:schemas-microsoft-com:vml" Requires="v">
                <p:oleObj spid="_x0000_s45210" name="Équation" r:id="rId4" imgW="2457399" imgH="333443" progId="Equation.3">
                  <p:embed/>
                </p:oleObj>
              </mc:Choice>
              <mc:Fallback>
                <p:oleObj name="Équation" r:id="rId4" imgW="2457399" imgH="333443"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17938"/>
                        <a:ext cx="6908800" cy="709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3"/>
          <p:cNvGraphicFramePr>
            <a:graphicFrameLocks/>
          </p:cNvGraphicFramePr>
          <p:nvPr/>
        </p:nvGraphicFramePr>
        <p:xfrm>
          <a:off x="2819400" y="4427538"/>
          <a:ext cx="4606925" cy="944562"/>
        </p:xfrm>
        <a:graphic>
          <a:graphicData uri="http://schemas.openxmlformats.org/presentationml/2006/ole">
            <mc:AlternateContent xmlns:mc="http://schemas.openxmlformats.org/markup-compatibility/2006">
              <mc:Choice xmlns:v="urn:schemas-microsoft-com:vml" Requires="v">
                <p:oleObj spid="_x0000_s45211" name="Equation" r:id="rId6" imgW="1628902" imgH="447743" progId="Equation.3">
                  <p:embed/>
                </p:oleObj>
              </mc:Choice>
              <mc:Fallback>
                <p:oleObj name="Equation" r:id="rId6" imgW="1628902" imgH="447743"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427538"/>
                        <a:ext cx="4606925" cy="944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2" name="Text Box 17"/>
          <p:cNvSpPr txBox="1">
            <a:spLocks noChangeArrowheads="1"/>
          </p:cNvSpPr>
          <p:nvPr/>
        </p:nvSpPr>
        <p:spPr bwMode="auto">
          <a:xfrm>
            <a:off x="7572375" y="1633538"/>
            <a:ext cx="7048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a:solidFill>
                  <a:srgbClr val="FF0000"/>
                </a:solidFill>
              </a:rPr>
              <a:t>C.O.</a:t>
            </a:r>
          </a:p>
        </p:txBody>
      </p:sp>
      <p:grpSp>
        <p:nvGrpSpPr>
          <p:cNvPr id="7183" name="Group 27"/>
          <p:cNvGrpSpPr>
            <a:grpSpLocks/>
          </p:cNvGrpSpPr>
          <p:nvPr/>
        </p:nvGrpSpPr>
        <p:grpSpPr bwMode="auto">
          <a:xfrm flipV="1">
            <a:off x="1524000" y="1905000"/>
            <a:ext cx="6324600" cy="952500"/>
            <a:chOff x="1056" y="712"/>
            <a:chExt cx="3984" cy="792"/>
          </a:xfrm>
        </p:grpSpPr>
        <p:sp>
          <p:nvSpPr>
            <p:cNvPr id="7190" name="Freeform 23"/>
            <p:cNvSpPr>
              <a:spLocks/>
            </p:cNvSpPr>
            <p:nvPr/>
          </p:nvSpPr>
          <p:spPr bwMode="auto">
            <a:xfrm>
              <a:off x="3744" y="712"/>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91" name="Freeform 24"/>
            <p:cNvSpPr>
              <a:spLocks/>
            </p:cNvSpPr>
            <p:nvPr/>
          </p:nvSpPr>
          <p:spPr bwMode="auto">
            <a:xfrm>
              <a:off x="2448" y="720"/>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92" name="Freeform 25"/>
            <p:cNvSpPr>
              <a:spLocks/>
            </p:cNvSpPr>
            <p:nvPr/>
          </p:nvSpPr>
          <p:spPr bwMode="auto">
            <a:xfrm>
              <a:off x="1152" y="720"/>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93" name="Line 26"/>
            <p:cNvSpPr>
              <a:spLocks noChangeShapeType="1"/>
            </p:cNvSpPr>
            <p:nvPr/>
          </p:nvSpPr>
          <p:spPr bwMode="auto">
            <a:xfrm flipH="1" flipV="1">
              <a:off x="1056" y="960"/>
              <a:ext cx="96" cy="1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84" name="Group 29"/>
          <p:cNvGrpSpPr>
            <a:grpSpLocks/>
          </p:cNvGrpSpPr>
          <p:nvPr/>
        </p:nvGrpSpPr>
        <p:grpSpPr bwMode="auto">
          <a:xfrm>
            <a:off x="1524000" y="838200"/>
            <a:ext cx="6324600" cy="952500"/>
            <a:chOff x="1056" y="712"/>
            <a:chExt cx="3984" cy="792"/>
          </a:xfrm>
        </p:grpSpPr>
        <p:sp>
          <p:nvSpPr>
            <p:cNvPr id="7186" name="Freeform 30"/>
            <p:cNvSpPr>
              <a:spLocks/>
            </p:cNvSpPr>
            <p:nvPr/>
          </p:nvSpPr>
          <p:spPr bwMode="auto">
            <a:xfrm>
              <a:off x="3744" y="712"/>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87" name="Freeform 31"/>
            <p:cNvSpPr>
              <a:spLocks/>
            </p:cNvSpPr>
            <p:nvPr/>
          </p:nvSpPr>
          <p:spPr bwMode="auto">
            <a:xfrm>
              <a:off x="2448" y="720"/>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88" name="Freeform 32"/>
            <p:cNvSpPr>
              <a:spLocks/>
            </p:cNvSpPr>
            <p:nvPr/>
          </p:nvSpPr>
          <p:spPr bwMode="auto">
            <a:xfrm>
              <a:off x="1152" y="720"/>
              <a:ext cx="1296" cy="784"/>
            </a:xfrm>
            <a:custGeom>
              <a:avLst/>
              <a:gdLst>
                <a:gd name="T0" fmla="*/ 1296 w 1296"/>
                <a:gd name="T1" fmla="*/ 392 h 784"/>
                <a:gd name="T2" fmla="*/ 864 w 1296"/>
                <a:gd name="T3" fmla="*/ 56 h 784"/>
                <a:gd name="T4" fmla="*/ 384 w 1296"/>
                <a:gd name="T5" fmla="*/ 728 h 784"/>
                <a:gd name="T6" fmla="*/ 0 w 1296"/>
                <a:gd name="T7" fmla="*/ 392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89" name="Line 33"/>
            <p:cNvSpPr>
              <a:spLocks noChangeShapeType="1"/>
            </p:cNvSpPr>
            <p:nvPr/>
          </p:nvSpPr>
          <p:spPr bwMode="auto">
            <a:xfrm flipH="1" flipV="1">
              <a:off x="1056" y="960"/>
              <a:ext cx="96" cy="1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7185" name="Text Box 34"/>
          <p:cNvSpPr txBox="1">
            <a:spLocks noChangeArrowheads="1"/>
          </p:cNvSpPr>
          <p:nvPr/>
        </p:nvSpPr>
        <p:spPr bwMode="auto">
          <a:xfrm>
            <a:off x="822325" y="5410200"/>
            <a:ext cx="8169275" cy="70788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sz="2000" dirty="0"/>
              <a:t>In practice, when the </a:t>
            </a:r>
            <a:r>
              <a:rPr lang="en-US" altLang="en-US" sz="2000" dirty="0" smtClean="0"/>
              <a:t>wires </a:t>
            </a:r>
            <a:r>
              <a:rPr lang="en-US" altLang="en-US" sz="2000" dirty="0"/>
              <a:t>are relatively close, the currents are out of phase, the total radiated field is </a:t>
            </a:r>
            <a:r>
              <a:rPr lang="en-US" altLang="en-US" sz="2000" dirty="0" smtClean="0"/>
              <a:t>close to </a:t>
            </a:r>
            <a:r>
              <a:rPr lang="en-US" altLang="en-US" sz="2000" dirty="0"/>
              <a:t>zero (thank goodness).</a:t>
            </a:r>
            <a:endParaRPr lang="fr-FR" altLang="en-US" sz="2000" dirty="0"/>
          </a:p>
        </p:txBody>
      </p:sp>
      <p:sp>
        <p:nvSpPr>
          <p:cNvPr id="29" name="Text Box 20"/>
          <p:cNvSpPr txBox="1">
            <a:spLocks noChangeArrowheads="1"/>
          </p:cNvSpPr>
          <p:nvPr/>
        </p:nvSpPr>
        <p:spPr bwMode="auto">
          <a:xfrm>
            <a:off x="859904" y="3336925"/>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smtClean="0"/>
              <a:t>Line </a:t>
            </a:r>
            <a:r>
              <a:rPr lang="fr-FR" altLang="en-US" sz="2000" dirty="0" err="1" smtClean="0"/>
              <a:t>with</a:t>
            </a:r>
            <a:r>
              <a:rPr lang="fr-FR" altLang="en-US" sz="2000" dirty="0" smtClean="0"/>
              <a:t> an open-circuit</a:t>
            </a:r>
            <a:r>
              <a:rPr lang="fr-FR" altLang="en-US" sz="2000" dirty="0"/>
              <a:t>	</a:t>
            </a:r>
          </a:p>
        </p:txBody>
      </p:sp>
      <p:sp>
        <p:nvSpPr>
          <p:cNvPr id="30" name="Rectangle 21"/>
          <p:cNvSpPr>
            <a:spLocks noChangeArrowheads="1"/>
          </p:cNvSpPr>
          <p:nvPr/>
        </p:nvSpPr>
        <p:spPr bwMode="auto">
          <a:xfrm>
            <a:off x="4572000" y="3336925"/>
            <a:ext cx="413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Tx/>
              <a:buNone/>
            </a:pPr>
            <a:r>
              <a:rPr lang="fr-FR" altLang="en-US" sz="2000" dirty="0" err="1" smtClean="0"/>
              <a:t>Stationary</a:t>
            </a:r>
            <a:r>
              <a:rPr lang="fr-FR" altLang="en-US" sz="2000" dirty="0" smtClean="0"/>
              <a:t> </a:t>
            </a:r>
            <a:r>
              <a:rPr lang="fr-FR" altLang="en-US" sz="2000" dirty="0" err="1" smtClean="0"/>
              <a:t>waves</a:t>
            </a:r>
            <a:endParaRPr lang="fr-FR" altLang="en-US" sz="2000" dirty="0"/>
          </a:p>
        </p:txBody>
      </p:sp>
      <p:sp>
        <p:nvSpPr>
          <p:cNvPr id="31" name="AutoShape 22"/>
          <p:cNvSpPr>
            <a:spLocks noChangeArrowheads="1"/>
          </p:cNvSpPr>
          <p:nvPr/>
        </p:nvSpPr>
        <p:spPr bwMode="auto">
          <a:xfrm>
            <a:off x="4038600" y="3413125"/>
            <a:ext cx="457200" cy="304800"/>
          </a:xfrm>
          <a:prstGeom prst="rightArrow">
            <a:avLst>
              <a:gd name="adj1" fmla="val 50000"/>
              <a:gd name="adj2" fmla="val 37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Tree>
    <p:extLst>
      <p:ext uri="{BB962C8B-B14F-4D97-AF65-F5344CB8AC3E}">
        <p14:creationId xmlns:p14="http://schemas.microsoft.com/office/powerpoint/2010/main" val="158530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898681" y="-31750"/>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Bended</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wires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8195" name="Line 3"/>
          <p:cNvSpPr>
            <a:spLocks noChangeShapeType="1"/>
          </p:cNvSpPr>
          <p:nvPr/>
        </p:nvSpPr>
        <p:spPr bwMode="auto">
          <a:xfrm>
            <a:off x="1262063" y="254317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Line 4"/>
          <p:cNvSpPr>
            <a:spLocks noChangeShapeType="1"/>
          </p:cNvSpPr>
          <p:nvPr/>
        </p:nvSpPr>
        <p:spPr bwMode="auto">
          <a:xfrm flipH="1">
            <a:off x="1262063" y="170497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Oval 5"/>
          <p:cNvSpPr>
            <a:spLocks noChangeArrowheads="1"/>
          </p:cNvSpPr>
          <p:nvPr/>
        </p:nvSpPr>
        <p:spPr bwMode="auto">
          <a:xfrm>
            <a:off x="957263" y="1933575"/>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8198" name="Line 6"/>
          <p:cNvSpPr>
            <a:spLocks noChangeShapeType="1"/>
          </p:cNvSpPr>
          <p:nvPr/>
        </p:nvSpPr>
        <p:spPr bwMode="auto">
          <a:xfrm flipV="1">
            <a:off x="1295400" y="1676400"/>
            <a:ext cx="449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Line 7"/>
          <p:cNvSpPr>
            <a:spLocks noChangeShapeType="1"/>
          </p:cNvSpPr>
          <p:nvPr/>
        </p:nvSpPr>
        <p:spPr bwMode="auto">
          <a:xfrm flipV="1">
            <a:off x="1295400" y="2749550"/>
            <a:ext cx="449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Freeform 8"/>
          <p:cNvSpPr>
            <a:spLocks/>
          </p:cNvSpPr>
          <p:nvPr/>
        </p:nvSpPr>
        <p:spPr bwMode="auto">
          <a:xfrm>
            <a:off x="1109663" y="2085975"/>
            <a:ext cx="304800" cy="266700"/>
          </a:xfrm>
          <a:custGeom>
            <a:avLst/>
            <a:gdLst>
              <a:gd name="T0" fmla="*/ 0 w 288"/>
              <a:gd name="T1" fmla="*/ 76937523 h 344"/>
              <a:gd name="T2" fmla="*/ 107526667 w 288"/>
              <a:gd name="T3" fmla="*/ 19234187 h 344"/>
              <a:gd name="T4" fmla="*/ 215053333 w 288"/>
              <a:gd name="T5" fmla="*/ 192344195 h 344"/>
              <a:gd name="T6" fmla="*/ 322580000 w 288"/>
              <a:gd name="T7" fmla="*/ 10578919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44">
                <a:moveTo>
                  <a:pt x="0" y="128"/>
                </a:moveTo>
                <a:cubicBezTo>
                  <a:pt x="32" y="64"/>
                  <a:pt x="64" y="0"/>
                  <a:pt x="96" y="32"/>
                </a:cubicBezTo>
                <a:cubicBezTo>
                  <a:pt x="128" y="64"/>
                  <a:pt x="160" y="296"/>
                  <a:pt x="192" y="320"/>
                </a:cubicBezTo>
                <a:cubicBezTo>
                  <a:pt x="224" y="344"/>
                  <a:pt x="256" y="260"/>
                  <a:pt x="28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Freeform 17"/>
          <p:cNvSpPr>
            <a:spLocks/>
          </p:cNvSpPr>
          <p:nvPr/>
        </p:nvSpPr>
        <p:spPr bwMode="auto">
          <a:xfrm flipV="1">
            <a:off x="3733800" y="2324100"/>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2" name="Freeform 18"/>
          <p:cNvSpPr>
            <a:spLocks/>
          </p:cNvSpPr>
          <p:nvPr/>
        </p:nvSpPr>
        <p:spPr bwMode="auto">
          <a:xfrm flipV="1">
            <a:off x="1676400" y="2324100"/>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3" name="Line 19"/>
          <p:cNvSpPr>
            <a:spLocks noChangeShapeType="1"/>
          </p:cNvSpPr>
          <p:nvPr/>
        </p:nvSpPr>
        <p:spPr bwMode="auto">
          <a:xfrm flipH="1">
            <a:off x="1524000" y="2773363"/>
            <a:ext cx="152400" cy="17303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4" name="Freeform 22"/>
          <p:cNvSpPr>
            <a:spLocks/>
          </p:cNvSpPr>
          <p:nvPr/>
        </p:nvSpPr>
        <p:spPr bwMode="auto">
          <a:xfrm>
            <a:off x="3733800" y="1266825"/>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5" name="Freeform 23"/>
          <p:cNvSpPr>
            <a:spLocks/>
          </p:cNvSpPr>
          <p:nvPr/>
        </p:nvSpPr>
        <p:spPr bwMode="auto">
          <a:xfrm>
            <a:off x="1676400" y="1266825"/>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6" name="Line 24"/>
          <p:cNvSpPr>
            <a:spLocks noChangeShapeType="1"/>
          </p:cNvSpPr>
          <p:nvPr/>
        </p:nvSpPr>
        <p:spPr bwMode="auto">
          <a:xfrm flipH="1" flipV="1">
            <a:off x="1524000" y="1524000"/>
            <a:ext cx="152400" cy="17303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07" name="Text Box 25"/>
          <p:cNvSpPr txBox="1">
            <a:spLocks noChangeArrowheads="1"/>
          </p:cNvSpPr>
          <p:nvPr/>
        </p:nvSpPr>
        <p:spPr bwMode="auto">
          <a:xfrm>
            <a:off x="838200" y="3962400"/>
            <a:ext cx="8169275" cy="7016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sz="2000" dirty="0"/>
              <a:t>The classical approximation considers that if the </a:t>
            </a:r>
            <a:r>
              <a:rPr lang="en-US" altLang="en-US" sz="2000" dirty="0" smtClean="0"/>
              <a:t>arms </a:t>
            </a:r>
            <a:r>
              <a:rPr lang="en-US" altLang="en-US" sz="2000" dirty="0"/>
              <a:t>of the line </a:t>
            </a:r>
            <a:r>
              <a:rPr lang="en-US" altLang="en-US" sz="2000" dirty="0" smtClean="0"/>
              <a:t>are </a:t>
            </a:r>
            <a:r>
              <a:rPr lang="en-US" altLang="en-US" sz="2000" dirty="0"/>
              <a:t>moved away, the current distribution remains the same.</a:t>
            </a:r>
            <a:endParaRPr lang="fr-FR" altLang="en-US" sz="2000" dirty="0"/>
          </a:p>
        </p:txBody>
      </p:sp>
      <p:grpSp>
        <p:nvGrpSpPr>
          <p:cNvPr id="8208" name="Group 28"/>
          <p:cNvGrpSpPr>
            <a:grpSpLocks/>
          </p:cNvGrpSpPr>
          <p:nvPr/>
        </p:nvGrpSpPr>
        <p:grpSpPr bwMode="auto">
          <a:xfrm>
            <a:off x="5692775" y="723900"/>
            <a:ext cx="2133600" cy="1309688"/>
            <a:chOff x="3586" y="456"/>
            <a:chExt cx="1344" cy="825"/>
          </a:xfrm>
        </p:grpSpPr>
        <p:sp>
          <p:nvSpPr>
            <p:cNvPr id="8213" name="Freeform 21"/>
            <p:cNvSpPr>
              <a:spLocks/>
            </p:cNvSpPr>
            <p:nvPr/>
          </p:nvSpPr>
          <p:spPr bwMode="auto">
            <a:xfrm>
              <a:off x="3630" y="456"/>
              <a:ext cx="1270" cy="825"/>
            </a:xfrm>
            <a:custGeom>
              <a:avLst/>
              <a:gdLst>
                <a:gd name="T0" fmla="*/ 1270 w 1270"/>
                <a:gd name="T1" fmla="*/ 181 h 825"/>
                <a:gd name="T2" fmla="*/ 777 w 1270"/>
                <a:gd name="T3" fmla="*/ 92 h 825"/>
                <a:gd name="T4" fmla="*/ 505 w 1270"/>
                <a:gd name="T5" fmla="*/ 738 h 825"/>
                <a:gd name="T6" fmla="*/ 0 w 1270"/>
                <a:gd name="T7" fmla="*/ 612 h 8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825">
                  <a:moveTo>
                    <a:pt x="1270" y="181"/>
                  </a:moveTo>
                  <a:cubicBezTo>
                    <a:pt x="1087" y="91"/>
                    <a:pt x="904" y="0"/>
                    <a:pt x="777" y="92"/>
                  </a:cubicBezTo>
                  <a:cubicBezTo>
                    <a:pt x="649" y="185"/>
                    <a:pt x="634" y="651"/>
                    <a:pt x="505" y="738"/>
                  </a:cubicBezTo>
                  <a:cubicBezTo>
                    <a:pt x="376" y="825"/>
                    <a:pt x="105" y="638"/>
                    <a:pt x="0" y="6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14" name="Line 26"/>
            <p:cNvSpPr>
              <a:spLocks noChangeShapeType="1"/>
            </p:cNvSpPr>
            <p:nvPr/>
          </p:nvSpPr>
          <p:spPr bwMode="auto">
            <a:xfrm rot="-1226366">
              <a:off x="3586" y="836"/>
              <a:ext cx="13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09" name="Group 29"/>
          <p:cNvGrpSpPr>
            <a:grpSpLocks/>
          </p:cNvGrpSpPr>
          <p:nvPr/>
        </p:nvGrpSpPr>
        <p:grpSpPr bwMode="auto">
          <a:xfrm flipV="1">
            <a:off x="5715000" y="2424113"/>
            <a:ext cx="2133600" cy="1309687"/>
            <a:chOff x="3586" y="456"/>
            <a:chExt cx="1344" cy="825"/>
          </a:xfrm>
        </p:grpSpPr>
        <p:sp>
          <p:nvSpPr>
            <p:cNvPr id="8211" name="Freeform 30"/>
            <p:cNvSpPr>
              <a:spLocks/>
            </p:cNvSpPr>
            <p:nvPr/>
          </p:nvSpPr>
          <p:spPr bwMode="auto">
            <a:xfrm>
              <a:off x="3630" y="456"/>
              <a:ext cx="1270" cy="825"/>
            </a:xfrm>
            <a:custGeom>
              <a:avLst/>
              <a:gdLst>
                <a:gd name="T0" fmla="*/ 1270 w 1270"/>
                <a:gd name="T1" fmla="*/ 181 h 825"/>
                <a:gd name="T2" fmla="*/ 777 w 1270"/>
                <a:gd name="T3" fmla="*/ 92 h 825"/>
                <a:gd name="T4" fmla="*/ 505 w 1270"/>
                <a:gd name="T5" fmla="*/ 738 h 825"/>
                <a:gd name="T6" fmla="*/ 0 w 1270"/>
                <a:gd name="T7" fmla="*/ 612 h 8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825">
                  <a:moveTo>
                    <a:pt x="1270" y="181"/>
                  </a:moveTo>
                  <a:cubicBezTo>
                    <a:pt x="1087" y="91"/>
                    <a:pt x="904" y="0"/>
                    <a:pt x="777" y="92"/>
                  </a:cubicBezTo>
                  <a:cubicBezTo>
                    <a:pt x="649" y="185"/>
                    <a:pt x="634" y="651"/>
                    <a:pt x="505" y="738"/>
                  </a:cubicBezTo>
                  <a:cubicBezTo>
                    <a:pt x="376" y="825"/>
                    <a:pt x="105" y="638"/>
                    <a:pt x="0" y="6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12" name="Line 31"/>
            <p:cNvSpPr>
              <a:spLocks noChangeShapeType="1"/>
            </p:cNvSpPr>
            <p:nvPr/>
          </p:nvSpPr>
          <p:spPr bwMode="auto">
            <a:xfrm rot="-1226366">
              <a:off x="3586" y="836"/>
              <a:ext cx="13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10" name="Freeform 32"/>
          <p:cNvSpPr>
            <a:spLocks/>
          </p:cNvSpPr>
          <p:nvPr/>
        </p:nvSpPr>
        <p:spPr bwMode="auto">
          <a:xfrm>
            <a:off x="7543800" y="1752600"/>
            <a:ext cx="304800" cy="914400"/>
          </a:xfrm>
          <a:custGeom>
            <a:avLst/>
            <a:gdLst>
              <a:gd name="T0" fmla="*/ 0 w 192"/>
              <a:gd name="T1" fmla="*/ 1451610000 h 576"/>
              <a:gd name="T2" fmla="*/ 483870000 w 192"/>
              <a:gd name="T3" fmla="*/ 725805000 h 576"/>
              <a:gd name="T4" fmla="*/ 0 w 192"/>
              <a:gd name="T5" fmla="*/ 0 h 576"/>
              <a:gd name="T6" fmla="*/ 0 60000 65536"/>
              <a:gd name="T7" fmla="*/ 0 60000 65536"/>
              <a:gd name="T8" fmla="*/ 0 60000 65536"/>
            </a:gdLst>
            <a:ahLst/>
            <a:cxnLst>
              <a:cxn ang="T6">
                <a:pos x="T0" y="T1"/>
              </a:cxn>
              <a:cxn ang="T7">
                <a:pos x="T2" y="T3"/>
              </a:cxn>
              <a:cxn ang="T8">
                <a:pos x="T4" y="T5"/>
              </a:cxn>
            </a:cxnLst>
            <a:rect l="0" t="0" r="r" b="b"/>
            <a:pathLst>
              <a:path w="192" h="576">
                <a:moveTo>
                  <a:pt x="0" y="576"/>
                </a:moveTo>
                <a:cubicBezTo>
                  <a:pt x="96" y="480"/>
                  <a:pt x="192" y="384"/>
                  <a:pt x="192" y="288"/>
                </a:cubicBezTo>
                <a:cubicBezTo>
                  <a:pt x="192" y="192"/>
                  <a:pt x="32" y="48"/>
                  <a:pt x="0" y="0"/>
                </a:cubicBezTo>
              </a:path>
            </a:pathLst>
          </a:custGeom>
          <a:noFill/>
          <a:ln w="9525"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2409288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668815" y="-76200"/>
            <a:ext cx="37753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Radiating</a:t>
            </a:r>
            <a:r>
              <a:rPr lang="fr-FR" sz="3600" b="1" dirty="0" smtClean="0">
                <a:solidFill>
                  <a:srgbClr val="CC0000"/>
                </a:solidFill>
                <a:effectLst>
                  <a:outerShdw blurRad="38100" dist="38100" dir="2700000" algn="tl">
                    <a:srgbClr val="C0C0C0"/>
                  </a:outerShdw>
                </a:effectLst>
                <a:latin typeface="Arial" pitchFamily="34" charset="0"/>
              </a:rPr>
              <a:t> </a:t>
            </a:r>
            <a:r>
              <a:rPr lang="fr-FR" sz="3600" b="1" dirty="0" err="1" smtClean="0">
                <a:solidFill>
                  <a:srgbClr val="CC0000"/>
                </a:solidFill>
                <a:effectLst>
                  <a:outerShdw blurRad="38100" dist="38100" dir="2700000" algn="tl">
                    <a:srgbClr val="C0C0C0"/>
                  </a:outerShdw>
                </a:effectLst>
                <a:latin typeface="Arial" pitchFamily="34" charset="0"/>
              </a:rPr>
              <a:t>dipole</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9219" name="Line 3"/>
          <p:cNvSpPr>
            <a:spLocks noChangeShapeType="1"/>
          </p:cNvSpPr>
          <p:nvPr/>
        </p:nvSpPr>
        <p:spPr bwMode="auto">
          <a:xfrm>
            <a:off x="1262063" y="372427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Line 4"/>
          <p:cNvSpPr>
            <a:spLocks noChangeShapeType="1"/>
          </p:cNvSpPr>
          <p:nvPr/>
        </p:nvSpPr>
        <p:spPr bwMode="auto">
          <a:xfrm flipH="1">
            <a:off x="1262063" y="2886075"/>
            <a:ext cx="46037"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Oval 5"/>
          <p:cNvSpPr>
            <a:spLocks noChangeArrowheads="1"/>
          </p:cNvSpPr>
          <p:nvPr/>
        </p:nvSpPr>
        <p:spPr bwMode="auto">
          <a:xfrm>
            <a:off x="957263" y="3114675"/>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9222" name="Line 6"/>
          <p:cNvSpPr>
            <a:spLocks noChangeShapeType="1"/>
          </p:cNvSpPr>
          <p:nvPr/>
        </p:nvSpPr>
        <p:spPr bwMode="auto">
          <a:xfrm flipV="1">
            <a:off x="1295400" y="2857500"/>
            <a:ext cx="449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Line 7"/>
          <p:cNvSpPr>
            <a:spLocks noChangeShapeType="1"/>
          </p:cNvSpPr>
          <p:nvPr/>
        </p:nvSpPr>
        <p:spPr bwMode="auto">
          <a:xfrm flipV="1">
            <a:off x="1295400" y="3930650"/>
            <a:ext cx="449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Freeform 8"/>
          <p:cNvSpPr>
            <a:spLocks/>
          </p:cNvSpPr>
          <p:nvPr/>
        </p:nvSpPr>
        <p:spPr bwMode="auto">
          <a:xfrm>
            <a:off x="1109663" y="3267075"/>
            <a:ext cx="304800" cy="266700"/>
          </a:xfrm>
          <a:custGeom>
            <a:avLst/>
            <a:gdLst>
              <a:gd name="T0" fmla="*/ 0 w 288"/>
              <a:gd name="T1" fmla="*/ 76937523 h 344"/>
              <a:gd name="T2" fmla="*/ 107526667 w 288"/>
              <a:gd name="T3" fmla="*/ 19234187 h 344"/>
              <a:gd name="T4" fmla="*/ 215053333 w 288"/>
              <a:gd name="T5" fmla="*/ 192344195 h 344"/>
              <a:gd name="T6" fmla="*/ 322580000 w 288"/>
              <a:gd name="T7" fmla="*/ 10578919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44">
                <a:moveTo>
                  <a:pt x="0" y="128"/>
                </a:moveTo>
                <a:cubicBezTo>
                  <a:pt x="32" y="64"/>
                  <a:pt x="64" y="0"/>
                  <a:pt x="96" y="32"/>
                </a:cubicBezTo>
                <a:cubicBezTo>
                  <a:pt x="128" y="64"/>
                  <a:pt x="160" y="296"/>
                  <a:pt x="192" y="320"/>
                </a:cubicBezTo>
                <a:cubicBezTo>
                  <a:pt x="224" y="344"/>
                  <a:pt x="256" y="260"/>
                  <a:pt x="28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Freeform 9"/>
          <p:cNvSpPr>
            <a:spLocks/>
          </p:cNvSpPr>
          <p:nvPr/>
        </p:nvSpPr>
        <p:spPr bwMode="auto">
          <a:xfrm flipV="1">
            <a:off x="3733800" y="3505200"/>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6" name="Freeform 10"/>
          <p:cNvSpPr>
            <a:spLocks/>
          </p:cNvSpPr>
          <p:nvPr/>
        </p:nvSpPr>
        <p:spPr bwMode="auto">
          <a:xfrm flipV="1">
            <a:off x="1676400" y="3505200"/>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7" name="Line 11"/>
          <p:cNvSpPr>
            <a:spLocks noChangeShapeType="1"/>
          </p:cNvSpPr>
          <p:nvPr/>
        </p:nvSpPr>
        <p:spPr bwMode="auto">
          <a:xfrm flipH="1">
            <a:off x="1524000" y="3954463"/>
            <a:ext cx="152400" cy="17303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8" name="Freeform 12"/>
          <p:cNvSpPr>
            <a:spLocks/>
          </p:cNvSpPr>
          <p:nvPr/>
        </p:nvSpPr>
        <p:spPr bwMode="auto">
          <a:xfrm>
            <a:off x="3733800" y="2447925"/>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9" name="Freeform 13"/>
          <p:cNvSpPr>
            <a:spLocks/>
          </p:cNvSpPr>
          <p:nvPr/>
        </p:nvSpPr>
        <p:spPr bwMode="auto">
          <a:xfrm>
            <a:off x="1676400" y="2447925"/>
            <a:ext cx="2057400" cy="942975"/>
          </a:xfrm>
          <a:custGeom>
            <a:avLst/>
            <a:gdLst>
              <a:gd name="T0" fmla="*/ 2147483647 w 1296"/>
              <a:gd name="T1" fmla="*/ 567093618 h 784"/>
              <a:gd name="T2" fmla="*/ 2147483647 w 1296"/>
              <a:gd name="T3" fmla="*/ 81012859 h 784"/>
              <a:gd name="T4" fmla="*/ 967740000 w 1296"/>
              <a:gd name="T5" fmla="*/ 1053173175 h 784"/>
              <a:gd name="T6" fmla="*/ 0 w 1296"/>
              <a:gd name="T7" fmla="*/ 567093618 h 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84">
                <a:moveTo>
                  <a:pt x="1296" y="392"/>
                </a:moveTo>
                <a:cubicBezTo>
                  <a:pt x="1156" y="196"/>
                  <a:pt x="1016" y="0"/>
                  <a:pt x="864" y="56"/>
                </a:cubicBezTo>
                <a:cubicBezTo>
                  <a:pt x="712" y="112"/>
                  <a:pt x="528" y="672"/>
                  <a:pt x="384" y="728"/>
                </a:cubicBezTo>
                <a:cubicBezTo>
                  <a:pt x="240" y="784"/>
                  <a:pt x="120" y="588"/>
                  <a:pt x="0" y="39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30" name="Line 14"/>
          <p:cNvSpPr>
            <a:spLocks noChangeShapeType="1"/>
          </p:cNvSpPr>
          <p:nvPr/>
        </p:nvSpPr>
        <p:spPr bwMode="auto">
          <a:xfrm flipH="1" flipV="1">
            <a:off x="1524000" y="2705100"/>
            <a:ext cx="152400" cy="17303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9231" name="Group 15"/>
          <p:cNvGrpSpPr>
            <a:grpSpLocks/>
          </p:cNvGrpSpPr>
          <p:nvPr/>
        </p:nvGrpSpPr>
        <p:grpSpPr bwMode="auto">
          <a:xfrm rot="-4207804">
            <a:off x="4769644" y="1173956"/>
            <a:ext cx="2133600" cy="1309688"/>
            <a:chOff x="3586" y="456"/>
            <a:chExt cx="1344" cy="825"/>
          </a:xfrm>
        </p:grpSpPr>
        <p:sp>
          <p:nvSpPr>
            <p:cNvPr id="9237" name="Freeform 16"/>
            <p:cNvSpPr>
              <a:spLocks/>
            </p:cNvSpPr>
            <p:nvPr/>
          </p:nvSpPr>
          <p:spPr bwMode="auto">
            <a:xfrm>
              <a:off x="3630" y="456"/>
              <a:ext cx="1270" cy="825"/>
            </a:xfrm>
            <a:custGeom>
              <a:avLst/>
              <a:gdLst>
                <a:gd name="T0" fmla="*/ 1270 w 1270"/>
                <a:gd name="T1" fmla="*/ 181 h 825"/>
                <a:gd name="T2" fmla="*/ 777 w 1270"/>
                <a:gd name="T3" fmla="*/ 92 h 825"/>
                <a:gd name="T4" fmla="*/ 505 w 1270"/>
                <a:gd name="T5" fmla="*/ 738 h 825"/>
                <a:gd name="T6" fmla="*/ 0 w 1270"/>
                <a:gd name="T7" fmla="*/ 612 h 8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825">
                  <a:moveTo>
                    <a:pt x="1270" y="181"/>
                  </a:moveTo>
                  <a:cubicBezTo>
                    <a:pt x="1087" y="91"/>
                    <a:pt x="904" y="0"/>
                    <a:pt x="777" y="92"/>
                  </a:cubicBezTo>
                  <a:cubicBezTo>
                    <a:pt x="649" y="185"/>
                    <a:pt x="634" y="651"/>
                    <a:pt x="505" y="738"/>
                  </a:cubicBezTo>
                  <a:cubicBezTo>
                    <a:pt x="376" y="825"/>
                    <a:pt x="105" y="638"/>
                    <a:pt x="0" y="6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38" name="Line 17"/>
            <p:cNvSpPr>
              <a:spLocks noChangeShapeType="1"/>
            </p:cNvSpPr>
            <p:nvPr/>
          </p:nvSpPr>
          <p:spPr bwMode="auto">
            <a:xfrm rot="-1226366">
              <a:off x="3586" y="836"/>
              <a:ext cx="13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32" name="Group 22"/>
          <p:cNvGrpSpPr>
            <a:grpSpLocks/>
          </p:cNvGrpSpPr>
          <p:nvPr/>
        </p:nvGrpSpPr>
        <p:grpSpPr bwMode="auto">
          <a:xfrm rot="4207804" flipV="1">
            <a:off x="4769644" y="4298156"/>
            <a:ext cx="2133600" cy="1309688"/>
            <a:chOff x="3586" y="456"/>
            <a:chExt cx="1344" cy="825"/>
          </a:xfrm>
        </p:grpSpPr>
        <p:sp>
          <p:nvSpPr>
            <p:cNvPr id="9235" name="Freeform 23"/>
            <p:cNvSpPr>
              <a:spLocks/>
            </p:cNvSpPr>
            <p:nvPr/>
          </p:nvSpPr>
          <p:spPr bwMode="auto">
            <a:xfrm>
              <a:off x="3630" y="456"/>
              <a:ext cx="1270" cy="825"/>
            </a:xfrm>
            <a:custGeom>
              <a:avLst/>
              <a:gdLst>
                <a:gd name="T0" fmla="*/ 1270 w 1270"/>
                <a:gd name="T1" fmla="*/ 181 h 825"/>
                <a:gd name="T2" fmla="*/ 777 w 1270"/>
                <a:gd name="T3" fmla="*/ 92 h 825"/>
                <a:gd name="T4" fmla="*/ 505 w 1270"/>
                <a:gd name="T5" fmla="*/ 738 h 825"/>
                <a:gd name="T6" fmla="*/ 0 w 1270"/>
                <a:gd name="T7" fmla="*/ 612 h 8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825">
                  <a:moveTo>
                    <a:pt x="1270" y="181"/>
                  </a:moveTo>
                  <a:cubicBezTo>
                    <a:pt x="1087" y="91"/>
                    <a:pt x="904" y="0"/>
                    <a:pt x="777" y="92"/>
                  </a:cubicBezTo>
                  <a:cubicBezTo>
                    <a:pt x="649" y="185"/>
                    <a:pt x="634" y="651"/>
                    <a:pt x="505" y="738"/>
                  </a:cubicBezTo>
                  <a:cubicBezTo>
                    <a:pt x="376" y="825"/>
                    <a:pt x="105" y="638"/>
                    <a:pt x="0" y="6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36" name="Line 24"/>
            <p:cNvSpPr>
              <a:spLocks noChangeShapeType="1"/>
            </p:cNvSpPr>
            <p:nvPr/>
          </p:nvSpPr>
          <p:spPr bwMode="auto">
            <a:xfrm rot="-1226366">
              <a:off x="3586" y="836"/>
              <a:ext cx="13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33" name="Text Box 25"/>
          <p:cNvSpPr txBox="1">
            <a:spLocks noChangeArrowheads="1"/>
          </p:cNvSpPr>
          <p:nvPr/>
        </p:nvSpPr>
        <p:spPr bwMode="auto">
          <a:xfrm>
            <a:off x="6308725" y="2133600"/>
            <a:ext cx="2835275" cy="23083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buFont typeface="Wingdings" pitchFamily="2" charset="2"/>
              <a:buNone/>
            </a:pPr>
            <a:r>
              <a:rPr lang="en-US" altLang="en-US" dirty="0" smtClean="0"/>
              <a:t>Then we have </a:t>
            </a:r>
            <a:r>
              <a:rPr lang="en-US" altLang="en-US" dirty="0" err="1" smtClean="0"/>
              <a:t>inphase</a:t>
            </a:r>
            <a:r>
              <a:rPr lang="en-US" altLang="en-US" dirty="0" smtClean="0"/>
              <a:t> currents for </a:t>
            </a:r>
            <a:r>
              <a:rPr lang="en-US" altLang="en-US" dirty="0"/>
              <a:t>effective radiation: the principle of the dipole antenna</a:t>
            </a:r>
            <a:endParaRPr lang="fr-FR" altLang="en-US" dirty="0"/>
          </a:p>
        </p:txBody>
      </p:sp>
      <p:sp>
        <p:nvSpPr>
          <p:cNvPr id="9234" name="Text Box 26"/>
          <p:cNvSpPr txBox="1">
            <a:spLocks noChangeArrowheads="1"/>
          </p:cNvSpPr>
          <p:nvPr/>
        </p:nvSpPr>
        <p:spPr bwMode="auto">
          <a:xfrm>
            <a:off x="685800" y="4800600"/>
            <a:ext cx="4648200" cy="132343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r>
              <a:rPr lang="en-US" altLang="en-US" sz="2000" b="1" u="sng" dirty="0">
                <a:solidFill>
                  <a:schemeClr val="tx1"/>
                </a:solidFill>
              </a:rPr>
              <a:t>Problem: </a:t>
            </a:r>
            <a:r>
              <a:rPr lang="en-US" altLang="en-US" sz="2000" b="1" dirty="0">
                <a:solidFill>
                  <a:schemeClr val="tx1"/>
                </a:solidFill>
              </a:rPr>
              <a:t>in practice, there is mismatch. Then we seek a resonant antenna having an input impedance matched to a </a:t>
            </a:r>
            <a:r>
              <a:rPr lang="en-US" altLang="en-US" sz="2000" b="1" dirty="0" smtClean="0">
                <a:solidFill>
                  <a:schemeClr val="tx1"/>
                </a:solidFill>
              </a:rPr>
              <a:t>progressive wave </a:t>
            </a:r>
            <a:r>
              <a:rPr lang="en-US" altLang="en-US" sz="2000" b="1" dirty="0">
                <a:solidFill>
                  <a:schemeClr val="tx1"/>
                </a:solidFill>
              </a:rPr>
              <a:t>line.</a:t>
            </a:r>
            <a:endParaRPr lang="fr-FR" altLang="en-US" sz="2000" dirty="0">
              <a:solidFill>
                <a:schemeClr val="tx1"/>
              </a:solidFill>
            </a:endParaRPr>
          </a:p>
        </p:txBody>
      </p:sp>
    </p:spTree>
    <p:extLst>
      <p:ext uri="{BB962C8B-B14F-4D97-AF65-F5344CB8AC3E}">
        <p14:creationId xmlns:p14="http://schemas.microsoft.com/office/powerpoint/2010/main" val="22708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81200" y="-76200"/>
            <a:ext cx="5160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buFontTx/>
              <a:buNone/>
              <a:defRPr/>
            </a:pPr>
            <a:r>
              <a:rPr lang="fr-FR" sz="3600" b="1" dirty="0" err="1" smtClean="0">
                <a:solidFill>
                  <a:srgbClr val="CC0000"/>
                </a:solidFill>
                <a:effectLst>
                  <a:outerShdw blurRad="38100" dist="38100" dir="2700000" algn="tl">
                    <a:srgbClr val="C0C0C0"/>
                  </a:outerShdw>
                </a:effectLst>
                <a:latin typeface="Arial" pitchFamily="34" charset="0"/>
              </a:rPr>
              <a:t>Reminder</a:t>
            </a:r>
            <a:r>
              <a:rPr lang="fr-FR" sz="3600" b="1" dirty="0" smtClean="0">
                <a:solidFill>
                  <a:srgbClr val="CC0000"/>
                </a:solidFill>
                <a:effectLst>
                  <a:outerShdw blurRad="38100" dist="38100" dir="2700000" algn="tl">
                    <a:srgbClr val="C0C0C0"/>
                  </a:outerShdw>
                </a:effectLst>
                <a:latin typeface="Arial" pitchFamily="34" charset="0"/>
              </a:rPr>
              <a:t> on EM </a:t>
            </a:r>
            <a:r>
              <a:rPr lang="fr-FR" sz="3600" b="1" dirty="0" err="1" smtClean="0">
                <a:solidFill>
                  <a:srgbClr val="CC0000"/>
                </a:solidFill>
                <a:effectLst>
                  <a:outerShdw blurRad="38100" dist="38100" dir="2700000" algn="tl">
                    <a:srgbClr val="C0C0C0"/>
                  </a:outerShdw>
                </a:effectLst>
                <a:latin typeface="Arial" pitchFamily="34" charset="0"/>
              </a:rPr>
              <a:t>fields</a:t>
            </a:r>
            <a:endParaRPr lang="fr-FR" sz="3600" b="1" dirty="0">
              <a:solidFill>
                <a:srgbClr val="CC0000"/>
              </a:solidFill>
              <a:effectLst>
                <a:outerShdw blurRad="38100" dist="38100" dir="2700000" algn="tl">
                  <a:srgbClr val="C0C0C0"/>
                </a:outerShdw>
              </a:effectLst>
              <a:latin typeface="Arial" pitchFamily="34" charset="0"/>
            </a:endParaRPr>
          </a:p>
        </p:txBody>
      </p:sp>
      <p:sp>
        <p:nvSpPr>
          <p:cNvPr id="10243" name="Text Box 5"/>
          <p:cNvSpPr txBox="1">
            <a:spLocks noChangeArrowheads="1"/>
          </p:cNvSpPr>
          <p:nvPr/>
        </p:nvSpPr>
        <p:spPr bwMode="auto">
          <a:xfrm>
            <a:off x="755576" y="1463674"/>
            <a:ext cx="9074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en-US" altLang="en-US" dirty="0">
                <a:solidFill>
                  <a:srgbClr val="333399"/>
                </a:solidFill>
              </a:rPr>
              <a:t>To study phenomena of electromagnetic wave propagation, a medium will be defined by:</a:t>
            </a:r>
            <a:endParaRPr lang="fr-FR" altLang="en-US" dirty="0">
              <a:solidFill>
                <a:srgbClr val="333399"/>
              </a:solidFill>
            </a:endParaRPr>
          </a:p>
        </p:txBody>
      </p:sp>
      <p:sp>
        <p:nvSpPr>
          <p:cNvPr id="10244" name="Text Box 6"/>
          <p:cNvSpPr txBox="1">
            <a:spLocks noChangeArrowheads="1"/>
          </p:cNvSpPr>
          <p:nvPr/>
        </p:nvSpPr>
        <p:spPr bwMode="auto">
          <a:xfrm>
            <a:off x="1981200" y="26797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dirty="0" err="1" smtClean="0">
                <a:solidFill>
                  <a:srgbClr val="333399"/>
                </a:solidFill>
              </a:rPr>
              <a:t>Its</a:t>
            </a:r>
            <a:r>
              <a:rPr lang="fr-FR" altLang="en-US" dirty="0" smtClean="0">
                <a:solidFill>
                  <a:srgbClr val="333399"/>
                </a:solidFill>
              </a:rPr>
              <a:t> </a:t>
            </a:r>
            <a:r>
              <a:rPr lang="fr-FR" altLang="en-US" dirty="0" err="1" smtClean="0">
                <a:solidFill>
                  <a:srgbClr val="333399"/>
                </a:solidFill>
              </a:rPr>
              <a:t>complex</a:t>
            </a:r>
            <a:r>
              <a:rPr lang="fr-FR" altLang="en-US" dirty="0" smtClean="0">
                <a:solidFill>
                  <a:srgbClr val="333399"/>
                </a:solidFill>
              </a:rPr>
              <a:t> </a:t>
            </a:r>
            <a:r>
              <a:rPr lang="fr-FR" altLang="en-US" dirty="0" err="1" smtClean="0">
                <a:solidFill>
                  <a:srgbClr val="333399"/>
                </a:solidFill>
              </a:rPr>
              <a:t>electrical</a:t>
            </a:r>
            <a:r>
              <a:rPr lang="fr-FR" altLang="en-US" dirty="0" smtClean="0">
                <a:solidFill>
                  <a:srgbClr val="333399"/>
                </a:solidFill>
              </a:rPr>
              <a:t> </a:t>
            </a:r>
            <a:r>
              <a:rPr lang="fr-FR" altLang="en-US" dirty="0" err="1" smtClean="0">
                <a:solidFill>
                  <a:srgbClr val="333399"/>
                </a:solidFill>
              </a:rPr>
              <a:t>permittivity</a:t>
            </a:r>
            <a:endParaRPr lang="fr-FR" altLang="en-US" dirty="0">
              <a:solidFill>
                <a:srgbClr val="333399"/>
              </a:solidFill>
            </a:endParaRPr>
          </a:p>
        </p:txBody>
      </p:sp>
      <p:graphicFrame>
        <p:nvGraphicFramePr>
          <p:cNvPr id="10245" name="Object 7"/>
          <p:cNvGraphicFramePr>
            <a:graphicFrameLocks/>
          </p:cNvGraphicFramePr>
          <p:nvPr/>
        </p:nvGraphicFramePr>
        <p:xfrm>
          <a:off x="4876800" y="5270500"/>
          <a:ext cx="571500" cy="342900"/>
        </p:xfrm>
        <a:graphic>
          <a:graphicData uri="http://schemas.openxmlformats.org/presentationml/2006/ole">
            <mc:AlternateContent xmlns:mc="http://schemas.openxmlformats.org/markup-compatibility/2006">
              <mc:Choice xmlns:v="urn:schemas-microsoft-com:vml" Requires="v">
                <p:oleObj spid="_x0000_s46310" name="Equation" r:id="rId4" imgW="133446" imgH="123757" progId="Equation.3">
                  <p:embed/>
                </p:oleObj>
              </mc:Choice>
              <mc:Fallback>
                <p:oleObj name="Equation" r:id="rId4" imgW="133446" imgH="123757"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270500"/>
                        <a:ext cx="5715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8"/>
          <p:cNvGraphicFramePr>
            <a:graphicFrameLocks/>
          </p:cNvGraphicFramePr>
          <p:nvPr/>
        </p:nvGraphicFramePr>
        <p:xfrm>
          <a:off x="5253038" y="3216275"/>
          <a:ext cx="2371725" cy="603250"/>
        </p:xfrm>
        <a:graphic>
          <a:graphicData uri="http://schemas.openxmlformats.org/presentationml/2006/ole">
            <mc:AlternateContent xmlns:mc="http://schemas.openxmlformats.org/markup-compatibility/2006">
              <mc:Choice xmlns:v="urn:schemas-microsoft-com:vml" Requires="v">
                <p:oleObj spid="_x0000_s46311" name="Equation" r:id="rId6" imgW="542967" imgH="219143" progId="Equation.3">
                  <p:embed/>
                </p:oleObj>
              </mc:Choice>
              <mc:Fallback>
                <p:oleObj name="Equation" r:id="rId6" imgW="542967" imgH="219143"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038" y="3216275"/>
                        <a:ext cx="2371725" cy="60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9"/>
          <p:cNvSpPr txBox="1">
            <a:spLocks noChangeArrowheads="1"/>
          </p:cNvSpPr>
          <p:nvPr/>
        </p:nvSpPr>
        <p:spPr bwMode="auto">
          <a:xfrm>
            <a:off x="1981200" y="3836988"/>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r>
              <a:rPr lang="fr-FR" altLang="en-US" dirty="0" err="1">
                <a:solidFill>
                  <a:srgbClr val="333399"/>
                </a:solidFill>
              </a:rPr>
              <a:t>Its</a:t>
            </a:r>
            <a:r>
              <a:rPr lang="fr-FR" altLang="en-US" dirty="0">
                <a:solidFill>
                  <a:srgbClr val="333399"/>
                </a:solidFill>
              </a:rPr>
              <a:t> </a:t>
            </a:r>
            <a:r>
              <a:rPr lang="fr-FR" altLang="en-US" dirty="0" err="1">
                <a:solidFill>
                  <a:srgbClr val="333399"/>
                </a:solidFill>
              </a:rPr>
              <a:t>complex</a:t>
            </a:r>
            <a:r>
              <a:rPr lang="fr-FR" altLang="en-US" dirty="0">
                <a:solidFill>
                  <a:srgbClr val="333399"/>
                </a:solidFill>
              </a:rPr>
              <a:t> </a:t>
            </a:r>
            <a:r>
              <a:rPr lang="fr-FR" altLang="en-US" dirty="0" err="1">
                <a:solidFill>
                  <a:srgbClr val="333399"/>
                </a:solidFill>
              </a:rPr>
              <a:t>electrical</a:t>
            </a:r>
            <a:r>
              <a:rPr lang="fr-FR" altLang="en-US" dirty="0">
                <a:solidFill>
                  <a:srgbClr val="333399"/>
                </a:solidFill>
              </a:rPr>
              <a:t> </a:t>
            </a:r>
            <a:r>
              <a:rPr lang="fr-FR" altLang="en-US" dirty="0" err="1" smtClean="0">
                <a:solidFill>
                  <a:srgbClr val="333399"/>
                </a:solidFill>
              </a:rPr>
              <a:t>permeability</a:t>
            </a:r>
            <a:endParaRPr lang="fr-FR" altLang="en-US" dirty="0">
              <a:solidFill>
                <a:srgbClr val="333399"/>
              </a:solidFill>
            </a:endParaRPr>
          </a:p>
        </p:txBody>
      </p:sp>
      <p:sp>
        <p:nvSpPr>
          <p:cNvPr id="10248" name="Text Box 10"/>
          <p:cNvSpPr txBox="1">
            <a:spLocks noChangeArrowheads="1"/>
          </p:cNvSpPr>
          <p:nvPr/>
        </p:nvSpPr>
        <p:spPr bwMode="auto">
          <a:xfrm>
            <a:off x="1981200" y="5132388"/>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a:buFontTx/>
              <a:buNone/>
            </a:pPr>
            <a:r>
              <a:rPr lang="fr-FR" altLang="en-US" dirty="0" err="1" smtClean="0">
                <a:solidFill>
                  <a:srgbClr val="333399"/>
                </a:solidFill>
              </a:rPr>
              <a:t>Its</a:t>
            </a:r>
            <a:r>
              <a:rPr lang="fr-FR" altLang="en-US" dirty="0" smtClean="0">
                <a:solidFill>
                  <a:srgbClr val="333399"/>
                </a:solidFill>
              </a:rPr>
              <a:t> </a:t>
            </a:r>
            <a:r>
              <a:rPr lang="fr-FR" altLang="en-US" dirty="0" err="1" smtClean="0">
                <a:solidFill>
                  <a:srgbClr val="333399"/>
                </a:solidFill>
              </a:rPr>
              <a:t>conductivity</a:t>
            </a:r>
            <a:endParaRPr lang="fr-FR" altLang="en-US" dirty="0">
              <a:solidFill>
                <a:srgbClr val="333399"/>
              </a:solidFill>
            </a:endParaRPr>
          </a:p>
        </p:txBody>
      </p:sp>
      <p:sp>
        <p:nvSpPr>
          <p:cNvPr id="10249" name="AutoShape 11"/>
          <p:cNvSpPr>
            <a:spLocks noChangeArrowheads="1"/>
          </p:cNvSpPr>
          <p:nvPr/>
        </p:nvSpPr>
        <p:spPr bwMode="auto">
          <a:xfrm>
            <a:off x="1752600" y="27559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0250" name="AutoShape 12"/>
          <p:cNvSpPr>
            <a:spLocks noChangeArrowheads="1"/>
          </p:cNvSpPr>
          <p:nvPr/>
        </p:nvSpPr>
        <p:spPr bwMode="auto">
          <a:xfrm>
            <a:off x="1752600" y="38989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0251" name="AutoShape 13"/>
          <p:cNvSpPr>
            <a:spLocks noChangeArrowheads="1"/>
          </p:cNvSpPr>
          <p:nvPr/>
        </p:nvSpPr>
        <p:spPr bwMode="auto">
          <a:xfrm>
            <a:off x="1752600" y="5194300"/>
            <a:ext cx="228600" cy="304800"/>
          </a:xfrm>
          <a:prstGeom prst="rightArrow">
            <a:avLst>
              <a:gd name="adj1" fmla="val 50000"/>
              <a:gd name="adj2" fmla="val 25000"/>
            </a:avLst>
          </a:prstGeom>
          <a:solidFill>
            <a:srgbClr val="99CCFF"/>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eaLnBrk="1" hangingPunct="1"/>
            <a:endParaRPr lang="en-US" altLang="en-US"/>
          </a:p>
        </p:txBody>
      </p:sp>
      <p:sp>
        <p:nvSpPr>
          <p:cNvPr id="10252" name="Text Box 14"/>
          <p:cNvSpPr txBox="1">
            <a:spLocks noChangeArrowheads="1"/>
          </p:cNvSpPr>
          <p:nvPr/>
        </p:nvSpPr>
        <p:spPr bwMode="auto">
          <a:xfrm>
            <a:off x="7985125" y="3336925"/>
            <a:ext cx="788988"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a:solidFill>
                  <a:srgbClr val="333399"/>
                </a:solidFill>
              </a:rPr>
              <a:t>(F/m)</a:t>
            </a:r>
          </a:p>
        </p:txBody>
      </p:sp>
      <p:graphicFrame>
        <p:nvGraphicFramePr>
          <p:cNvPr id="10253" name="Object 15"/>
          <p:cNvGraphicFramePr>
            <a:graphicFrameLocks/>
          </p:cNvGraphicFramePr>
          <p:nvPr/>
        </p:nvGraphicFramePr>
        <p:xfrm>
          <a:off x="5095875" y="4400550"/>
          <a:ext cx="2695575" cy="666750"/>
        </p:xfrm>
        <a:graphic>
          <a:graphicData uri="http://schemas.openxmlformats.org/presentationml/2006/ole">
            <mc:AlternateContent xmlns:mc="http://schemas.openxmlformats.org/markup-compatibility/2006">
              <mc:Choice xmlns:v="urn:schemas-microsoft-com:vml" Requires="v">
                <p:oleObj spid="_x0000_s46312" name="Equation" r:id="rId8" imgW="619145" imgH="247785" progId="Equation.3">
                  <p:embed/>
                </p:oleObj>
              </mc:Choice>
              <mc:Fallback>
                <p:oleObj name="Equation" r:id="rId8" imgW="619145" imgH="247785"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875" y="4400550"/>
                        <a:ext cx="2695575" cy="66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4" name="Text Box 16"/>
          <p:cNvSpPr txBox="1">
            <a:spLocks noChangeArrowheads="1"/>
          </p:cNvSpPr>
          <p:nvPr/>
        </p:nvSpPr>
        <p:spPr bwMode="auto">
          <a:xfrm>
            <a:off x="5521325" y="5241925"/>
            <a:ext cx="2648482" cy="40011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buFontTx/>
              <a:buNone/>
            </a:pPr>
            <a:r>
              <a:rPr lang="fr-FR" altLang="en-US" sz="2000" dirty="0">
                <a:solidFill>
                  <a:srgbClr val="333399"/>
                </a:solidFill>
              </a:rPr>
              <a:t>(S/m)	</a:t>
            </a:r>
            <a:r>
              <a:rPr lang="fr-FR" altLang="en-US" sz="2000" dirty="0" err="1" smtClean="0">
                <a:solidFill>
                  <a:srgbClr val="333399"/>
                </a:solidFill>
              </a:rPr>
              <a:t>electrical</a:t>
            </a:r>
            <a:r>
              <a:rPr lang="fr-FR" altLang="en-US" sz="2000" dirty="0" smtClean="0">
                <a:solidFill>
                  <a:srgbClr val="333399"/>
                </a:solidFill>
              </a:rPr>
              <a:t> </a:t>
            </a:r>
            <a:r>
              <a:rPr lang="fr-FR" altLang="en-US" sz="2000" dirty="0" err="1" smtClean="0">
                <a:solidFill>
                  <a:srgbClr val="333399"/>
                </a:solidFill>
              </a:rPr>
              <a:t>loss</a:t>
            </a:r>
            <a:endParaRPr lang="fr-FR" altLang="en-US" sz="2000" dirty="0">
              <a:solidFill>
                <a:srgbClr val="333399"/>
              </a:solidFill>
            </a:endParaRPr>
          </a:p>
        </p:txBody>
      </p:sp>
      <p:sp>
        <p:nvSpPr>
          <p:cNvPr id="10255" name="Text Box 17"/>
          <p:cNvSpPr txBox="1">
            <a:spLocks noChangeArrowheads="1"/>
          </p:cNvSpPr>
          <p:nvPr/>
        </p:nvSpPr>
        <p:spPr bwMode="auto">
          <a:xfrm>
            <a:off x="685800" y="762000"/>
            <a:ext cx="3419526" cy="46166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6pPr>
            <a:lvl7pPr marL="29718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7pPr>
            <a:lvl8pPr marL="34290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8pPr>
            <a:lvl9pPr marL="3886200" indent="-228600" algn="ctr" eaLnBrk="0" fontAlgn="base" hangingPunct="0">
              <a:spcBef>
                <a:spcPct val="0"/>
              </a:spcBef>
              <a:spcAft>
                <a:spcPct val="0"/>
              </a:spcAft>
              <a:buFont typeface="Wingdings" pitchFamily="2" charset="2"/>
              <a:buChar char="Ø"/>
              <a:defRPr sz="2400">
                <a:solidFill>
                  <a:schemeClr val="accent2"/>
                </a:solidFill>
                <a:latin typeface="Arial" charset="0"/>
              </a:defRPr>
            </a:lvl9pPr>
          </a:lstStyle>
          <a:p>
            <a:pPr algn="l" eaLnBrk="1" hangingPunct="1">
              <a:buFont typeface="Wingdings" pitchFamily="2" charset="2"/>
              <a:buNone/>
            </a:pPr>
            <a:r>
              <a:rPr lang="fr-FR" altLang="en-US" dirty="0" smtClean="0">
                <a:solidFill>
                  <a:schemeClr val="bg1"/>
                </a:solidFill>
              </a:rPr>
              <a:t>Medium </a:t>
            </a:r>
            <a:r>
              <a:rPr lang="fr-FR" altLang="en-US" dirty="0" err="1" smtClean="0">
                <a:solidFill>
                  <a:schemeClr val="bg1"/>
                </a:solidFill>
              </a:rPr>
              <a:t>characteristics</a:t>
            </a:r>
            <a:r>
              <a:rPr lang="fr-FR" altLang="en-US" dirty="0" smtClean="0">
                <a:solidFill>
                  <a:schemeClr val="bg1"/>
                </a:solidFill>
              </a:rPr>
              <a:t>:</a:t>
            </a:r>
            <a:endParaRPr lang="fr-FR" altLang="en-US" dirty="0">
              <a:solidFill>
                <a:schemeClr val="bg1"/>
              </a:solidFill>
            </a:endParaRPr>
          </a:p>
        </p:txBody>
      </p:sp>
    </p:spTree>
    <p:extLst>
      <p:ext uri="{BB962C8B-B14F-4D97-AF65-F5344CB8AC3E}">
        <p14:creationId xmlns:p14="http://schemas.microsoft.com/office/powerpoint/2010/main" val="290864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txDef>
      <a:spPr>
        <a:noFill/>
      </a:spPr>
      <a:bodyPr wrap="none" rtlCol="0">
        <a:spAutoFit/>
      </a:bodyPr>
      <a:lstStyle>
        <a:defPPr>
          <a:defRPr sz="1800" dirty="0" err="1" smtClean="0">
            <a:latin typeface="Arial" pitchFamily="34" charset="0"/>
            <a:cs typeface="Arial"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43421</TotalTime>
  <Words>1759</Words>
  <Application>Microsoft Office PowerPoint</Application>
  <PresentationFormat>Affichage à l'écran (4:3)</PresentationFormat>
  <Paragraphs>334</Paragraphs>
  <Slides>48</Slides>
  <Notes>48</Notes>
  <HiddenSlides>0</HiddenSlides>
  <MMClips>0</MMClips>
  <ScaleCrop>false</ScaleCrop>
  <HeadingPairs>
    <vt:vector size="6" baseType="variant">
      <vt:variant>
        <vt:lpstr>Thème</vt:lpstr>
      </vt:variant>
      <vt:variant>
        <vt:i4>2</vt:i4>
      </vt:variant>
      <vt:variant>
        <vt:lpstr>Serveurs OLE incorporés</vt:lpstr>
      </vt:variant>
      <vt:variant>
        <vt:i4>3</vt:i4>
      </vt:variant>
      <vt:variant>
        <vt:lpstr>Titres des diapositives</vt:lpstr>
      </vt:variant>
      <vt:variant>
        <vt:i4>48</vt:i4>
      </vt:variant>
    </vt:vector>
  </HeadingPairs>
  <TitlesOfParts>
    <vt:vector size="53" baseType="lpstr">
      <vt:lpstr>Nouvelle présentation</vt:lpstr>
      <vt:lpstr>Conception personnalisée</vt:lpstr>
      <vt:lpstr>Equation</vt:lpstr>
      <vt:lpstr>Équation</vt:lpstr>
      <vt:lpstr>Microsoft Éditeur d'équations 3.0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INSA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nahalie FALLONI</dc:creator>
  <cp:lastModifiedBy>gvillemaud</cp:lastModifiedBy>
  <cp:revision>180</cp:revision>
  <dcterms:created xsi:type="dcterms:W3CDTF">2009-03-12T13:09:18Z</dcterms:created>
  <dcterms:modified xsi:type="dcterms:W3CDTF">2013-11-13T10:52:44Z</dcterms:modified>
</cp:coreProperties>
</file>