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270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</p:sldIdLst>
  <p:sldSz cx="9144000" cy="6858000" type="screen4x3"/>
  <p:notesSz cx="6761163" cy="99425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FA5C1"/>
    <a:srgbClr val="0099CC"/>
    <a:srgbClr val="00CCFF"/>
    <a:srgbClr val="FFFF99"/>
    <a:srgbClr val="AFD200"/>
    <a:srgbClr val="99CC00"/>
    <a:srgbClr val="FFFF00"/>
    <a:srgbClr val="E00027"/>
    <a:srgbClr val="EF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32" y="-11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-3186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3291-00F2-4659-AC53-91FDDD274F6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DCDD-078C-4FEF-A717-B78E91D6EB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80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BBD36520-E038-456F-B007-CD5CE4238BD0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3071EF32-64FF-437B-94C6-F51FFCC70A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61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AA11A97-59FE-4363-A2CF-2C1A8896903C}" type="slidenum">
              <a:rPr lang="fr-FR" sz="1200" smtClean="0"/>
              <a:pPr/>
              <a:t>0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0D924B7B-CF26-4D73-B8A4-B883DF4EF18B}" type="slidenum">
              <a:rPr lang="fr-FR" altLang="en-US" sz="1200"/>
              <a:pPr eaLnBrk="1" hangingPunct="1"/>
              <a:t>9</a:t>
            </a:fld>
            <a:endParaRPr lang="fr-FR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8FC39A88-3DF3-4ADE-84D5-B8F40F865E83}" type="slidenum">
              <a:rPr lang="fr-FR" altLang="en-US" sz="1200"/>
              <a:pPr eaLnBrk="1" hangingPunct="1"/>
              <a:t>10</a:t>
            </a:fld>
            <a:endParaRPr lang="fr-FR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41EAC391-5E3D-4375-80BB-6503B56482E1}" type="slidenum">
              <a:rPr lang="fr-FR" altLang="en-US" sz="1200"/>
              <a:pPr eaLnBrk="1" hangingPunct="1"/>
              <a:t>11</a:t>
            </a:fld>
            <a:endParaRPr lang="fr-FR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532C3A30-5A4F-4765-9BC5-D17B6F2D7ECE}" type="slidenum">
              <a:rPr lang="fr-FR" altLang="en-US" sz="1200"/>
              <a:pPr eaLnBrk="1" hangingPunct="1"/>
              <a:t>12</a:t>
            </a:fld>
            <a:endParaRPr lang="fr-FR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F41A2043-64D1-4E0D-AAF1-F96FDC66C62B}" type="slidenum">
              <a:rPr lang="fr-FR" altLang="en-US" sz="1200"/>
              <a:pPr eaLnBrk="1" hangingPunct="1"/>
              <a:t>13</a:t>
            </a:fld>
            <a:endParaRPr lang="fr-FR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FE31018B-BDD4-4AEC-A822-25D4CE73E487}" type="slidenum">
              <a:rPr lang="fr-FR" altLang="en-US" sz="1200"/>
              <a:pPr eaLnBrk="1" hangingPunct="1"/>
              <a:t>14</a:t>
            </a:fld>
            <a:endParaRPr lang="fr-FR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B5208211-CE16-44B5-B7A2-B14EFA9FD0AE}" type="slidenum">
              <a:rPr lang="fr-FR" altLang="en-US" sz="1200"/>
              <a:pPr eaLnBrk="1" hangingPunct="1"/>
              <a:t>15</a:t>
            </a:fld>
            <a:endParaRPr lang="fr-FR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26F420D1-47A1-4EA6-94DF-20A0CD6BAE53}" type="slidenum">
              <a:rPr lang="fr-FR" altLang="en-US" sz="1200"/>
              <a:pPr eaLnBrk="1" hangingPunct="1"/>
              <a:t>16</a:t>
            </a:fld>
            <a:endParaRPr lang="fr-FR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FC0F2B0E-F01D-4D53-81C7-D4496ACDD9B9}" type="slidenum">
              <a:rPr lang="fr-FR" altLang="en-US" sz="1200"/>
              <a:pPr eaLnBrk="1" hangingPunct="1"/>
              <a:t>17</a:t>
            </a:fld>
            <a:endParaRPr lang="fr-FR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D8F0172-F194-4AA8-B841-64935EC4601F}" type="slidenum">
              <a:rPr lang="fr-FR" altLang="en-US" sz="1200"/>
              <a:pPr eaLnBrk="1" hangingPunct="1"/>
              <a:t>18</a:t>
            </a:fld>
            <a:endParaRPr lang="fr-FR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59D6DC97-CE30-42E8-B2A1-CD2CBD173454}" type="slidenum">
              <a:rPr lang="fr-FR" altLang="en-US" sz="1200"/>
              <a:pPr eaLnBrk="1" hangingPunct="1"/>
              <a:t>1</a:t>
            </a:fld>
            <a:endParaRPr lang="fr-FR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A560348D-0CFC-43E0-B9C4-0B19C1C5901F}" type="slidenum">
              <a:rPr lang="fr-FR" altLang="en-US" sz="1200"/>
              <a:pPr eaLnBrk="1" hangingPunct="1"/>
              <a:t>19</a:t>
            </a:fld>
            <a:endParaRPr lang="fr-FR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576AA9B9-792C-4C71-9483-3EAD37CE195F}" type="slidenum">
              <a:rPr lang="fr-FR" altLang="en-US" sz="1200"/>
              <a:pPr eaLnBrk="1" hangingPunct="1"/>
              <a:t>20</a:t>
            </a:fld>
            <a:endParaRPr lang="fr-FR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8BC273D-646A-4DA2-8968-5BBF431AEC16}" type="slidenum">
              <a:rPr lang="fr-FR" altLang="en-US" sz="1200"/>
              <a:pPr eaLnBrk="1" hangingPunct="1"/>
              <a:t>21</a:t>
            </a:fld>
            <a:endParaRPr lang="fr-FR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CF866937-EE95-4EFF-90E5-87BE14E81251}" type="slidenum">
              <a:rPr lang="fr-FR" altLang="en-US" sz="1200"/>
              <a:pPr eaLnBrk="1" hangingPunct="1"/>
              <a:t>22</a:t>
            </a:fld>
            <a:endParaRPr lang="fr-FR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5E836AF9-D9D1-4AE2-8664-E3586DB6AABA}" type="slidenum">
              <a:rPr lang="fr-FR" altLang="en-US" sz="1200"/>
              <a:pPr eaLnBrk="1" hangingPunct="1"/>
              <a:t>23</a:t>
            </a:fld>
            <a:endParaRPr lang="fr-FR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C2C652E5-3624-4FD0-B6FF-BED0F9AEAC5C}" type="slidenum">
              <a:rPr lang="fr-FR" altLang="en-US" sz="1200"/>
              <a:pPr eaLnBrk="1" hangingPunct="1"/>
              <a:t>24</a:t>
            </a:fld>
            <a:endParaRPr lang="fr-FR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A378AD41-7BC6-48AD-9DC2-4EBBB9577BAE}" type="slidenum">
              <a:rPr lang="fr-FR" altLang="en-US" sz="1200"/>
              <a:pPr eaLnBrk="1" hangingPunct="1"/>
              <a:t>25</a:t>
            </a:fld>
            <a:endParaRPr lang="fr-FR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BCCD4DC1-5610-45D0-A352-487A338CA766}" type="slidenum">
              <a:rPr lang="fr-FR" altLang="en-US" sz="1200"/>
              <a:pPr eaLnBrk="1" hangingPunct="1"/>
              <a:t>26</a:t>
            </a:fld>
            <a:endParaRPr lang="fr-FR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5CE020B3-D8C0-44D5-9ABE-83D6D1667711}" type="slidenum">
              <a:rPr lang="fr-FR" altLang="en-US" sz="1200"/>
              <a:pPr eaLnBrk="1" hangingPunct="1"/>
              <a:t>27</a:t>
            </a:fld>
            <a:endParaRPr lang="fr-FR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71221B24-65B1-4DD8-8FCC-B3244AF761DF}" type="slidenum">
              <a:rPr lang="fr-FR" altLang="en-US" sz="1200"/>
              <a:pPr eaLnBrk="1" hangingPunct="1"/>
              <a:t>28</a:t>
            </a:fld>
            <a:endParaRPr lang="fr-FR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23BB816A-2187-42B0-858F-E29513F22453}" type="slidenum">
              <a:rPr lang="fr-FR" altLang="en-US" sz="1200"/>
              <a:pPr eaLnBrk="1" hangingPunct="1"/>
              <a:t>2</a:t>
            </a:fld>
            <a:endParaRPr lang="fr-FR" altLang="en-US" sz="1200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CFB06EC0-9752-4EE8-AA24-91CD864F53B4}" type="slidenum">
              <a:rPr lang="fr-FR" altLang="en-US" sz="1200"/>
              <a:pPr eaLnBrk="1" hangingPunct="1"/>
              <a:t>29</a:t>
            </a:fld>
            <a:endParaRPr lang="fr-FR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1C986EF7-74A9-4232-910D-A7C15AA2259C}" type="slidenum">
              <a:rPr lang="fr-FR" altLang="en-US" sz="1200"/>
              <a:pPr eaLnBrk="1" hangingPunct="1"/>
              <a:t>30</a:t>
            </a:fld>
            <a:endParaRPr lang="fr-FR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B70846A7-60E9-4FF0-A0B7-CEBBD46AA195}" type="slidenum">
              <a:rPr lang="fr-FR" altLang="en-US" sz="1200"/>
              <a:pPr eaLnBrk="1" hangingPunct="1"/>
              <a:t>31</a:t>
            </a:fld>
            <a:endParaRPr lang="fr-FR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B9FB019E-C3EE-4AA3-B100-DF1599A9B2E8}" type="slidenum">
              <a:rPr lang="fr-FR" altLang="en-US" sz="1200"/>
              <a:pPr eaLnBrk="1" hangingPunct="1"/>
              <a:t>32</a:t>
            </a:fld>
            <a:endParaRPr lang="fr-FR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E6A158F4-4BEE-45FE-81F8-167EA639760B}" type="slidenum">
              <a:rPr lang="fr-FR" altLang="en-US" sz="1200"/>
              <a:pPr eaLnBrk="1" hangingPunct="1"/>
              <a:t>33</a:t>
            </a:fld>
            <a:endParaRPr lang="fr-FR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0765939D-6AA7-437E-9429-50C77DE20180}" type="slidenum">
              <a:rPr lang="fr-FR" altLang="en-US" sz="1200"/>
              <a:pPr eaLnBrk="1" hangingPunct="1"/>
              <a:t>34</a:t>
            </a:fld>
            <a:endParaRPr lang="fr-FR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E6F0E187-D4D7-4809-9755-D0EA48FC3C47}" type="slidenum">
              <a:rPr lang="fr-FR" altLang="en-US" sz="1200"/>
              <a:pPr eaLnBrk="1" hangingPunct="1"/>
              <a:t>35</a:t>
            </a:fld>
            <a:endParaRPr lang="fr-FR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2F4D2C7F-87C2-4FAD-8C66-F71162E00674}" type="slidenum">
              <a:rPr lang="fr-FR" altLang="en-US" sz="1200"/>
              <a:pPr eaLnBrk="1" hangingPunct="1"/>
              <a:t>36</a:t>
            </a:fld>
            <a:endParaRPr lang="fr-FR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1F359B68-E2B9-4E93-80E0-11D37293CCEB}" type="slidenum">
              <a:rPr lang="fr-FR" altLang="en-US" sz="1200"/>
              <a:pPr eaLnBrk="1" hangingPunct="1"/>
              <a:t>37</a:t>
            </a:fld>
            <a:endParaRPr lang="fr-FR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0C10D1C5-181B-4EA8-B247-83D209B7CAE9}" type="slidenum">
              <a:rPr lang="fr-FR" altLang="en-US" sz="1200"/>
              <a:pPr eaLnBrk="1" hangingPunct="1"/>
              <a:t>3</a:t>
            </a:fld>
            <a:endParaRPr lang="fr-FR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1DC2C96A-F5C0-4D6D-AFA8-BD1F12E9E093}" type="slidenum">
              <a:rPr lang="fr-FR" altLang="en-US" sz="1200"/>
              <a:pPr eaLnBrk="1" hangingPunct="1"/>
              <a:t>4</a:t>
            </a:fld>
            <a:endParaRPr lang="fr-FR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4EA612D2-5ECD-4FBD-AE28-99DA83FCCA0F}" type="slidenum">
              <a:rPr lang="fr-FR" altLang="en-US" sz="1200"/>
              <a:pPr eaLnBrk="1" hangingPunct="1"/>
              <a:t>5</a:t>
            </a:fld>
            <a:endParaRPr lang="fr-FR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8373BA86-F804-4E48-9DA5-E0DD24A98EB5}" type="slidenum">
              <a:rPr lang="fr-FR" altLang="en-US" sz="1200"/>
              <a:pPr eaLnBrk="1" hangingPunct="1"/>
              <a:t>6</a:t>
            </a:fld>
            <a:endParaRPr lang="fr-FR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4769F952-BCAC-4F5F-BBBC-F8CF79ED38D1}" type="slidenum">
              <a:rPr lang="fr-FR" altLang="en-US" sz="1200"/>
              <a:pPr eaLnBrk="1" hangingPunct="1"/>
              <a:t>7</a:t>
            </a:fld>
            <a:endParaRPr lang="fr-FR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424EA2F0-602C-44DE-94AD-9CE88B3FCD01}" type="slidenum">
              <a:rPr lang="fr-FR" altLang="en-US" sz="1200"/>
              <a:pPr eaLnBrk="1" hangingPunct="1"/>
              <a:t>8</a:t>
            </a:fld>
            <a:endParaRPr lang="fr-FR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282B-978B-4D24-9DC9-B30C55BFB4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5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819F-476E-418C-AAC3-A735A9E345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37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639B-8F99-4181-A306-855E505567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02AE-2A4B-47A1-959D-9A23E2ABFA21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F-3EBE-4BEE-A46A-A600ADFECB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13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333E-B1CC-4119-A77B-AEFF1267AEF9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3CAB-583D-4D16-8FCF-B7DBBDCFB1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76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30EF-376A-4B9B-996C-FEDC552B2967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82A9-009C-4A12-A7A3-0735E4DD9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89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31BF-3527-48DF-B809-102F391CB83B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5758-CD20-4BFE-ADED-846F4BB14D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11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CBDF-4AEB-454A-B7BF-DDC0E636831C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6BBA-95CC-487A-8681-4A6A8FF369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58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12BB-FFCC-42F0-B212-2BAC7F8CAF5B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111A-FF9A-43F2-89B1-89FF651805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48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FD8F-F4DD-4590-B704-0810AC2E7EE6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7EBB-50E2-49ED-ADCF-12928EC3A0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828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F590-5DED-4DCE-A817-8DF61187B74B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0881-9CBF-4475-908F-DE49611902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3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B37E-946F-41EF-B160-76431933E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03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0503-EC83-45CC-A3E5-28E2D627010C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263F-4D5C-41EA-9A20-11F9A49290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5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6B2C-AE3C-41DA-958A-A378083BF688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7DF4-F07F-439A-931F-DE77A7007D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84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A6B3-A62C-4094-AD9D-7A64A76E0BB9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EB56-C63B-4CAF-BB60-3699637123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7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51E2-EDC7-4755-9514-63933AE3EE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9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728E0-CAB0-453C-98FB-771BD875DE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22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1994-785F-4466-94D2-9B1171751C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1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66B4C-6F14-4572-AFAB-99E93ADCC7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59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5588" cy="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2987824" y="6350000"/>
            <a:ext cx="3402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fr-FR" sz="1800" dirty="0" err="1" smtClean="0">
                <a:solidFill>
                  <a:schemeClr val="bg1"/>
                </a:solidFill>
                <a:latin typeface="Arial" charset="0"/>
              </a:rPr>
              <a:t>Antennas</a:t>
            </a:r>
            <a:r>
              <a:rPr lang="fr-FR" sz="1800" dirty="0" smtClean="0">
                <a:solidFill>
                  <a:schemeClr val="bg1"/>
                </a:solidFill>
                <a:latin typeface="Arial" charset="0"/>
              </a:rPr>
              <a:t> – G. </a:t>
            </a:r>
            <a:r>
              <a:rPr lang="fr-FR" sz="1800" dirty="0" err="1" smtClean="0">
                <a:solidFill>
                  <a:schemeClr val="bg1"/>
                </a:solidFill>
                <a:latin typeface="Arial" charset="0"/>
              </a:rPr>
              <a:t>Villemaud</a:t>
            </a:r>
            <a:r>
              <a:rPr lang="fr-FR" sz="1800" dirty="0" smtClean="0">
                <a:solidFill>
                  <a:schemeClr val="bg1"/>
                </a:solidFill>
                <a:latin typeface="Arial" charset="0"/>
              </a:rPr>
              <a:t>    </a:t>
            </a:r>
            <a:fld id="{5B936E66-B5B0-491A-BD3F-51376BC38858}" type="slidenum">
              <a:rPr lang="fr-FR" sz="1800" smtClean="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‹N°›</a:t>
            </a:fld>
            <a:endParaRPr lang="fr-FR" sz="18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5" y="6320055"/>
            <a:ext cx="1158611" cy="4213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83569" cy="6211888"/>
          </a:xfrm>
          <a:prstGeom prst="rect">
            <a:avLst/>
          </a:prstGeom>
          <a:gradFill flip="none" rotWithShape="1">
            <a:gsLst>
              <a:gs pos="0">
                <a:srgbClr val="1FA5C1"/>
              </a:gs>
              <a:gs pos="100000">
                <a:schemeClr val="accent1">
                  <a:lumMod val="9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3569" y="512440"/>
            <a:ext cx="8064895" cy="108248"/>
          </a:xfrm>
          <a:prstGeom prst="rect">
            <a:avLst/>
          </a:prstGeom>
          <a:gradFill>
            <a:gsLst>
              <a:gs pos="100000">
                <a:schemeClr val="accent1">
                  <a:lumMod val="90000"/>
                </a:schemeClr>
              </a:gs>
              <a:gs pos="0">
                <a:srgbClr val="1FA5C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0782" y="770782"/>
            <a:ext cx="2225132" cy="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99C84-E8E0-42EF-9D86-C879C9A704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4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842C-96C7-47A3-8DAC-874072966E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4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AA0F2055-7149-4EA8-AAA3-F038B0F737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86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8E51BD-0BF6-4C32-9C37-57D9828ABAE7}" type="datetimeFigureOut">
              <a:rPr lang="fr-FR"/>
              <a:pPr>
                <a:defRPr/>
              </a:pPr>
              <a:t>02/12/2013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28968E-E4DA-499D-ADF4-575A9676F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8.wmf"/><Relationship Id="rId5" Type="http://schemas.openxmlformats.org/officeDocument/2006/relationships/image" Target="../media/image35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4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r="19792" b="28415"/>
          <a:stretch/>
        </p:blipFill>
        <p:spPr>
          <a:xfrm>
            <a:off x="-149888" y="-99391"/>
            <a:ext cx="7386184" cy="5042188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9512" y="87313"/>
            <a:ext cx="56380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4th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Engineering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195"/>
            <a:ext cx="9180512" cy="68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Image 7" descr="logo_ci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29" y="3442928"/>
            <a:ext cx="2016224" cy="6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28" y="4370433"/>
            <a:ext cx="1767543" cy="642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4931876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Guillaume VILLEMAUD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36512" y="688628"/>
            <a:ext cx="62281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4400" b="1" cap="all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 </a:t>
            </a:r>
            <a:r>
              <a:rPr lang="fr-FR" sz="4400" b="1" cap="all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characteristics</a:t>
            </a:r>
            <a:r>
              <a:rPr lang="fr-FR" sz="4400" b="1" cap="all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of </a:t>
            </a:r>
            <a:r>
              <a:rPr lang="fr-FR" sz="4400" b="1" cap="all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antennas</a:t>
            </a:r>
            <a:endParaRPr lang="fr-FR" sz="4400" b="1" cap="all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9290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67662" y="0"/>
            <a:ext cx="4698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Radiation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resistance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2971800" y="838200"/>
          <a:ext cx="23066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4" name="Equation" r:id="rId5" imgW="762045" imgH="190500" progId="Equation.3">
                  <p:embed/>
                </p:oleObj>
              </mc:Choice>
              <mc:Fallback>
                <p:oleObj name="Equation" r:id="rId5" imgW="762045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2971800" y="838200"/>
                        <a:ext cx="23066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3429000" y="137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066800" y="1828800"/>
            <a:ext cx="4774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Radiation </a:t>
            </a:r>
            <a:r>
              <a:rPr lang="fr-FR" altLang="en-US" dirty="0" err="1" smtClean="0"/>
              <a:t>resistance</a:t>
            </a:r>
            <a:r>
              <a:rPr lang="fr-FR" altLang="en-US" dirty="0" smtClean="0"/>
              <a:t> and </a:t>
            </a:r>
            <a:r>
              <a:rPr lang="fr-FR" altLang="en-US" dirty="0" err="1" smtClean="0"/>
              <a:t>loss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resistance</a:t>
            </a:r>
            <a:endParaRPr lang="fr-FR" altLang="en-US" dirty="0"/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838200" y="2743200"/>
            <a:ext cx="37480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For purely metallic antennas, the loss resistance could be neglected.</a:t>
            </a:r>
            <a:endParaRPr lang="en-US" altLang="en-US" dirty="0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63959" y="4267200"/>
            <a:ext cx="44561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For a </a:t>
            </a:r>
            <a:r>
              <a:rPr lang="fr-FR" altLang="en-US" dirty="0" err="1" smtClean="0"/>
              <a:t>purely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resitive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antenna</a:t>
            </a:r>
            <a:r>
              <a:rPr lang="fr-FR" altLang="en-US" dirty="0" smtClean="0"/>
              <a:t> (</a:t>
            </a:r>
            <a:r>
              <a:rPr lang="fr-FR" altLang="en-US" dirty="0" err="1" smtClean="0"/>
              <a:t>accorded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antenna</a:t>
            </a:r>
            <a:r>
              <a:rPr lang="fr-FR" altLang="en-US" dirty="0" smtClean="0"/>
              <a:t>), </a:t>
            </a:r>
            <a:r>
              <a:rPr lang="fr-FR" altLang="en-US" dirty="0"/>
              <a:t>X=0</a:t>
            </a:r>
          </a:p>
        </p:txBody>
      </p:sp>
    </p:spTree>
    <p:extLst>
      <p:ext uri="{BB962C8B-B14F-4D97-AF65-F5344CB8AC3E}">
        <p14:creationId xmlns:p14="http://schemas.microsoft.com/office/powerpoint/2010/main" val="22927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51850" y="0"/>
            <a:ext cx="25442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Bandwidth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There </a:t>
            </a:r>
            <a:r>
              <a:rPr lang="en-US" altLang="en-US" dirty="0"/>
              <a:t>are many definitions of bandwidths. The most common is the bandwidth </a:t>
            </a:r>
            <a:r>
              <a:rPr lang="en-US" altLang="en-US" dirty="0" smtClean="0"/>
              <a:t>in impedance matching </a:t>
            </a:r>
            <a:r>
              <a:rPr lang="en-US" altLang="en-US" dirty="0"/>
              <a:t>where the reflection coefficient of the antenna meets a certain level.</a:t>
            </a:r>
            <a:endParaRPr lang="fr-FR" altLang="en-US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71600" y="2133600"/>
          <a:ext cx="67818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8" name="Image Photo Editor" r:id="rId4" imgW="9135750" imgH="5323810" progId="MSPhotoEd.3">
                  <p:embed/>
                </p:oleObj>
              </mc:Choice>
              <mc:Fallback>
                <p:oleObj name="Image Photo Editor" r:id="rId4" imgW="9135750" imgH="53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678180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8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81200" y="0"/>
            <a:ext cx="5283498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Relation 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 the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impedance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71477"/>
              </p:ext>
            </p:extLst>
          </p:nvPr>
        </p:nvGraphicFramePr>
        <p:xfrm>
          <a:off x="3810000" y="2727325"/>
          <a:ext cx="525780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2" r:id="rId4" imgW="3822192" imgH="2523744" progId="Draw">
                  <p:embed/>
                </p:oleObj>
              </mc:Choice>
              <mc:Fallback>
                <p:oleObj r:id="rId4" imgW="3822192" imgH="2523744" progId="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27325"/>
                        <a:ext cx="525780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5800" y="102235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/>
              <a:t>The </a:t>
            </a:r>
            <a:r>
              <a:rPr lang="en-US" altLang="en-US" sz="2400" dirty="0"/>
              <a:t>complex impedance of an antenna varies with frequency. It corresponds to variations in current distribution on the surface.</a:t>
            </a:r>
            <a:endParaRPr lang="fr-FR" altLang="en-US" sz="2400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19336" y="2667000"/>
            <a:ext cx="3276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We try to match the operating frequency with a purely real </a:t>
            </a:r>
            <a:r>
              <a:rPr lang="en-US" altLang="en-US" sz="2400" dirty="0" smtClean="0">
                <a:solidFill>
                  <a:schemeClr val="tx1"/>
                </a:solidFill>
              </a:rPr>
              <a:t>impedance </a:t>
            </a:r>
            <a:r>
              <a:rPr lang="en-US" altLang="en-US" sz="2400" dirty="0">
                <a:solidFill>
                  <a:schemeClr val="tx1"/>
                </a:solidFill>
              </a:rPr>
              <a:t>similar to that of </a:t>
            </a:r>
            <a:r>
              <a:rPr lang="en-US" altLang="en-US" sz="2400" dirty="0" smtClean="0">
                <a:solidFill>
                  <a:schemeClr val="tx1"/>
                </a:solidFill>
              </a:rPr>
              <a:t>system </a:t>
            </a:r>
            <a:r>
              <a:rPr lang="en-US" altLang="en-US" sz="2400" dirty="0">
                <a:solidFill>
                  <a:schemeClr val="tx1"/>
                </a:solidFill>
              </a:rPr>
              <a:t>(usually 50 ohms).</a:t>
            </a:r>
            <a:endParaRPr lang="fr-FR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11961" y="3636496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Serial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resonance</a:t>
            </a:r>
            <a:endParaRPr lang="en-US" sz="18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44478" y="5517232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Parallel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resonance</a:t>
            </a:r>
            <a:endParaRPr lang="en-US" sz="18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76400" y="0"/>
            <a:ext cx="5766002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Serial </a:t>
            </a:r>
            <a:r>
              <a:rPr lang="fr-FR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or </a:t>
            </a:r>
            <a:r>
              <a:rPr lang="fr-FR" sz="32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parallel</a:t>
            </a:r>
            <a:r>
              <a:rPr lang="fr-FR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resonances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33536" y="8382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The geometry of the antenna and its feeding mode affects the impedance. We usually try to place as close to resonance and cancel the imaginary part.</a:t>
            </a:r>
            <a:endParaRPr lang="fr-FR" altLang="en-US" sz="2400" dirty="0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685800" y="2057400"/>
            <a:ext cx="8305800" cy="2593975"/>
            <a:chOff x="432" y="1152"/>
            <a:chExt cx="5232" cy="1634"/>
          </a:xfrm>
        </p:grpSpPr>
        <p:grpSp>
          <p:nvGrpSpPr>
            <p:cNvPr id="14347" name="Group 5"/>
            <p:cNvGrpSpPr>
              <a:grpSpLocks/>
            </p:cNvGrpSpPr>
            <p:nvPr/>
          </p:nvGrpSpPr>
          <p:grpSpPr bwMode="auto">
            <a:xfrm>
              <a:off x="3888" y="1728"/>
              <a:ext cx="384" cy="384"/>
              <a:chOff x="912" y="1152"/>
              <a:chExt cx="384" cy="384"/>
            </a:xfrm>
          </p:grpSpPr>
          <p:sp>
            <p:nvSpPr>
              <p:cNvPr id="14425" name="Oval 6"/>
              <p:cNvSpPr>
                <a:spLocks noChangeArrowheads="1"/>
              </p:cNvSpPr>
              <p:nvPr/>
            </p:nvSpPr>
            <p:spPr bwMode="auto">
              <a:xfrm>
                <a:off x="912" y="11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6" name="Freeform 7"/>
              <p:cNvSpPr>
                <a:spLocks/>
              </p:cNvSpPr>
              <p:nvPr/>
            </p:nvSpPr>
            <p:spPr bwMode="auto">
              <a:xfrm>
                <a:off x="1008" y="1248"/>
                <a:ext cx="192" cy="192"/>
              </a:xfrm>
              <a:custGeom>
                <a:avLst/>
                <a:gdLst>
                  <a:gd name="T0" fmla="*/ 0 w 144"/>
                  <a:gd name="T1" fmla="*/ 104 h 504"/>
                  <a:gd name="T2" fmla="*/ 64 w 144"/>
                  <a:gd name="T3" fmla="*/ 12 h 504"/>
                  <a:gd name="T4" fmla="*/ 128 w 144"/>
                  <a:gd name="T5" fmla="*/ 177 h 504"/>
                  <a:gd name="T6" fmla="*/ 192 w 144"/>
                  <a:gd name="T7" fmla="*/ 104 h 5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504">
                    <a:moveTo>
                      <a:pt x="0" y="272"/>
                    </a:moveTo>
                    <a:cubicBezTo>
                      <a:pt x="16" y="136"/>
                      <a:pt x="32" y="0"/>
                      <a:pt x="48" y="32"/>
                    </a:cubicBezTo>
                    <a:cubicBezTo>
                      <a:pt x="64" y="64"/>
                      <a:pt x="80" y="424"/>
                      <a:pt x="96" y="464"/>
                    </a:cubicBezTo>
                    <a:cubicBezTo>
                      <a:pt x="112" y="504"/>
                      <a:pt x="136" y="304"/>
                      <a:pt x="144" y="272"/>
                    </a:cubicBezTo>
                  </a:path>
                </a:pathLst>
              </a:cu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348" name="Group 8"/>
            <p:cNvGrpSpPr>
              <a:grpSpLocks/>
            </p:cNvGrpSpPr>
            <p:nvPr/>
          </p:nvGrpSpPr>
          <p:grpSpPr bwMode="auto">
            <a:xfrm>
              <a:off x="432" y="1728"/>
              <a:ext cx="384" cy="384"/>
              <a:chOff x="912" y="1152"/>
              <a:chExt cx="384" cy="384"/>
            </a:xfrm>
          </p:grpSpPr>
          <p:sp>
            <p:nvSpPr>
              <p:cNvPr id="14423" name="Oval 9"/>
              <p:cNvSpPr>
                <a:spLocks noChangeArrowheads="1"/>
              </p:cNvSpPr>
              <p:nvPr/>
            </p:nvSpPr>
            <p:spPr bwMode="auto">
              <a:xfrm>
                <a:off x="912" y="11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4" name="Freeform 10"/>
              <p:cNvSpPr>
                <a:spLocks/>
              </p:cNvSpPr>
              <p:nvPr/>
            </p:nvSpPr>
            <p:spPr bwMode="auto">
              <a:xfrm>
                <a:off x="1008" y="1248"/>
                <a:ext cx="192" cy="192"/>
              </a:xfrm>
              <a:custGeom>
                <a:avLst/>
                <a:gdLst>
                  <a:gd name="T0" fmla="*/ 0 w 144"/>
                  <a:gd name="T1" fmla="*/ 104 h 504"/>
                  <a:gd name="T2" fmla="*/ 64 w 144"/>
                  <a:gd name="T3" fmla="*/ 12 h 504"/>
                  <a:gd name="T4" fmla="*/ 128 w 144"/>
                  <a:gd name="T5" fmla="*/ 177 h 504"/>
                  <a:gd name="T6" fmla="*/ 192 w 144"/>
                  <a:gd name="T7" fmla="*/ 104 h 5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504">
                    <a:moveTo>
                      <a:pt x="0" y="272"/>
                    </a:moveTo>
                    <a:cubicBezTo>
                      <a:pt x="16" y="136"/>
                      <a:pt x="32" y="0"/>
                      <a:pt x="48" y="32"/>
                    </a:cubicBezTo>
                    <a:cubicBezTo>
                      <a:pt x="64" y="64"/>
                      <a:pt x="80" y="424"/>
                      <a:pt x="96" y="464"/>
                    </a:cubicBezTo>
                    <a:cubicBezTo>
                      <a:pt x="112" y="504"/>
                      <a:pt x="136" y="304"/>
                      <a:pt x="144" y="272"/>
                    </a:cubicBezTo>
                  </a:path>
                </a:pathLst>
              </a:cu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349" name="Line 11"/>
            <p:cNvSpPr>
              <a:spLocks noChangeShapeType="1"/>
            </p:cNvSpPr>
            <p:nvPr/>
          </p:nvSpPr>
          <p:spPr bwMode="auto">
            <a:xfrm flipV="1">
              <a:off x="624" y="13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0" name="Line 12"/>
            <p:cNvSpPr>
              <a:spLocks noChangeShapeType="1"/>
            </p:cNvSpPr>
            <p:nvPr/>
          </p:nvSpPr>
          <p:spPr bwMode="auto">
            <a:xfrm flipV="1">
              <a:off x="624" y="211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1" name="Line 13"/>
            <p:cNvSpPr>
              <a:spLocks noChangeShapeType="1"/>
            </p:cNvSpPr>
            <p:nvPr/>
          </p:nvSpPr>
          <p:spPr bwMode="auto">
            <a:xfrm flipV="1">
              <a:off x="1008" y="134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2" name="Line 14"/>
            <p:cNvSpPr>
              <a:spLocks noChangeShapeType="1"/>
            </p:cNvSpPr>
            <p:nvPr/>
          </p:nvSpPr>
          <p:spPr bwMode="auto">
            <a:xfrm flipV="1">
              <a:off x="1008" y="20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3" name="Line 15"/>
            <p:cNvSpPr>
              <a:spLocks noChangeShapeType="1"/>
            </p:cNvSpPr>
            <p:nvPr/>
          </p:nvSpPr>
          <p:spPr bwMode="auto">
            <a:xfrm flipH="1">
              <a:off x="624" y="249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4" name="Line 16"/>
            <p:cNvSpPr>
              <a:spLocks noChangeShapeType="1"/>
            </p:cNvSpPr>
            <p:nvPr/>
          </p:nvSpPr>
          <p:spPr bwMode="auto">
            <a:xfrm flipH="1">
              <a:off x="624" y="13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5" name="Freeform 17"/>
            <p:cNvSpPr>
              <a:spLocks/>
            </p:cNvSpPr>
            <p:nvPr/>
          </p:nvSpPr>
          <p:spPr bwMode="auto">
            <a:xfrm>
              <a:off x="960" y="1536"/>
              <a:ext cx="576" cy="720"/>
            </a:xfrm>
            <a:custGeom>
              <a:avLst/>
              <a:gdLst>
                <a:gd name="T0" fmla="*/ 0 w 576"/>
                <a:gd name="T1" fmla="*/ 240 h 720"/>
                <a:gd name="T2" fmla="*/ 288 w 576"/>
                <a:gd name="T3" fmla="*/ 240 h 720"/>
                <a:gd name="T4" fmla="*/ 576 w 576"/>
                <a:gd name="T5" fmla="*/ 0 h 720"/>
                <a:gd name="T6" fmla="*/ 576 w 576"/>
                <a:gd name="T7" fmla="*/ 720 h 720"/>
                <a:gd name="T8" fmla="*/ 288 w 576"/>
                <a:gd name="T9" fmla="*/ 528 h 720"/>
                <a:gd name="T10" fmla="*/ 0 w 576"/>
                <a:gd name="T11" fmla="*/ 528 h 720"/>
                <a:gd name="T12" fmla="*/ 0 w 576"/>
                <a:gd name="T13" fmla="*/ 240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" h="720">
                  <a:moveTo>
                    <a:pt x="0" y="240"/>
                  </a:moveTo>
                  <a:lnTo>
                    <a:pt x="288" y="240"/>
                  </a:lnTo>
                  <a:lnTo>
                    <a:pt x="576" y="0"/>
                  </a:lnTo>
                  <a:lnTo>
                    <a:pt x="576" y="720"/>
                  </a:lnTo>
                  <a:lnTo>
                    <a:pt x="288" y="528"/>
                  </a:lnTo>
                  <a:lnTo>
                    <a:pt x="0" y="52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folHlink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6" name="Text Box 18"/>
            <p:cNvSpPr txBox="1">
              <a:spLocks noChangeArrowheads="1"/>
            </p:cNvSpPr>
            <p:nvPr/>
          </p:nvSpPr>
          <p:spPr bwMode="auto">
            <a:xfrm>
              <a:off x="960" y="1823"/>
              <a:ext cx="59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600" dirty="0" err="1" smtClean="0">
                  <a:solidFill>
                    <a:schemeClr val="bg1"/>
                  </a:solidFill>
                </a:rPr>
                <a:t>Antenna</a:t>
              </a:r>
              <a:endParaRPr lang="fr-F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357" name="Line 19"/>
            <p:cNvSpPr>
              <a:spLocks noChangeShapeType="1"/>
            </p:cNvSpPr>
            <p:nvPr/>
          </p:nvSpPr>
          <p:spPr bwMode="auto">
            <a:xfrm flipV="1">
              <a:off x="4848" y="220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8" name="Line 20"/>
            <p:cNvSpPr>
              <a:spLocks noChangeShapeType="1"/>
            </p:cNvSpPr>
            <p:nvPr/>
          </p:nvSpPr>
          <p:spPr bwMode="auto">
            <a:xfrm>
              <a:off x="4848" y="148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359" name="Group 21"/>
            <p:cNvGrpSpPr>
              <a:grpSpLocks/>
            </p:cNvGrpSpPr>
            <p:nvPr/>
          </p:nvGrpSpPr>
          <p:grpSpPr bwMode="auto">
            <a:xfrm>
              <a:off x="1824" y="1728"/>
              <a:ext cx="384" cy="384"/>
              <a:chOff x="912" y="1152"/>
              <a:chExt cx="384" cy="384"/>
            </a:xfrm>
          </p:grpSpPr>
          <p:sp>
            <p:nvSpPr>
              <p:cNvPr id="14421" name="Oval 22"/>
              <p:cNvSpPr>
                <a:spLocks noChangeArrowheads="1"/>
              </p:cNvSpPr>
              <p:nvPr/>
            </p:nvSpPr>
            <p:spPr bwMode="auto">
              <a:xfrm>
                <a:off x="912" y="1152"/>
                <a:ext cx="384" cy="38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22" name="Freeform 23"/>
              <p:cNvSpPr>
                <a:spLocks/>
              </p:cNvSpPr>
              <p:nvPr/>
            </p:nvSpPr>
            <p:spPr bwMode="auto">
              <a:xfrm>
                <a:off x="1008" y="1248"/>
                <a:ext cx="192" cy="192"/>
              </a:xfrm>
              <a:custGeom>
                <a:avLst/>
                <a:gdLst>
                  <a:gd name="T0" fmla="*/ 0 w 144"/>
                  <a:gd name="T1" fmla="*/ 104 h 504"/>
                  <a:gd name="T2" fmla="*/ 64 w 144"/>
                  <a:gd name="T3" fmla="*/ 12 h 504"/>
                  <a:gd name="T4" fmla="*/ 128 w 144"/>
                  <a:gd name="T5" fmla="*/ 177 h 504"/>
                  <a:gd name="T6" fmla="*/ 192 w 144"/>
                  <a:gd name="T7" fmla="*/ 104 h 5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504">
                    <a:moveTo>
                      <a:pt x="0" y="272"/>
                    </a:moveTo>
                    <a:cubicBezTo>
                      <a:pt x="16" y="136"/>
                      <a:pt x="32" y="0"/>
                      <a:pt x="48" y="32"/>
                    </a:cubicBezTo>
                    <a:cubicBezTo>
                      <a:pt x="64" y="64"/>
                      <a:pt x="80" y="424"/>
                      <a:pt x="96" y="464"/>
                    </a:cubicBezTo>
                    <a:cubicBezTo>
                      <a:pt x="112" y="504"/>
                      <a:pt x="136" y="304"/>
                      <a:pt x="144" y="272"/>
                    </a:cubicBezTo>
                  </a:path>
                </a:pathLst>
              </a:cu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 flipV="1">
              <a:off x="2016" y="13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flipV="1">
              <a:off x="2016" y="211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V="1">
              <a:off x="3408" y="134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 flipV="1">
              <a:off x="3408" y="19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 flipH="1">
              <a:off x="2016" y="249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flipH="1">
              <a:off x="2016" y="13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3216" y="182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3216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368" name="Group 32"/>
            <p:cNvGrpSpPr>
              <a:grpSpLocks/>
            </p:cNvGrpSpPr>
            <p:nvPr/>
          </p:nvGrpSpPr>
          <p:grpSpPr bwMode="auto">
            <a:xfrm rot="-5400000" flipH="1" flipV="1">
              <a:off x="2616" y="936"/>
              <a:ext cx="192" cy="624"/>
              <a:chOff x="1104" y="1968"/>
              <a:chExt cx="144" cy="1440"/>
            </a:xfrm>
          </p:grpSpPr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1104" y="196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6" name="Freeform 34"/>
              <p:cNvSpPr>
                <a:spLocks/>
              </p:cNvSpPr>
              <p:nvPr/>
            </p:nvSpPr>
            <p:spPr bwMode="auto">
              <a:xfrm>
                <a:off x="1104" y="220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1104" y="244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8" name="Freeform 36"/>
              <p:cNvSpPr>
                <a:spLocks/>
              </p:cNvSpPr>
              <p:nvPr/>
            </p:nvSpPr>
            <p:spPr bwMode="auto">
              <a:xfrm>
                <a:off x="1104" y="268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1104" y="292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0" name="Freeform 38"/>
              <p:cNvSpPr>
                <a:spLocks/>
              </p:cNvSpPr>
              <p:nvPr/>
            </p:nvSpPr>
            <p:spPr bwMode="auto">
              <a:xfrm>
                <a:off x="1104" y="316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9" name="Line 39"/>
            <p:cNvSpPr>
              <a:spLocks noChangeShapeType="1"/>
            </p:cNvSpPr>
            <p:nvPr/>
          </p:nvSpPr>
          <p:spPr bwMode="auto">
            <a:xfrm flipH="1">
              <a:off x="3024" y="13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70" name="Line 40"/>
            <p:cNvSpPr>
              <a:spLocks noChangeShapeType="1"/>
            </p:cNvSpPr>
            <p:nvPr/>
          </p:nvSpPr>
          <p:spPr bwMode="auto">
            <a:xfrm flipH="1">
              <a:off x="3024" y="249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371" name="Group 41"/>
            <p:cNvGrpSpPr>
              <a:grpSpLocks/>
            </p:cNvGrpSpPr>
            <p:nvPr/>
          </p:nvGrpSpPr>
          <p:grpSpPr bwMode="auto">
            <a:xfrm>
              <a:off x="2400" y="2352"/>
              <a:ext cx="624" cy="144"/>
              <a:chOff x="2208" y="2448"/>
              <a:chExt cx="480" cy="96"/>
            </a:xfrm>
          </p:grpSpPr>
          <p:sp>
            <p:nvSpPr>
              <p:cNvPr id="14405" name="Line 42"/>
              <p:cNvSpPr>
                <a:spLocks noChangeShapeType="1"/>
              </p:cNvSpPr>
              <p:nvPr/>
            </p:nvSpPr>
            <p:spPr bwMode="auto">
              <a:xfrm flipV="1">
                <a:off x="2208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06" name="Line 43"/>
              <p:cNvSpPr>
                <a:spLocks noChangeShapeType="1"/>
              </p:cNvSpPr>
              <p:nvPr/>
            </p:nvSpPr>
            <p:spPr bwMode="auto">
              <a:xfrm flipV="1">
                <a:off x="2304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07" name="Line 44"/>
              <p:cNvSpPr>
                <a:spLocks noChangeShapeType="1"/>
              </p:cNvSpPr>
              <p:nvPr/>
            </p:nvSpPr>
            <p:spPr bwMode="auto">
              <a:xfrm flipH="1" flipV="1">
                <a:off x="2256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08" name="Line 45"/>
              <p:cNvSpPr>
                <a:spLocks noChangeShapeType="1"/>
              </p:cNvSpPr>
              <p:nvPr/>
            </p:nvSpPr>
            <p:spPr bwMode="auto">
              <a:xfrm flipH="1" flipV="1">
                <a:off x="2352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09" name="Line 46"/>
              <p:cNvSpPr>
                <a:spLocks noChangeShapeType="1"/>
              </p:cNvSpPr>
              <p:nvPr/>
            </p:nvSpPr>
            <p:spPr bwMode="auto">
              <a:xfrm flipV="1">
                <a:off x="2400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10" name="Line 47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11" name="Line 48"/>
              <p:cNvSpPr>
                <a:spLocks noChangeShapeType="1"/>
              </p:cNvSpPr>
              <p:nvPr/>
            </p:nvSpPr>
            <p:spPr bwMode="auto">
              <a:xfrm flipH="1" flipV="1">
                <a:off x="2448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12" name="Line 49"/>
              <p:cNvSpPr>
                <a:spLocks noChangeShapeType="1"/>
              </p:cNvSpPr>
              <p:nvPr/>
            </p:nvSpPr>
            <p:spPr bwMode="auto">
              <a:xfrm flipH="1" flipV="1">
                <a:off x="2544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13" name="Line 50"/>
              <p:cNvSpPr>
                <a:spLocks noChangeShapeType="1"/>
              </p:cNvSpPr>
              <p:nvPr/>
            </p:nvSpPr>
            <p:spPr bwMode="auto">
              <a:xfrm flipV="1">
                <a:off x="2592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14" name="Line 51"/>
              <p:cNvSpPr>
                <a:spLocks noChangeShapeType="1"/>
              </p:cNvSpPr>
              <p:nvPr/>
            </p:nvSpPr>
            <p:spPr bwMode="auto">
              <a:xfrm flipH="1" flipV="1">
                <a:off x="2640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372" name="Line 52"/>
            <p:cNvSpPr>
              <a:spLocks noChangeShapeType="1"/>
            </p:cNvSpPr>
            <p:nvPr/>
          </p:nvSpPr>
          <p:spPr bwMode="auto">
            <a:xfrm flipV="1">
              <a:off x="4080" y="13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73" name="Line 53"/>
            <p:cNvSpPr>
              <a:spLocks noChangeShapeType="1"/>
            </p:cNvSpPr>
            <p:nvPr/>
          </p:nvSpPr>
          <p:spPr bwMode="auto">
            <a:xfrm flipV="1">
              <a:off x="4080" y="211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74" name="Line 54"/>
            <p:cNvSpPr>
              <a:spLocks noChangeShapeType="1"/>
            </p:cNvSpPr>
            <p:nvPr/>
          </p:nvSpPr>
          <p:spPr bwMode="auto">
            <a:xfrm flipV="1">
              <a:off x="5184" y="134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75" name="Line 55"/>
            <p:cNvSpPr>
              <a:spLocks noChangeShapeType="1"/>
            </p:cNvSpPr>
            <p:nvPr/>
          </p:nvSpPr>
          <p:spPr bwMode="auto">
            <a:xfrm flipV="1">
              <a:off x="5184" y="19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76" name="Line 56"/>
            <p:cNvSpPr>
              <a:spLocks noChangeShapeType="1"/>
            </p:cNvSpPr>
            <p:nvPr/>
          </p:nvSpPr>
          <p:spPr bwMode="auto">
            <a:xfrm flipH="1">
              <a:off x="4080" y="13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77" name="Line 57"/>
            <p:cNvSpPr>
              <a:spLocks noChangeShapeType="1"/>
            </p:cNvSpPr>
            <p:nvPr/>
          </p:nvSpPr>
          <p:spPr bwMode="auto">
            <a:xfrm>
              <a:off x="4992" y="182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78" name="Line 58"/>
            <p:cNvSpPr>
              <a:spLocks noChangeShapeType="1"/>
            </p:cNvSpPr>
            <p:nvPr/>
          </p:nvSpPr>
          <p:spPr bwMode="auto">
            <a:xfrm>
              <a:off x="4992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379" name="Group 59"/>
            <p:cNvGrpSpPr>
              <a:grpSpLocks/>
            </p:cNvGrpSpPr>
            <p:nvPr/>
          </p:nvGrpSpPr>
          <p:grpSpPr bwMode="auto">
            <a:xfrm rot="10800000" flipH="1" flipV="1">
              <a:off x="4656" y="1584"/>
              <a:ext cx="192" cy="624"/>
              <a:chOff x="1104" y="1968"/>
              <a:chExt cx="144" cy="1440"/>
            </a:xfrm>
          </p:grpSpPr>
          <p:sp>
            <p:nvSpPr>
              <p:cNvPr id="14399" name="Freeform 60"/>
              <p:cNvSpPr>
                <a:spLocks/>
              </p:cNvSpPr>
              <p:nvPr/>
            </p:nvSpPr>
            <p:spPr bwMode="auto">
              <a:xfrm>
                <a:off x="1104" y="196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Freeform 61"/>
              <p:cNvSpPr>
                <a:spLocks/>
              </p:cNvSpPr>
              <p:nvPr/>
            </p:nvSpPr>
            <p:spPr bwMode="auto">
              <a:xfrm>
                <a:off x="1104" y="220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Freeform 62"/>
              <p:cNvSpPr>
                <a:spLocks/>
              </p:cNvSpPr>
              <p:nvPr/>
            </p:nvSpPr>
            <p:spPr bwMode="auto">
              <a:xfrm>
                <a:off x="1104" y="244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Freeform 63"/>
              <p:cNvSpPr>
                <a:spLocks/>
              </p:cNvSpPr>
              <p:nvPr/>
            </p:nvSpPr>
            <p:spPr bwMode="auto">
              <a:xfrm>
                <a:off x="1104" y="268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3" name="Freeform 64"/>
              <p:cNvSpPr>
                <a:spLocks/>
              </p:cNvSpPr>
              <p:nvPr/>
            </p:nvSpPr>
            <p:spPr bwMode="auto">
              <a:xfrm>
                <a:off x="1104" y="292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4" name="Freeform 65"/>
              <p:cNvSpPr>
                <a:spLocks/>
              </p:cNvSpPr>
              <p:nvPr/>
            </p:nvSpPr>
            <p:spPr bwMode="auto">
              <a:xfrm>
                <a:off x="1104" y="3168"/>
                <a:ext cx="144" cy="240"/>
              </a:xfrm>
              <a:custGeom>
                <a:avLst/>
                <a:gdLst>
                  <a:gd name="T0" fmla="*/ 144 w 144"/>
                  <a:gd name="T1" fmla="*/ 0 h 480"/>
                  <a:gd name="T2" fmla="*/ 0 w 144"/>
                  <a:gd name="T3" fmla="*/ 120 h 480"/>
                  <a:gd name="T4" fmla="*/ 144 w 144"/>
                  <a:gd name="T5" fmla="*/ 240 h 4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480">
                    <a:moveTo>
                      <a:pt x="144" y="0"/>
                    </a:moveTo>
                    <a:cubicBezTo>
                      <a:pt x="72" y="80"/>
                      <a:pt x="0" y="160"/>
                      <a:pt x="0" y="240"/>
                    </a:cubicBezTo>
                    <a:cubicBezTo>
                      <a:pt x="0" y="320"/>
                      <a:pt x="72" y="400"/>
                      <a:pt x="144" y="48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80" name="Line 66"/>
            <p:cNvSpPr>
              <a:spLocks noChangeShapeType="1"/>
            </p:cNvSpPr>
            <p:nvPr/>
          </p:nvSpPr>
          <p:spPr bwMode="auto">
            <a:xfrm flipH="1">
              <a:off x="4416" y="1344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81" name="Line 67"/>
            <p:cNvSpPr>
              <a:spLocks noChangeShapeType="1"/>
            </p:cNvSpPr>
            <p:nvPr/>
          </p:nvSpPr>
          <p:spPr bwMode="auto">
            <a:xfrm flipH="1">
              <a:off x="4080" y="2496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382" name="Group 68"/>
            <p:cNvGrpSpPr>
              <a:grpSpLocks/>
            </p:cNvGrpSpPr>
            <p:nvPr/>
          </p:nvGrpSpPr>
          <p:grpSpPr bwMode="auto">
            <a:xfrm rot="5400000" flipH="1">
              <a:off x="5280" y="1824"/>
              <a:ext cx="624" cy="144"/>
              <a:chOff x="2208" y="2448"/>
              <a:chExt cx="480" cy="96"/>
            </a:xfrm>
          </p:grpSpPr>
          <p:sp>
            <p:nvSpPr>
              <p:cNvPr id="14389" name="Line 69"/>
              <p:cNvSpPr>
                <a:spLocks noChangeShapeType="1"/>
              </p:cNvSpPr>
              <p:nvPr/>
            </p:nvSpPr>
            <p:spPr bwMode="auto">
              <a:xfrm flipV="1">
                <a:off x="2208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0" name="Line 70"/>
              <p:cNvSpPr>
                <a:spLocks noChangeShapeType="1"/>
              </p:cNvSpPr>
              <p:nvPr/>
            </p:nvSpPr>
            <p:spPr bwMode="auto">
              <a:xfrm flipV="1">
                <a:off x="2304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1" name="Line 71"/>
              <p:cNvSpPr>
                <a:spLocks noChangeShapeType="1"/>
              </p:cNvSpPr>
              <p:nvPr/>
            </p:nvSpPr>
            <p:spPr bwMode="auto">
              <a:xfrm flipH="1" flipV="1">
                <a:off x="2256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2" name="Line 72"/>
              <p:cNvSpPr>
                <a:spLocks noChangeShapeType="1"/>
              </p:cNvSpPr>
              <p:nvPr/>
            </p:nvSpPr>
            <p:spPr bwMode="auto">
              <a:xfrm flipH="1" flipV="1">
                <a:off x="2352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3" name="Line 73"/>
              <p:cNvSpPr>
                <a:spLocks noChangeShapeType="1"/>
              </p:cNvSpPr>
              <p:nvPr/>
            </p:nvSpPr>
            <p:spPr bwMode="auto">
              <a:xfrm flipV="1">
                <a:off x="2400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4" name="Line 74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5" name="Line 75"/>
              <p:cNvSpPr>
                <a:spLocks noChangeShapeType="1"/>
              </p:cNvSpPr>
              <p:nvPr/>
            </p:nvSpPr>
            <p:spPr bwMode="auto">
              <a:xfrm flipH="1" flipV="1">
                <a:off x="2448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6" name="Line 76"/>
              <p:cNvSpPr>
                <a:spLocks noChangeShapeType="1"/>
              </p:cNvSpPr>
              <p:nvPr/>
            </p:nvSpPr>
            <p:spPr bwMode="auto">
              <a:xfrm flipH="1" flipV="1">
                <a:off x="2544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7" name="Line 77"/>
              <p:cNvSpPr>
                <a:spLocks noChangeShapeType="1"/>
              </p:cNvSpPr>
              <p:nvPr/>
            </p:nvSpPr>
            <p:spPr bwMode="auto">
              <a:xfrm flipV="1">
                <a:off x="2592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98" name="Line 78"/>
              <p:cNvSpPr>
                <a:spLocks noChangeShapeType="1"/>
              </p:cNvSpPr>
              <p:nvPr/>
            </p:nvSpPr>
            <p:spPr bwMode="auto">
              <a:xfrm flipH="1" flipV="1">
                <a:off x="2640" y="2448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383" name="Line 79"/>
            <p:cNvSpPr>
              <a:spLocks noChangeShapeType="1"/>
            </p:cNvSpPr>
            <p:nvPr/>
          </p:nvSpPr>
          <p:spPr bwMode="auto">
            <a:xfrm flipV="1">
              <a:off x="4848" y="14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84" name="Line 80"/>
            <p:cNvSpPr>
              <a:spLocks noChangeShapeType="1"/>
            </p:cNvSpPr>
            <p:nvPr/>
          </p:nvSpPr>
          <p:spPr bwMode="auto">
            <a:xfrm flipV="1">
              <a:off x="5520" y="220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85" name="Line 81"/>
            <p:cNvSpPr>
              <a:spLocks noChangeShapeType="1"/>
            </p:cNvSpPr>
            <p:nvPr/>
          </p:nvSpPr>
          <p:spPr bwMode="auto">
            <a:xfrm flipV="1">
              <a:off x="5520" y="14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86" name="Line 82"/>
            <p:cNvSpPr>
              <a:spLocks noChangeShapeType="1"/>
            </p:cNvSpPr>
            <p:nvPr/>
          </p:nvSpPr>
          <p:spPr bwMode="auto">
            <a:xfrm>
              <a:off x="4848" y="230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79" name="Text Box 83"/>
            <p:cNvSpPr txBox="1">
              <a:spLocks noChangeArrowheads="1"/>
            </p:cNvSpPr>
            <p:nvPr/>
          </p:nvSpPr>
          <p:spPr bwMode="auto">
            <a:xfrm>
              <a:off x="1920" y="2495"/>
              <a:ext cx="15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fr-FR" sz="24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Serial </a:t>
              </a:r>
              <a:r>
                <a:rPr lang="fr-FR" sz="2400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resonance</a:t>
              </a:r>
              <a:endParaRPr lang="fr-FR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9780" name="Text Box 84"/>
            <p:cNvSpPr txBox="1">
              <a:spLocks noChangeArrowheads="1"/>
            </p:cNvSpPr>
            <p:nvPr/>
          </p:nvSpPr>
          <p:spPr bwMode="auto">
            <a:xfrm>
              <a:off x="3761" y="2495"/>
              <a:ext cx="17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fr-FR" sz="2400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Parallel</a:t>
              </a:r>
              <a:r>
                <a:rPr lang="fr-FR" sz="24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fr-FR" sz="2400" dirty="0" err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resonance</a:t>
              </a:r>
              <a:endParaRPr lang="fr-FR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29781" name="Group 85"/>
          <p:cNvGrpSpPr>
            <a:grpSpLocks/>
          </p:cNvGrpSpPr>
          <p:nvPr/>
        </p:nvGrpSpPr>
        <p:grpSpPr bwMode="auto">
          <a:xfrm>
            <a:off x="990600" y="4648200"/>
            <a:ext cx="3429000" cy="1704975"/>
            <a:chOff x="624" y="2760"/>
            <a:chExt cx="2160" cy="1074"/>
          </a:xfrm>
        </p:grpSpPr>
        <p:sp>
          <p:nvSpPr>
            <p:cNvPr id="14345" name="Text Box 86"/>
            <p:cNvSpPr txBox="1">
              <a:spLocks noChangeArrowheads="1"/>
            </p:cNvSpPr>
            <p:nvPr/>
          </p:nvSpPr>
          <p:spPr bwMode="auto">
            <a:xfrm>
              <a:off x="624" y="3078"/>
              <a:ext cx="2160" cy="756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2400" dirty="0">
                  <a:solidFill>
                    <a:schemeClr val="tx1"/>
                  </a:solidFill>
                </a:rPr>
                <a:t>Max </a:t>
              </a:r>
              <a:r>
                <a:rPr lang="fr-FR" altLang="en-US" sz="2400" dirty="0" smtClean="0">
                  <a:solidFill>
                    <a:schemeClr val="tx1"/>
                  </a:solidFill>
                </a:rPr>
                <a:t>of </a:t>
              </a:r>
              <a:r>
                <a:rPr lang="fr-FR" altLang="en-US" sz="2400" dirty="0" err="1" smtClean="0">
                  <a:solidFill>
                    <a:schemeClr val="tx1"/>
                  </a:solidFill>
                </a:rPr>
                <a:t>current</a:t>
              </a:r>
              <a:r>
                <a:rPr lang="fr-FR" alt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fr-FR" altLang="en-US" sz="2400" dirty="0" err="1" smtClean="0">
                  <a:solidFill>
                    <a:schemeClr val="tx1"/>
                  </a:solidFill>
                </a:rPr>
                <a:t>at</a:t>
              </a:r>
              <a:r>
                <a:rPr lang="fr-FR" altLang="en-US" sz="2400" dirty="0" smtClean="0">
                  <a:solidFill>
                    <a:schemeClr val="tx1"/>
                  </a:solidFill>
                </a:rPr>
                <a:t> the </a:t>
              </a:r>
              <a:r>
                <a:rPr lang="fr-FR" altLang="en-US" sz="2400" dirty="0" err="1" smtClean="0">
                  <a:solidFill>
                    <a:schemeClr val="tx1"/>
                  </a:solidFill>
                </a:rPr>
                <a:t>generator</a:t>
              </a:r>
              <a:endParaRPr lang="fr-FR" altLang="en-US" sz="2400" dirty="0" smtClean="0">
                <a:solidFill>
                  <a:schemeClr val="tx1"/>
                </a:solidFill>
              </a:endParaRPr>
            </a:p>
            <a:p>
              <a:r>
                <a:rPr lang="fr-FR" altLang="en-US" sz="2400" dirty="0" err="1" smtClean="0">
                  <a:solidFill>
                    <a:schemeClr val="tx1"/>
                  </a:solidFill>
                </a:rPr>
                <a:t>Low</a:t>
              </a:r>
              <a:r>
                <a:rPr lang="fr-FR" alt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fr-FR" altLang="en-US" sz="2400" dirty="0" err="1" smtClean="0">
                  <a:solidFill>
                    <a:schemeClr val="tx1"/>
                  </a:solidFill>
                </a:rPr>
                <a:t>impedance</a:t>
              </a:r>
              <a:endParaRPr lang="fr-F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346" name="AutoShape 87"/>
            <p:cNvSpPr>
              <a:spLocks noChangeArrowheads="1"/>
            </p:cNvSpPr>
            <p:nvPr/>
          </p:nvSpPr>
          <p:spPr bwMode="auto">
            <a:xfrm rot="6795981">
              <a:off x="2316" y="2796"/>
              <a:ext cx="264" cy="192"/>
            </a:xfrm>
            <a:prstGeom prst="notchedRightArrow">
              <a:avLst>
                <a:gd name="adj1" fmla="val 50000"/>
                <a:gd name="adj2" fmla="val 3437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84" name="Group 88"/>
          <p:cNvGrpSpPr>
            <a:grpSpLocks/>
          </p:cNvGrpSpPr>
          <p:nvPr/>
        </p:nvGrpSpPr>
        <p:grpSpPr bwMode="auto">
          <a:xfrm>
            <a:off x="5486400" y="4648201"/>
            <a:ext cx="3429000" cy="1706563"/>
            <a:chOff x="3456" y="2760"/>
            <a:chExt cx="2160" cy="1075"/>
          </a:xfrm>
        </p:grpSpPr>
        <p:sp>
          <p:nvSpPr>
            <p:cNvPr id="14343" name="AutoShape 89"/>
            <p:cNvSpPr>
              <a:spLocks noChangeArrowheads="1"/>
            </p:cNvSpPr>
            <p:nvPr/>
          </p:nvSpPr>
          <p:spPr bwMode="auto">
            <a:xfrm rot="5520468">
              <a:off x="4380" y="2796"/>
              <a:ext cx="264" cy="192"/>
            </a:xfrm>
            <a:prstGeom prst="notchedRightArrow">
              <a:avLst>
                <a:gd name="adj1" fmla="val 50000"/>
                <a:gd name="adj2" fmla="val 3437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4" name="Text Box 90"/>
            <p:cNvSpPr txBox="1">
              <a:spLocks noChangeArrowheads="1"/>
            </p:cNvSpPr>
            <p:nvPr/>
          </p:nvSpPr>
          <p:spPr bwMode="auto">
            <a:xfrm>
              <a:off x="3456" y="3079"/>
              <a:ext cx="2160" cy="756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2400" dirty="0">
                  <a:solidFill>
                    <a:schemeClr val="tx1"/>
                  </a:solidFill>
                </a:rPr>
                <a:t>Min </a:t>
              </a:r>
              <a:r>
                <a:rPr lang="fr-FR" altLang="en-US" sz="2400" dirty="0" smtClean="0">
                  <a:solidFill>
                    <a:schemeClr val="tx1"/>
                  </a:solidFill>
                </a:rPr>
                <a:t>of </a:t>
              </a:r>
              <a:r>
                <a:rPr lang="fr-FR" altLang="en-US" sz="2400" dirty="0" err="1" smtClean="0">
                  <a:solidFill>
                    <a:schemeClr val="tx1"/>
                  </a:solidFill>
                </a:rPr>
                <a:t>current</a:t>
              </a:r>
              <a:r>
                <a:rPr lang="fr-FR" alt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fr-FR" altLang="en-US" sz="2400" dirty="0" err="1" smtClean="0">
                  <a:solidFill>
                    <a:schemeClr val="tx1"/>
                  </a:solidFill>
                </a:rPr>
                <a:t>at</a:t>
              </a:r>
              <a:r>
                <a:rPr lang="fr-FR" altLang="en-US" sz="2400" dirty="0" smtClean="0">
                  <a:solidFill>
                    <a:schemeClr val="tx1"/>
                  </a:solidFill>
                </a:rPr>
                <a:t> the </a:t>
              </a:r>
              <a:r>
                <a:rPr lang="fr-FR" altLang="en-US" sz="2400" dirty="0" err="1" smtClean="0">
                  <a:solidFill>
                    <a:schemeClr val="tx1"/>
                  </a:solidFill>
                </a:rPr>
                <a:t>generator</a:t>
              </a:r>
              <a:endParaRPr lang="fr-FR" altLang="en-US" sz="2400" dirty="0" smtClean="0">
                <a:solidFill>
                  <a:schemeClr val="tx1"/>
                </a:solidFill>
              </a:endParaRPr>
            </a:p>
            <a:p>
              <a:r>
                <a:rPr lang="fr-FR" altLang="en-US" sz="2400" dirty="0" smtClean="0">
                  <a:solidFill>
                    <a:schemeClr val="tx1"/>
                  </a:solidFill>
                </a:rPr>
                <a:t>High </a:t>
              </a:r>
              <a:r>
                <a:rPr lang="fr-FR" altLang="en-US" sz="2400" dirty="0" err="1" smtClean="0">
                  <a:solidFill>
                    <a:schemeClr val="tx1"/>
                  </a:solidFill>
                </a:rPr>
                <a:t>impedance</a:t>
              </a:r>
              <a:endParaRPr lang="fr-FR" alt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1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647719" y="0"/>
            <a:ext cx="5876609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Examples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of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matching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points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05425" y="762000"/>
            <a:ext cx="3147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err="1" smtClean="0"/>
              <a:t>Example</a:t>
            </a:r>
            <a:r>
              <a:rPr lang="fr-FR" altLang="en-US" sz="2400" dirty="0" smtClean="0"/>
              <a:t> of the </a:t>
            </a:r>
            <a:r>
              <a:rPr lang="fr-FR" altLang="en-US" sz="2400" dirty="0" err="1" smtClean="0"/>
              <a:t>dipole</a:t>
            </a:r>
            <a:endParaRPr lang="fr-FR" altLang="en-US" sz="2400" dirty="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602413" y="18288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602413" y="32004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297613" y="3048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297613" y="3200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6221413" y="3048000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916613" y="2895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/>
              <a:t>v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6781800" y="1716088"/>
            <a:ext cx="25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>
                <a:solidFill>
                  <a:srgbClr val="CC0000"/>
                </a:solidFill>
              </a:rPr>
              <a:t>i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4633518" y="5257800"/>
            <a:ext cx="422275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The </a:t>
            </a:r>
            <a:r>
              <a:rPr lang="fr-FR" altLang="en-US" dirty="0" err="1" smtClean="0"/>
              <a:t>choice</a:t>
            </a:r>
            <a:r>
              <a:rPr lang="fr-FR" altLang="en-US" dirty="0" smtClean="0"/>
              <a:t> of the </a:t>
            </a:r>
            <a:r>
              <a:rPr lang="fr-FR" altLang="en-US" dirty="0" err="1" smtClean="0"/>
              <a:t>feeding</a:t>
            </a:r>
            <a:r>
              <a:rPr lang="fr-FR" altLang="en-US" dirty="0" smtClean="0"/>
              <a:t> point </a:t>
            </a:r>
            <a:r>
              <a:rPr lang="fr-FR" altLang="en-US" dirty="0" err="1" smtClean="0"/>
              <a:t>can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determine</a:t>
            </a:r>
            <a:r>
              <a:rPr lang="fr-FR" altLang="en-US" dirty="0" smtClean="0"/>
              <a:t> the </a:t>
            </a:r>
            <a:r>
              <a:rPr lang="fr-FR" altLang="en-US" dirty="0" err="1" smtClean="0"/>
              <a:t>bandwidth</a:t>
            </a:r>
            <a:r>
              <a:rPr lang="fr-FR" altLang="en-US" dirty="0" smtClean="0"/>
              <a:t>;</a:t>
            </a:r>
            <a:endParaRPr lang="fr-FR" altLang="en-US" dirty="0"/>
          </a:p>
        </p:txBody>
      </p:sp>
      <p:pic>
        <p:nvPicPr>
          <p:cNvPr id="1537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18430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18430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14400" y="831850"/>
            <a:ext cx="3490913" cy="5602288"/>
            <a:chOff x="576" y="524"/>
            <a:chExt cx="2199" cy="352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6" y="524"/>
              <a:ext cx="2164" cy="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709" y="630"/>
              <a:ext cx="1987" cy="3100"/>
              <a:chOff x="709" y="630"/>
              <a:chExt cx="1987" cy="3100"/>
            </a:xfrm>
          </p:grpSpPr>
          <p:sp>
            <p:nvSpPr>
              <p:cNvPr id="31176" name="AutoShape 5"/>
              <p:cNvSpPr>
                <a:spLocks noChangeArrowheads="1"/>
              </p:cNvSpPr>
              <p:nvPr/>
            </p:nvSpPr>
            <p:spPr bwMode="auto">
              <a:xfrm>
                <a:off x="2383" y="1802"/>
                <a:ext cx="240" cy="89"/>
              </a:xfrm>
              <a:prstGeom prst="roundRect">
                <a:avLst>
                  <a:gd name="adj" fmla="val 20907"/>
                </a:avLst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7" name="Rectangle 6"/>
              <p:cNvSpPr>
                <a:spLocks noChangeArrowheads="1"/>
              </p:cNvSpPr>
              <p:nvPr/>
            </p:nvSpPr>
            <p:spPr bwMode="auto">
              <a:xfrm>
                <a:off x="2011" y="3408"/>
                <a:ext cx="176" cy="322"/>
              </a:xfrm>
              <a:prstGeom prst="rect">
                <a:avLst/>
              </a:prstGeom>
              <a:solidFill>
                <a:srgbClr val="C0C0C0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8" name="Rectangle 7"/>
              <p:cNvSpPr>
                <a:spLocks noChangeArrowheads="1"/>
              </p:cNvSpPr>
              <p:nvPr/>
            </p:nvSpPr>
            <p:spPr bwMode="auto">
              <a:xfrm>
                <a:off x="1772" y="1988"/>
                <a:ext cx="117" cy="576"/>
              </a:xfrm>
              <a:prstGeom prst="rect">
                <a:avLst/>
              </a:prstGeom>
              <a:solidFill>
                <a:srgbClr val="C0C0C0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9" name="Rectangle 8"/>
              <p:cNvSpPr>
                <a:spLocks noChangeArrowheads="1"/>
              </p:cNvSpPr>
              <p:nvPr/>
            </p:nvSpPr>
            <p:spPr bwMode="auto">
              <a:xfrm>
                <a:off x="1688" y="676"/>
                <a:ext cx="60" cy="605"/>
              </a:xfrm>
              <a:prstGeom prst="rect">
                <a:avLst/>
              </a:prstGeom>
              <a:solidFill>
                <a:srgbClr val="C0C0C0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0" name="Line 9"/>
              <p:cNvSpPr>
                <a:spLocks noChangeShapeType="1"/>
              </p:cNvSpPr>
              <p:nvPr/>
            </p:nvSpPr>
            <p:spPr bwMode="auto">
              <a:xfrm>
                <a:off x="732" y="1435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1" name="Freeform 10"/>
              <p:cNvSpPr>
                <a:spLocks/>
              </p:cNvSpPr>
              <p:nvPr/>
            </p:nvSpPr>
            <p:spPr bwMode="auto">
              <a:xfrm>
                <a:off x="732" y="1435"/>
                <a:ext cx="245" cy="20"/>
              </a:xfrm>
              <a:custGeom>
                <a:avLst/>
                <a:gdLst>
                  <a:gd name="T0" fmla="*/ 0 w 489"/>
                  <a:gd name="T1" fmla="*/ 0 h 39"/>
                  <a:gd name="T2" fmla="*/ 244 w 489"/>
                  <a:gd name="T3" fmla="*/ 0 h 39"/>
                  <a:gd name="T4" fmla="*/ 244 w 489"/>
                  <a:gd name="T5" fmla="*/ 19 h 39"/>
                  <a:gd name="T6" fmla="*/ 244 w 489"/>
                  <a:gd name="T7" fmla="*/ 0 h 39"/>
                  <a:gd name="T8" fmla="*/ 489 w 489"/>
                  <a:gd name="T9" fmla="*/ 0 h 39"/>
                  <a:gd name="T10" fmla="*/ 489 w 489"/>
                  <a:gd name="T11" fmla="*/ 39 h 39"/>
                  <a:gd name="T12" fmla="*/ 489 w 489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9" h="39">
                    <a:moveTo>
                      <a:pt x="0" y="0"/>
                    </a:moveTo>
                    <a:lnTo>
                      <a:pt x="244" y="0"/>
                    </a:lnTo>
                    <a:lnTo>
                      <a:pt x="244" y="19"/>
                    </a:lnTo>
                    <a:lnTo>
                      <a:pt x="244" y="0"/>
                    </a:lnTo>
                    <a:lnTo>
                      <a:pt x="489" y="0"/>
                    </a:lnTo>
                    <a:lnTo>
                      <a:pt x="489" y="39"/>
                    </a:lnTo>
                    <a:lnTo>
                      <a:pt x="4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2" name="Freeform 11"/>
              <p:cNvSpPr>
                <a:spLocks/>
              </p:cNvSpPr>
              <p:nvPr/>
            </p:nvSpPr>
            <p:spPr bwMode="auto">
              <a:xfrm>
                <a:off x="977" y="1435"/>
                <a:ext cx="245" cy="20"/>
              </a:xfrm>
              <a:custGeom>
                <a:avLst/>
                <a:gdLst>
                  <a:gd name="T0" fmla="*/ 0 w 489"/>
                  <a:gd name="T1" fmla="*/ 0 h 39"/>
                  <a:gd name="T2" fmla="*/ 244 w 489"/>
                  <a:gd name="T3" fmla="*/ 0 h 39"/>
                  <a:gd name="T4" fmla="*/ 244 w 489"/>
                  <a:gd name="T5" fmla="*/ 19 h 39"/>
                  <a:gd name="T6" fmla="*/ 244 w 489"/>
                  <a:gd name="T7" fmla="*/ 0 h 39"/>
                  <a:gd name="T8" fmla="*/ 489 w 489"/>
                  <a:gd name="T9" fmla="*/ 0 h 39"/>
                  <a:gd name="T10" fmla="*/ 489 w 489"/>
                  <a:gd name="T11" fmla="*/ 39 h 39"/>
                  <a:gd name="T12" fmla="*/ 489 w 489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9" h="39">
                    <a:moveTo>
                      <a:pt x="0" y="0"/>
                    </a:moveTo>
                    <a:lnTo>
                      <a:pt x="244" y="0"/>
                    </a:lnTo>
                    <a:lnTo>
                      <a:pt x="244" y="19"/>
                    </a:lnTo>
                    <a:lnTo>
                      <a:pt x="244" y="0"/>
                    </a:lnTo>
                    <a:lnTo>
                      <a:pt x="489" y="0"/>
                    </a:lnTo>
                    <a:lnTo>
                      <a:pt x="489" y="39"/>
                    </a:lnTo>
                    <a:lnTo>
                      <a:pt x="4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3" name="Freeform 12"/>
              <p:cNvSpPr>
                <a:spLocks/>
              </p:cNvSpPr>
              <p:nvPr/>
            </p:nvSpPr>
            <p:spPr bwMode="auto">
              <a:xfrm>
                <a:off x="1222" y="1435"/>
                <a:ext cx="246" cy="20"/>
              </a:xfrm>
              <a:custGeom>
                <a:avLst/>
                <a:gdLst>
                  <a:gd name="T0" fmla="*/ 0 w 493"/>
                  <a:gd name="T1" fmla="*/ 0 h 39"/>
                  <a:gd name="T2" fmla="*/ 248 w 493"/>
                  <a:gd name="T3" fmla="*/ 0 h 39"/>
                  <a:gd name="T4" fmla="*/ 248 w 493"/>
                  <a:gd name="T5" fmla="*/ 19 h 39"/>
                  <a:gd name="T6" fmla="*/ 248 w 493"/>
                  <a:gd name="T7" fmla="*/ 0 h 39"/>
                  <a:gd name="T8" fmla="*/ 493 w 493"/>
                  <a:gd name="T9" fmla="*/ 0 h 39"/>
                  <a:gd name="T10" fmla="*/ 493 w 493"/>
                  <a:gd name="T11" fmla="*/ 39 h 39"/>
                  <a:gd name="T12" fmla="*/ 493 w 493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3" h="39">
                    <a:moveTo>
                      <a:pt x="0" y="0"/>
                    </a:moveTo>
                    <a:lnTo>
                      <a:pt x="248" y="0"/>
                    </a:lnTo>
                    <a:lnTo>
                      <a:pt x="248" y="19"/>
                    </a:lnTo>
                    <a:lnTo>
                      <a:pt x="248" y="0"/>
                    </a:lnTo>
                    <a:lnTo>
                      <a:pt x="493" y="0"/>
                    </a:lnTo>
                    <a:lnTo>
                      <a:pt x="493" y="39"/>
                    </a:lnTo>
                    <a:lnTo>
                      <a:pt x="49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4" name="Freeform 13"/>
              <p:cNvSpPr>
                <a:spLocks/>
              </p:cNvSpPr>
              <p:nvPr/>
            </p:nvSpPr>
            <p:spPr bwMode="auto">
              <a:xfrm>
                <a:off x="1468" y="1435"/>
                <a:ext cx="245" cy="20"/>
              </a:xfrm>
              <a:custGeom>
                <a:avLst/>
                <a:gdLst>
                  <a:gd name="T0" fmla="*/ 0 w 490"/>
                  <a:gd name="T1" fmla="*/ 0 h 39"/>
                  <a:gd name="T2" fmla="*/ 246 w 490"/>
                  <a:gd name="T3" fmla="*/ 0 h 39"/>
                  <a:gd name="T4" fmla="*/ 246 w 490"/>
                  <a:gd name="T5" fmla="*/ 19 h 39"/>
                  <a:gd name="T6" fmla="*/ 246 w 490"/>
                  <a:gd name="T7" fmla="*/ 0 h 39"/>
                  <a:gd name="T8" fmla="*/ 490 w 490"/>
                  <a:gd name="T9" fmla="*/ 0 h 39"/>
                  <a:gd name="T10" fmla="*/ 490 w 490"/>
                  <a:gd name="T11" fmla="*/ 39 h 39"/>
                  <a:gd name="T12" fmla="*/ 490 w 490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39">
                    <a:moveTo>
                      <a:pt x="0" y="0"/>
                    </a:moveTo>
                    <a:lnTo>
                      <a:pt x="246" y="0"/>
                    </a:lnTo>
                    <a:lnTo>
                      <a:pt x="246" y="19"/>
                    </a:lnTo>
                    <a:lnTo>
                      <a:pt x="246" y="0"/>
                    </a:lnTo>
                    <a:lnTo>
                      <a:pt x="490" y="0"/>
                    </a:lnTo>
                    <a:lnTo>
                      <a:pt x="490" y="39"/>
                    </a:lnTo>
                    <a:lnTo>
                      <a:pt x="4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5" name="Freeform 14"/>
              <p:cNvSpPr>
                <a:spLocks/>
              </p:cNvSpPr>
              <p:nvPr/>
            </p:nvSpPr>
            <p:spPr bwMode="auto">
              <a:xfrm>
                <a:off x="1713" y="1435"/>
                <a:ext cx="247" cy="20"/>
              </a:xfrm>
              <a:custGeom>
                <a:avLst/>
                <a:gdLst>
                  <a:gd name="T0" fmla="*/ 0 w 494"/>
                  <a:gd name="T1" fmla="*/ 0 h 39"/>
                  <a:gd name="T2" fmla="*/ 247 w 494"/>
                  <a:gd name="T3" fmla="*/ 0 h 39"/>
                  <a:gd name="T4" fmla="*/ 247 w 494"/>
                  <a:gd name="T5" fmla="*/ 19 h 39"/>
                  <a:gd name="T6" fmla="*/ 247 w 494"/>
                  <a:gd name="T7" fmla="*/ 0 h 39"/>
                  <a:gd name="T8" fmla="*/ 494 w 494"/>
                  <a:gd name="T9" fmla="*/ 0 h 39"/>
                  <a:gd name="T10" fmla="*/ 494 w 494"/>
                  <a:gd name="T11" fmla="*/ 39 h 39"/>
                  <a:gd name="T12" fmla="*/ 494 w 494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" h="39">
                    <a:moveTo>
                      <a:pt x="0" y="0"/>
                    </a:moveTo>
                    <a:lnTo>
                      <a:pt x="247" y="0"/>
                    </a:lnTo>
                    <a:lnTo>
                      <a:pt x="247" y="19"/>
                    </a:lnTo>
                    <a:lnTo>
                      <a:pt x="247" y="0"/>
                    </a:lnTo>
                    <a:lnTo>
                      <a:pt x="494" y="0"/>
                    </a:lnTo>
                    <a:lnTo>
                      <a:pt x="494" y="39"/>
                    </a:lnTo>
                    <a:lnTo>
                      <a:pt x="4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6" name="Freeform 15"/>
              <p:cNvSpPr>
                <a:spLocks/>
              </p:cNvSpPr>
              <p:nvPr/>
            </p:nvSpPr>
            <p:spPr bwMode="auto">
              <a:xfrm>
                <a:off x="1960" y="1435"/>
                <a:ext cx="245" cy="20"/>
              </a:xfrm>
              <a:custGeom>
                <a:avLst/>
                <a:gdLst>
                  <a:gd name="T0" fmla="*/ 0 w 490"/>
                  <a:gd name="T1" fmla="*/ 0 h 39"/>
                  <a:gd name="T2" fmla="*/ 246 w 490"/>
                  <a:gd name="T3" fmla="*/ 0 h 39"/>
                  <a:gd name="T4" fmla="*/ 246 w 490"/>
                  <a:gd name="T5" fmla="*/ 19 h 39"/>
                  <a:gd name="T6" fmla="*/ 246 w 490"/>
                  <a:gd name="T7" fmla="*/ 0 h 39"/>
                  <a:gd name="T8" fmla="*/ 490 w 490"/>
                  <a:gd name="T9" fmla="*/ 0 h 39"/>
                  <a:gd name="T10" fmla="*/ 490 w 490"/>
                  <a:gd name="T11" fmla="*/ 39 h 39"/>
                  <a:gd name="T12" fmla="*/ 490 w 490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39">
                    <a:moveTo>
                      <a:pt x="0" y="0"/>
                    </a:moveTo>
                    <a:lnTo>
                      <a:pt x="246" y="0"/>
                    </a:lnTo>
                    <a:lnTo>
                      <a:pt x="246" y="19"/>
                    </a:lnTo>
                    <a:lnTo>
                      <a:pt x="246" y="0"/>
                    </a:lnTo>
                    <a:lnTo>
                      <a:pt x="490" y="0"/>
                    </a:lnTo>
                    <a:lnTo>
                      <a:pt x="490" y="39"/>
                    </a:lnTo>
                    <a:lnTo>
                      <a:pt x="4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7" name="Freeform 16"/>
              <p:cNvSpPr>
                <a:spLocks/>
              </p:cNvSpPr>
              <p:nvPr/>
            </p:nvSpPr>
            <p:spPr bwMode="auto">
              <a:xfrm>
                <a:off x="2205" y="1435"/>
                <a:ext cx="245" cy="20"/>
              </a:xfrm>
              <a:custGeom>
                <a:avLst/>
                <a:gdLst>
                  <a:gd name="T0" fmla="*/ 0 w 489"/>
                  <a:gd name="T1" fmla="*/ 0 h 39"/>
                  <a:gd name="T2" fmla="*/ 245 w 489"/>
                  <a:gd name="T3" fmla="*/ 0 h 39"/>
                  <a:gd name="T4" fmla="*/ 245 w 489"/>
                  <a:gd name="T5" fmla="*/ 19 h 39"/>
                  <a:gd name="T6" fmla="*/ 245 w 489"/>
                  <a:gd name="T7" fmla="*/ 0 h 39"/>
                  <a:gd name="T8" fmla="*/ 489 w 489"/>
                  <a:gd name="T9" fmla="*/ 0 h 39"/>
                  <a:gd name="T10" fmla="*/ 489 w 489"/>
                  <a:gd name="T11" fmla="*/ 39 h 39"/>
                  <a:gd name="T12" fmla="*/ 489 w 489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9" h="39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9"/>
                    </a:lnTo>
                    <a:lnTo>
                      <a:pt x="245" y="0"/>
                    </a:lnTo>
                    <a:lnTo>
                      <a:pt x="489" y="0"/>
                    </a:lnTo>
                    <a:lnTo>
                      <a:pt x="489" y="39"/>
                    </a:lnTo>
                    <a:lnTo>
                      <a:pt x="4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8" name="Freeform 17"/>
              <p:cNvSpPr>
                <a:spLocks/>
              </p:cNvSpPr>
              <p:nvPr/>
            </p:nvSpPr>
            <p:spPr bwMode="auto">
              <a:xfrm>
                <a:off x="2450" y="1435"/>
                <a:ext cx="246" cy="20"/>
              </a:xfrm>
              <a:custGeom>
                <a:avLst/>
                <a:gdLst>
                  <a:gd name="T0" fmla="*/ 0 w 493"/>
                  <a:gd name="T1" fmla="*/ 0 h 39"/>
                  <a:gd name="T2" fmla="*/ 247 w 493"/>
                  <a:gd name="T3" fmla="*/ 0 h 39"/>
                  <a:gd name="T4" fmla="*/ 247 w 493"/>
                  <a:gd name="T5" fmla="*/ 19 h 39"/>
                  <a:gd name="T6" fmla="*/ 247 w 493"/>
                  <a:gd name="T7" fmla="*/ 0 h 39"/>
                  <a:gd name="T8" fmla="*/ 493 w 493"/>
                  <a:gd name="T9" fmla="*/ 0 h 39"/>
                  <a:gd name="T10" fmla="*/ 493 w 493"/>
                  <a:gd name="T11" fmla="*/ 39 h 39"/>
                  <a:gd name="T12" fmla="*/ 493 w 493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3" h="39">
                    <a:moveTo>
                      <a:pt x="0" y="0"/>
                    </a:moveTo>
                    <a:lnTo>
                      <a:pt x="247" y="0"/>
                    </a:lnTo>
                    <a:lnTo>
                      <a:pt x="247" y="19"/>
                    </a:lnTo>
                    <a:lnTo>
                      <a:pt x="247" y="0"/>
                    </a:lnTo>
                    <a:lnTo>
                      <a:pt x="493" y="0"/>
                    </a:lnTo>
                    <a:lnTo>
                      <a:pt x="493" y="39"/>
                    </a:lnTo>
                    <a:lnTo>
                      <a:pt x="49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9" name="Line 18"/>
              <p:cNvSpPr>
                <a:spLocks noChangeShapeType="1"/>
              </p:cNvSpPr>
              <p:nvPr/>
            </p:nvSpPr>
            <p:spPr bwMode="auto">
              <a:xfrm flipH="1">
                <a:off x="709" y="1435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0" name="Freeform 19"/>
              <p:cNvSpPr>
                <a:spLocks/>
              </p:cNvSpPr>
              <p:nvPr/>
            </p:nvSpPr>
            <p:spPr bwMode="auto">
              <a:xfrm>
                <a:off x="709" y="1274"/>
                <a:ext cx="23" cy="161"/>
              </a:xfrm>
              <a:custGeom>
                <a:avLst/>
                <a:gdLst>
                  <a:gd name="T0" fmla="*/ 46 w 46"/>
                  <a:gd name="T1" fmla="*/ 324 h 324"/>
                  <a:gd name="T2" fmla="*/ 46 w 46"/>
                  <a:gd name="T3" fmla="*/ 162 h 324"/>
                  <a:gd name="T4" fmla="*/ 21 w 46"/>
                  <a:gd name="T5" fmla="*/ 162 h 324"/>
                  <a:gd name="T6" fmla="*/ 46 w 46"/>
                  <a:gd name="T7" fmla="*/ 162 h 324"/>
                  <a:gd name="T8" fmla="*/ 46 w 46"/>
                  <a:gd name="T9" fmla="*/ 0 h 324"/>
                  <a:gd name="T10" fmla="*/ 0 w 46"/>
                  <a:gd name="T11" fmla="*/ 0 h 324"/>
                  <a:gd name="T12" fmla="*/ 46 w 46"/>
                  <a:gd name="T13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4">
                    <a:moveTo>
                      <a:pt x="46" y="324"/>
                    </a:moveTo>
                    <a:lnTo>
                      <a:pt x="46" y="162"/>
                    </a:lnTo>
                    <a:lnTo>
                      <a:pt x="21" y="162"/>
                    </a:lnTo>
                    <a:lnTo>
                      <a:pt x="46" y="162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1" name="Freeform 20"/>
              <p:cNvSpPr>
                <a:spLocks/>
              </p:cNvSpPr>
              <p:nvPr/>
            </p:nvSpPr>
            <p:spPr bwMode="auto">
              <a:xfrm>
                <a:off x="709" y="1113"/>
                <a:ext cx="23" cy="161"/>
              </a:xfrm>
              <a:custGeom>
                <a:avLst/>
                <a:gdLst>
                  <a:gd name="T0" fmla="*/ 46 w 46"/>
                  <a:gd name="T1" fmla="*/ 321 h 321"/>
                  <a:gd name="T2" fmla="*/ 46 w 46"/>
                  <a:gd name="T3" fmla="*/ 162 h 321"/>
                  <a:gd name="T4" fmla="*/ 21 w 46"/>
                  <a:gd name="T5" fmla="*/ 162 h 321"/>
                  <a:gd name="T6" fmla="*/ 46 w 46"/>
                  <a:gd name="T7" fmla="*/ 162 h 321"/>
                  <a:gd name="T8" fmla="*/ 46 w 46"/>
                  <a:gd name="T9" fmla="*/ 0 h 321"/>
                  <a:gd name="T10" fmla="*/ 0 w 46"/>
                  <a:gd name="T11" fmla="*/ 0 h 321"/>
                  <a:gd name="T12" fmla="*/ 46 w 46"/>
                  <a:gd name="T13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1">
                    <a:moveTo>
                      <a:pt x="46" y="321"/>
                    </a:moveTo>
                    <a:lnTo>
                      <a:pt x="46" y="162"/>
                    </a:lnTo>
                    <a:lnTo>
                      <a:pt x="21" y="162"/>
                    </a:lnTo>
                    <a:lnTo>
                      <a:pt x="46" y="162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2" name="Freeform 21"/>
              <p:cNvSpPr>
                <a:spLocks/>
              </p:cNvSpPr>
              <p:nvPr/>
            </p:nvSpPr>
            <p:spPr bwMode="auto">
              <a:xfrm>
                <a:off x="709" y="952"/>
                <a:ext cx="23" cy="161"/>
              </a:xfrm>
              <a:custGeom>
                <a:avLst/>
                <a:gdLst>
                  <a:gd name="T0" fmla="*/ 46 w 46"/>
                  <a:gd name="T1" fmla="*/ 321 h 321"/>
                  <a:gd name="T2" fmla="*/ 46 w 46"/>
                  <a:gd name="T3" fmla="*/ 161 h 321"/>
                  <a:gd name="T4" fmla="*/ 21 w 46"/>
                  <a:gd name="T5" fmla="*/ 161 h 321"/>
                  <a:gd name="T6" fmla="*/ 46 w 46"/>
                  <a:gd name="T7" fmla="*/ 161 h 321"/>
                  <a:gd name="T8" fmla="*/ 46 w 46"/>
                  <a:gd name="T9" fmla="*/ 0 h 321"/>
                  <a:gd name="T10" fmla="*/ 0 w 46"/>
                  <a:gd name="T11" fmla="*/ 0 h 321"/>
                  <a:gd name="T12" fmla="*/ 46 w 46"/>
                  <a:gd name="T13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1">
                    <a:moveTo>
                      <a:pt x="46" y="321"/>
                    </a:moveTo>
                    <a:lnTo>
                      <a:pt x="46" y="161"/>
                    </a:lnTo>
                    <a:lnTo>
                      <a:pt x="21" y="161"/>
                    </a:lnTo>
                    <a:lnTo>
                      <a:pt x="46" y="161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3" name="Freeform 22"/>
              <p:cNvSpPr>
                <a:spLocks/>
              </p:cNvSpPr>
              <p:nvPr/>
            </p:nvSpPr>
            <p:spPr bwMode="auto">
              <a:xfrm>
                <a:off x="709" y="791"/>
                <a:ext cx="23" cy="161"/>
              </a:xfrm>
              <a:custGeom>
                <a:avLst/>
                <a:gdLst>
                  <a:gd name="T0" fmla="*/ 46 w 46"/>
                  <a:gd name="T1" fmla="*/ 323 h 323"/>
                  <a:gd name="T2" fmla="*/ 46 w 46"/>
                  <a:gd name="T3" fmla="*/ 161 h 323"/>
                  <a:gd name="T4" fmla="*/ 21 w 46"/>
                  <a:gd name="T5" fmla="*/ 161 h 323"/>
                  <a:gd name="T6" fmla="*/ 46 w 46"/>
                  <a:gd name="T7" fmla="*/ 161 h 323"/>
                  <a:gd name="T8" fmla="*/ 46 w 46"/>
                  <a:gd name="T9" fmla="*/ 0 h 323"/>
                  <a:gd name="T10" fmla="*/ 0 w 46"/>
                  <a:gd name="T11" fmla="*/ 0 h 323"/>
                  <a:gd name="T12" fmla="*/ 46 w 46"/>
                  <a:gd name="T1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3">
                    <a:moveTo>
                      <a:pt x="46" y="323"/>
                    </a:moveTo>
                    <a:lnTo>
                      <a:pt x="46" y="161"/>
                    </a:lnTo>
                    <a:lnTo>
                      <a:pt x="21" y="161"/>
                    </a:lnTo>
                    <a:lnTo>
                      <a:pt x="46" y="161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4" name="Freeform 23"/>
              <p:cNvSpPr>
                <a:spLocks/>
              </p:cNvSpPr>
              <p:nvPr/>
            </p:nvSpPr>
            <p:spPr bwMode="auto">
              <a:xfrm>
                <a:off x="709" y="630"/>
                <a:ext cx="23" cy="161"/>
              </a:xfrm>
              <a:custGeom>
                <a:avLst/>
                <a:gdLst>
                  <a:gd name="T0" fmla="*/ 46 w 46"/>
                  <a:gd name="T1" fmla="*/ 322 h 322"/>
                  <a:gd name="T2" fmla="*/ 46 w 46"/>
                  <a:gd name="T3" fmla="*/ 162 h 322"/>
                  <a:gd name="T4" fmla="*/ 21 w 46"/>
                  <a:gd name="T5" fmla="*/ 162 h 322"/>
                  <a:gd name="T6" fmla="*/ 46 w 46"/>
                  <a:gd name="T7" fmla="*/ 162 h 322"/>
                  <a:gd name="T8" fmla="*/ 46 w 46"/>
                  <a:gd name="T9" fmla="*/ 0 h 322"/>
                  <a:gd name="T10" fmla="*/ 0 w 46"/>
                  <a:gd name="T11" fmla="*/ 0 h 322"/>
                  <a:gd name="T12" fmla="*/ 46 w 46"/>
                  <a:gd name="T13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2">
                    <a:moveTo>
                      <a:pt x="46" y="322"/>
                    </a:moveTo>
                    <a:lnTo>
                      <a:pt x="46" y="162"/>
                    </a:lnTo>
                    <a:lnTo>
                      <a:pt x="21" y="162"/>
                    </a:lnTo>
                    <a:lnTo>
                      <a:pt x="46" y="162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5" name="Line 24"/>
              <p:cNvSpPr>
                <a:spLocks noChangeShapeType="1"/>
              </p:cNvSpPr>
              <p:nvPr/>
            </p:nvSpPr>
            <p:spPr bwMode="auto">
              <a:xfrm>
                <a:off x="732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6" name="Line 25"/>
              <p:cNvSpPr>
                <a:spLocks noChangeShapeType="1"/>
              </p:cNvSpPr>
              <p:nvPr/>
            </p:nvSpPr>
            <p:spPr bwMode="auto">
              <a:xfrm>
                <a:off x="749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7" name="Line 26"/>
              <p:cNvSpPr>
                <a:spLocks noChangeShapeType="1"/>
              </p:cNvSpPr>
              <p:nvPr/>
            </p:nvSpPr>
            <p:spPr bwMode="auto">
              <a:xfrm>
                <a:off x="766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8" name="Line 27"/>
              <p:cNvSpPr>
                <a:spLocks noChangeShapeType="1"/>
              </p:cNvSpPr>
              <p:nvPr/>
            </p:nvSpPr>
            <p:spPr bwMode="auto">
              <a:xfrm>
                <a:off x="784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9" name="Line 28"/>
              <p:cNvSpPr>
                <a:spLocks noChangeShapeType="1"/>
              </p:cNvSpPr>
              <p:nvPr/>
            </p:nvSpPr>
            <p:spPr bwMode="auto">
              <a:xfrm>
                <a:off x="801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0" name="Line 29"/>
              <p:cNvSpPr>
                <a:spLocks noChangeShapeType="1"/>
              </p:cNvSpPr>
              <p:nvPr/>
            </p:nvSpPr>
            <p:spPr bwMode="auto">
              <a:xfrm>
                <a:off x="819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1" name="Line 30"/>
              <p:cNvSpPr>
                <a:spLocks noChangeShapeType="1"/>
              </p:cNvSpPr>
              <p:nvPr/>
            </p:nvSpPr>
            <p:spPr bwMode="auto">
              <a:xfrm>
                <a:off x="837" y="111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2" name="Line 31"/>
              <p:cNvSpPr>
                <a:spLocks noChangeShapeType="1"/>
              </p:cNvSpPr>
              <p:nvPr/>
            </p:nvSpPr>
            <p:spPr bwMode="auto">
              <a:xfrm>
                <a:off x="853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3" name="Line 32"/>
              <p:cNvSpPr>
                <a:spLocks noChangeShapeType="1"/>
              </p:cNvSpPr>
              <p:nvPr/>
            </p:nvSpPr>
            <p:spPr bwMode="auto">
              <a:xfrm>
                <a:off x="872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4" name="Line 33"/>
              <p:cNvSpPr>
                <a:spLocks noChangeShapeType="1"/>
              </p:cNvSpPr>
              <p:nvPr/>
            </p:nvSpPr>
            <p:spPr bwMode="auto">
              <a:xfrm>
                <a:off x="889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5" name="Line 34"/>
              <p:cNvSpPr>
                <a:spLocks noChangeShapeType="1"/>
              </p:cNvSpPr>
              <p:nvPr/>
            </p:nvSpPr>
            <p:spPr bwMode="auto">
              <a:xfrm>
                <a:off x="906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6" name="Line 35"/>
              <p:cNvSpPr>
                <a:spLocks noChangeShapeType="1"/>
              </p:cNvSpPr>
              <p:nvPr/>
            </p:nvSpPr>
            <p:spPr bwMode="auto">
              <a:xfrm>
                <a:off x="924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7" name="Line 36"/>
              <p:cNvSpPr>
                <a:spLocks noChangeShapeType="1"/>
              </p:cNvSpPr>
              <p:nvPr/>
            </p:nvSpPr>
            <p:spPr bwMode="auto">
              <a:xfrm>
                <a:off x="942" y="111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8" name="Line 37"/>
              <p:cNvSpPr>
                <a:spLocks noChangeShapeType="1"/>
              </p:cNvSpPr>
              <p:nvPr/>
            </p:nvSpPr>
            <p:spPr bwMode="auto">
              <a:xfrm>
                <a:off x="958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9" name="Line 38"/>
              <p:cNvSpPr>
                <a:spLocks noChangeShapeType="1"/>
              </p:cNvSpPr>
              <p:nvPr/>
            </p:nvSpPr>
            <p:spPr bwMode="auto">
              <a:xfrm>
                <a:off x="975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0" name="Line 39"/>
              <p:cNvSpPr>
                <a:spLocks noChangeShapeType="1"/>
              </p:cNvSpPr>
              <p:nvPr/>
            </p:nvSpPr>
            <p:spPr bwMode="auto">
              <a:xfrm>
                <a:off x="993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1" name="Line 40"/>
              <p:cNvSpPr>
                <a:spLocks noChangeShapeType="1"/>
              </p:cNvSpPr>
              <p:nvPr/>
            </p:nvSpPr>
            <p:spPr bwMode="auto">
              <a:xfrm>
                <a:off x="1011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2" name="Line 41"/>
              <p:cNvSpPr>
                <a:spLocks noChangeShapeType="1"/>
              </p:cNvSpPr>
              <p:nvPr/>
            </p:nvSpPr>
            <p:spPr bwMode="auto">
              <a:xfrm>
                <a:off x="1027" y="111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3" name="Line 42"/>
              <p:cNvSpPr>
                <a:spLocks noChangeShapeType="1"/>
              </p:cNvSpPr>
              <p:nvPr/>
            </p:nvSpPr>
            <p:spPr bwMode="auto">
              <a:xfrm>
                <a:off x="1044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4" name="Line 43"/>
              <p:cNvSpPr>
                <a:spLocks noChangeShapeType="1"/>
              </p:cNvSpPr>
              <p:nvPr/>
            </p:nvSpPr>
            <p:spPr bwMode="auto">
              <a:xfrm>
                <a:off x="1063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5" name="Line 44"/>
              <p:cNvSpPr>
                <a:spLocks noChangeShapeType="1"/>
              </p:cNvSpPr>
              <p:nvPr/>
            </p:nvSpPr>
            <p:spPr bwMode="auto">
              <a:xfrm>
                <a:off x="1081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6" name="Line 45"/>
              <p:cNvSpPr>
                <a:spLocks noChangeShapeType="1"/>
              </p:cNvSpPr>
              <p:nvPr/>
            </p:nvSpPr>
            <p:spPr bwMode="auto">
              <a:xfrm>
                <a:off x="1099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7" name="Line 46"/>
              <p:cNvSpPr>
                <a:spLocks noChangeShapeType="1"/>
              </p:cNvSpPr>
              <p:nvPr/>
            </p:nvSpPr>
            <p:spPr bwMode="auto">
              <a:xfrm>
                <a:off x="1116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8" name="Line 47"/>
              <p:cNvSpPr>
                <a:spLocks noChangeShapeType="1"/>
              </p:cNvSpPr>
              <p:nvPr/>
            </p:nvSpPr>
            <p:spPr bwMode="auto">
              <a:xfrm>
                <a:off x="1133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9" name="Line 48"/>
              <p:cNvSpPr>
                <a:spLocks noChangeShapeType="1"/>
              </p:cNvSpPr>
              <p:nvPr/>
            </p:nvSpPr>
            <p:spPr bwMode="auto">
              <a:xfrm>
                <a:off x="1150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0" name="Line 49"/>
              <p:cNvSpPr>
                <a:spLocks noChangeShapeType="1"/>
              </p:cNvSpPr>
              <p:nvPr/>
            </p:nvSpPr>
            <p:spPr bwMode="auto">
              <a:xfrm>
                <a:off x="1167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1" name="Line 50"/>
              <p:cNvSpPr>
                <a:spLocks noChangeShapeType="1"/>
              </p:cNvSpPr>
              <p:nvPr/>
            </p:nvSpPr>
            <p:spPr bwMode="auto">
              <a:xfrm>
                <a:off x="1185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2" name="Line 51"/>
              <p:cNvSpPr>
                <a:spLocks noChangeShapeType="1"/>
              </p:cNvSpPr>
              <p:nvPr/>
            </p:nvSpPr>
            <p:spPr bwMode="auto">
              <a:xfrm>
                <a:off x="1202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3" name="Line 52"/>
              <p:cNvSpPr>
                <a:spLocks noChangeShapeType="1"/>
              </p:cNvSpPr>
              <p:nvPr/>
            </p:nvSpPr>
            <p:spPr bwMode="auto">
              <a:xfrm>
                <a:off x="1220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4" name="Line 53"/>
              <p:cNvSpPr>
                <a:spLocks noChangeShapeType="1"/>
              </p:cNvSpPr>
              <p:nvPr/>
            </p:nvSpPr>
            <p:spPr bwMode="auto">
              <a:xfrm>
                <a:off x="1238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5" name="Line 54"/>
              <p:cNvSpPr>
                <a:spLocks noChangeShapeType="1"/>
              </p:cNvSpPr>
              <p:nvPr/>
            </p:nvSpPr>
            <p:spPr bwMode="auto">
              <a:xfrm>
                <a:off x="1254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6" name="Line 55"/>
              <p:cNvSpPr>
                <a:spLocks noChangeShapeType="1"/>
              </p:cNvSpPr>
              <p:nvPr/>
            </p:nvSpPr>
            <p:spPr bwMode="auto">
              <a:xfrm>
                <a:off x="1272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7" name="Line 56"/>
              <p:cNvSpPr>
                <a:spLocks noChangeShapeType="1"/>
              </p:cNvSpPr>
              <p:nvPr/>
            </p:nvSpPr>
            <p:spPr bwMode="auto">
              <a:xfrm>
                <a:off x="1290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8" name="Line 57"/>
              <p:cNvSpPr>
                <a:spLocks noChangeShapeType="1"/>
              </p:cNvSpPr>
              <p:nvPr/>
            </p:nvSpPr>
            <p:spPr bwMode="auto">
              <a:xfrm>
                <a:off x="1307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9" name="Line 58"/>
              <p:cNvSpPr>
                <a:spLocks noChangeShapeType="1"/>
              </p:cNvSpPr>
              <p:nvPr/>
            </p:nvSpPr>
            <p:spPr bwMode="auto">
              <a:xfrm>
                <a:off x="1324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0" name="Line 59"/>
              <p:cNvSpPr>
                <a:spLocks noChangeShapeType="1"/>
              </p:cNvSpPr>
              <p:nvPr/>
            </p:nvSpPr>
            <p:spPr bwMode="auto">
              <a:xfrm>
                <a:off x="1342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1" name="Line 60"/>
              <p:cNvSpPr>
                <a:spLocks noChangeShapeType="1"/>
              </p:cNvSpPr>
              <p:nvPr/>
            </p:nvSpPr>
            <p:spPr bwMode="auto">
              <a:xfrm>
                <a:off x="1359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2" name="Line 61"/>
              <p:cNvSpPr>
                <a:spLocks noChangeShapeType="1"/>
              </p:cNvSpPr>
              <p:nvPr/>
            </p:nvSpPr>
            <p:spPr bwMode="auto">
              <a:xfrm>
                <a:off x="1376" y="111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3" name="Line 62"/>
              <p:cNvSpPr>
                <a:spLocks noChangeShapeType="1"/>
              </p:cNvSpPr>
              <p:nvPr/>
            </p:nvSpPr>
            <p:spPr bwMode="auto">
              <a:xfrm>
                <a:off x="1395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4" name="Line 63"/>
              <p:cNvSpPr>
                <a:spLocks noChangeShapeType="1"/>
              </p:cNvSpPr>
              <p:nvPr/>
            </p:nvSpPr>
            <p:spPr bwMode="auto">
              <a:xfrm>
                <a:off x="1413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5" name="Line 64"/>
              <p:cNvSpPr>
                <a:spLocks noChangeShapeType="1"/>
              </p:cNvSpPr>
              <p:nvPr/>
            </p:nvSpPr>
            <p:spPr bwMode="auto">
              <a:xfrm>
                <a:off x="1430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6" name="Line 65"/>
              <p:cNvSpPr>
                <a:spLocks noChangeShapeType="1"/>
              </p:cNvSpPr>
              <p:nvPr/>
            </p:nvSpPr>
            <p:spPr bwMode="auto">
              <a:xfrm>
                <a:off x="1447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7" name="Line 66"/>
              <p:cNvSpPr>
                <a:spLocks noChangeShapeType="1"/>
              </p:cNvSpPr>
              <p:nvPr/>
            </p:nvSpPr>
            <p:spPr bwMode="auto">
              <a:xfrm>
                <a:off x="1465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8" name="Line 67"/>
              <p:cNvSpPr>
                <a:spLocks noChangeShapeType="1"/>
              </p:cNvSpPr>
              <p:nvPr/>
            </p:nvSpPr>
            <p:spPr bwMode="auto">
              <a:xfrm>
                <a:off x="1482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9" name="Line 68"/>
              <p:cNvSpPr>
                <a:spLocks noChangeShapeType="1"/>
              </p:cNvSpPr>
              <p:nvPr/>
            </p:nvSpPr>
            <p:spPr bwMode="auto">
              <a:xfrm>
                <a:off x="1499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0" name="Line 69"/>
              <p:cNvSpPr>
                <a:spLocks noChangeShapeType="1"/>
              </p:cNvSpPr>
              <p:nvPr/>
            </p:nvSpPr>
            <p:spPr bwMode="auto">
              <a:xfrm>
                <a:off x="1517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1" name="Line 70"/>
              <p:cNvSpPr>
                <a:spLocks noChangeShapeType="1"/>
              </p:cNvSpPr>
              <p:nvPr/>
            </p:nvSpPr>
            <p:spPr bwMode="auto">
              <a:xfrm>
                <a:off x="1534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2" name="Line 71"/>
              <p:cNvSpPr>
                <a:spLocks noChangeShapeType="1"/>
              </p:cNvSpPr>
              <p:nvPr/>
            </p:nvSpPr>
            <p:spPr bwMode="auto">
              <a:xfrm>
                <a:off x="1551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3" name="Line 72"/>
              <p:cNvSpPr>
                <a:spLocks noChangeShapeType="1"/>
              </p:cNvSpPr>
              <p:nvPr/>
            </p:nvSpPr>
            <p:spPr bwMode="auto">
              <a:xfrm>
                <a:off x="1568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4" name="Line 73"/>
              <p:cNvSpPr>
                <a:spLocks noChangeShapeType="1"/>
              </p:cNvSpPr>
              <p:nvPr/>
            </p:nvSpPr>
            <p:spPr bwMode="auto">
              <a:xfrm>
                <a:off x="1586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5" name="Line 74"/>
              <p:cNvSpPr>
                <a:spLocks noChangeShapeType="1"/>
              </p:cNvSpPr>
              <p:nvPr/>
            </p:nvSpPr>
            <p:spPr bwMode="auto">
              <a:xfrm>
                <a:off x="1604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6" name="Line 75"/>
              <p:cNvSpPr>
                <a:spLocks noChangeShapeType="1"/>
              </p:cNvSpPr>
              <p:nvPr/>
            </p:nvSpPr>
            <p:spPr bwMode="auto">
              <a:xfrm>
                <a:off x="1621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7" name="Line 76"/>
              <p:cNvSpPr>
                <a:spLocks noChangeShapeType="1"/>
              </p:cNvSpPr>
              <p:nvPr/>
            </p:nvSpPr>
            <p:spPr bwMode="auto">
              <a:xfrm>
                <a:off x="1639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8" name="Line 77"/>
              <p:cNvSpPr>
                <a:spLocks noChangeShapeType="1"/>
              </p:cNvSpPr>
              <p:nvPr/>
            </p:nvSpPr>
            <p:spPr bwMode="auto">
              <a:xfrm>
                <a:off x="1655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9" name="Line 78"/>
              <p:cNvSpPr>
                <a:spLocks noChangeShapeType="1"/>
              </p:cNvSpPr>
              <p:nvPr/>
            </p:nvSpPr>
            <p:spPr bwMode="auto">
              <a:xfrm>
                <a:off x="1673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0" name="Line 79"/>
              <p:cNvSpPr>
                <a:spLocks noChangeShapeType="1"/>
              </p:cNvSpPr>
              <p:nvPr/>
            </p:nvSpPr>
            <p:spPr bwMode="auto">
              <a:xfrm>
                <a:off x="1690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1" name="Line 80"/>
              <p:cNvSpPr>
                <a:spLocks noChangeShapeType="1"/>
              </p:cNvSpPr>
              <p:nvPr/>
            </p:nvSpPr>
            <p:spPr bwMode="auto">
              <a:xfrm>
                <a:off x="1708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2" name="Line 81"/>
              <p:cNvSpPr>
                <a:spLocks noChangeShapeType="1"/>
              </p:cNvSpPr>
              <p:nvPr/>
            </p:nvSpPr>
            <p:spPr bwMode="auto">
              <a:xfrm>
                <a:off x="1726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3" name="Line 82"/>
              <p:cNvSpPr>
                <a:spLocks noChangeShapeType="1"/>
              </p:cNvSpPr>
              <p:nvPr/>
            </p:nvSpPr>
            <p:spPr bwMode="auto">
              <a:xfrm>
                <a:off x="1743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4" name="Line 83"/>
              <p:cNvSpPr>
                <a:spLocks noChangeShapeType="1"/>
              </p:cNvSpPr>
              <p:nvPr/>
            </p:nvSpPr>
            <p:spPr bwMode="auto">
              <a:xfrm>
                <a:off x="1761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5" name="Line 84"/>
              <p:cNvSpPr>
                <a:spLocks noChangeShapeType="1"/>
              </p:cNvSpPr>
              <p:nvPr/>
            </p:nvSpPr>
            <p:spPr bwMode="auto">
              <a:xfrm>
                <a:off x="1778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6" name="Line 85"/>
              <p:cNvSpPr>
                <a:spLocks noChangeShapeType="1"/>
              </p:cNvSpPr>
              <p:nvPr/>
            </p:nvSpPr>
            <p:spPr bwMode="auto">
              <a:xfrm>
                <a:off x="1796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7" name="Line 86"/>
              <p:cNvSpPr>
                <a:spLocks noChangeShapeType="1"/>
              </p:cNvSpPr>
              <p:nvPr/>
            </p:nvSpPr>
            <p:spPr bwMode="auto">
              <a:xfrm>
                <a:off x="1813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8" name="Line 87"/>
              <p:cNvSpPr>
                <a:spLocks noChangeShapeType="1"/>
              </p:cNvSpPr>
              <p:nvPr/>
            </p:nvSpPr>
            <p:spPr bwMode="auto">
              <a:xfrm>
                <a:off x="1830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9" name="Line 88"/>
              <p:cNvSpPr>
                <a:spLocks noChangeShapeType="1"/>
              </p:cNvSpPr>
              <p:nvPr/>
            </p:nvSpPr>
            <p:spPr bwMode="auto">
              <a:xfrm>
                <a:off x="1848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0" name="Line 89"/>
              <p:cNvSpPr>
                <a:spLocks noChangeShapeType="1"/>
              </p:cNvSpPr>
              <p:nvPr/>
            </p:nvSpPr>
            <p:spPr bwMode="auto">
              <a:xfrm>
                <a:off x="1865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1" name="Line 90"/>
              <p:cNvSpPr>
                <a:spLocks noChangeShapeType="1"/>
              </p:cNvSpPr>
              <p:nvPr/>
            </p:nvSpPr>
            <p:spPr bwMode="auto">
              <a:xfrm>
                <a:off x="1882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2" name="Line 91"/>
              <p:cNvSpPr>
                <a:spLocks noChangeShapeType="1"/>
              </p:cNvSpPr>
              <p:nvPr/>
            </p:nvSpPr>
            <p:spPr bwMode="auto">
              <a:xfrm>
                <a:off x="1899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3" name="Line 92"/>
              <p:cNvSpPr>
                <a:spLocks noChangeShapeType="1"/>
              </p:cNvSpPr>
              <p:nvPr/>
            </p:nvSpPr>
            <p:spPr bwMode="auto">
              <a:xfrm>
                <a:off x="1917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4" name="Line 93"/>
              <p:cNvSpPr>
                <a:spLocks noChangeShapeType="1"/>
              </p:cNvSpPr>
              <p:nvPr/>
            </p:nvSpPr>
            <p:spPr bwMode="auto">
              <a:xfrm>
                <a:off x="1935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5" name="Line 94"/>
              <p:cNvSpPr>
                <a:spLocks noChangeShapeType="1"/>
              </p:cNvSpPr>
              <p:nvPr/>
            </p:nvSpPr>
            <p:spPr bwMode="auto">
              <a:xfrm>
                <a:off x="1954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6" name="Line 95"/>
              <p:cNvSpPr>
                <a:spLocks noChangeShapeType="1"/>
              </p:cNvSpPr>
              <p:nvPr/>
            </p:nvSpPr>
            <p:spPr bwMode="auto">
              <a:xfrm>
                <a:off x="1970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7" name="Line 96"/>
              <p:cNvSpPr>
                <a:spLocks noChangeShapeType="1"/>
              </p:cNvSpPr>
              <p:nvPr/>
            </p:nvSpPr>
            <p:spPr bwMode="auto">
              <a:xfrm>
                <a:off x="1987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8" name="Line 97"/>
              <p:cNvSpPr>
                <a:spLocks noChangeShapeType="1"/>
              </p:cNvSpPr>
              <p:nvPr/>
            </p:nvSpPr>
            <p:spPr bwMode="auto">
              <a:xfrm>
                <a:off x="2006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9" name="Line 98"/>
              <p:cNvSpPr>
                <a:spLocks noChangeShapeType="1"/>
              </p:cNvSpPr>
              <p:nvPr/>
            </p:nvSpPr>
            <p:spPr bwMode="auto">
              <a:xfrm>
                <a:off x="2022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0" name="Line 99"/>
              <p:cNvSpPr>
                <a:spLocks noChangeShapeType="1"/>
              </p:cNvSpPr>
              <p:nvPr/>
            </p:nvSpPr>
            <p:spPr bwMode="auto">
              <a:xfrm>
                <a:off x="2041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1" name="Line 100"/>
              <p:cNvSpPr>
                <a:spLocks noChangeShapeType="1"/>
              </p:cNvSpPr>
              <p:nvPr/>
            </p:nvSpPr>
            <p:spPr bwMode="auto">
              <a:xfrm>
                <a:off x="2056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2" name="Line 101"/>
              <p:cNvSpPr>
                <a:spLocks noChangeShapeType="1"/>
              </p:cNvSpPr>
              <p:nvPr/>
            </p:nvSpPr>
            <p:spPr bwMode="auto">
              <a:xfrm>
                <a:off x="2074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3" name="Line 102"/>
              <p:cNvSpPr>
                <a:spLocks noChangeShapeType="1"/>
              </p:cNvSpPr>
              <p:nvPr/>
            </p:nvSpPr>
            <p:spPr bwMode="auto">
              <a:xfrm>
                <a:off x="2092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4" name="Line 103"/>
              <p:cNvSpPr>
                <a:spLocks noChangeShapeType="1"/>
              </p:cNvSpPr>
              <p:nvPr/>
            </p:nvSpPr>
            <p:spPr bwMode="auto">
              <a:xfrm>
                <a:off x="2109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5" name="Line 104"/>
              <p:cNvSpPr>
                <a:spLocks noChangeShapeType="1"/>
              </p:cNvSpPr>
              <p:nvPr/>
            </p:nvSpPr>
            <p:spPr bwMode="auto">
              <a:xfrm>
                <a:off x="2126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6" name="Line 105"/>
              <p:cNvSpPr>
                <a:spLocks noChangeShapeType="1"/>
              </p:cNvSpPr>
              <p:nvPr/>
            </p:nvSpPr>
            <p:spPr bwMode="auto">
              <a:xfrm>
                <a:off x="2146" y="111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7" name="Line 106"/>
              <p:cNvSpPr>
                <a:spLocks noChangeShapeType="1"/>
              </p:cNvSpPr>
              <p:nvPr/>
            </p:nvSpPr>
            <p:spPr bwMode="auto">
              <a:xfrm>
                <a:off x="2163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8" name="Line 107"/>
              <p:cNvSpPr>
                <a:spLocks noChangeShapeType="1"/>
              </p:cNvSpPr>
              <p:nvPr/>
            </p:nvSpPr>
            <p:spPr bwMode="auto">
              <a:xfrm>
                <a:off x="2180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9" name="Line 108"/>
              <p:cNvSpPr>
                <a:spLocks noChangeShapeType="1"/>
              </p:cNvSpPr>
              <p:nvPr/>
            </p:nvSpPr>
            <p:spPr bwMode="auto">
              <a:xfrm>
                <a:off x="2196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0" name="Line 109"/>
              <p:cNvSpPr>
                <a:spLocks noChangeShapeType="1"/>
              </p:cNvSpPr>
              <p:nvPr/>
            </p:nvSpPr>
            <p:spPr bwMode="auto">
              <a:xfrm>
                <a:off x="2214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1" name="Line 110"/>
              <p:cNvSpPr>
                <a:spLocks noChangeShapeType="1"/>
              </p:cNvSpPr>
              <p:nvPr/>
            </p:nvSpPr>
            <p:spPr bwMode="auto">
              <a:xfrm>
                <a:off x="2232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2" name="Line 111"/>
              <p:cNvSpPr>
                <a:spLocks noChangeShapeType="1"/>
              </p:cNvSpPr>
              <p:nvPr/>
            </p:nvSpPr>
            <p:spPr bwMode="auto">
              <a:xfrm>
                <a:off x="2250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3" name="Line 112"/>
              <p:cNvSpPr>
                <a:spLocks noChangeShapeType="1"/>
              </p:cNvSpPr>
              <p:nvPr/>
            </p:nvSpPr>
            <p:spPr bwMode="auto">
              <a:xfrm>
                <a:off x="2265" y="111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4" name="Line 113"/>
              <p:cNvSpPr>
                <a:spLocks noChangeShapeType="1"/>
              </p:cNvSpPr>
              <p:nvPr/>
            </p:nvSpPr>
            <p:spPr bwMode="auto">
              <a:xfrm>
                <a:off x="2283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5" name="Line 114"/>
              <p:cNvSpPr>
                <a:spLocks noChangeShapeType="1"/>
              </p:cNvSpPr>
              <p:nvPr/>
            </p:nvSpPr>
            <p:spPr bwMode="auto">
              <a:xfrm>
                <a:off x="2300" y="111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6" name="Line 115"/>
              <p:cNvSpPr>
                <a:spLocks noChangeShapeType="1"/>
              </p:cNvSpPr>
              <p:nvPr/>
            </p:nvSpPr>
            <p:spPr bwMode="auto">
              <a:xfrm>
                <a:off x="2321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7" name="Line 116"/>
              <p:cNvSpPr>
                <a:spLocks noChangeShapeType="1"/>
              </p:cNvSpPr>
              <p:nvPr/>
            </p:nvSpPr>
            <p:spPr bwMode="auto">
              <a:xfrm>
                <a:off x="2337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8" name="Line 117"/>
              <p:cNvSpPr>
                <a:spLocks noChangeShapeType="1"/>
              </p:cNvSpPr>
              <p:nvPr/>
            </p:nvSpPr>
            <p:spPr bwMode="auto">
              <a:xfrm>
                <a:off x="2355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9" name="Line 118"/>
              <p:cNvSpPr>
                <a:spLocks noChangeShapeType="1"/>
              </p:cNvSpPr>
              <p:nvPr/>
            </p:nvSpPr>
            <p:spPr bwMode="auto">
              <a:xfrm>
                <a:off x="2373" y="111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0" name="Line 119"/>
              <p:cNvSpPr>
                <a:spLocks noChangeShapeType="1"/>
              </p:cNvSpPr>
              <p:nvPr/>
            </p:nvSpPr>
            <p:spPr bwMode="auto">
              <a:xfrm>
                <a:off x="2388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1" name="Line 120"/>
              <p:cNvSpPr>
                <a:spLocks noChangeShapeType="1"/>
              </p:cNvSpPr>
              <p:nvPr/>
            </p:nvSpPr>
            <p:spPr bwMode="auto">
              <a:xfrm>
                <a:off x="2407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2" name="Line 121"/>
              <p:cNvSpPr>
                <a:spLocks noChangeShapeType="1"/>
              </p:cNvSpPr>
              <p:nvPr/>
            </p:nvSpPr>
            <p:spPr bwMode="auto">
              <a:xfrm>
                <a:off x="2424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3" name="Line 122"/>
              <p:cNvSpPr>
                <a:spLocks noChangeShapeType="1"/>
              </p:cNvSpPr>
              <p:nvPr/>
            </p:nvSpPr>
            <p:spPr bwMode="auto">
              <a:xfrm>
                <a:off x="2442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4" name="Line 123"/>
              <p:cNvSpPr>
                <a:spLocks noChangeShapeType="1"/>
              </p:cNvSpPr>
              <p:nvPr/>
            </p:nvSpPr>
            <p:spPr bwMode="auto">
              <a:xfrm>
                <a:off x="2458" y="111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5" name="Line 124"/>
              <p:cNvSpPr>
                <a:spLocks noChangeShapeType="1"/>
              </p:cNvSpPr>
              <p:nvPr/>
            </p:nvSpPr>
            <p:spPr bwMode="auto">
              <a:xfrm>
                <a:off x="2474" y="111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6" name="Line 125"/>
              <p:cNvSpPr>
                <a:spLocks noChangeShapeType="1"/>
              </p:cNvSpPr>
              <p:nvPr/>
            </p:nvSpPr>
            <p:spPr bwMode="auto">
              <a:xfrm>
                <a:off x="2495" y="111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7" name="Line 126"/>
              <p:cNvSpPr>
                <a:spLocks noChangeShapeType="1"/>
              </p:cNvSpPr>
              <p:nvPr/>
            </p:nvSpPr>
            <p:spPr bwMode="auto">
              <a:xfrm>
                <a:off x="2511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8" name="Line 127"/>
              <p:cNvSpPr>
                <a:spLocks noChangeShapeType="1"/>
              </p:cNvSpPr>
              <p:nvPr/>
            </p:nvSpPr>
            <p:spPr bwMode="auto">
              <a:xfrm>
                <a:off x="2529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9" name="Line 128"/>
              <p:cNvSpPr>
                <a:spLocks noChangeShapeType="1"/>
              </p:cNvSpPr>
              <p:nvPr/>
            </p:nvSpPr>
            <p:spPr bwMode="auto">
              <a:xfrm>
                <a:off x="2546" y="111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0" name="Line 129"/>
              <p:cNvSpPr>
                <a:spLocks noChangeShapeType="1"/>
              </p:cNvSpPr>
              <p:nvPr/>
            </p:nvSpPr>
            <p:spPr bwMode="auto">
              <a:xfrm>
                <a:off x="2564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1" name="Line 130"/>
              <p:cNvSpPr>
                <a:spLocks noChangeShapeType="1"/>
              </p:cNvSpPr>
              <p:nvPr/>
            </p:nvSpPr>
            <p:spPr bwMode="auto">
              <a:xfrm>
                <a:off x="2580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2" name="Line 131"/>
              <p:cNvSpPr>
                <a:spLocks noChangeShapeType="1"/>
              </p:cNvSpPr>
              <p:nvPr/>
            </p:nvSpPr>
            <p:spPr bwMode="auto">
              <a:xfrm>
                <a:off x="2598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3" name="Line 132"/>
              <p:cNvSpPr>
                <a:spLocks noChangeShapeType="1"/>
              </p:cNvSpPr>
              <p:nvPr/>
            </p:nvSpPr>
            <p:spPr bwMode="auto">
              <a:xfrm>
                <a:off x="2617" y="111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4" name="Line 133"/>
              <p:cNvSpPr>
                <a:spLocks noChangeShapeType="1"/>
              </p:cNvSpPr>
              <p:nvPr/>
            </p:nvSpPr>
            <p:spPr bwMode="auto">
              <a:xfrm>
                <a:off x="2633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5" name="Line 134"/>
              <p:cNvSpPr>
                <a:spLocks noChangeShapeType="1"/>
              </p:cNvSpPr>
              <p:nvPr/>
            </p:nvSpPr>
            <p:spPr bwMode="auto">
              <a:xfrm>
                <a:off x="2651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6" name="Line 135"/>
              <p:cNvSpPr>
                <a:spLocks noChangeShapeType="1"/>
              </p:cNvSpPr>
              <p:nvPr/>
            </p:nvSpPr>
            <p:spPr bwMode="auto">
              <a:xfrm>
                <a:off x="2669" y="111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7" name="Line 136"/>
              <p:cNvSpPr>
                <a:spLocks noChangeShapeType="1"/>
              </p:cNvSpPr>
              <p:nvPr/>
            </p:nvSpPr>
            <p:spPr bwMode="auto">
              <a:xfrm>
                <a:off x="2686" y="1113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8" name="Freeform 137"/>
              <p:cNvSpPr>
                <a:spLocks/>
              </p:cNvSpPr>
              <p:nvPr/>
            </p:nvSpPr>
            <p:spPr bwMode="auto">
              <a:xfrm>
                <a:off x="732" y="710"/>
                <a:ext cx="1964" cy="403"/>
              </a:xfrm>
              <a:custGeom>
                <a:avLst/>
                <a:gdLst>
                  <a:gd name="T0" fmla="*/ 58 w 3927"/>
                  <a:gd name="T1" fmla="*/ 804 h 806"/>
                  <a:gd name="T2" fmla="*/ 312 w 3927"/>
                  <a:gd name="T3" fmla="*/ 803 h 806"/>
                  <a:gd name="T4" fmla="*/ 431 w 3927"/>
                  <a:gd name="T5" fmla="*/ 800 h 806"/>
                  <a:gd name="T6" fmla="*/ 547 w 3927"/>
                  <a:gd name="T7" fmla="*/ 798 h 806"/>
                  <a:gd name="T8" fmla="*/ 607 w 3927"/>
                  <a:gd name="T9" fmla="*/ 795 h 806"/>
                  <a:gd name="T10" fmla="*/ 743 w 3927"/>
                  <a:gd name="T11" fmla="*/ 793 h 806"/>
                  <a:gd name="T12" fmla="*/ 805 w 3927"/>
                  <a:gd name="T13" fmla="*/ 790 h 806"/>
                  <a:gd name="T14" fmla="*/ 864 w 3927"/>
                  <a:gd name="T15" fmla="*/ 786 h 806"/>
                  <a:gd name="T16" fmla="*/ 920 w 3927"/>
                  <a:gd name="T17" fmla="*/ 783 h 806"/>
                  <a:gd name="T18" fmla="*/ 978 w 3927"/>
                  <a:gd name="T19" fmla="*/ 780 h 806"/>
                  <a:gd name="T20" fmla="*/ 1039 w 3927"/>
                  <a:gd name="T21" fmla="*/ 773 h 806"/>
                  <a:gd name="T22" fmla="*/ 1099 w 3927"/>
                  <a:gd name="T23" fmla="*/ 769 h 806"/>
                  <a:gd name="T24" fmla="*/ 1157 w 3927"/>
                  <a:gd name="T25" fmla="*/ 762 h 806"/>
                  <a:gd name="T26" fmla="*/ 1215 w 3927"/>
                  <a:gd name="T27" fmla="*/ 751 h 806"/>
                  <a:gd name="T28" fmla="*/ 1277 w 3927"/>
                  <a:gd name="T29" fmla="*/ 741 h 806"/>
                  <a:gd name="T30" fmla="*/ 1334 w 3927"/>
                  <a:gd name="T31" fmla="*/ 726 h 806"/>
                  <a:gd name="T32" fmla="*/ 1392 w 3927"/>
                  <a:gd name="T33" fmla="*/ 708 h 806"/>
                  <a:gd name="T34" fmla="*/ 1450 w 3927"/>
                  <a:gd name="T35" fmla="*/ 684 h 806"/>
                  <a:gd name="T36" fmla="*/ 1510 w 3927"/>
                  <a:gd name="T37" fmla="*/ 651 h 806"/>
                  <a:gd name="T38" fmla="*/ 1570 w 3927"/>
                  <a:gd name="T39" fmla="*/ 610 h 806"/>
                  <a:gd name="T40" fmla="*/ 1629 w 3927"/>
                  <a:gd name="T41" fmla="*/ 552 h 806"/>
                  <a:gd name="T42" fmla="*/ 1687 w 3927"/>
                  <a:gd name="T43" fmla="*/ 475 h 806"/>
                  <a:gd name="T44" fmla="*/ 1747 w 3927"/>
                  <a:gd name="T45" fmla="*/ 372 h 806"/>
                  <a:gd name="T46" fmla="*/ 1805 w 3927"/>
                  <a:gd name="T47" fmla="*/ 246 h 806"/>
                  <a:gd name="T48" fmla="*/ 1864 w 3927"/>
                  <a:gd name="T49" fmla="*/ 116 h 806"/>
                  <a:gd name="T50" fmla="*/ 1922 w 3927"/>
                  <a:gd name="T51" fmla="*/ 20 h 806"/>
                  <a:gd name="T52" fmla="*/ 1982 w 3927"/>
                  <a:gd name="T53" fmla="*/ 5 h 806"/>
                  <a:gd name="T54" fmla="*/ 2042 w 3927"/>
                  <a:gd name="T55" fmla="*/ 73 h 806"/>
                  <a:gd name="T56" fmla="*/ 2100 w 3927"/>
                  <a:gd name="T57" fmla="*/ 184 h 806"/>
                  <a:gd name="T58" fmla="*/ 2157 w 3927"/>
                  <a:gd name="T59" fmla="*/ 300 h 806"/>
                  <a:gd name="T60" fmla="*/ 2219 w 3927"/>
                  <a:gd name="T61" fmla="*/ 400 h 806"/>
                  <a:gd name="T62" fmla="*/ 2277 w 3927"/>
                  <a:gd name="T63" fmla="*/ 480 h 806"/>
                  <a:gd name="T64" fmla="*/ 2335 w 3927"/>
                  <a:gd name="T65" fmla="*/ 538 h 806"/>
                  <a:gd name="T66" fmla="*/ 2394 w 3927"/>
                  <a:gd name="T67" fmla="*/ 586 h 806"/>
                  <a:gd name="T68" fmla="*/ 2454 w 3927"/>
                  <a:gd name="T69" fmla="*/ 622 h 806"/>
                  <a:gd name="T70" fmla="*/ 2512 w 3927"/>
                  <a:gd name="T71" fmla="*/ 649 h 806"/>
                  <a:gd name="T72" fmla="*/ 2570 w 3927"/>
                  <a:gd name="T73" fmla="*/ 671 h 806"/>
                  <a:gd name="T74" fmla="*/ 2629 w 3927"/>
                  <a:gd name="T75" fmla="*/ 690 h 806"/>
                  <a:gd name="T76" fmla="*/ 2690 w 3927"/>
                  <a:gd name="T77" fmla="*/ 703 h 806"/>
                  <a:gd name="T78" fmla="*/ 2749 w 3927"/>
                  <a:gd name="T79" fmla="*/ 715 h 806"/>
                  <a:gd name="T80" fmla="*/ 2807 w 3927"/>
                  <a:gd name="T81" fmla="*/ 726 h 806"/>
                  <a:gd name="T82" fmla="*/ 2865 w 3927"/>
                  <a:gd name="T83" fmla="*/ 734 h 806"/>
                  <a:gd name="T84" fmla="*/ 2925 w 3927"/>
                  <a:gd name="T85" fmla="*/ 741 h 806"/>
                  <a:gd name="T86" fmla="*/ 2984 w 3927"/>
                  <a:gd name="T87" fmla="*/ 747 h 806"/>
                  <a:gd name="T88" fmla="*/ 3042 w 3927"/>
                  <a:gd name="T89" fmla="*/ 752 h 806"/>
                  <a:gd name="T90" fmla="*/ 3100 w 3927"/>
                  <a:gd name="T91" fmla="*/ 757 h 806"/>
                  <a:gd name="T92" fmla="*/ 3162 w 3927"/>
                  <a:gd name="T93" fmla="*/ 762 h 806"/>
                  <a:gd name="T94" fmla="*/ 3220 w 3927"/>
                  <a:gd name="T95" fmla="*/ 765 h 806"/>
                  <a:gd name="T96" fmla="*/ 3300 w 3927"/>
                  <a:gd name="T97" fmla="*/ 769 h 806"/>
                  <a:gd name="T98" fmla="*/ 3358 w 3927"/>
                  <a:gd name="T99" fmla="*/ 772 h 806"/>
                  <a:gd name="T100" fmla="*/ 3455 w 3927"/>
                  <a:gd name="T101" fmla="*/ 773 h 806"/>
                  <a:gd name="T102" fmla="*/ 3514 w 3927"/>
                  <a:gd name="T103" fmla="*/ 777 h 806"/>
                  <a:gd name="T104" fmla="*/ 3572 w 3927"/>
                  <a:gd name="T105" fmla="*/ 778 h 806"/>
                  <a:gd name="T106" fmla="*/ 3651 w 3927"/>
                  <a:gd name="T107" fmla="*/ 782 h 806"/>
                  <a:gd name="T108" fmla="*/ 3807 w 3927"/>
                  <a:gd name="T109" fmla="*/ 783 h 806"/>
                  <a:gd name="T110" fmla="*/ 3927 w 3927"/>
                  <a:gd name="T111" fmla="*/ 786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27" h="806">
                    <a:moveTo>
                      <a:pt x="0" y="806"/>
                    </a:moveTo>
                    <a:lnTo>
                      <a:pt x="37" y="806"/>
                    </a:lnTo>
                    <a:lnTo>
                      <a:pt x="58" y="804"/>
                    </a:lnTo>
                    <a:lnTo>
                      <a:pt x="213" y="804"/>
                    </a:lnTo>
                    <a:lnTo>
                      <a:pt x="233" y="803"/>
                    </a:lnTo>
                    <a:lnTo>
                      <a:pt x="312" y="803"/>
                    </a:lnTo>
                    <a:lnTo>
                      <a:pt x="334" y="801"/>
                    </a:lnTo>
                    <a:lnTo>
                      <a:pt x="410" y="801"/>
                    </a:lnTo>
                    <a:lnTo>
                      <a:pt x="431" y="800"/>
                    </a:lnTo>
                    <a:lnTo>
                      <a:pt x="471" y="800"/>
                    </a:lnTo>
                    <a:lnTo>
                      <a:pt x="489" y="798"/>
                    </a:lnTo>
                    <a:lnTo>
                      <a:pt x="547" y="798"/>
                    </a:lnTo>
                    <a:lnTo>
                      <a:pt x="567" y="796"/>
                    </a:lnTo>
                    <a:lnTo>
                      <a:pt x="588" y="796"/>
                    </a:lnTo>
                    <a:lnTo>
                      <a:pt x="607" y="795"/>
                    </a:lnTo>
                    <a:lnTo>
                      <a:pt x="685" y="795"/>
                    </a:lnTo>
                    <a:lnTo>
                      <a:pt x="705" y="793"/>
                    </a:lnTo>
                    <a:lnTo>
                      <a:pt x="743" y="793"/>
                    </a:lnTo>
                    <a:lnTo>
                      <a:pt x="765" y="791"/>
                    </a:lnTo>
                    <a:lnTo>
                      <a:pt x="782" y="791"/>
                    </a:lnTo>
                    <a:lnTo>
                      <a:pt x="805" y="790"/>
                    </a:lnTo>
                    <a:lnTo>
                      <a:pt x="823" y="790"/>
                    </a:lnTo>
                    <a:lnTo>
                      <a:pt x="842" y="788"/>
                    </a:lnTo>
                    <a:lnTo>
                      <a:pt x="864" y="786"/>
                    </a:lnTo>
                    <a:lnTo>
                      <a:pt x="881" y="785"/>
                    </a:lnTo>
                    <a:lnTo>
                      <a:pt x="902" y="785"/>
                    </a:lnTo>
                    <a:lnTo>
                      <a:pt x="920" y="783"/>
                    </a:lnTo>
                    <a:lnTo>
                      <a:pt x="943" y="783"/>
                    </a:lnTo>
                    <a:lnTo>
                      <a:pt x="961" y="782"/>
                    </a:lnTo>
                    <a:lnTo>
                      <a:pt x="978" y="780"/>
                    </a:lnTo>
                    <a:lnTo>
                      <a:pt x="1001" y="777"/>
                    </a:lnTo>
                    <a:lnTo>
                      <a:pt x="1019" y="775"/>
                    </a:lnTo>
                    <a:lnTo>
                      <a:pt x="1039" y="773"/>
                    </a:lnTo>
                    <a:lnTo>
                      <a:pt x="1058" y="772"/>
                    </a:lnTo>
                    <a:lnTo>
                      <a:pt x="1079" y="770"/>
                    </a:lnTo>
                    <a:lnTo>
                      <a:pt x="1099" y="769"/>
                    </a:lnTo>
                    <a:lnTo>
                      <a:pt x="1116" y="767"/>
                    </a:lnTo>
                    <a:lnTo>
                      <a:pt x="1139" y="764"/>
                    </a:lnTo>
                    <a:lnTo>
                      <a:pt x="1157" y="762"/>
                    </a:lnTo>
                    <a:lnTo>
                      <a:pt x="1176" y="759"/>
                    </a:lnTo>
                    <a:lnTo>
                      <a:pt x="1196" y="755"/>
                    </a:lnTo>
                    <a:lnTo>
                      <a:pt x="1215" y="751"/>
                    </a:lnTo>
                    <a:lnTo>
                      <a:pt x="1236" y="749"/>
                    </a:lnTo>
                    <a:lnTo>
                      <a:pt x="1254" y="744"/>
                    </a:lnTo>
                    <a:lnTo>
                      <a:pt x="1277" y="741"/>
                    </a:lnTo>
                    <a:lnTo>
                      <a:pt x="1295" y="738"/>
                    </a:lnTo>
                    <a:lnTo>
                      <a:pt x="1314" y="731"/>
                    </a:lnTo>
                    <a:lnTo>
                      <a:pt x="1334" y="726"/>
                    </a:lnTo>
                    <a:lnTo>
                      <a:pt x="1353" y="720"/>
                    </a:lnTo>
                    <a:lnTo>
                      <a:pt x="1374" y="715"/>
                    </a:lnTo>
                    <a:lnTo>
                      <a:pt x="1392" y="708"/>
                    </a:lnTo>
                    <a:lnTo>
                      <a:pt x="1415" y="700"/>
                    </a:lnTo>
                    <a:lnTo>
                      <a:pt x="1432" y="692"/>
                    </a:lnTo>
                    <a:lnTo>
                      <a:pt x="1450" y="684"/>
                    </a:lnTo>
                    <a:lnTo>
                      <a:pt x="1471" y="674"/>
                    </a:lnTo>
                    <a:lnTo>
                      <a:pt x="1491" y="662"/>
                    </a:lnTo>
                    <a:lnTo>
                      <a:pt x="1510" y="651"/>
                    </a:lnTo>
                    <a:lnTo>
                      <a:pt x="1530" y="638"/>
                    </a:lnTo>
                    <a:lnTo>
                      <a:pt x="1551" y="623"/>
                    </a:lnTo>
                    <a:lnTo>
                      <a:pt x="1570" y="610"/>
                    </a:lnTo>
                    <a:lnTo>
                      <a:pt x="1588" y="591"/>
                    </a:lnTo>
                    <a:lnTo>
                      <a:pt x="1609" y="573"/>
                    </a:lnTo>
                    <a:lnTo>
                      <a:pt x="1629" y="552"/>
                    </a:lnTo>
                    <a:lnTo>
                      <a:pt x="1648" y="529"/>
                    </a:lnTo>
                    <a:lnTo>
                      <a:pt x="1667" y="501"/>
                    </a:lnTo>
                    <a:lnTo>
                      <a:pt x="1687" y="475"/>
                    </a:lnTo>
                    <a:lnTo>
                      <a:pt x="1708" y="441"/>
                    </a:lnTo>
                    <a:lnTo>
                      <a:pt x="1726" y="406"/>
                    </a:lnTo>
                    <a:lnTo>
                      <a:pt x="1747" y="372"/>
                    </a:lnTo>
                    <a:lnTo>
                      <a:pt x="1766" y="331"/>
                    </a:lnTo>
                    <a:lnTo>
                      <a:pt x="1786" y="290"/>
                    </a:lnTo>
                    <a:lnTo>
                      <a:pt x="1805" y="246"/>
                    </a:lnTo>
                    <a:lnTo>
                      <a:pt x="1825" y="201"/>
                    </a:lnTo>
                    <a:lnTo>
                      <a:pt x="1846" y="157"/>
                    </a:lnTo>
                    <a:lnTo>
                      <a:pt x="1864" y="116"/>
                    </a:lnTo>
                    <a:lnTo>
                      <a:pt x="1885" y="77"/>
                    </a:lnTo>
                    <a:lnTo>
                      <a:pt x="1904" y="44"/>
                    </a:lnTo>
                    <a:lnTo>
                      <a:pt x="1922" y="20"/>
                    </a:lnTo>
                    <a:lnTo>
                      <a:pt x="1943" y="5"/>
                    </a:lnTo>
                    <a:lnTo>
                      <a:pt x="1962" y="0"/>
                    </a:lnTo>
                    <a:lnTo>
                      <a:pt x="1982" y="5"/>
                    </a:lnTo>
                    <a:lnTo>
                      <a:pt x="2001" y="20"/>
                    </a:lnTo>
                    <a:lnTo>
                      <a:pt x="2021" y="42"/>
                    </a:lnTo>
                    <a:lnTo>
                      <a:pt x="2042" y="73"/>
                    </a:lnTo>
                    <a:lnTo>
                      <a:pt x="2060" y="108"/>
                    </a:lnTo>
                    <a:lnTo>
                      <a:pt x="2081" y="145"/>
                    </a:lnTo>
                    <a:lnTo>
                      <a:pt x="2100" y="184"/>
                    </a:lnTo>
                    <a:lnTo>
                      <a:pt x="2120" y="224"/>
                    </a:lnTo>
                    <a:lnTo>
                      <a:pt x="2139" y="263"/>
                    </a:lnTo>
                    <a:lnTo>
                      <a:pt x="2157" y="300"/>
                    </a:lnTo>
                    <a:lnTo>
                      <a:pt x="2180" y="336"/>
                    </a:lnTo>
                    <a:lnTo>
                      <a:pt x="2197" y="369"/>
                    </a:lnTo>
                    <a:lnTo>
                      <a:pt x="2219" y="400"/>
                    </a:lnTo>
                    <a:lnTo>
                      <a:pt x="2238" y="429"/>
                    </a:lnTo>
                    <a:lnTo>
                      <a:pt x="2258" y="455"/>
                    </a:lnTo>
                    <a:lnTo>
                      <a:pt x="2277" y="480"/>
                    </a:lnTo>
                    <a:lnTo>
                      <a:pt x="2295" y="501"/>
                    </a:lnTo>
                    <a:lnTo>
                      <a:pt x="2318" y="521"/>
                    </a:lnTo>
                    <a:lnTo>
                      <a:pt x="2335" y="538"/>
                    </a:lnTo>
                    <a:lnTo>
                      <a:pt x="2356" y="556"/>
                    </a:lnTo>
                    <a:lnTo>
                      <a:pt x="2376" y="571"/>
                    </a:lnTo>
                    <a:lnTo>
                      <a:pt x="2394" y="586"/>
                    </a:lnTo>
                    <a:lnTo>
                      <a:pt x="2415" y="599"/>
                    </a:lnTo>
                    <a:lnTo>
                      <a:pt x="2432" y="610"/>
                    </a:lnTo>
                    <a:lnTo>
                      <a:pt x="2454" y="622"/>
                    </a:lnTo>
                    <a:lnTo>
                      <a:pt x="2473" y="633"/>
                    </a:lnTo>
                    <a:lnTo>
                      <a:pt x="2492" y="641"/>
                    </a:lnTo>
                    <a:lnTo>
                      <a:pt x="2512" y="649"/>
                    </a:lnTo>
                    <a:lnTo>
                      <a:pt x="2531" y="658"/>
                    </a:lnTo>
                    <a:lnTo>
                      <a:pt x="2553" y="664"/>
                    </a:lnTo>
                    <a:lnTo>
                      <a:pt x="2570" y="671"/>
                    </a:lnTo>
                    <a:lnTo>
                      <a:pt x="2591" y="679"/>
                    </a:lnTo>
                    <a:lnTo>
                      <a:pt x="2611" y="685"/>
                    </a:lnTo>
                    <a:lnTo>
                      <a:pt x="2629" y="690"/>
                    </a:lnTo>
                    <a:lnTo>
                      <a:pt x="2650" y="693"/>
                    </a:lnTo>
                    <a:lnTo>
                      <a:pt x="2669" y="700"/>
                    </a:lnTo>
                    <a:lnTo>
                      <a:pt x="2690" y="703"/>
                    </a:lnTo>
                    <a:lnTo>
                      <a:pt x="2708" y="708"/>
                    </a:lnTo>
                    <a:lnTo>
                      <a:pt x="2729" y="713"/>
                    </a:lnTo>
                    <a:lnTo>
                      <a:pt x="2749" y="715"/>
                    </a:lnTo>
                    <a:lnTo>
                      <a:pt x="2766" y="720"/>
                    </a:lnTo>
                    <a:lnTo>
                      <a:pt x="2788" y="723"/>
                    </a:lnTo>
                    <a:lnTo>
                      <a:pt x="2807" y="726"/>
                    </a:lnTo>
                    <a:lnTo>
                      <a:pt x="2828" y="728"/>
                    </a:lnTo>
                    <a:lnTo>
                      <a:pt x="2846" y="731"/>
                    </a:lnTo>
                    <a:lnTo>
                      <a:pt x="2865" y="734"/>
                    </a:lnTo>
                    <a:lnTo>
                      <a:pt x="2886" y="738"/>
                    </a:lnTo>
                    <a:lnTo>
                      <a:pt x="2904" y="739"/>
                    </a:lnTo>
                    <a:lnTo>
                      <a:pt x="2925" y="741"/>
                    </a:lnTo>
                    <a:lnTo>
                      <a:pt x="2945" y="742"/>
                    </a:lnTo>
                    <a:lnTo>
                      <a:pt x="2964" y="746"/>
                    </a:lnTo>
                    <a:lnTo>
                      <a:pt x="2984" y="747"/>
                    </a:lnTo>
                    <a:lnTo>
                      <a:pt x="3003" y="749"/>
                    </a:lnTo>
                    <a:lnTo>
                      <a:pt x="3024" y="751"/>
                    </a:lnTo>
                    <a:lnTo>
                      <a:pt x="3042" y="752"/>
                    </a:lnTo>
                    <a:lnTo>
                      <a:pt x="3061" y="754"/>
                    </a:lnTo>
                    <a:lnTo>
                      <a:pt x="3083" y="755"/>
                    </a:lnTo>
                    <a:lnTo>
                      <a:pt x="3100" y="757"/>
                    </a:lnTo>
                    <a:lnTo>
                      <a:pt x="3121" y="759"/>
                    </a:lnTo>
                    <a:lnTo>
                      <a:pt x="3141" y="760"/>
                    </a:lnTo>
                    <a:lnTo>
                      <a:pt x="3162" y="762"/>
                    </a:lnTo>
                    <a:lnTo>
                      <a:pt x="3180" y="762"/>
                    </a:lnTo>
                    <a:lnTo>
                      <a:pt x="3199" y="764"/>
                    </a:lnTo>
                    <a:lnTo>
                      <a:pt x="3220" y="765"/>
                    </a:lnTo>
                    <a:lnTo>
                      <a:pt x="3238" y="767"/>
                    </a:lnTo>
                    <a:lnTo>
                      <a:pt x="3279" y="767"/>
                    </a:lnTo>
                    <a:lnTo>
                      <a:pt x="3300" y="769"/>
                    </a:lnTo>
                    <a:lnTo>
                      <a:pt x="3318" y="769"/>
                    </a:lnTo>
                    <a:lnTo>
                      <a:pt x="3337" y="770"/>
                    </a:lnTo>
                    <a:lnTo>
                      <a:pt x="3358" y="772"/>
                    </a:lnTo>
                    <a:lnTo>
                      <a:pt x="3416" y="772"/>
                    </a:lnTo>
                    <a:lnTo>
                      <a:pt x="3436" y="773"/>
                    </a:lnTo>
                    <a:lnTo>
                      <a:pt x="3455" y="773"/>
                    </a:lnTo>
                    <a:lnTo>
                      <a:pt x="3475" y="775"/>
                    </a:lnTo>
                    <a:lnTo>
                      <a:pt x="3496" y="775"/>
                    </a:lnTo>
                    <a:lnTo>
                      <a:pt x="3514" y="777"/>
                    </a:lnTo>
                    <a:lnTo>
                      <a:pt x="3533" y="777"/>
                    </a:lnTo>
                    <a:lnTo>
                      <a:pt x="3554" y="778"/>
                    </a:lnTo>
                    <a:lnTo>
                      <a:pt x="3572" y="778"/>
                    </a:lnTo>
                    <a:lnTo>
                      <a:pt x="3593" y="780"/>
                    </a:lnTo>
                    <a:lnTo>
                      <a:pt x="3634" y="780"/>
                    </a:lnTo>
                    <a:lnTo>
                      <a:pt x="3651" y="782"/>
                    </a:lnTo>
                    <a:lnTo>
                      <a:pt x="3692" y="782"/>
                    </a:lnTo>
                    <a:lnTo>
                      <a:pt x="3710" y="783"/>
                    </a:lnTo>
                    <a:lnTo>
                      <a:pt x="3807" y="783"/>
                    </a:lnTo>
                    <a:lnTo>
                      <a:pt x="3830" y="785"/>
                    </a:lnTo>
                    <a:lnTo>
                      <a:pt x="3908" y="785"/>
                    </a:lnTo>
                    <a:lnTo>
                      <a:pt x="3927" y="786"/>
                    </a:lnTo>
                  </a:path>
                </a:pathLst>
              </a:custGeom>
              <a:noFill/>
              <a:ln w="0">
                <a:solidFill>
                  <a:srgbClr val="292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9" name="Freeform 138"/>
              <p:cNvSpPr>
                <a:spLocks/>
              </p:cNvSpPr>
              <p:nvPr/>
            </p:nvSpPr>
            <p:spPr bwMode="auto">
              <a:xfrm>
                <a:off x="732" y="1208"/>
                <a:ext cx="14" cy="8"/>
              </a:xfrm>
              <a:custGeom>
                <a:avLst/>
                <a:gdLst>
                  <a:gd name="T0" fmla="*/ 0 w 28"/>
                  <a:gd name="T1" fmla="*/ 17 h 17"/>
                  <a:gd name="T2" fmla="*/ 17 w 28"/>
                  <a:gd name="T3" fmla="*/ 5 h 17"/>
                  <a:gd name="T4" fmla="*/ 28 w 28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7">
                    <a:moveTo>
                      <a:pt x="0" y="17"/>
                    </a:moveTo>
                    <a:lnTo>
                      <a:pt x="17" y="5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0" name="Freeform 139"/>
              <p:cNvSpPr>
                <a:spLocks/>
              </p:cNvSpPr>
              <p:nvPr/>
            </p:nvSpPr>
            <p:spPr bwMode="auto">
              <a:xfrm>
                <a:off x="762" y="1192"/>
                <a:ext cx="15" cy="7"/>
              </a:xfrm>
              <a:custGeom>
                <a:avLst/>
                <a:gdLst>
                  <a:gd name="T0" fmla="*/ 0 w 32"/>
                  <a:gd name="T1" fmla="*/ 13 h 13"/>
                  <a:gd name="T2" fmla="*/ 19 w 32"/>
                  <a:gd name="T3" fmla="*/ 4 h 13"/>
                  <a:gd name="T4" fmla="*/ 32 w 3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3">
                    <a:moveTo>
                      <a:pt x="0" y="13"/>
                    </a:moveTo>
                    <a:lnTo>
                      <a:pt x="19" y="4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1" name="Freeform 140"/>
              <p:cNvSpPr>
                <a:spLocks/>
              </p:cNvSpPr>
              <p:nvPr/>
            </p:nvSpPr>
            <p:spPr bwMode="auto">
              <a:xfrm>
                <a:off x="792" y="1177"/>
                <a:ext cx="16" cy="7"/>
              </a:xfrm>
              <a:custGeom>
                <a:avLst/>
                <a:gdLst>
                  <a:gd name="T0" fmla="*/ 0 w 32"/>
                  <a:gd name="T1" fmla="*/ 13 h 13"/>
                  <a:gd name="T2" fmla="*/ 16 w 32"/>
                  <a:gd name="T3" fmla="*/ 6 h 13"/>
                  <a:gd name="T4" fmla="*/ 32 w 3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3">
                    <a:moveTo>
                      <a:pt x="0" y="13"/>
                    </a:moveTo>
                    <a:lnTo>
                      <a:pt x="16" y="6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2" name="Freeform 141"/>
              <p:cNvSpPr>
                <a:spLocks/>
              </p:cNvSpPr>
              <p:nvPr/>
            </p:nvSpPr>
            <p:spPr bwMode="auto">
              <a:xfrm>
                <a:off x="825" y="1164"/>
                <a:ext cx="15" cy="7"/>
              </a:xfrm>
              <a:custGeom>
                <a:avLst/>
                <a:gdLst>
                  <a:gd name="T0" fmla="*/ 0 w 30"/>
                  <a:gd name="T1" fmla="*/ 13 h 13"/>
                  <a:gd name="T2" fmla="*/ 11 w 30"/>
                  <a:gd name="T3" fmla="*/ 8 h 13"/>
                  <a:gd name="T4" fmla="*/ 28 w 30"/>
                  <a:gd name="T5" fmla="*/ 0 h 13"/>
                  <a:gd name="T6" fmla="*/ 30 w 3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lnTo>
                      <a:pt x="11" y="8"/>
                    </a:lnTo>
                    <a:lnTo>
                      <a:pt x="28" y="0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3" name="Freeform 142"/>
              <p:cNvSpPr>
                <a:spLocks/>
              </p:cNvSpPr>
              <p:nvPr/>
            </p:nvSpPr>
            <p:spPr bwMode="auto">
              <a:xfrm>
                <a:off x="856" y="1154"/>
                <a:ext cx="17" cy="6"/>
              </a:xfrm>
              <a:custGeom>
                <a:avLst/>
                <a:gdLst>
                  <a:gd name="T0" fmla="*/ 0 w 34"/>
                  <a:gd name="T1" fmla="*/ 11 h 11"/>
                  <a:gd name="T2" fmla="*/ 7 w 34"/>
                  <a:gd name="T3" fmla="*/ 11 h 11"/>
                  <a:gd name="T4" fmla="*/ 25 w 34"/>
                  <a:gd name="T5" fmla="*/ 3 h 11"/>
                  <a:gd name="T6" fmla="*/ 34 w 3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1">
                    <a:moveTo>
                      <a:pt x="0" y="11"/>
                    </a:moveTo>
                    <a:lnTo>
                      <a:pt x="7" y="11"/>
                    </a:lnTo>
                    <a:lnTo>
                      <a:pt x="25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4" name="Freeform 143"/>
              <p:cNvSpPr>
                <a:spLocks/>
              </p:cNvSpPr>
              <p:nvPr/>
            </p:nvSpPr>
            <p:spPr bwMode="auto">
              <a:xfrm>
                <a:off x="890" y="1144"/>
                <a:ext cx="16" cy="3"/>
              </a:xfrm>
              <a:custGeom>
                <a:avLst/>
                <a:gdLst>
                  <a:gd name="T0" fmla="*/ 0 w 34"/>
                  <a:gd name="T1" fmla="*/ 7 h 7"/>
                  <a:gd name="T2" fmla="*/ 20 w 34"/>
                  <a:gd name="T3" fmla="*/ 3 h 7"/>
                  <a:gd name="T4" fmla="*/ 34 w 3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7">
                    <a:moveTo>
                      <a:pt x="0" y="7"/>
                    </a:moveTo>
                    <a:lnTo>
                      <a:pt x="20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5" name="Freeform 144"/>
              <p:cNvSpPr>
                <a:spLocks/>
              </p:cNvSpPr>
              <p:nvPr/>
            </p:nvSpPr>
            <p:spPr bwMode="auto">
              <a:xfrm>
                <a:off x="923" y="1133"/>
                <a:ext cx="17" cy="5"/>
              </a:xfrm>
              <a:custGeom>
                <a:avLst/>
                <a:gdLst>
                  <a:gd name="T0" fmla="*/ 0 w 34"/>
                  <a:gd name="T1" fmla="*/ 10 h 10"/>
                  <a:gd name="T2" fmla="*/ 13 w 34"/>
                  <a:gd name="T3" fmla="*/ 6 h 10"/>
                  <a:gd name="T4" fmla="*/ 30 w 34"/>
                  <a:gd name="T5" fmla="*/ 1 h 10"/>
                  <a:gd name="T6" fmla="*/ 34 w 3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0">
                    <a:moveTo>
                      <a:pt x="0" y="10"/>
                    </a:moveTo>
                    <a:lnTo>
                      <a:pt x="13" y="6"/>
                    </a:lnTo>
                    <a:lnTo>
                      <a:pt x="30" y="1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6" name="Freeform 145"/>
              <p:cNvSpPr>
                <a:spLocks/>
              </p:cNvSpPr>
              <p:nvPr/>
            </p:nvSpPr>
            <p:spPr bwMode="auto">
              <a:xfrm>
                <a:off x="955" y="1124"/>
                <a:ext cx="17" cy="5"/>
              </a:xfrm>
              <a:custGeom>
                <a:avLst/>
                <a:gdLst>
                  <a:gd name="T0" fmla="*/ 0 w 33"/>
                  <a:gd name="T1" fmla="*/ 12 h 12"/>
                  <a:gd name="T2" fmla="*/ 3 w 33"/>
                  <a:gd name="T3" fmla="*/ 10 h 12"/>
                  <a:gd name="T4" fmla="*/ 25 w 33"/>
                  <a:gd name="T5" fmla="*/ 2 h 12"/>
                  <a:gd name="T6" fmla="*/ 33 w 3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2">
                    <a:moveTo>
                      <a:pt x="0" y="12"/>
                    </a:moveTo>
                    <a:lnTo>
                      <a:pt x="3" y="10"/>
                    </a:lnTo>
                    <a:lnTo>
                      <a:pt x="25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7" name="Freeform 146"/>
              <p:cNvSpPr>
                <a:spLocks/>
              </p:cNvSpPr>
              <p:nvPr/>
            </p:nvSpPr>
            <p:spPr bwMode="auto">
              <a:xfrm>
                <a:off x="989" y="1115"/>
                <a:ext cx="16" cy="4"/>
              </a:xfrm>
              <a:custGeom>
                <a:avLst/>
                <a:gdLst>
                  <a:gd name="T0" fmla="*/ 0 w 34"/>
                  <a:gd name="T1" fmla="*/ 8 h 8"/>
                  <a:gd name="T2" fmla="*/ 18 w 34"/>
                  <a:gd name="T3" fmla="*/ 5 h 8"/>
                  <a:gd name="T4" fmla="*/ 34 w 3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8" y="5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8" name="Freeform 147"/>
              <p:cNvSpPr>
                <a:spLocks/>
              </p:cNvSpPr>
              <p:nvPr/>
            </p:nvSpPr>
            <p:spPr bwMode="auto">
              <a:xfrm>
                <a:off x="1023" y="1106"/>
                <a:ext cx="17" cy="5"/>
              </a:xfrm>
              <a:custGeom>
                <a:avLst/>
                <a:gdLst>
                  <a:gd name="T0" fmla="*/ 0 w 34"/>
                  <a:gd name="T1" fmla="*/ 12 h 12"/>
                  <a:gd name="T2" fmla="*/ 7 w 34"/>
                  <a:gd name="T3" fmla="*/ 10 h 12"/>
                  <a:gd name="T4" fmla="*/ 26 w 34"/>
                  <a:gd name="T5" fmla="*/ 2 h 12"/>
                  <a:gd name="T6" fmla="*/ 34 w 3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2">
                    <a:moveTo>
                      <a:pt x="0" y="12"/>
                    </a:moveTo>
                    <a:lnTo>
                      <a:pt x="7" y="10"/>
                    </a:lnTo>
                    <a:lnTo>
                      <a:pt x="26" y="2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9" name="Freeform 148"/>
              <p:cNvSpPr>
                <a:spLocks/>
              </p:cNvSpPr>
              <p:nvPr/>
            </p:nvSpPr>
            <p:spPr bwMode="auto">
              <a:xfrm>
                <a:off x="1056" y="1098"/>
                <a:ext cx="17" cy="4"/>
              </a:xfrm>
              <a:custGeom>
                <a:avLst/>
                <a:gdLst>
                  <a:gd name="T0" fmla="*/ 0 w 36"/>
                  <a:gd name="T1" fmla="*/ 6 h 6"/>
                  <a:gd name="T2" fmla="*/ 20 w 36"/>
                  <a:gd name="T3" fmla="*/ 3 h 6"/>
                  <a:gd name="T4" fmla="*/ 36 w 3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20" y="3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0" name="Freeform 149"/>
              <p:cNvSpPr>
                <a:spLocks/>
              </p:cNvSpPr>
              <p:nvPr/>
            </p:nvSpPr>
            <p:spPr bwMode="auto">
              <a:xfrm>
                <a:off x="1089" y="1089"/>
                <a:ext cx="17" cy="4"/>
              </a:xfrm>
              <a:custGeom>
                <a:avLst/>
                <a:gdLst>
                  <a:gd name="T0" fmla="*/ 0 w 34"/>
                  <a:gd name="T1" fmla="*/ 8 h 8"/>
                  <a:gd name="T2" fmla="*/ 11 w 34"/>
                  <a:gd name="T3" fmla="*/ 5 h 8"/>
                  <a:gd name="T4" fmla="*/ 29 w 34"/>
                  <a:gd name="T5" fmla="*/ 1 h 8"/>
                  <a:gd name="T6" fmla="*/ 34 w 3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1" y="5"/>
                    </a:lnTo>
                    <a:lnTo>
                      <a:pt x="29" y="1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1" name="Freeform 150"/>
              <p:cNvSpPr>
                <a:spLocks/>
              </p:cNvSpPr>
              <p:nvPr/>
            </p:nvSpPr>
            <p:spPr bwMode="auto">
              <a:xfrm>
                <a:off x="1123" y="1080"/>
                <a:ext cx="17" cy="5"/>
              </a:xfrm>
              <a:custGeom>
                <a:avLst/>
                <a:gdLst>
                  <a:gd name="T0" fmla="*/ 0 w 33"/>
                  <a:gd name="T1" fmla="*/ 10 h 10"/>
                  <a:gd name="T2" fmla="*/ 1 w 33"/>
                  <a:gd name="T3" fmla="*/ 8 h 10"/>
                  <a:gd name="T4" fmla="*/ 23 w 33"/>
                  <a:gd name="T5" fmla="*/ 5 h 10"/>
                  <a:gd name="T6" fmla="*/ 33 w 33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0">
                    <a:moveTo>
                      <a:pt x="0" y="10"/>
                    </a:moveTo>
                    <a:lnTo>
                      <a:pt x="1" y="8"/>
                    </a:lnTo>
                    <a:lnTo>
                      <a:pt x="23" y="5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2" name="Freeform 151"/>
              <p:cNvSpPr>
                <a:spLocks/>
              </p:cNvSpPr>
              <p:nvPr/>
            </p:nvSpPr>
            <p:spPr bwMode="auto">
              <a:xfrm>
                <a:off x="1156" y="1071"/>
                <a:ext cx="18" cy="4"/>
              </a:xfrm>
              <a:custGeom>
                <a:avLst/>
                <a:gdLst>
                  <a:gd name="T0" fmla="*/ 0 w 35"/>
                  <a:gd name="T1" fmla="*/ 8 h 8"/>
                  <a:gd name="T2" fmla="*/ 14 w 35"/>
                  <a:gd name="T3" fmla="*/ 5 h 8"/>
                  <a:gd name="T4" fmla="*/ 33 w 35"/>
                  <a:gd name="T5" fmla="*/ 1 h 8"/>
                  <a:gd name="T6" fmla="*/ 35 w 3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8">
                    <a:moveTo>
                      <a:pt x="0" y="8"/>
                    </a:moveTo>
                    <a:lnTo>
                      <a:pt x="14" y="5"/>
                    </a:lnTo>
                    <a:lnTo>
                      <a:pt x="33" y="1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3" name="Freeform 152"/>
              <p:cNvSpPr>
                <a:spLocks/>
              </p:cNvSpPr>
              <p:nvPr/>
            </p:nvSpPr>
            <p:spPr bwMode="auto">
              <a:xfrm>
                <a:off x="1191" y="1062"/>
                <a:ext cx="17" cy="6"/>
              </a:xfrm>
              <a:custGeom>
                <a:avLst/>
                <a:gdLst>
                  <a:gd name="T0" fmla="*/ 0 w 33"/>
                  <a:gd name="T1" fmla="*/ 13 h 13"/>
                  <a:gd name="T2" fmla="*/ 5 w 33"/>
                  <a:gd name="T3" fmla="*/ 13 h 13"/>
                  <a:gd name="T4" fmla="*/ 26 w 33"/>
                  <a:gd name="T5" fmla="*/ 5 h 13"/>
                  <a:gd name="T6" fmla="*/ 33 w 33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3">
                    <a:moveTo>
                      <a:pt x="0" y="13"/>
                    </a:moveTo>
                    <a:lnTo>
                      <a:pt x="5" y="13"/>
                    </a:lnTo>
                    <a:lnTo>
                      <a:pt x="26" y="5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4" name="Freeform 153"/>
              <p:cNvSpPr>
                <a:spLocks/>
              </p:cNvSpPr>
              <p:nvPr/>
            </p:nvSpPr>
            <p:spPr bwMode="auto">
              <a:xfrm>
                <a:off x="1224" y="1054"/>
                <a:ext cx="17" cy="4"/>
              </a:xfrm>
              <a:custGeom>
                <a:avLst/>
                <a:gdLst>
                  <a:gd name="T0" fmla="*/ 0 w 33"/>
                  <a:gd name="T1" fmla="*/ 8 h 8"/>
                  <a:gd name="T2" fmla="*/ 17 w 33"/>
                  <a:gd name="T3" fmla="*/ 4 h 8"/>
                  <a:gd name="T4" fmla="*/ 33 w 3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8">
                    <a:moveTo>
                      <a:pt x="0" y="8"/>
                    </a:moveTo>
                    <a:lnTo>
                      <a:pt x="17" y="4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5" name="Freeform 154"/>
              <p:cNvSpPr>
                <a:spLocks/>
              </p:cNvSpPr>
              <p:nvPr/>
            </p:nvSpPr>
            <p:spPr bwMode="auto">
              <a:xfrm>
                <a:off x="1257" y="1044"/>
                <a:ext cx="16" cy="5"/>
              </a:xfrm>
              <a:custGeom>
                <a:avLst/>
                <a:gdLst>
                  <a:gd name="T0" fmla="*/ 0 w 32"/>
                  <a:gd name="T1" fmla="*/ 10 h 10"/>
                  <a:gd name="T2" fmla="*/ 9 w 32"/>
                  <a:gd name="T3" fmla="*/ 7 h 10"/>
                  <a:gd name="T4" fmla="*/ 28 w 32"/>
                  <a:gd name="T5" fmla="*/ 2 h 10"/>
                  <a:gd name="T6" fmla="*/ 32 w 32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0">
                    <a:moveTo>
                      <a:pt x="0" y="10"/>
                    </a:moveTo>
                    <a:lnTo>
                      <a:pt x="9" y="7"/>
                    </a:lnTo>
                    <a:lnTo>
                      <a:pt x="28" y="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6" name="Freeform 155"/>
              <p:cNvSpPr>
                <a:spLocks/>
              </p:cNvSpPr>
              <p:nvPr/>
            </p:nvSpPr>
            <p:spPr bwMode="auto">
              <a:xfrm>
                <a:off x="1291" y="1032"/>
                <a:ext cx="16" cy="7"/>
              </a:xfrm>
              <a:custGeom>
                <a:avLst/>
                <a:gdLst>
                  <a:gd name="T0" fmla="*/ 0 w 32"/>
                  <a:gd name="T1" fmla="*/ 13 h 13"/>
                  <a:gd name="T2" fmla="*/ 0 w 32"/>
                  <a:gd name="T3" fmla="*/ 11 h 13"/>
                  <a:gd name="T4" fmla="*/ 21 w 32"/>
                  <a:gd name="T5" fmla="*/ 3 h 13"/>
                  <a:gd name="T6" fmla="*/ 32 w 3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3">
                    <a:moveTo>
                      <a:pt x="0" y="13"/>
                    </a:moveTo>
                    <a:lnTo>
                      <a:pt x="0" y="11"/>
                    </a:lnTo>
                    <a:lnTo>
                      <a:pt x="21" y="3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7" name="Freeform 156"/>
              <p:cNvSpPr>
                <a:spLocks/>
              </p:cNvSpPr>
              <p:nvPr/>
            </p:nvSpPr>
            <p:spPr bwMode="auto">
              <a:xfrm>
                <a:off x="1322" y="1021"/>
                <a:ext cx="18" cy="6"/>
              </a:xfrm>
              <a:custGeom>
                <a:avLst/>
                <a:gdLst>
                  <a:gd name="T0" fmla="*/ 0 w 35"/>
                  <a:gd name="T1" fmla="*/ 11 h 11"/>
                  <a:gd name="T2" fmla="*/ 18 w 35"/>
                  <a:gd name="T3" fmla="*/ 5 h 11"/>
                  <a:gd name="T4" fmla="*/ 35 w 35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1">
                    <a:moveTo>
                      <a:pt x="0" y="11"/>
                    </a:moveTo>
                    <a:lnTo>
                      <a:pt x="18" y="5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8" name="Freeform 157"/>
              <p:cNvSpPr>
                <a:spLocks/>
              </p:cNvSpPr>
              <p:nvPr/>
            </p:nvSpPr>
            <p:spPr bwMode="auto">
              <a:xfrm>
                <a:off x="1355" y="1009"/>
                <a:ext cx="16" cy="6"/>
              </a:xfrm>
              <a:custGeom>
                <a:avLst/>
                <a:gdLst>
                  <a:gd name="T0" fmla="*/ 0 w 32"/>
                  <a:gd name="T1" fmla="*/ 11 h 11"/>
                  <a:gd name="T2" fmla="*/ 9 w 32"/>
                  <a:gd name="T3" fmla="*/ 8 h 11"/>
                  <a:gd name="T4" fmla="*/ 30 w 32"/>
                  <a:gd name="T5" fmla="*/ 1 h 11"/>
                  <a:gd name="T6" fmla="*/ 32 w 3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0" y="11"/>
                    </a:moveTo>
                    <a:lnTo>
                      <a:pt x="9" y="8"/>
                    </a:lnTo>
                    <a:lnTo>
                      <a:pt x="30" y="1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9" name="Freeform 158"/>
              <p:cNvSpPr>
                <a:spLocks/>
              </p:cNvSpPr>
              <p:nvPr/>
            </p:nvSpPr>
            <p:spPr bwMode="auto">
              <a:xfrm>
                <a:off x="1387" y="995"/>
                <a:ext cx="17" cy="6"/>
              </a:xfrm>
              <a:custGeom>
                <a:avLst/>
                <a:gdLst>
                  <a:gd name="T0" fmla="*/ 0 w 33"/>
                  <a:gd name="T1" fmla="*/ 14 h 14"/>
                  <a:gd name="T2" fmla="*/ 5 w 33"/>
                  <a:gd name="T3" fmla="*/ 10 h 14"/>
                  <a:gd name="T4" fmla="*/ 26 w 33"/>
                  <a:gd name="T5" fmla="*/ 4 h 14"/>
                  <a:gd name="T6" fmla="*/ 33 w 3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4">
                    <a:moveTo>
                      <a:pt x="0" y="14"/>
                    </a:moveTo>
                    <a:lnTo>
                      <a:pt x="5" y="10"/>
                    </a:lnTo>
                    <a:lnTo>
                      <a:pt x="26" y="4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0" name="Freeform 159"/>
              <p:cNvSpPr>
                <a:spLocks/>
              </p:cNvSpPr>
              <p:nvPr/>
            </p:nvSpPr>
            <p:spPr bwMode="auto">
              <a:xfrm>
                <a:off x="1419" y="981"/>
                <a:ext cx="16" cy="6"/>
              </a:xfrm>
              <a:custGeom>
                <a:avLst/>
                <a:gdLst>
                  <a:gd name="T0" fmla="*/ 0 w 32"/>
                  <a:gd name="T1" fmla="*/ 11 h 11"/>
                  <a:gd name="T2" fmla="*/ 2 w 32"/>
                  <a:gd name="T3" fmla="*/ 11 h 11"/>
                  <a:gd name="T4" fmla="*/ 20 w 32"/>
                  <a:gd name="T5" fmla="*/ 3 h 11"/>
                  <a:gd name="T6" fmla="*/ 32 w 3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0" y="11"/>
                    </a:moveTo>
                    <a:lnTo>
                      <a:pt x="2" y="11"/>
                    </a:lnTo>
                    <a:lnTo>
                      <a:pt x="20" y="3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1" name="Freeform 160"/>
              <p:cNvSpPr>
                <a:spLocks/>
              </p:cNvSpPr>
              <p:nvPr/>
            </p:nvSpPr>
            <p:spPr bwMode="auto">
              <a:xfrm>
                <a:off x="1449" y="965"/>
                <a:ext cx="16" cy="8"/>
              </a:xfrm>
              <a:custGeom>
                <a:avLst/>
                <a:gdLst>
                  <a:gd name="T0" fmla="*/ 0 w 32"/>
                  <a:gd name="T1" fmla="*/ 16 h 16"/>
                  <a:gd name="T2" fmla="*/ 18 w 32"/>
                  <a:gd name="T3" fmla="*/ 8 h 16"/>
                  <a:gd name="T4" fmla="*/ 32 w 3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0" y="16"/>
                    </a:moveTo>
                    <a:lnTo>
                      <a:pt x="18" y="8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2" name="Freeform 161"/>
              <p:cNvSpPr>
                <a:spLocks/>
              </p:cNvSpPr>
              <p:nvPr/>
            </p:nvSpPr>
            <p:spPr bwMode="auto">
              <a:xfrm>
                <a:off x="1481" y="949"/>
                <a:ext cx="15" cy="7"/>
              </a:xfrm>
              <a:custGeom>
                <a:avLst/>
                <a:gdLst>
                  <a:gd name="T0" fmla="*/ 0 w 32"/>
                  <a:gd name="T1" fmla="*/ 15 h 15"/>
                  <a:gd name="T2" fmla="*/ 16 w 32"/>
                  <a:gd name="T3" fmla="*/ 7 h 15"/>
                  <a:gd name="T4" fmla="*/ 32 w 32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16" y="7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3" name="Freeform 162"/>
              <p:cNvSpPr>
                <a:spLocks/>
              </p:cNvSpPr>
              <p:nvPr/>
            </p:nvSpPr>
            <p:spPr bwMode="auto">
              <a:xfrm>
                <a:off x="1511" y="932"/>
                <a:ext cx="15" cy="9"/>
              </a:xfrm>
              <a:custGeom>
                <a:avLst/>
                <a:gdLst>
                  <a:gd name="T0" fmla="*/ 0 w 30"/>
                  <a:gd name="T1" fmla="*/ 18 h 18"/>
                  <a:gd name="T2" fmla="*/ 16 w 30"/>
                  <a:gd name="T3" fmla="*/ 8 h 18"/>
                  <a:gd name="T4" fmla="*/ 30 w 30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16" y="8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4" name="Freeform 163"/>
              <p:cNvSpPr>
                <a:spLocks/>
              </p:cNvSpPr>
              <p:nvPr/>
            </p:nvSpPr>
            <p:spPr bwMode="auto">
              <a:xfrm>
                <a:off x="1540" y="916"/>
                <a:ext cx="16" cy="8"/>
              </a:xfrm>
              <a:custGeom>
                <a:avLst/>
                <a:gdLst>
                  <a:gd name="T0" fmla="*/ 0 w 32"/>
                  <a:gd name="T1" fmla="*/ 14 h 14"/>
                  <a:gd name="T2" fmla="*/ 15 w 32"/>
                  <a:gd name="T3" fmla="*/ 8 h 14"/>
                  <a:gd name="T4" fmla="*/ 32 w 32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4">
                    <a:moveTo>
                      <a:pt x="0" y="14"/>
                    </a:moveTo>
                    <a:lnTo>
                      <a:pt x="15" y="8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5" name="Freeform 164"/>
              <p:cNvSpPr>
                <a:spLocks/>
              </p:cNvSpPr>
              <p:nvPr/>
            </p:nvSpPr>
            <p:spPr bwMode="auto">
              <a:xfrm>
                <a:off x="1570" y="905"/>
                <a:ext cx="17" cy="4"/>
              </a:xfrm>
              <a:custGeom>
                <a:avLst/>
                <a:gdLst>
                  <a:gd name="T0" fmla="*/ 0 w 35"/>
                  <a:gd name="T1" fmla="*/ 8 h 8"/>
                  <a:gd name="T2" fmla="*/ 10 w 35"/>
                  <a:gd name="T3" fmla="*/ 5 h 8"/>
                  <a:gd name="T4" fmla="*/ 31 w 35"/>
                  <a:gd name="T5" fmla="*/ 0 h 8"/>
                  <a:gd name="T6" fmla="*/ 35 w 3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8">
                    <a:moveTo>
                      <a:pt x="0" y="8"/>
                    </a:moveTo>
                    <a:lnTo>
                      <a:pt x="10" y="5"/>
                    </a:lnTo>
                    <a:lnTo>
                      <a:pt x="31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6" name="Freeform 165"/>
              <p:cNvSpPr>
                <a:spLocks/>
              </p:cNvSpPr>
              <p:nvPr/>
            </p:nvSpPr>
            <p:spPr bwMode="auto">
              <a:xfrm>
                <a:off x="1605" y="904"/>
                <a:ext cx="16" cy="4"/>
              </a:xfrm>
              <a:custGeom>
                <a:avLst/>
                <a:gdLst>
                  <a:gd name="T0" fmla="*/ 0 w 32"/>
                  <a:gd name="T1" fmla="*/ 0 h 8"/>
                  <a:gd name="T2" fmla="*/ 2 w 32"/>
                  <a:gd name="T3" fmla="*/ 0 h 8"/>
                  <a:gd name="T4" fmla="*/ 20 w 32"/>
                  <a:gd name="T5" fmla="*/ 5 h 8"/>
                  <a:gd name="T6" fmla="*/ 32 w 3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0" y="0"/>
                    </a:moveTo>
                    <a:lnTo>
                      <a:pt x="2" y="0"/>
                    </a:lnTo>
                    <a:lnTo>
                      <a:pt x="20" y="5"/>
                    </a:lnTo>
                    <a:lnTo>
                      <a:pt x="32" y="8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7" name="Freeform 166"/>
              <p:cNvSpPr>
                <a:spLocks/>
              </p:cNvSpPr>
              <p:nvPr/>
            </p:nvSpPr>
            <p:spPr bwMode="auto">
              <a:xfrm>
                <a:off x="1636" y="919"/>
                <a:ext cx="11" cy="11"/>
              </a:xfrm>
              <a:custGeom>
                <a:avLst/>
                <a:gdLst>
                  <a:gd name="T0" fmla="*/ 0 w 23"/>
                  <a:gd name="T1" fmla="*/ 0 h 23"/>
                  <a:gd name="T2" fmla="*/ 18 w 23"/>
                  <a:gd name="T3" fmla="*/ 18 h 23"/>
                  <a:gd name="T4" fmla="*/ 23 w 23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3">
                    <a:moveTo>
                      <a:pt x="0" y="0"/>
                    </a:moveTo>
                    <a:lnTo>
                      <a:pt x="18" y="18"/>
                    </a:lnTo>
                    <a:lnTo>
                      <a:pt x="23" y="23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8" name="Line 167"/>
              <p:cNvSpPr>
                <a:spLocks noChangeShapeType="1"/>
              </p:cNvSpPr>
              <p:nvPr/>
            </p:nvSpPr>
            <p:spPr bwMode="auto">
              <a:xfrm>
                <a:off x="1655" y="943"/>
                <a:ext cx="9" cy="15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9" name="Freeform 168"/>
              <p:cNvSpPr>
                <a:spLocks/>
              </p:cNvSpPr>
              <p:nvPr/>
            </p:nvSpPr>
            <p:spPr bwMode="auto">
              <a:xfrm>
                <a:off x="1670" y="973"/>
                <a:ext cx="8" cy="14"/>
              </a:xfrm>
              <a:custGeom>
                <a:avLst/>
                <a:gdLst>
                  <a:gd name="T0" fmla="*/ 0 w 14"/>
                  <a:gd name="T1" fmla="*/ 0 h 28"/>
                  <a:gd name="T2" fmla="*/ 11 w 14"/>
                  <a:gd name="T3" fmla="*/ 17 h 28"/>
                  <a:gd name="T4" fmla="*/ 14 w 14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8">
                    <a:moveTo>
                      <a:pt x="0" y="0"/>
                    </a:moveTo>
                    <a:lnTo>
                      <a:pt x="11" y="17"/>
                    </a:lnTo>
                    <a:lnTo>
                      <a:pt x="14" y="28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0" name="Freeform 169"/>
              <p:cNvSpPr>
                <a:spLocks/>
              </p:cNvSpPr>
              <p:nvPr/>
            </p:nvSpPr>
            <p:spPr bwMode="auto">
              <a:xfrm>
                <a:off x="1683" y="1002"/>
                <a:ext cx="5" cy="16"/>
              </a:xfrm>
              <a:custGeom>
                <a:avLst/>
                <a:gdLst>
                  <a:gd name="T0" fmla="*/ 0 w 10"/>
                  <a:gd name="T1" fmla="*/ 0 h 31"/>
                  <a:gd name="T2" fmla="*/ 3 w 10"/>
                  <a:gd name="T3" fmla="*/ 8 h 31"/>
                  <a:gd name="T4" fmla="*/ 10 w 10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1">
                    <a:moveTo>
                      <a:pt x="0" y="0"/>
                    </a:moveTo>
                    <a:lnTo>
                      <a:pt x="3" y="8"/>
                    </a:lnTo>
                    <a:lnTo>
                      <a:pt x="10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1" name="Freeform 170"/>
              <p:cNvSpPr>
                <a:spLocks/>
              </p:cNvSpPr>
              <p:nvPr/>
            </p:nvSpPr>
            <p:spPr bwMode="auto">
              <a:xfrm>
                <a:off x="1693" y="1034"/>
                <a:ext cx="7" cy="15"/>
              </a:xfrm>
              <a:custGeom>
                <a:avLst/>
                <a:gdLst>
                  <a:gd name="T0" fmla="*/ 0 w 12"/>
                  <a:gd name="T1" fmla="*/ 0 h 31"/>
                  <a:gd name="T2" fmla="*/ 0 w 12"/>
                  <a:gd name="T3" fmla="*/ 5 h 31"/>
                  <a:gd name="T4" fmla="*/ 12 w 12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1">
                    <a:moveTo>
                      <a:pt x="0" y="0"/>
                    </a:moveTo>
                    <a:lnTo>
                      <a:pt x="0" y="5"/>
                    </a:lnTo>
                    <a:lnTo>
                      <a:pt x="12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2" name="Freeform 171"/>
              <p:cNvSpPr>
                <a:spLocks/>
              </p:cNvSpPr>
              <p:nvPr/>
            </p:nvSpPr>
            <p:spPr bwMode="auto">
              <a:xfrm>
                <a:off x="1703" y="1065"/>
                <a:ext cx="5" cy="15"/>
              </a:xfrm>
              <a:custGeom>
                <a:avLst/>
                <a:gdLst>
                  <a:gd name="T0" fmla="*/ 0 w 11"/>
                  <a:gd name="T1" fmla="*/ 0 h 31"/>
                  <a:gd name="T2" fmla="*/ 2 w 11"/>
                  <a:gd name="T3" fmla="*/ 3 h 31"/>
                  <a:gd name="T4" fmla="*/ 11 w 11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1">
                    <a:moveTo>
                      <a:pt x="0" y="0"/>
                    </a:moveTo>
                    <a:lnTo>
                      <a:pt x="2" y="3"/>
                    </a:lnTo>
                    <a:lnTo>
                      <a:pt x="11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3" name="Freeform 172"/>
              <p:cNvSpPr>
                <a:spLocks/>
              </p:cNvSpPr>
              <p:nvPr/>
            </p:nvSpPr>
            <p:spPr bwMode="auto">
              <a:xfrm>
                <a:off x="1712" y="1096"/>
                <a:ext cx="6" cy="15"/>
              </a:xfrm>
              <a:custGeom>
                <a:avLst/>
                <a:gdLst>
                  <a:gd name="T0" fmla="*/ 0 w 12"/>
                  <a:gd name="T1" fmla="*/ 0 h 31"/>
                  <a:gd name="T2" fmla="*/ 2 w 12"/>
                  <a:gd name="T3" fmla="*/ 5 h 31"/>
                  <a:gd name="T4" fmla="*/ 12 w 12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1">
                    <a:moveTo>
                      <a:pt x="0" y="0"/>
                    </a:moveTo>
                    <a:lnTo>
                      <a:pt x="2" y="5"/>
                    </a:lnTo>
                    <a:lnTo>
                      <a:pt x="12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4" name="Freeform 173"/>
              <p:cNvSpPr>
                <a:spLocks/>
              </p:cNvSpPr>
              <p:nvPr/>
            </p:nvSpPr>
            <p:spPr bwMode="auto">
              <a:xfrm>
                <a:off x="1723" y="1127"/>
                <a:ext cx="4" cy="14"/>
              </a:xfrm>
              <a:custGeom>
                <a:avLst/>
                <a:gdLst>
                  <a:gd name="T0" fmla="*/ 0 w 9"/>
                  <a:gd name="T1" fmla="*/ 0 h 28"/>
                  <a:gd name="T2" fmla="*/ 2 w 9"/>
                  <a:gd name="T3" fmla="*/ 5 h 28"/>
                  <a:gd name="T4" fmla="*/ 9 w 9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2" y="5"/>
                    </a:lnTo>
                    <a:lnTo>
                      <a:pt x="9" y="28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5" name="Freeform 174"/>
              <p:cNvSpPr>
                <a:spLocks/>
              </p:cNvSpPr>
              <p:nvPr/>
            </p:nvSpPr>
            <p:spPr bwMode="auto">
              <a:xfrm>
                <a:off x="1732" y="1158"/>
                <a:ext cx="5" cy="14"/>
              </a:xfrm>
              <a:custGeom>
                <a:avLst/>
                <a:gdLst>
                  <a:gd name="T0" fmla="*/ 0 w 8"/>
                  <a:gd name="T1" fmla="*/ 0 h 28"/>
                  <a:gd name="T2" fmla="*/ 1 w 8"/>
                  <a:gd name="T3" fmla="*/ 3 h 28"/>
                  <a:gd name="T4" fmla="*/ 8 w 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lnTo>
                      <a:pt x="1" y="3"/>
                    </a:lnTo>
                    <a:lnTo>
                      <a:pt x="8" y="28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6" name="Line 175"/>
              <p:cNvSpPr>
                <a:spLocks noChangeShapeType="1"/>
              </p:cNvSpPr>
              <p:nvPr/>
            </p:nvSpPr>
            <p:spPr bwMode="auto">
              <a:xfrm>
                <a:off x="1743" y="1188"/>
                <a:ext cx="6" cy="16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7" name="Line 176"/>
              <p:cNvSpPr>
                <a:spLocks noChangeShapeType="1"/>
              </p:cNvSpPr>
              <p:nvPr/>
            </p:nvSpPr>
            <p:spPr bwMode="auto">
              <a:xfrm>
                <a:off x="1755" y="1219"/>
                <a:ext cx="8" cy="13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8" name="Freeform 177"/>
              <p:cNvSpPr>
                <a:spLocks/>
              </p:cNvSpPr>
              <p:nvPr/>
            </p:nvSpPr>
            <p:spPr bwMode="auto">
              <a:xfrm>
                <a:off x="1771" y="1246"/>
                <a:ext cx="10" cy="15"/>
              </a:xfrm>
              <a:custGeom>
                <a:avLst/>
                <a:gdLst>
                  <a:gd name="T0" fmla="*/ 0 w 20"/>
                  <a:gd name="T1" fmla="*/ 0 h 31"/>
                  <a:gd name="T2" fmla="*/ 4 w 20"/>
                  <a:gd name="T3" fmla="*/ 7 h 31"/>
                  <a:gd name="T4" fmla="*/ 20 w 20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1">
                    <a:moveTo>
                      <a:pt x="0" y="0"/>
                    </a:moveTo>
                    <a:lnTo>
                      <a:pt x="4" y="7"/>
                    </a:lnTo>
                    <a:lnTo>
                      <a:pt x="20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9" name="Freeform 178"/>
              <p:cNvSpPr>
                <a:spLocks/>
              </p:cNvSpPr>
              <p:nvPr/>
            </p:nvSpPr>
            <p:spPr bwMode="auto">
              <a:xfrm>
                <a:off x="1791" y="1273"/>
                <a:ext cx="13" cy="11"/>
              </a:xfrm>
              <a:custGeom>
                <a:avLst/>
                <a:gdLst>
                  <a:gd name="T0" fmla="*/ 0 w 27"/>
                  <a:gd name="T1" fmla="*/ 0 h 23"/>
                  <a:gd name="T2" fmla="*/ 2 w 27"/>
                  <a:gd name="T3" fmla="*/ 3 h 23"/>
                  <a:gd name="T4" fmla="*/ 21 w 27"/>
                  <a:gd name="T5" fmla="*/ 19 h 23"/>
                  <a:gd name="T6" fmla="*/ 27 w 2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lnTo>
                      <a:pt x="2" y="3"/>
                    </a:lnTo>
                    <a:lnTo>
                      <a:pt x="21" y="19"/>
                    </a:lnTo>
                    <a:lnTo>
                      <a:pt x="27" y="23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0" name="Freeform 179"/>
              <p:cNvSpPr>
                <a:spLocks/>
              </p:cNvSpPr>
              <p:nvPr/>
            </p:nvSpPr>
            <p:spPr bwMode="auto">
              <a:xfrm>
                <a:off x="1820" y="1290"/>
                <a:ext cx="17" cy="2"/>
              </a:xfrm>
              <a:custGeom>
                <a:avLst/>
                <a:gdLst>
                  <a:gd name="T0" fmla="*/ 0 w 34"/>
                  <a:gd name="T1" fmla="*/ 0 h 3"/>
                  <a:gd name="T2" fmla="*/ 4 w 34"/>
                  <a:gd name="T3" fmla="*/ 0 h 3"/>
                  <a:gd name="T4" fmla="*/ 22 w 34"/>
                  <a:gd name="T5" fmla="*/ 3 h 3"/>
                  <a:gd name="T6" fmla="*/ 34 w 3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">
                    <a:moveTo>
                      <a:pt x="0" y="0"/>
                    </a:moveTo>
                    <a:lnTo>
                      <a:pt x="4" y="0"/>
                    </a:lnTo>
                    <a:lnTo>
                      <a:pt x="22" y="3"/>
                    </a:lnTo>
                    <a:lnTo>
                      <a:pt x="34" y="3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1" name="Freeform 180"/>
              <p:cNvSpPr>
                <a:spLocks/>
              </p:cNvSpPr>
              <p:nvPr/>
            </p:nvSpPr>
            <p:spPr bwMode="auto">
              <a:xfrm>
                <a:off x="1853" y="1288"/>
                <a:ext cx="18" cy="3"/>
              </a:xfrm>
              <a:custGeom>
                <a:avLst/>
                <a:gdLst>
                  <a:gd name="T0" fmla="*/ 0 w 35"/>
                  <a:gd name="T1" fmla="*/ 7 h 7"/>
                  <a:gd name="T2" fmla="*/ 14 w 35"/>
                  <a:gd name="T3" fmla="*/ 5 h 7"/>
                  <a:gd name="T4" fmla="*/ 33 w 35"/>
                  <a:gd name="T5" fmla="*/ 2 h 7"/>
                  <a:gd name="T6" fmla="*/ 35 w 3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7">
                    <a:moveTo>
                      <a:pt x="0" y="7"/>
                    </a:moveTo>
                    <a:lnTo>
                      <a:pt x="14" y="5"/>
                    </a:lnTo>
                    <a:lnTo>
                      <a:pt x="33" y="2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2" name="Freeform 181"/>
              <p:cNvSpPr>
                <a:spLocks/>
              </p:cNvSpPr>
              <p:nvPr/>
            </p:nvSpPr>
            <p:spPr bwMode="auto">
              <a:xfrm>
                <a:off x="1888" y="1277"/>
                <a:ext cx="16" cy="7"/>
              </a:xfrm>
              <a:custGeom>
                <a:avLst/>
                <a:gdLst>
                  <a:gd name="T0" fmla="*/ 0 w 31"/>
                  <a:gd name="T1" fmla="*/ 13 h 13"/>
                  <a:gd name="T2" fmla="*/ 5 w 31"/>
                  <a:gd name="T3" fmla="*/ 11 h 13"/>
                  <a:gd name="T4" fmla="*/ 22 w 31"/>
                  <a:gd name="T5" fmla="*/ 3 h 13"/>
                  <a:gd name="T6" fmla="*/ 31 w 3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3">
                    <a:moveTo>
                      <a:pt x="0" y="13"/>
                    </a:moveTo>
                    <a:lnTo>
                      <a:pt x="5" y="11"/>
                    </a:lnTo>
                    <a:lnTo>
                      <a:pt x="22" y="3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3" name="Freeform 182"/>
              <p:cNvSpPr>
                <a:spLocks/>
              </p:cNvSpPr>
              <p:nvPr/>
            </p:nvSpPr>
            <p:spPr bwMode="auto">
              <a:xfrm>
                <a:off x="1921" y="1264"/>
                <a:ext cx="14" cy="7"/>
              </a:xfrm>
              <a:custGeom>
                <a:avLst/>
                <a:gdLst>
                  <a:gd name="T0" fmla="*/ 0 w 28"/>
                  <a:gd name="T1" fmla="*/ 15 h 15"/>
                  <a:gd name="T2" fmla="*/ 14 w 28"/>
                  <a:gd name="T3" fmla="*/ 8 h 15"/>
                  <a:gd name="T4" fmla="*/ 28 w 28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0" y="15"/>
                    </a:moveTo>
                    <a:lnTo>
                      <a:pt x="14" y="8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4" name="Freeform 183"/>
              <p:cNvSpPr>
                <a:spLocks/>
              </p:cNvSpPr>
              <p:nvPr/>
            </p:nvSpPr>
            <p:spPr bwMode="auto">
              <a:xfrm>
                <a:off x="1954" y="1252"/>
                <a:ext cx="15" cy="5"/>
              </a:xfrm>
              <a:custGeom>
                <a:avLst/>
                <a:gdLst>
                  <a:gd name="T0" fmla="*/ 0 w 30"/>
                  <a:gd name="T1" fmla="*/ 12 h 12"/>
                  <a:gd name="T2" fmla="*/ 11 w 30"/>
                  <a:gd name="T3" fmla="*/ 7 h 12"/>
                  <a:gd name="T4" fmla="*/ 30 w 30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11" y="7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5" name="Freeform 184"/>
              <p:cNvSpPr>
                <a:spLocks/>
              </p:cNvSpPr>
              <p:nvPr/>
            </p:nvSpPr>
            <p:spPr bwMode="auto">
              <a:xfrm>
                <a:off x="1985" y="1240"/>
                <a:ext cx="17" cy="5"/>
              </a:xfrm>
              <a:custGeom>
                <a:avLst/>
                <a:gdLst>
                  <a:gd name="T0" fmla="*/ 0 w 33"/>
                  <a:gd name="T1" fmla="*/ 9 h 9"/>
                  <a:gd name="T2" fmla="*/ 9 w 33"/>
                  <a:gd name="T3" fmla="*/ 8 h 9"/>
                  <a:gd name="T4" fmla="*/ 26 w 33"/>
                  <a:gd name="T5" fmla="*/ 1 h 9"/>
                  <a:gd name="T6" fmla="*/ 33 w 3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9"/>
                    </a:moveTo>
                    <a:lnTo>
                      <a:pt x="9" y="8"/>
                    </a:lnTo>
                    <a:lnTo>
                      <a:pt x="26" y="1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6" name="Freeform 185"/>
              <p:cNvSpPr>
                <a:spLocks/>
              </p:cNvSpPr>
              <p:nvPr/>
            </p:nvSpPr>
            <p:spPr bwMode="auto">
              <a:xfrm>
                <a:off x="2017" y="1227"/>
                <a:ext cx="17" cy="5"/>
              </a:xfrm>
              <a:custGeom>
                <a:avLst/>
                <a:gdLst>
                  <a:gd name="T0" fmla="*/ 0 w 34"/>
                  <a:gd name="T1" fmla="*/ 10 h 10"/>
                  <a:gd name="T2" fmla="*/ 2 w 34"/>
                  <a:gd name="T3" fmla="*/ 10 h 10"/>
                  <a:gd name="T4" fmla="*/ 22 w 34"/>
                  <a:gd name="T5" fmla="*/ 5 h 10"/>
                  <a:gd name="T6" fmla="*/ 34 w 3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0">
                    <a:moveTo>
                      <a:pt x="0" y="10"/>
                    </a:moveTo>
                    <a:lnTo>
                      <a:pt x="2" y="10"/>
                    </a:lnTo>
                    <a:lnTo>
                      <a:pt x="22" y="5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7" name="Freeform 186"/>
              <p:cNvSpPr>
                <a:spLocks/>
              </p:cNvSpPr>
              <p:nvPr/>
            </p:nvSpPr>
            <p:spPr bwMode="auto">
              <a:xfrm>
                <a:off x="2050" y="1217"/>
                <a:ext cx="16" cy="5"/>
              </a:xfrm>
              <a:custGeom>
                <a:avLst/>
                <a:gdLst>
                  <a:gd name="T0" fmla="*/ 0 w 31"/>
                  <a:gd name="T1" fmla="*/ 10 h 10"/>
                  <a:gd name="T2" fmla="*/ 15 w 31"/>
                  <a:gd name="T3" fmla="*/ 7 h 10"/>
                  <a:gd name="T4" fmla="*/ 31 w 3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15" y="7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8" name="Freeform 187"/>
              <p:cNvSpPr>
                <a:spLocks/>
              </p:cNvSpPr>
              <p:nvPr/>
            </p:nvSpPr>
            <p:spPr bwMode="auto">
              <a:xfrm>
                <a:off x="2084" y="1208"/>
                <a:ext cx="17" cy="5"/>
              </a:xfrm>
              <a:custGeom>
                <a:avLst/>
                <a:gdLst>
                  <a:gd name="T0" fmla="*/ 0 w 33"/>
                  <a:gd name="T1" fmla="*/ 10 h 10"/>
                  <a:gd name="T2" fmla="*/ 7 w 33"/>
                  <a:gd name="T3" fmla="*/ 6 h 10"/>
                  <a:gd name="T4" fmla="*/ 26 w 33"/>
                  <a:gd name="T5" fmla="*/ 2 h 10"/>
                  <a:gd name="T6" fmla="*/ 33 w 33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0">
                    <a:moveTo>
                      <a:pt x="0" y="10"/>
                    </a:moveTo>
                    <a:lnTo>
                      <a:pt x="7" y="6"/>
                    </a:lnTo>
                    <a:lnTo>
                      <a:pt x="26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9" name="Freeform 188"/>
              <p:cNvSpPr>
                <a:spLocks/>
              </p:cNvSpPr>
              <p:nvPr/>
            </p:nvSpPr>
            <p:spPr bwMode="auto">
              <a:xfrm>
                <a:off x="2117" y="1199"/>
                <a:ext cx="17" cy="5"/>
              </a:xfrm>
              <a:custGeom>
                <a:avLst/>
                <a:gdLst>
                  <a:gd name="T0" fmla="*/ 0 w 35"/>
                  <a:gd name="T1" fmla="*/ 12 h 12"/>
                  <a:gd name="T2" fmla="*/ 20 w 35"/>
                  <a:gd name="T3" fmla="*/ 4 h 12"/>
                  <a:gd name="T4" fmla="*/ 35 w 3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2">
                    <a:moveTo>
                      <a:pt x="0" y="12"/>
                    </a:moveTo>
                    <a:lnTo>
                      <a:pt x="20" y="4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0" name="Freeform 189"/>
              <p:cNvSpPr>
                <a:spLocks/>
              </p:cNvSpPr>
              <p:nvPr/>
            </p:nvSpPr>
            <p:spPr bwMode="auto">
              <a:xfrm>
                <a:off x="2150" y="1192"/>
                <a:ext cx="17" cy="3"/>
              </a:xfrm>
              <a:custGeom>
                <a:avLst/>
                <a:gdLst>
                  <a:gd name="T0" fmla="*/ 0 w 34"/>
                  <a:gd name="T1" fmla="*/ 7 h 7"/>
                  <a:gd name="T2" fmla="*/ 11 w 34"/>
                  <a:gd name="T3" fmla="*/ 4 h 7"/>
                  <a:gd name="T4" fmla="*/ 28 w 34"/>
                  <a:gd name="T5" fmla="*/ 0 h 7"/>
                  <a:gd name="T6" fmla="*/ 34 w 3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7">
                    <a:moveTo>
                      <a:pt x="0" y="7"/>
                    </a:moveTo>
                    <a:lnTo>
                      <a:pt x="11" y="4"/>
                    </a:lnTo>
                    <a:lnTo>
                      <a:pt x="28" y="0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1" name="Freeform 190"/>
              <p:cNvSpPr>
                <a:spLocks/>
              </p:cNvSpPr>
              <p:nvPr/>
            </p:nvSpPr>
            <p:spPr bwMode="auto">
              <a:xfrm>
                <a:off x="2184" y="1184"/>
                <a:ext cx="16" cy="2"/>
              </a:xfrm>
              <a:custGeom>
                <a:avLst/>
                <a:gdLst>
                  <a:gd name="T0" fmla="*/ 0 w 34"/>
                  <a:gd name="T1" fmla="*/ 5 h 5"/>
                  <a:gd name="T2" fmla="*/ 2 w 34"/>
                  <a:gd name="T3" fmla="*/ 5 h 5"/>
                  <a:gd name="T4" fmla="*/ 22 w 34"/>
                  <a:gd name="T5" fmla="*/ 3 h 5"/>
                  <a:gd name="T6" fmla="*/ 34 w 3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">
                    <a:moveTo>
                      <a:pt x="0" y="5"/>
                    </a:moveTo>
                    <a:lnTo>
                      <a:pt x="2" y="5"/>
                    </a:lnTo>
                    <a:lnTo>
                      <a:pt x="22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2" name="Freeform 191"/>
              <p:cNvSpPr>
                <a:spLocks/>
              </p:cNvSpPr>
              <p:nvPr/>
            </p:nvSpPr>
            <p:spPr bwMode="auto">
              <a:xfrm>
                <a:off x="2217" y="1177"/>
                <a:ext cx="18" cy="5"/>
              </a:xfrm>
              <a:custGeom>
                <a:avLst/>
                <a:gdLst>
                  <a:gd name="T0" fmla="*/ 0 w 36"/>
                  <a:gd name="T1" fmla="*/ 10 h 10"/>
                  <a:gd name="T2" fmla="*/ 15 w 36"/>
                  <a:gd name="T3" fmla="*/ 7 h 10"/>
                  <a:gd name="T4" fmla="*/ 32 w 36"/>
                  <a:gd name="T5" fmla="*/ 2 h 10"/>
                  <a:gd name="T6" fmla="*/ 36 w 3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0">
                    <a:moveTo>
                      <a:pt x="0" y="10"/>
                    </a:moveTo>
                    <a:lnTo>
                      <a:pt x="15" y="7"/>
                    </a:lnTo>
                    <a:lnTo>
                      <a:pt x="32" y="2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3" name="Freeform 192"/>
              <p:cNvSpPr>
                <a:spLocks/>
              </p:cNvSpPr>
              <p:nvPr/>
            </p:nvSpPr>
            <p:spPr bwMode="auto">
              <a:xfrm>
                <a:off x="2253" y="1170"/>
                <a:ext cx="16" cy="5"/>
              </a:xfrm>
              <a:custGeom>
                <a:avLst/>
                <a:gdLst>
                  <a:gd name="T0" fmla="*/ 0 w 34"/>
                  <a:gd name="T1" fmla="*/ 10 h 10"/>
                  <a:gd name="T2" fmla="*/ 4 w 34"/>
                  <a:gd name="T3" fmla="*/ 10 h 10"/>
                  <a:gd name="T4" fmla="*/ 23 w 34"/>
                  <a:gd name="T5" fmla="*/ 4 h 10"/>
                  <a:gd name="T6" fmla="*/ 34 w 3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0">
                    <a:moveTo>
                      <a:pt x="0" y="10"/>
                    </a:moveTo>
                    <a:lnTo>
                      <a:pt x="4" y="10"/>
                    </a:lnTo>
                    <a:lnTo>
                      <a:pt x="23" y="4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4" name="Freeform 193"/>
              <p:cNvSpPr>
                <a:spLocks/>
              </p:cNvSpPr>
              <p:nvPr/>
            </p:nvSpPr>
            <p:spPr bwMode="auto">
              <a:xfrm>
                <a:off x="2288" y="1164"/>
                <a:ext cx="17" cy="4"/>
              </a:xfrm>
              <a:custGeom>
                <a:avLst/>
                <a:gdLst>
                  <a:gd name="T0" fmla="*/ 0 w 33"/>
                  <a:gd name="T1" fmla="*/ 6 h 6"/>
                  <a:gd name="T2" fmla="*/ 14 w 33"/>
                  <a:gd name="T3" fmla="*/ 3 h 6"/>
                  <a:gd name="T4" fmla="*/ 32 w 33"/>
                  <a:gd name="T5" fmla="*/ 0 h 6"/>
                  <a:gd name="T6" fmla="*/ 33 w 3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">
                    <a:moveTo>
                      <a:pt x="0" y="6"/>
                    </a:moveTo>
                    <a:lnTo>
                      <a:pt x="14" y="3"/>
                    </a:lnTo>
                    <a:lnTo>
                      <a:pt x="32" y="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5" name="Freeform 194"/>
              <p:cNvSpPr>
                <a:spLocks/>
              </p:cNvSpPr>
              <p:nvPr/>
            </p:nvSpPr>
            <p:spPr bwMode="auto">
              <a:xfrm>
                <a:off x="2321" y="1160"/>
                <a:ext cx="18" cy="1"/>
              </a:xfrm>
              <a:custGeom>
                <a:avLst/>
                <a:gdLst>
                  <a:gd name="T0" fmla="*/ 0 w 35"/>
                  <a:gd name="T1" fmla="*/ 3 h 3"/>
                  <a:gd name="T2" fmla="*/ 3 w 35"/>
                  <a:gd name="T3" fmla="*/ 3 h 3"/>
                  <a:gd name="T4" fmla="*/ 23 w 35"/>
                  <a:gd name="T5" fmla="*/ 2 h 3"/>
                  <a:gd name="T6" fmla="*/ 35 w 3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">
                    <a:moveTo>
                      <a:pt x="0" y="3"/>
                    </a:moveTo>
                    <a:lnTo>
                      <a:pt x="3" y="3"/>
                    </a:lnTo>
                    <a:lnTo>
                      <a:pt x="23" y="2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6" name="Freeform 195"/>
              <p:cNvSpPr>
                <a:spLocks/>
              </p:cNvSpPr>
              <p:nvPr/>
            </p:nvSpPr>
            <p:spPr bwMode="auto">
              <a:xfrm>
                <a:off x="2356" y="1155"/>
                <a:ext cx="18" cy="1"/>
              </a:xfrm>
              <a:custGeom>
                <a:avLst/>
                <a:gdLst>
                  <a:gd name="T0" fmla="*/ 0 w 35"/>
                  <a:gd name="T1" fmla="*/ 4 h 4"/>
                  <a:gd name="T2" fmla="*/ 14 w 35"/>
                  <a:gd name="T3" fmla="*/ 2 h 4"/>
                  <a:gd name="T4" fmla="*/ 32 w 35"/>
                  <a:gd name="T5" fmla="*/ 0 h 4"/>
                  <a:gd name="T6" fmla="*/ 35 w 3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14" y="2"/>
                    </a:lnTo>
                    <a:lnTo>
                      <a:pt x="32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7" name="Freeform 196"/>
              <p:cNvSpPr>
                <a:spLocks/>
              </p:cNvSpPr>
              <p:nvPr/>
            </p:nvSpPr>
            <p:spPr bwMode="auto">
              <a:xfrm>
                <a:off x="2390" y="1149"/>
                <a:ext cx="17" cy="2"/>
              </a:xfrm>
              <a:custGeom>
                <a:avLst/>
                <a:gdLst>
                  <a:gd name="T0" fmla="*/ 0 w 33"/>
                  <a:gd name="T1" fmla="*/ 5 h 5"/>
                  <a:gd name="T2" fmla="*/ 3 w 33"/>
                  <a:gd name="T3" fmla="*/ 5 h 5"/>
                  <a:gd name="T4" fmla="*/ 21 w 33"/>
                  <a:gd name="T5" fmla="*/ 1 h 5"/>
                  <a:gd name="T6" fmla="*/ 33 w 3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5">
                    <a:moveTo>
                      <a:pt x="0" y="5"/>
                    </a:moveTo>
                    <a:lnTo>
                      <a:pt x="3" y="5"/>
                    </a:lnTo>
                    <a:lnTo>
                      <a:pt x="21" y="1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8" name="Freeform 197"/>
              <p:cNvSpPr>
                <a:spLocks/>
              </p:cNvSpPr>
              <p:nvPr/>
            </p:nvSpPr>
            <p:spPr bwMode="auto">
              <a:xfrm>
                <a:off x="2425" y="1145"/>
                <a:ext cx="17" cy="1"/>
              </a:xfrm>
              <a:custGeom>
                <a:avLst/>
                <a:gdLst>
                  <a:gd name="T0" fmla="*/ 0 w 35"/>
                  <a:gd name="T1" fmla="*/ 3 h 3"/>
                  <a:gd name="T2" fmla="*/ 12 w 35"/>
                  <a:gd name="T3" fmla="*/ 1 h 3"/>
                  <a:gd name="T4" fmla="*/ 31 w 35"/>
                  <a:gd name="T5" fmla="*/ 0 h 3"/>
                  <a:gd name="T6" fmla="*/ 35 w 3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">
                    <a:moveTo>
                      <a:pt x="0" y="3"/>
                    </a:moveTo>
                    <a:lnTo>
                      <a:pt x="12" y="1"/>
                    </a:lnTo>
                    <a:lnTo>
                      <a:pt x="31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9" name="Freeform 198"/>
              <p:cNvSpPr>
                <a:spLocks/>
              </p:cNvSpPr>
              <p:nvPr/>
            </p:nvSpPr>
            <p:spPr bwMode="auto">
              <a:xfrm>
                <a:off x="2458" y="1141"/>
                <a:ext cx="18" cy="2"/>
              </a:xfrm>
              <a:custGeom>
                <a:avLst/>
                <a:gdLst>
                  <a:gd name="T0" fmla="*/ 0 w 35"/>
                  <a:gd name="T1" fmla="*/ 4 h 4"/>
                  <a:gd name="T2" fmla="*/ 3 w 35"/>
                  <a:gd name="T3" fmla="*/ 4 h 4"/>
                  <a:gd name="T4" fmla="*/ 21 w 35"/>
                  <a:gd name="T5" fmla="*/ 3 h 4"/>
                  <a:gd name="T6" fmla="*/ 35 w 3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3" y="4"/>
                    </a:lnTo>
                    <a:lnTo>
                      <a:pt x="21" y="3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0" name="Freeform 199"/>
              <p:cNvSpPr>
                <a:spLocks/>
              </p:cNvSpPr>
              <p:nvPr/>
            </p:nvSpPr>
            <p:spPr bwMode="auto">
              <a:xfrm>
                <a:off x="2495" y="1137"/>
                <a:ext cx="16" cy="2"/>
              </a:xfrm>
              <a:custGeom>
                <a:avLst/>
                <a:gdLst>
                  <a:gd name="T0" fmla="*/ 0 w 34"/>
                  <a:gd name="T1" fmla="*/ 3 h 3"/>
                  <a:gd name="T2" fmla="*/ 11 w 34"/>
                  <a:gd name="T3" fmla="*/ 2 h 3"/>
                  <a:gd name="T4" fmla="*/ 30 w 34"/>
                  <a:gd name="T5" fmla="*/ 0 h 3"/>
                  <a:gd name="T6" fmla="*/ 34 w 3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lnTo>
                      <a:pt x="11" y="2"/>
                    </a:lnTo>
                    <a:lnTo>
                      <a:pt x="30" y="0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1" name="Freeform 200"/>
              <p:cNvSpPr>
                <a:spLocks/>
              </p:cNvSpPr>
              <p:nvPr/>
            </p:nvSpPr>
            <p:spPr bwMode="auto">
              <a:xfrm>
                <a:off x="2529" y="1133"/>
                <a:ext cx="17" cy="1"/>
              </a:xfrm>
              <a:custGeom>
                <a:avLst/>
                <a:gdLst>
                  <a:gd name="T0" fmla="*/ 0 w 34"/>
                  <a:gd name="T1" fmla="*/ 3 h 3"/>
                  <a:gd name="T2" fmla="*/ 2 w 34"/>
                  <a:gd name="T3" fmla="*/ 3 h 3"/>
                  <a:gd name="T4" fmla="*/ 20 w 34"/>
                  <a:gd name="T5" fmla="*/ 2 h 3"/>
                  <a:gd name="T6" fmla="*/ 34 w 3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lnTo>
                      <a:pt x="2" y="3"/>
                    </a:lnTo>
                    <a:lnTo>
                      <a:pt x="20" y="2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2" name="Freeform 201"/>
              <p:cNvSpPr>
                <a:spLocks/>
              </p:cNvSpPr>
              <p:nvPr/>
            </p:nvSpPr>
            <p:spPr bwMode="auto">
              <a:xfrm>
                <a:off x="2563" y="1129"/>
                <a:ext cx="17" cy="1"/>
              </a:xfrm>
              <a:custGeom>
                <a:avLst/>
                <a:gdLst>
                  <a:gd name="T0" fmla="*/ 0 w 36"/>
                  <a:gd name="T1" fmla="*/ 1 h 1"/>
                  <a:gd name="T2" fmla="*/ 11 w 36"/>
                  <a:gd name="T3" fmla="*/ 1 h 1"/>
                  <a:gd name="T4" fmla="*/ 30 w 36"/>
                  <a:gd name="T5" fmla="*/ 0 h 1"/>
                  <a:gd name="T6" fmla="*/ 36 w 3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">
                    <a:moveTo>
                      <a:pt x="0" y="1"/>
                    </a:moveTo>
                    <a:lnTo>
                      <a:pt x="11" y="1"/>
                    </a:lnTo>
                    <a:lnTo>
                      <a:pt x="30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3" name="Freeform 202"/>
              <p:cNvSpPr>
                <a:spLocks/>
              </p:cNvSpPr>
              <p:nvPr/>
            </p:nvSpPr>
            <p:spPr bwMode="auto">
              <a:xfrm>
                <a:off x="2596" y="1124"/>
                <a:ext cx="19" cy="3"/>
              </a:xfrm>
              <a:custGeom>
                <a:avLst/>
                <a:gdLst>
                  <a:gd name="T0" fmla="*/ 0 w 37"/>
                  <a:gd name="T1" fmla="*/ 5 h 5"/>
                  <a:gd name="T2" fmla="*/ 2 w 37"/>
                  <a:gd name="T3" fmla="*/ 5 h 5"/>
                  <a:gd name="T4" fmla="*/ 22 w 37"/>
                  <a:gd name="T5" fmla="*/ 3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0" y="5"/>
                    </a:moveTo>
                    <a:lnTo>
                      <a:pt x="2" y="5"/>
                    </a:lnTo>
                    <a:lnTo>
                      <a:pt x="22" y="3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4" name="Freeform 203"/>
              <p:cNvSpPr>
                <a:spLocks/>
              </p:cNvSpPr>
              <p:nvPr/>
            </p:nvSpPr>
            <p:spPr bwMode="auto">
              <a:xfrm>
                <a:off x="2631" y="1122"/>
                <a:ext cx="19" cy="2"/>
              </a:xfrm>
              <a:custGeom>
                <a:avLst/>
                <a:gdLst>
                  <a:gd name="T0" fmla="*/ 0 w 39"/>
                  <a:gd name="T1" fmla="*/ 3 h 3"/>
                  <a:gd name="T2" fmla="*/ 9 w 39"/>
                  <a:gd name="T3" fmla="*/ 2 h 3"/>
                  <a:gd name="T4" fmla="*/ 34 w 39"/>
                  <a:gd name="T5" fmla="*/ 2 h 3"/>
                  <a:gd name="T6" fmla="*/ 39 w 3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">
                    <a:moveTo>
                      <a:pt x="0" y="3"/>
                    </a:moveTo>
                    <a:lnTo>
                      <a:pt x="9" y="2"/>
                    </a:lnTo>
                    <a:lnTo>
                      <a:pt x="34" y="2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5" name="Freeform 204"/>
              <p:cNvSpPr>
                <a:spLocks/>
              </p:cNvSpPr>
              <p:nvPr/>
            </p:nvSpPr>
            <p:spPr bwMode="auto">
              <a:xfrm>
                <a:off x="2669" y="1119"/>
                <a:ext cx="16" cy="1"/>
              </a:xfrm>
              <a:custGeom>
                <a:avLst/>
                <a:gdLst>
                  <a:gd name="T0" fmla="*/ 0 w 34"/>
                  <a:gd name="T1" fmla="*/ 2 h 2"/>
                  <a:gd name="T2" fmla="*/ 18 w 34"/>
                  <a:gd name="T3" fmla="*/ 2 h 2"/>
                  <a:gd name="T4" fmla="*/ 34 w 3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">
                    <a:moveTo>
                      <a:pt x="0" y="2"/>
                    </a:moveTo>
                    <a:lnTo>
                      <a:pt x="18" y="2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709" y="1805"/>
              <a:ext cx="1987" cy="828"/>
              <a:chOff x="709" y="1805"/>
              <a:chExt cx="1987" cy="828"/>
            </a:xfrm>
          </p:grpSpPr>
          <p:sp>
            <p:nvSpPr>
              <p:cNvPr id="30976" name="Line 206"/>
              <p:cNvSpPr>
                <a:spLocks noChangeShapeType="1"/>
              </p:cNvSpPr>
              <p:nvPr/>
            </p:nvSpPr>
            <p:spPr bwMode="auto">
              <a:xfrm>
                <a:off x="732" y="2612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7" name="Freeform 207"/>
              <p:cNvSpPr>
                <a:spLocks/>
              </p:cNvSpPr>
              <p:nvPr/>
            </p:nvSpPr>
            <p:spPr bwMode="auto">
              <a:xfrm>
                <a:off x="732" y="2612"/>
                <a:ext cx="245" cy="21"/>
              </a:xfrm>
              <a:custGeom>
                <a:avLst/>
                <a:gdLst>
                  <a:gd name="T0" fmla="*/ 0 w 489"/>
                  <a:gd name="T1" fmla="*/ 0 h 41"/>
                  <a:gd name="T2" fmla="*/ 244 w 489"/>
                  <a:gd name="T3" fmla="*/ 0 h 41"/>
                  <a:gd name="T4" fmla="*/ 244 w 489"/>
                  <a:gd name="T5" fmla="*/ 20 h 41"/>
                  <a:gd name="T6" fmla="*/ 244 w 489"/>
                  <a:gd name="T7" fmla="*/ 0 h 41"/>
                  <a:gd name="T8" fmla="*/ 489 w 489"/>
                  <a:gd name="T9" fmla="*/ 0 h 41"/>
                  <a:gd name="T10" fmla="*/ 489 w 489"/>
                  <a:gd name="T11" fmla="*/ 41 h 41"/>
                  <a:gd name="T12" fmla="*/ 489 w 489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9" h="41">
                    <a:moveTo>
                      <a:pt x="0" y="0"/>
                    </a:moveTo>
                    <a:lnTo>
                      <a:pt x="244" y="0"/>
                    </a:lnTo>
                    <a:lnTo>
                      <a:pt x="244" y="20"/>
                    </a:lnTo>
                    <a:lnTo>
                      <a:pt x="244" y="0"/>
                    </a:lnTo>
                    <a:lnTo>
                      <a:pt x="489" y="0"/>
                    </a:lnTo>
                    <a:lnTo>
                      <a:pt x="489" y="41"/>
                    </a:lnTo>
                    <a:lnTo>
                      <a:pt x="4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8" name="Freeform 208"/>
              <p:cNvSpPr>
                <a:spLocks/>
              </p:cNvSpPr>
              <p:nvPr/>
            </p:nvSpPr>
            <p:spPr bwMode="auto">
              <a:xfrm>
                <a:off x="977" y="2612"/>
                <a:ext cx="245" cy="21"/>
              </a:xfrm>
              <a:custGeom>
                <a:avLst/>
                <a:gdLst>
                  <a:gd name="T0" fmla="*/ 0 w 489"/>
                  <a:gd name="T1" fmla="*/ 0 h 41"/>
                  <a:gd name="T2" fmla="*/ 244 w 489"/>
                  <a:gd name="T3" fmla="*/ 0 h 41"/>
                  <a:gd name="T4" fmla="*/ 244 w 489"/>
                  <a:gd name="T5" fmla="*/ 20 h 41"/>
                  <a:gd name="T6" fmla="*/ 244 w 489"/>
                  <a:gd name="T7" fmla="*/ 0 h 41"/>
                  <a:gd name="T8" fmla="*/ 489 w 489"/>
                  <a:gd name="T9" fmla="*/ 0 h 41"/>
                  <a:gd name="T10" fmla="*/ 489 w 489"/>
                  <a:gd name="T11" fmla="*/ 41 h 41"/>
                  <a:gd name="T12" fmla="*/ 489 w 489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9" h="41">
                    <a:moveTo>
                      <a:pt x="0" y="0"/>
                    </a:moveTo>
                    <a:lnTo>
                      <a:pt x="244" y="0"/>
                    </a:lnTo>
                    <a:lnTo>
                      <a:pt x="244" y="20"/>
                    </a:lnTo>
                    <a:lnTo>
                      <a:pt x="244" y="0"/>
                    </a:lnTo>
                    <a:lnTo>
                      <a:pt x="489" y="0"/>
                    </a:lnTo>
                    <a:lnTo>
                      <a:pt x="489" y="41"/>
                    </a:lnTo>
                    <a:lnTo>
                      <a:pt x="4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9" name="Freeform 209"/>
              <p:cNvSpPr>
                <a:spLocks/>
              </p:cNvSpPr>
              <p:nvPr/>
            </p:nvSpPr>
            <p:spPr bwMode="auto">
              <a:xfrm>
                <a:off x="1222" y="2612"/>
                <a:ext cx="246" cy="21"/>
              </a:xfrm>
              <a:custGeom>
                <a:avLst/>
                <a:gdLst>
                  <a:gd name="T0" fmla="*/ 0 w 493"/>
                  <a:gd name="T1" fmla="*/ 0 h 41"/>
                  <a:gd name="T2" fmla="*/ 248 w 493"/>
                  <a:gd name="T3" fmla="*/ 0 h 41"/>
                  <a:gd name="T4" fmla="*/ 248 w 493"/>
                  <a:gd name="T5" fmla="*/ 20 h 41"/>
                  <a:gd name="T6" fmla="*/ 248 w 493"/>
                  <a:gd name="T7" fmla="*/ 0 h 41"/>
                  <a:gd name="T8" fmla="*/ 493 w 493"/>
                  <a:gd name="T9" fmla="*/ 0 h 41"/>
                  <a:gd name="T10" fmla="*/ 493 w 493"/>
                  <a:gd name="T11" fmla="*/ 41 h 41"/>
                  <a:gd name="T12" fmla="*/ 493 w 493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3" h="41">
                    <a:moveTo>
                      <a:pt x="0" y="0"/>
                    </a:moveTo>
                    <a:lnTo>
                      <a:pt x="248" y="0"/>
                    </a:lnTo>
                    <a:lnTo>
                      <a:pt x="248" y="20"/>
                    </a:lnTo>
                    <a:lnTo>
                      <a:pt x="248" y="0"/>
                    </a:lnTo>
                    <a:lnTo>
                      <a:pt x="493" y="0"/>
                    </a:lnTo>
                    <a:lnTo>
                      <a:pt x="493" y="41"/>
                    </a:lnTo>
                    <a:lnTo>
                      <a:pt x="49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0" name="Freeform 210"/>
              <p:cNvSpPr>
                <a:spLocks/>
              </p:cNvSpPr>
              <p:nvPr/>
            </p:nvSpPr>
            <p:spPr bwMode="auto">
              <a:xfrm>
                <a:off x="1468" y="2612"/>
                <a:ext cx="245" cy="21"/>
              </a:xfrm>
              <a:custGeom>
                <a:avLst/>
                <a:gdLst>
                  <a:gd name="T0" fmla="*/ 0 w 490"/>
                  <a:gd name="T1" fmla="*/ 0 h 41"/>
                  <a:gd name="T2" fmla="*/ 246 w 490"/>
                  <a:gd name="T3" fmla="*/ 0 h 41"/>
                  <a:gd name="T4" fmla="*/ 246 w 490"/>
                  <a:gd name="T5" fmla="*/ 20 h 41"/>
                  <a:gd name="T6" fmla="*/ 246 w 490"/>
                  <a:gd name="T7" fmla="*/ 0 h 41"/>
                  <a:gd name="T8" fmla="*/ 490 w 490"/>
                  <a:gd name="T9" fmla="*/ 0 h 41"/>
                  <a:gd name="T10" fmla="*/ 490 w 490"/>
                  <a:gd name="T11" fmla="*/ 41 h 41"/>
                  <a:gd name="T12" fmla="*/ 490 w 490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41">
                    <a:moveTo>
                      <a:pt x="0" y="0"/>
                    </a:moveTo>
                    <a:lnTo>
                      <a:pt x="246" y="0"/>
                    </a:lnTo>
                    <a:lnTo>
                      <a:pt x="246" y="20"/>
                    </a:lnTo>
                    <a:lnTo>
                      <a:pt x="246" y="0"/>
                    </a:lnTo>
                    <a:lnTo>
                      <a:pt x="490" y="0"/>
                    </a:lnTo>
                    <a:lnTo>
                      <a:pt x="490" y="41"/>
                    </a:lnTo>
                    <a:lnTo>
                      <a:pt x="4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1" name="Freeform 211"/>
              <p:cNvSpPr>
                <a:spLocks/>
              </p:cNvSpPr>
              <p:nvPr/>
            </p:nvSpPr>
            <p:spPr bwMode="auto">
              <a:xfrm>
                <a:off x="1713" y="2612"/>
                <a:ext cx="247" cy="21"/>
              </a:xfrm>
              <a:custGeom>
                <a:avLst/>
                <a:gdLst>
                  <a:gd name="T0" fmla="*/ 0 w 494"/>
                  <a:gd name="T1" fmla="*/ 0 h 41"/>
                  <a:gd name="T2" fmla="*/ 247 w 494"/>
                  <a:gd name="T3" fmla="*/ 0 h 41"/>
                  <a:gd name="T4" fmla="*/ 247 w 494"/>
                  <a:gd name="T5" fmla="*/ 20 h 41"/>
                  <a:gd name="T6" fmla="*/ 247 w 494"/>
                  <a:gd name="T7" fmla="*/ 0 h 41"/>
                  <a:gd name="T8" fmla="*/ 494 w 494"/>
                  <a:gd name="T9" fmla="*/ 0 h 41"/>
                  <a:gd name="T10" fmla="*/ 494 w 494"/>
                  <a:gd name="T11" fmla="*/ 41 h 41"/>
                  <a:gd name="T12" fmla="*/ 494 w 494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" h="41">
                    <a:moveTo>
                      <a:pt x="0" y="0"/>
                    </a:moveTo>
                    <a:lnTo>
                      <a:pt x="247" y="0"/>
                    </a:lnTo>
                    <a:lnTo>
                      <a:pt x="247" y="20"/>
                    </a:lnTo>
                    <a:lnTo>
                      <a:pt x="247" y="0"/>
                    </a:lnTo>
                    <a:lnTo>
                      <a:pt x="494" y="0"/>
                    </a:lnTo>
                    <a:lnTo>
                      <a:pt x="494" y="41"/>
                    </a:lnTo>
                    <a:lnTo>
                      <a:pt x="4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2" name="Freeform 212"/>
              <p:cNvSpPr>
                <a:spLocks/>
              </p:cNvSpPr>
              <p:nvPr/>
            </p:nvSpPr>
            <p:spPr bwMode="auto">
              <a:xfrm>
                <a:off x="1960" y="2612"/>
                <a:ext cx="245" cy="21"/>
              </a:xfrm>
              <a:custGeom>
                <a:avLst/>
                <a:gdLst>
                  <a:gd name="T0" fmla="*/ 0 w 490"/>
                  <a:gd name="T1" fmla="*/ 0 h 41"/>
                  <a:gd name="T2" fmla="*/ 246 w 490"/>
                  <a:gd name="T3" fmla="*/ 0 h 41"/>
                  <a:gd name="T4" fmla="*/ 246 w 490"/>
                  <a:gd name="T5" fmla="*/ 20 h 41"/>
                  <a:gd name="T6" fmla="*/ 246 w 490"/>
                  <a:gd name="T7" fmla="*/ 0 h 41"/>
                  <a:gd name="T8" fmla="*/ 490 w 490"/>
                  <a:gd name="T9" fmla="*/ 0 h 41"/>
                  <a:gd name="T10" fmla="*/ 490 w 490"/>
                  <a:gd name="T11" fmla="*/ 41 h 41"/>
                  <a:gd name="T12" fmla="*/ 490 w 490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41">
                    <a:moveTo>
                      <a:pt x="0" y="0"/>
                    </a:moveTo>
                    <a:lnTo>
                      <a:pt x="246" y="0"/>
                    </a:lnTo>
                    <a:lnTo>
                      <a:pt x="246" y="20"/>
                    </a:lnTo>
                    <a:lnTo>
                      <a:pt x="246" y="0"/>
                    </a:lnTo>
                    <a:lnTo>
                      <a:pt x="490" y="0"/>
                    </a:lnTo>
                    <a:lnTo>
                      <a:pt x="490" y="41"/>
                    </a:lnTo>
                    <a:lnTo>
                      <a:pt x="4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3" name="Freeform 213"/>
              <p:cNvSpPr>
                <a:spLocks/>
              </p:cNvSpPr>
              <p:nvPr/>
            </p:nvSpPr>
            <p:spPr bwMode="auto">
              <a:xfrm>
                <a:off x="2205" y="2612"/>
                <a:ext cx="245" cy="21"/>
              </a:xfrm>
              <a:custGeom>
                <a:avLst/>
                <a:gdLst>
                  <a:gd name="T0" fmla="*/ 0 w 489"/>
                  <a:gd name="T1" fmla="*/ 0 h 41"/>
                  <a:gd name="T2" fmla="*/ 245 w 489"/>
                  <a:gd name="T3" fmla="*/ 0 h 41"/>
                  <a:gd name="T4" fmla="*/ 245 w 489"/>
                  <a:gd name="T5" fmla="*/ 20 h 41"/>
                  <a:gd name="T6" fmla="*/ 245 w 489"/>
                  <a:gd name="T7" fmla="*/ 0 h 41"/>
                  <a:gd name="T8" fmla="*/ 489 w 489"/>
                  <a:gd name="T9" fmla="*/ 0 h 41"/>
                  <a:gd name="T10" fmla="*/ 489 w 489"/>
                  <a:gd name="T11" fmla="*/ 41 h 41"/>
                  <a:gd name="T12" fmla="*/ 489 w 489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9" h="41">
                    <a:moveTo>
                      <a:pt x="0" y="0"/>
                    </a:moveTo>
                    <a:lnTo>
                      <a:pt x="245" y="0"/>
                    </a:lnTo>
                    <a:lnTo>
                      <a:pt x="245" y="20"/>
                    </a:lnTo>
                    <a:lnTo>
                      <a:pt x="245" y="0"/>
                    </a:lnTo>
                    <a:lnTo>
                      <a:pt x="489" y="0"/>
                    </a:lnTo>
                    <a:lnTo>
                      <a:pt x="489" y="41"/>
                    </a:lnTo>
                    <a:lnTo>
                      <a:pt x="4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4" name="Freeform 214"/>
              <p:cNvSpPr>
                <a:spLocks/>
              </p:cNvSpPr>
              <p:nvPr/>
            </p:nvSpPr>
            <p:spPr bwMode="auto">
              <a:xfrm>
                <a:off x="2450" y="2612"/>
                <a:ext cx="246" cy="21"/>
              </a:xfrm>
              <a:custGeom>
                <a:avLst/>
                <a:gdLst>
                  <a:gd name="T0" fmla="*/ 0 w 493"/>
                  <a:gd name="T1" fmla="*/ 0 h 41"/>
                  <a:gd name="T2" fmla="*/ 247 w 493"/>
                  <a:gd name="T3" fmla="*/ 0 h 41"/>
                  <a:gd name="T4" fmla="*/ 247 w 493"/>
                  <a:gd name="T5" fmla="*/ 20 h 41"/>
                  <a:gd name="T6" fmla="*/ 247 w 493"/>
                  <a:gd name="T7" fmla="*/ 0 h 41"/>
                  <a:gd name="T8" fmla="*/ 493 w 493"/>
                  <a:gd name="T9" fmla="*/ 0 h 41"/>
                  <a:gd name="T10" fmla="*/ 493 w 493"/>
                  <a:gd name="T11" fmla="*/ 41 h 41"/>
                  <a:gd name="T12" fmla="*/ 493 w 493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3" h="41">
                    <a:moveTo>
                      <a:pt x="0" y="0"/>
                    </a:moveTo>
                    <a:lnTo>
                      <a:pt x="247" y="0"/>
                    </a:lnTo>
                    <a:lnTo>
                      <a:pt x="247" y="20"/>
                    </a:lnTo>
                    <a:lnTo>
                      <a:pt x="247" y="0"/>
                    </a:lnTo>
                    <a:lnTo>
                      <a:pt x="493" y="0"/>
                    </a:lnTo>
                    <a:lnTo>
                      <a:pt x="493" y="41"/>
                    </a:lnTo>
                    <a:lnTo>
                      <a:pt x="49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5" name="Line 215"/>
              <p:cNvSpPr>
                <a:spLocks noChangeShapeType="1"/>
              </p:cNvSpPr>
              <p:nvPr/>
            </p:nvSpPr>
            <p:spPr bwMode="auto">
              <a:xfrm flipH="1">
                <a:off x="709" y="2612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6" name="Freeform 216"/>
              <p:cNvSpPr>
                <a:spLocks/>
              </p:cNvSpPr>
              <p:nvPr/>
            </p:nvSpPr>
            <p:spPr bwMode="auto">
              <a:xfrm>
                <a:off x="709" y="2497"/>
                <a:ext cx="23" cy="115"/>
              </a:xfrm>
              <a:custGeom>
                <a:avLst/>
                <a:gdLst>
                  <a:gd name="T0" fmla="*/ 46 w 46"/>
                  <a:gd name="T1" fmla="*/ 230 h 230"/>
                  <a:gd name="T2" fmla="*/ 46 w 46"/>
                  <a:gd name="T3" fmla="*/ 116 h 230"/>
                  <a:gd name="T4" fmla="*/ 21 w 46"/>
                  <a:gd name="T5" fmla="*/ 116 h 230"/>
                  <a:gd name="T6" fmla="*/ 46 w 46"/>
                  <a:gd name="T7" fmla="*/ 116 h 230"/>
                  <a:gd name="T8" fmla="*/ 46 w 46"/>
                  <a:gd name="T9" fmla="*/ 0 h 230"/>
                  <a:gd name="T10" fmla="*/ 0 w 46"/>
                  <a:gd name="T11" fmla="*/ 0 h 230"/>
                  <a:gd name="T12" fmla="*/ 46 w 46"/>
                  <a:gd name="T1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0">
                    <a:moveTo>
                      <a:pt x="46" y="230"/>
                    </a:moveTo>
                    <a:lnTo>
                      <a:pt x="46" y="116"/>
                    </a:lnTo>
                    <a:lnTo>
                      <a:pt x="21" y="116"/>
                    </a:lnTo>
                    <a:lnTo>
                      <a:pt x="46" y="116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7" name="Freeform 217"/>
              <p:cNvSpPr>
                <a:spLocks/>
              </p:cNvSpPr>
              <p:nvPr/>
            </p:nvSpPr>
            <p:spPr bwMode="auto">
              <a:xfrm>
                <a:off x="709" y="2382"/>
                <a:ext cx="23" cy="115"/>
              </a:xfrm>
              <a:custGeom>
                <a:avLst/>
                <a:gdLst>
                  <a:gd name="T0" fmla="*/ 46 w 46"/>
                  <a:gd name="T1" fmla="*/ 232 h 232"/>
                  <a:gd name="T2" fmla="*/ 46 w 46"/>
                  <a:gd name="T3" fmla="*/ 116 h 232"/>
                  <a:gd name="T4" fmla="*/ 21 w 46"/>
                  <a:gd name="T5" fmla="*/ 116 h 232"/>
                  <a:gd name="T6" fmla="*/ 46 w 46"/>
                  <a:gd name="T7" fmla="*/ 116 h 232"/>
                  <a:gd name="T8" fmla="*/ 46 w 46"/>
                  <a:gd name="T9" fmla="*/ 0 h 232"/>
                  <a:gd name="T10" fmla="*/ 0 w 46"/>
                  <a:gd name="T11" fmla="*/ 0 h 232"/>
                  <a:gd name="T12" fmla="*/ 46 w 46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2">
                    <a:moveTo>
                      <a:pt x="46" y="232"/>
                    </a:moveTo>
                    <a:lnTo>
                      <a:pt x="46" y="116"/>
                    </a:lnTo>
                    <a:lnTo>
                      <a:pt x="21" y="116"/>
                    </a:lnTo>
                    <a:lnTo>
                      <a:pt x="46" y="116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8" name="Freeform 218"/>
              <p:cNvSpPr>
                <a:spLocks/>
              </p:cNvSpPr>
              <p:nvPr/>
            </p:nvSpPr>
            <p:spPr bwMode="auto">
              <a:xfrm>
                <a:off x="709" y="2267"/>
                <a:ext cx="23" cy="115"/>
              </a:xfrm>
              <a:custGeom>
                <a:avLst/>
                <a:gdLst>
                  <a:gd name="T0" fmla="*/ 46 w 46"/>
                  <a:gd name="T1" fmla="*/ 228 h 228"/>
                  <a:gd name="T2" fmla="*/ 46 w 46"/>
                  <a:gd name="T3" fmla="*/ 114 h 228"/>
                  <a:gd name="T4" fmla="*/ 21 w 46"/>
                  <a:gd name="T5" fmla="*/ 114 h 228"/>
                  <a:gd name="T6" fmla="*/ 46 w 46"/>
                  <a:gd name="T7" fmla="*/ 114 h 228"/>
                  <a:gd name="T8" fmla="*/ 46 w 46"/>
                  <a:gd name="T9" fmla="*/ 0 h 228"/>
                  <a:gd name="T10" fmla="*/ 0 w 46"/>
                  <a:gd name="T11" fmla="*/ 0 h 228"/>
                  <a:gd name="T12" fmla="*/ 46 w 46"/>
                  <a:gd name="T1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28">
                    <a:moveTo>
                      <a:pt x="46" y="228"/>
                    </a:moveTo>
                    <a:lnTo>
                      <a:pt x="46" y="114"/>
                    </a:lnTo>
                    <a:lnTo>
                      <a:pt x="21" y="114"/>
                    </a:lnTo>
                    <a:lnTo>
                      <a:pt x="46" y="11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9" name="Freeform 219"/>
              <p:cNvSpPr>
                <a:spLocks/>
              </p:cNvSpPr>
              <p:nvPr/>
            </p:nvSpPr>
            <p:spPr bwMode="auto">
              <a:xfrm>
                <a:off x="709" y="2152"/>
                <a:ext cx="23" cy="115"/>
              </a:xfrm>
              <a:custGeom>
                <a:avLst/>
                <a:gdLst>
                  <a:gd name="T0" fmla="*/ 46 w 46"/>
                  <a:gd name="T1" fmla="*/ 232 h 232"/>
                  <a:gd name="T2" fmla="*/ 46 w 46"/>
                  <a:gd name="T3" fmla="*/ 116 h 232"/>
                  <a:gd name="T4" fmla="*/ 21 w 46"/>
                  <a:gd name="T5" fmla="*/ 116 h 232"/>
                  <a:gd name="T6" fmla="*/ 46 w 46"/>
                  <a:gd name="T7" fmla="*/ 116 h 232"/>
                  <a:gd name="T8" fmla="*/ 46 w 46"/>
                  <a:gd name="T9" fmla="*/ 0 h 232"/>
                  <a:gd name="T10" fmla="*/ 0 w 46"/>
                  <a:gd name="T11" fmla="*/ 0 h 232"/>
                  <a:gd name="T12" fmla="*/ 46 w 46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2">
                    <a:moveTo>
                      <a:pt x="46" y="232"/>
                    </a:moveTo>
                    <a:lnTo>
                      <a:pt x="46" y="116"/>
                    </a:lnTo>
                    <a:lnTo>
                      <a:pt x="21" y="116"/>
                    </a:lnTo>
                    <a:lnTo>
                      <a:pt x="46" y="116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0" name="Freeform 220"/>
              <p:cNvSpPr>
                <a:spLocks/>
              </p:cNvSpPr>
              <p:nvPr/>
            </p:nvSpPr>
            <p:spPr bwMode="auto">
              <a:xfrm>
                <a:off x="709" y="2037"/>
                <a:ext cx="23" cy="115"/>
              </a:xfrm>
              <a:custGeom>
                <a:avLst/>
                <a:gdLst>
                  <a:gd name="T0" fmla="*/ 46 w 46"/>
                  <a:gd name="T1" fmla="*/ 228 h 228"/>
                  <a:gd name="T2" fmla="*/ 46 w 46"/>
                  <a:gd name="T3" fmla="*/ 114 h 228"/>
                  <a:gd name="T4" fmla="*/ 21 w 46"/>
                  <a:gd name="T5" fmla="*/ 114 h 228"/>
                  <a:gd name="T6" fmla="*/ 46 w 46"/>
                  <a:gd name="T7" fmla="*/ 114 h 228"/>
                  <a:gd name="T8" fmla="*/ 46 w 46"/>
                  <a:gd name="T9" fmla="*/ 0 h 228"/>
                  <a:gd name="T10" fmla="*/ 0 w 46"/>
                  <a:gd name="T11" fmla="*/ 0 h 228"/>
                  <a:gd name="T12" fmla="*/ 46 w 46"/>
                  <a:gd name="T1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28">
                    <a:moveTo>
                      <a:pt x="46" y="228"/>
                    </a:moveTo>
                    <a:lnTo>
                      <a:pt x="46" y="114"/>
                    </a:lnTo>
                    <a:lnTo>
                      <a:pt x="21" y="114"/>
                    </a:lnTo>
                    <a:lnTo>
                      <a:pt x="46" y="11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1" name="Freeform 221"/>
              <p:cNvSpPr>
                <a:spLocks/>
              </p:cNvSpPr>
              <p:nvPr/>
            </p:nvSpPr>
            <p:spPr bwMode="auto">
              <a:xfrm>
                <a:off x="709" y="1921"/>
                <a:ext cx="23" cy="116"/>
              </a:xfrm>
              <a:custGeom>
                <a:avLst/>
                <a:gdLst>
                  <a:gd name="T0" fmla="*/ 46 w 46"/>
                  <a:gd name="T1" fmla="*/ 232 h 232"/>
                  <a:gd name="T2" fmla="*/ 46 w 46"/>
                  <a:gd name="T3" fmla="*/ 116 h 232"/>
                  <a:gd name="T4" fmla="*/ 21 w 46"/>
                  <a:gd name="T5" fmla="*/ 116 h 232"/>
                  <a:gd name="T6" fmla="*/ 46 w 46"/>
                  <a:gd name="T7" fmla="*/ 116 h 232"/>
                  <a:gd name="T8" fmla="*/ 46 w 46"/>
                  <a:gd name="T9" fmla="*/ 0 h 232"/>
                  <a:gd name="T10" fmla="*/ 0 w 46"/>
                  <a:gd name="T11" fmla="*/ 0 h 232"/>
                  <a:gd name="T12" fmla="*/ 46 w 46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2">
                    <a:moveTo>
                      <a:pt x="46" y="232"/>
                    </a:moveTo>
                    <a:lnTo>
                      <a:pt x="46" y="116"/>
                    </a:lnTo>
                    <a:lnTo>
                      <a:pt x="21" y="116"/>
                    </a:lnTo>
                    <a:lnTo>
                      <a:pt x="46" y="116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2" name="Freeform 222"/>
              <p:cNvSpPr>
                <a:spLocks/>
              </p:cNvSpPr>
              <p:nvPr/>
            </p:nvSpPr>
            <p:spPr bwMode="auto">
              <a:xfrm>
                <a:off x="709" y="1805"/>
                <a:ext cx="23" cy="116"/>
              </a:xfrm>
              <a:custGeom>
                <a:avLst/>
                <a:gdLst>
                  <a:gd name="T0" fmla="*/ 46 w 46"/>
                  <a:gd name="T1" fmla="*/ 233 h 233"/>
                  <a:gd name="T2" fmla="*/ 46 w 46"/>
                  <a:gd name="T3" fmla="*/ 116 h 233"/>
                  <a:gd name="T4" fmla="*/ 21 w 46"/>
                  <a:gd name="T5" fmla="*/ 116 h 233"/>
                  <a:gd name="T6" fmla="*/ 46 w 46"/>
                  <a:gd name="T7" fmla="*/ 116 h 233"/>
                  <a:gd name="T8" fmla="*/ 46 w 46"/>
                  <a:gd name="T9" fmla="*/ 0 h 233"/>
                  <a:gd name="T10" fmla="*/ 0 w 46"/>
                  <a:gd name="T11" fmla="*/ 0 h 233"/>
                  <a:gd name="T12" fmla="*/ 46 w 46"/>
                  <a:gd name="T1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3">
                    <a:moveTo>
                      <a:pt x="46" y="233"/>
                    </a:moveTo>
                    <a:lnTo>
                      <a:pt x="46" y="116"/>
                    </a:lnTo>
                    <a:lnTo>
                      <a:pt x="21" y="116"/>
                    </a:lnTo>
                    <a:lnTo>
                      <a:pt x="46" y="116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3" name="Line 223"/>
              <p:cNvSpPr>
                <a:spLocks noChangeShapeType="1"/>
              </p:cNvSpPr>
              <p:nvPr/>
            </p:nvSpPr>
            <p:spPr bwMode="auto">
              <a:xfrm>
                <a:off x="732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4" name="Line 224"/>
              <p:cNvSpPr>
                <a:spLocks noChangeShapeType="1"/>
              </p:cNvSpPr>
              <p:nvPr/>
            </p:nvSpPr>
            <p:spPr bwMode="auto">
              <a:xfrm>
                <a:off x="749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5" name="Line 225"/>
              <p:cNvSpPr>
                <a:spLocks noChangeShapeType="1"/>
              </p:cNvSpPr>
              <p:nvPr/>
            </p:nvSpPr>
            <p:spPr bwMode="auto">
              <a:xfrm>
                <a:off x="766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6" name="Line 226"/>
              <p:cNvSpPr>
                <a:spLocks noChangeShapeType="1"/>
              </p:cNvSpPr>
              <p:nvPr/>
            </p:nvSpPr>
            <p:spPr bwMode="auto">
              <a:xfrm>
                <a:off x="784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7" name="Line 227"/>
              <p:cNvSpPr>
                <a:spLocks noChangeShapeType="1"/>
              </p:cNvSpPr>
              <p:nvPr/>
            </p:nvSpPr>
            <p:spPr bwMode="auto">
              <a:xfrm>
                <a:off x="801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8" name="Line 228"/>
              <p:cNvSpPr>
                <a:spLocks noChangeShapeType="1"/>
              </p:cNvSpPr>
              <p:nvPr/>
            </p:nvSpPr>
            <p:spPr bwMode="auto">
              <a:xfrm>
                <a:off x="819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9" name="Line 229"/>
              <p:cNvSpPr>
                <a:spLocks noChangeShapeType="1"/>
              </p:cNvSpPr>
              <p:nvPr/>
            </p:nvSpPr>
            <p:spPr bwMode="auto">
              <a:xfrm>
                <a:off x="837" y="249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0" name="Line 230"/>
              <p:cNvSpPr>
                <a:spLocks noChangeShapeType="1"/>
              </p:cNvSpPr>
              <p:nvPr/>
            </p:nvSpPr>
            <p:spPr bwMode="auto">
              <a:xfrm>
                <a:off x="853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1" name="Line 231"/>
              <p:cNvSpPr>
                <a:spLocks noChangeShapeType="1"/>
              </p:cNvSpPr>
              <p:nvPr/>
            </p:nvSpPr>
            <p:spPr bwMode="auto">
              <a:xfrm>
                <a:off x="872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2" name="Line 232"/>
              <p:cNvSpPr>
                <a:spLocks noChangeShapeType="1"/>
              </p:cNvSpPr>
              <p:nvPr/>
            </p:nvSpPr>
            <p:spPr bwMode="auto">
              <a:xfrm>
                <a:off x="889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3" name="Line 233"/>
              <p:cNvSpPr>
                <a:spLocks noChangeShapeType="1"/>
              </p:cNvSpPr>
              <p:nvPr/>
            </p:nvSpPr>
            <p:spPr bwMode="auto">
              <a:xfrm>
                <a:off x="906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4" name="Line 234"/>
              <p:cNvSpPr>
                <a:spLocks noChangeShapeType="1"/>
              </p:cNvSpPr>
              <p:nvPr/>
            </p:nvSpPr>
            <p:spPr bwMode="auto">
              <a:xfrm>
                <a:off x="924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5" name="Line 235"/>
              <p:cNvSpPr>
                <a:spLocks noChangeShapeType="1"/>
              </p:cNvSpPr>
              <p:nvPr/>
            </p:nvSpPr>
            <p:spPr bwMode="auto">
              <a:xfrm>
                <a:off x="942" y="249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6" name="Line 236"/>
              <p:cNvSpPr>
                <a:spLocks noChangeShapeType="1"/>
              </p:cNvSpPr>
              <p:nvPr/>
            </p:nvSpPr>
            <p:spPr bwMode="auto">
              <a:xfrm>
                <a:off x="958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7" name="Line 237"/>
              <p:cNvSpPr>
                <a:spLocks noChangeShapeType="1"/>
              </p:cNvSpPr>
              <p:nvPr/>
            </p:nvSpPr>
            <p:spPr bwMode="auto">
              <a:xfrm>
                <a:off x="975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8" name="Line 238"/>
              <p:cNvSpPr>
                <a:spLocks noChangeShapeType="1"/>
              </p:cNvSpPr>
              <p:nvPr/>
            </p:nvSpPr>
            <p:spPr bwMode="auto">
              <a:xfrm>
                <a:off x="993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9" name="Line 239"/>
              <p:cNvSpPr>
                <a:spLocks noChangeShapeType="1"/>
              </p:cNvSpPr>
              <p:nvPr/>
            </p:nvSpPr>
            <p:spPr bwMode="auto">
              <a:xfrm>
                <a:off x="1011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0" name="Line 240"/>
              <p:cNvSpPr>
                <a:spLocks noChangeShapeType="1"/>
              </p:cNvSpPr>
              <p:nvPr/>
            </p:nvSpPr>
            <p:spPr bwMode="auto">
              <a:xfrm>
                <a:off x="1027" y="249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1" name="Line 241"/>
              <p:cNvSpPr>
                <a:spLocks noChangeShapeType="1"/>
              </p:cNvSpPr>
              <p:nvPr/>
            </p:nvSpPr>
            <p:spPr bwMode="auto">
              <a:xfrm>
                <a:off x="1044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2" name="Line 242"/>
              <p:cNvSpPr>
                <a:spLocks noChangeShapeType="1"/>
              </p:cNvSpPr>
              <p:nvPr/>
            </p:nvSpPr>
            <p:spPr bwMode="auto">
              <a:xfrm>
                <a:off x="1063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3" name="Line 243"/>
              <p:cNvSpPr>
                <a:spLocks noChangeShapeType="1"/>
              </p:cNvSpPr>
              <p:nvPr/>
            </p:nvSpPr>
            <p:spPr bwMode="auto">
              <a:xfrm>
                <a:off x="1081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4" name="Line 244"/>
              <p:cNvSpPr>
                <a:spLocks noChangeShapeType="1"/>
              </p:cNvSpPr>
              <p:nvPr/>
            </p:nvSpPr>
            <p:spPr bwMode="auto">
              <a:xfrm>
                <a:off x="1099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5" name="Line 245"/>
              <p:cNvSpPr>
                <a:spLocks noChangeShapeType="1"/>
              </p:cNvSpPr>
              <p:nvPr/>
            </p:nvSpPr>
            <p:spPr bwMode="auto">
              <a:xfrm>
                <a:off x="1116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6" name="Line 246"/>
              <p:cNvSpPr>
                <a:spLocks noChangeShapeType="1"/>
              </p:cNvSpPr>
              <p:nvPr/>
            </p:nvSpPr>
            <p:spPr bwMode="auto">
              <a:xfrm>
                <a:off x="1133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7" name="Line 247"/>
              <p:cNvSpPr>
                <a:spLocks noChangeShapeType="1"/>
              </p:cNvSpPr>
              <p:nvPr/>
            </p:nvSpPr>
            <p:spPr bwMode="auto">
              <a:xfrm>
                <a:off x="1150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8" name="Line 248"/>
              <p:cNvSpPr>
                <a:spLocks noChangeShapeType="1"/>
              </p:cNvSpPr>
              <p:nvPr/>
            </p:nvSpPr>
            <p:spPr bwMode="auto">
              <a:xfrm>
                <a:off x="1167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9" name="Line 249"/>
              <p:cNvSpPr>
                <a:spLocks noChangeShapeType="1"/>
              </p:cNvSpPr>
              <p:nvPr/>
            </p:nvSpPr>
            <p:spPr bwMode="auto">
              <a:xfrm>
                <a:off x="1185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0" name="Line 250"/>
              <p:cNvSpPr>
                <a:spLocks noChangeShapeType="1"/>
              </p:cNvSpPr>
              <p:nvPr/>
            </p:nvSpPr>
            <p:spPr bwMode="auto">
              <a:xfrm>
                <a:off x="1202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1" name="Line 251"/>
              <p:cNvSpPr>
                <a:spLocks noChangeShapeType="1"/>
              </p:cNvSpPr>
              <p:nvPr/>
            </p:nvSpPr>
            <p:spPr bwMode="auto">
              <a:xfrm>
                <a:off x="1220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2" name="Line 252"/>
              <p:cNvSpPr>
                <a:spLocks noChangeShapeType="1"/>
              </p:cNvSpPr>
              <p:nvPr/>
            </p:nvSpPr>
            <p:spPr bwMode="auto">
              <a:xfrm>
                <a:off x="1238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3" name="Line 253"/>
              <p:cNvSpPr>
                <a:spLocks noChangeShapeType="1"/>
              </p:cNvSpPr>
              <p:nvPr/>
            </p:nvSpPr>
            <p:spPr bwMode="auto">
              <a:xfrm>
                <a:off x="1254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4" name="Line 254"/>
              <p:cNvSpPr>
                <a:spLocks noChangeShapeType="1"/>
              </p:cNvSpPr>
              <p:nvPr/>
            </p:nvSpPr>
            <p:spPr bwMode="auto">
              <a:xfrm>
                <a:off x="1272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5" name="Line 255"/>
              <p:cNvSpPr>
                <a:spLocks noChangeShapeType="1"/>
              </p:cNvSpPr>
              <p:nvPr/>
            </p:nvSpPr>
            <p:spPr bwMode="auto">
              <a:xfrm>
                <a:off x="1290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6" name="Line 256"/>
              <p:cNvSpPr>
                <a:spLocks noChangeShapeType="1"/>
              </p:cNvSpPr>
              <p:nvPr/>
            </p:nvSpPr>
            <p:spPr bwMode="auto">
              <a:xfrm>
                <a:off x="1307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7" name="Line 257"/>
              <p:cNvSpPr>
                <a:spLocks noChangeShapeType="1"/>
              </p:cNvSpPr>
              <p:nvPr/>
            </p:nvSpPr>
            <p:spPr bwMode="auto">
              <a:xfrm>
                <a:off x="1324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8" name="Line 258"/>
              <p:cNvSpPr>
                <a:spLocks noChangeShapeType="1"/>
              </p:cNvSpPr>
              <p:nvPr/>
            </p:nvSpPr>
            <p:spPr bwMode="auto">
              <a:xfrm>
                <a:off x="1342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9" name="Line 259"/>
              <p:cNvSpPr>
                <a:spLocks noChangeShapeType="1"/>
              </p:cNvSpPr>
              <p:nvPr/>
            </p:nvSpPr>
            <p:spPr bwMode="auto">
              <a:xfrm>
                <a:off x="1359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0" name="Line 260"/>
              <p:cNvSpPr>
                <a:spLocks noChangeShapeType="1"/>
              </p:cNvSpPr>
              <p:nvPr/>
            </p:nvSpPr>
            <p:spPr bwMode="auto">
              <a:xfrm>
                <a:off x="1376" y="249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1" name="Line 261"/>
              <p:cNvSpPr>
                <a:spLocks noChangeShapeType="1"/>
              </p:cNvSpPr>
              <p:nvPr/>
            </p:nvSpPr>
            <p:spPr bwMode="auto">
              <a:xfrm>
                <a:off x="1395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2" name="Line 262"/>
              <p:cNvSpPr>
                <a:spLocks noChangeShapeType="1"/>
              </p:cNvSpPr>
              <p:nvPr/>
            </p:nvSpPr>
            <p:spPr bwMode="auto">
              <a:xfrm>
                <a:off x="1413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3" name="Line 263"/>
              <p:cNvSpPr>
                <a:spLocks noChangeShapeType="1"/>
              </p:cNvSpPr>
              <p:nvPr/>
            </p:nvSpPr>
            <p:spPr bwMode="auto">
              <a:xfrm>
                <a:off x="1430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4" name="Line 264"/>
              <p:cNvSpPr>
                <a:spLocks noChangeShapeType="1"/>
              </p:cNvSpPr>
              <p:nvPr/>
            </p:nvSpPr>
            <p:spPr bwMode="auto">
              <a:xfrm>
                <a:off x="1447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5" name="Line 265"/>
              <p:cNvSpPr>
                <a:spLocks noChangeShapeType="1"/>
              </p:cNvSpPr>
              <p:nvPr/>
            </p:nvSpPr>
            <p:spPr bwMode="auto">
              <a:xfrm>
                <a:off x="1465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6" name="Line 266"/>
              <p:cNvSpPr>
                <a:spLocks noChangeShapeType="1"/>
              </p:cNvSpPr>
              <p:nvPr/>
            </p:nvSpPr>
            <p:spPr bwMode="auto">
              <a:xfrm>
                <a:off x="1482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7" name="Line 267"/>
              <p:cNvSpPr>
                <a:spLocks noChangeShapeType="1"/>
              </p:cNvSpPr>
              <p:nvPr/>
            </p:nvSpPr>
            <p:spPr bwMode="auto">
              <a:xfrm>
                <a:off x="1499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8" name="Line 268"/>
              <p:cNvSpPr>
                <a:spLocks noChangeShapeType="1"/>
              </p:cNvSpPr>
              <p:nvPr/>
            </p:nvSpPr>
            <p:spPr bwMode="auto">
              <a:xfrm>
                <a:off x="1517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9" name="Line 269"/>
              <p:cNvSpPr>
                <a:spLocks noChangeShapeType="1"/>
              </p:cNvSpPr>
              <p:nvPr/>
            </p:nvSpPr>
            <p:spPr bwMode="auto">
              <a:xfrm>
                <a:off x="1534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0" name="Line 270"/>
              <p:cNvSpPr>
                <a:spLocks noChangeShapeType="1"/>
              </p:cNvSpPr>
              <p:nvPr/>
            </p:nvSpPr>
            <p:spPr bwMode="auto">
              <a:xfrm>
                <a:off x="1551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1" name="Line 271"/>
              <p:cNvSpPr>
                <a:spLocks noChangeShapeType="1"/>
              </p:cNvSpPr>
              <p:nvPr/>
            </p:nvSpPr>
            <p:spPr bwMode="auto">
              <a:xfrm>
                <a:off x="1568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2" name="Line 272"/>
              <p:cNvSpPr>
                <a:spLocks noChangeShapeType="1"/>
              </p:cNvSpPr>
              <p:nvPr/>
            </p:nvSpPr>
            <p:spPr bwMode="auto">
              <a:xfrm>
                <a:off x="1586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3" name="Line 273"/>
              <p:cNvSpPr>
                <a:spLocks noChangeShapeType="1"/>
              </p:cNvSpPr>
              <p:nvPr/>
            </p:nvSpPr>
            <p:spPr bwMode="auto">
              <a:xfrm>
                <a:off x="1604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4" name="Line 274"/>
              <p:cNvSpPr>
                <a:spLocks noChangeShapeType="1"/>
              </p:cNvSpPr>
              <p:nvPr/>
            </p:nvSpPr>
            <p:spPr bwMode="auto">
              <a:xfrm>
                <a:off x="1621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5" name="Line 275"/>
              <p:cNvSpPr>
                <a:spLocks noChangeShapeType="1"/>
              </p:cNvSpPr>
              <p:nvPr/>
            </p:nvSpPr>
            <p:spPr bwMode="auto">
              <a:xfrm>
                <a:off x="1639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6" name="Line 276"/>
              <p:cNvSpPr>
                <a:spLocks noChangeShapeType="1"/>
              </p:cNvSpPr>
              <p:nvPr/>
            </p:nvSpPr>
            <p:spPr bwMode="auto">
              <a:xfrm>
                <a:off x="1655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7" name="Line 277"/>
              <p:cNvSpPr>
                <a:spLocks noChangeShapeType="1"/>
              </p:cNvSpPr>
              <p:nvPr/>
            </p:nvSpPr>
            <p:spPr bwMode="auto">
              <a:xfrm>
                <a:off x="1673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8" name="Line 278"/>
              <p:cNvSpPr>
                <a:spLocks noChangeShapeType="1"/>
              </p:cNvSpPr>
              <p:nvPr/>
            </p:nvSpPr>
            <p:spPr bwMode="auto">
              <a:xfrm>
                <a:off x="1690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9" name="Line 279"/>
              <p:cNvSpPr>
                <a:spLocks noChangeShapeType="1"/>
              </p:cNvSpPr>
              <p:nvPr/>
            </p:nvSpPr>
            <p:spPr bwMode="auto">
              <a:xfrm>
                <a:off x="1708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0" name="Line 280"/>
              <p:cNvSpPr>
                <a:spLocks noChangeShapeType="1"/>
              </p:cNvSpPr>
              <p:nvPr/>
            </p:nvSpPr>
            <p:spPr bwMode="auto">
              <a:xfrm>
                <a:off x="1726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1" name="Line 281"/>
              <p:cNvSpPr>
                <a:spLocks noChangeShapeType="1"/>
              </p:cNvSpPr>
              <p:nvPr/>
            </p:nvSpPr>
            <p:spPr bwMode="auto">
              <a:xfrm>
                <a:off x="1743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2" name="Line 282"/>
              <p:cNvSpPr>
                <a:spLocks noChangeShapeType="1"/>
              </p:cNvSpPr>
              <p:nvPr/>
            </p:nvSpPr>
            <p:spPr bwMode="auto">
              <a:xfrm>
                <a:off x="1761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3" name="Line 283"/>
              <p:cNvSpPr>
                <a:spLocks noChangeShapeType="1"/>
              </p:cNvSpPr>
              <p:nvPr/>
            </p:nvSpPr>
            <p:spPr bwMode="auto">
              <a:xfrm>
                <a:off x="1778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4" name="Line 284"/>
              <p:cNvSpPr>
                <a:spLocks noChangeShapeType="1"/>
              </p:cNvSpPr>
              <p:nvPr/>
            </p:nvSpPr>
            <p:spPr bwMode="auto">
              <a:xfrm>
                <a:off x="1796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5" name="Line 285"/>
              <p:cNvSpPr>
                <a:spLocks noChangeShapeType="1"/>
              </p:cNvSpPr>
              <p:nvPr/>
            </p:nvSpPr>
            <p:spPr bwMode="auto">
              <a:xfrm>
                <a:off x="1813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6" name="Line 286"/>
              <p:cNvSpPr>
                <a:spLocks noChangeShapeType="1"/>
              </p:cNvSpPr>
              <p:nvPr/>
            </p:nvSpPr>
            <p:spPr bwMode="auto">
              <a:xfrm>
                <a:off x="1830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7" name="Line 287"/>
              <p:cNvSpPr>
                <a:spLocks noChangeShapeType="1"/>
              </p:cNvSpPr>
              <p:nvPr/>
            </p:nvSpPr>
            <p:spPr bwMode="auto">
              <a:xfrm>
                <a:off x="1848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8" name="Line 288"/>
              <p:cNvSpPr>
                <a:spLocks noChangeShapeType="1"/>
              </p:cNvSpPr>
              <p:nvPr/>
            </p:nvSpPr>
            <p:spPr bwMode="auto">
              <a:xfrm>
                <a:off x="1865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9" name="Line 289"/>
              <p:cNvSpPr>
                <a:spLocks noChangeShapeType="1"/>
              </p:cNvSpPr>
              <p:nvPr/>
            </p:nvSpPr>
            <p:spPr bwMode="auto">
              <a:xfrm>
                <a:off x="1882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0" name="Line 290"/>
              <p:cNvSpPr>
                <a:spLocks noChangeShapeType="1"/>
              </p:cNvSpPr>
              <p:nvPr/>
            </p:nvSpPr>
            <p:spPr bwMode="auto">
              <a:xfrm>
                <a:off x="1899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1" name="Line 291"/>
              <p:cNvSpPr>
                <a:spLocks noChangeShapeType="1"/>
              </p:cNvSpPr>
              <p:nvPr/>
            </p:nvSpPr>
            <p:spPr bwMode="auto">
              <a:xfrm>
                <a:off x="1917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2" name="Line 292"/>
              <p:cNvSpPr>
                <a:spLocks noChangeShapeType="1"/>
              </p:cNvSpPr>
              <p:nvPr/>
            </p:nvSpPr>
            <p:spPr bwMode="auto">
              <a:xfrm>
                <a:off x="1935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3" name="Line 293"/>
              <p:cNvSpPr>
                <a:spLocks noChangeShapeType="1"/>
              </p:cNvSpPr>
              <p:nvPr/>
            </p:nvSpPr>
            <p:spPr bwMode="auto">
              <a:xfrm>
                <a:off x="1954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4" name="Line 294"/>
              <p:cNvSpPr>
                <a:spLocks noChangeShapeType="1"/>
              </p:cNvSpPr>
              <p:nvPr/>
            </p:nvSpPr>
            <p:spPr bwMode="auto">
              <a:xfrm>
                <a:off x="1970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5" name="Line 295"/>
              <p:cNvSpPr>
                <a:spLocks noChangeShapeType="1"/>
              </p:cNvSpPr>
              <p:nvPr/>
            </p:nvSpPr>
            <p:spPr bwMode="auto">
              <a:xfrm>
                <a:off x="1987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6" name="Line 296"/>
              <p:cNvSpPr>
                <a:spLocks noChangeShapeType="1"/>
              </p:cNvSpPr>
              <p:nvPr/>
            </p:nvSpPr>
            <p:spPr bwMode="auto">
              <a:xfrm>
                <a:off x="2006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7" name="Line 297"/>
              <p:cNvSpPr>
                <a:spLocks noChangeShapeType="1"/>
              </p:cNvSpPr>
              <p:nvPr/>
            </p:nvSpPr>
            <p:spPr bwMode="auto">
              <a:xfrm>
                <a:off x="2022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8" name="Line 298"/>
              <p:cNvSpPr>
                <a:spLocks noChangeShapeType="1"/>
              </p:cNvSpPr>
              <p:nvPr/>
            </p:nvSpPr>
            <p:spPr bwMode="auto">
              <a:xfrm>
                <a:off x="2041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9" name="Line 299"/>
              <p:cNvSpPr>
                <a:spLocks noChangeShapeType="1"/>
              </p:cNvSpPr>
              <p:nvPr/>
            </p:nvSpPr>
            <p:spPr bwMode="auto">
              <a:xfrm>
                <a:off x="2056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0" name="Line 300"/>
              <p:cNvSpPr>
                <a:spLocks noChangeShapeType="1"/>
              </p:cNvSpPr>
              <p:nvPr/>
            </p:nvSpPr>
            <p:spPr bwMode="auto">
              <a:xfrm>
                <a:off x="2074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1" name="Line 301"/>
              <p:cNvSpPr>
                <a:spLocks noChangeShapeType="1"/>
              </p:cNvSpPr>
              <p:nvPr/>
            </p:nvSpPr>
            <p:spPr bwMode="auto">
              <a:xfrm>
                <a:off x="2092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2" name="Line 302"/>
              <p:cNvSpPr>
                <a:spLocks noChangeShapeType="1"/>
              </p:cNvSpPr>
              <p:nvPr/>
            </p:nvSpPr>
            <p:spPr bwMode="auto">
              <a:xfrm>
                <a:off x="2109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3" name="Line 303"/>
              <p:cNvSpPr>
                <a:spLocks noChangeShapeType="1"/>
              </p:cNvSpPr>
              <p:nvPr/>
            </p:nvSpPr>
            <p:spPr bwMode="auto">
              <a:xfrm>
                <a:off x="2126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4" name="Line 304"/>
              <p:cNvSpPr>
                <a:spLocks noChangeShapeType="1"/>
              </p:cNvSpPr>
              <p:nvPr/>
            </p:nvSpPr>
            <p:spPr bwMode="auto">
              <a:xfrm>
                <a:off x="2146" y="249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5" name="Line 305"/>
              <p:cNvSpPr>
                <a:spLocks noChangeShapeType="1"/>
              </p:cNvSpPr>
              <p:nvPr/>
            </p:nvSpPr>
            <p:spPr bwMode="auto">
              <a:xfrm>
                <a:off x="2163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6" name="Line 306"/>
              <p:cNvSpPr>
                <a:spLocks noChangeShapeType="1"/>
              </p:cNvSpPr>
              <p:nvPr/>
            </p:nvSpPr>
            <p:spPr bwMode="auto">
              <a:xfrm>
                <a:off x="2180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7" name="Line 307"/>
              <p:cNvSpPr>
                <a:spLocks noChangeShapeType="1"/>
              </p:cNvSpPr>
              <p:nvPr/>
            </p:nvSpPr>
            <p:spPr bwMode="auto">
              <a:xfrm>
                <a:off x="2196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8" name="Line 308"/>
              <p:cNvSpPr>
                <a:spLocks noChangeShapeType="1"/>
              </p:cNvSpPr>
              <p:nvPr/>
            </p:nvSpPr>
            <p:spPr bwMode="auto">
              <a:xfrm>
                <a:off x="2214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9" name="Line 309"/>
              <p:cNvSpPr>
                <a:spLocks noChangeShapeType="1"/>
              </p:cNvSpPr>
              <p:nvPr/>
            </p:nvSpPr>
            <p:spPr bwMode="auto">
              <a:xfrm>
                <a:off x="2232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0" name="Line 310"/>
              <p:cNvSpPr>
                <a:spLocks noChangeShapeType="1"/>
              </p:cNvSpPr>
              <p:nvPr/>
            </p:nvSpPr>
            <p:spPr bwMode="auto">
              <a:xfrm>
                <a:off x="2250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1" name="Line 311"/>
              <p:cNvSpPr>
                <a:spLocks noChangeShapeType="1"/>
              </p:cNvSpPr>
              <p:nvPr/>
            </p:nvSpPr>
            <p:spPr bwMode="auto">
              <a:xfrm>
                <a:off x="2265" y="249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2" name="Line 312"/>
              <p:cNvSpPr>
                <a:spLocks noChangeShapeType="1"/>
              </p:cNvSpPr>
              <p:nvPr/>
            </p:nvSpPr>
            <p:spPr bwMode="auto">
              <a:xfrm>
                <a:off x="2283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3" name="Line 313"/>
              <p:cNvSpPr>
                <a:spLocks noChangeShapeType="1"/>
              </p:cNvSpPr>
              <p:nvPr/>
            </p:nvSpPr>
            <p:spPr bwMode="auto">
              <a:xfrm>
                <a:off x="2300" y="249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4" name="Line 314"/>
              <p:cNvSpPr>
                <a:spLocks noChangeShapeType="1"/>
              </p:cNvSpPr>
              <p:nvPr/>
            </p:nvSpPr>
            <p:spPr bwMode="auto">
              <a:xfrm>
                <a:off x="2321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5" name="Line 315"/>
              <p:cNvSpPr>
                <a:spLocks noChangeShapeType="1"/>
              </p:cNvSpPr>
              <p:nvPr/>
            </p:nvSpPr>
            <p:spPr bwMode="auto">
              <a:xfrm>
                <a:off x="2337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6" name="Line 316"/>
              <p:cNvSpPr>
                <a:spLocks noChangeShapeType="1"/>
              </p:cNvSpPr>
              <p:nvPr/>
            </p:nvSpPr>
            <p:spPr bwMode="auto">
              <a:xfrm>
                <a:off x="2355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7" name="Line 317"/>
              <p:cNvSpPr>
                <a:spLocks noChangeShapeType="1"/>
              </p:cNvSpPr>
              <p:nvPr/>
            </p:nvSpPr>
            <p:spPr bwMode="auto">
              <a:xfrm>
                <a:off x="2373" y="249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8" name="Line 318"/>
              <p:cNvSpPr>
                <a:spLocks noChangeShapeType="1"/>
              </p:cNvSpPr>
              <p:nvPr/>
            </p:nvSpPr>
            <p:spPr bwMode="auto">
              <a:xfrm>
                <a:off x="2388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9" name="Line 319"/>
              <p:cNvSpPr>
                <a:spLocks noChangeShapeType="1"/>
              </p:cNvSpPr>
              <p:nvPr/>
            </p:nvSpPr>
            <p:spPr bwMode="auto">
              <a:xfrm>
                <a:off x="2407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0" name="Line 320"/>
              <p:cNvSpPr>
                <a:spLocks noChangeShapeType="1"/>
              </p:cNvSpPr>
              <p:nvPr/>
            </p:nvSpPr>
            <p:spPr bwMode="auto">
              <a:xfrm>
                <a:off x="2424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1" name="Line 321"/>
              <p:cNvSpPr>
                <a:spLocks noChangeShapeType="1"/>
              </p:cNvSpPr>
              <p:nvPr/>
            </p:nvSpPr>
            <p:spPr bwMode="auto">
              <a:xfrm>
                <a:off x="2442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2" name="Line 322"/>
              <p:cNvSpPr>
                <a:spLocks noChangeShapeType="1"/>
              </p:cNvSpPr>
              <p:nvPr/>
            </p:nvSpPr>
            <p:spPr bwMode="auto">
              <a:xfrm>
                <a:off x="2458" y="249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3" name="Line 323"/>
              <p:cNvSpPr>
                <a:spLocks noChangeShapeType="1"/>
              </p:cNvSpPr>
              <p:nvPr/>
            </p:nvSpPr>
            <p:spPr bwMode="auto">
              <a:xfrm>
                <a:off x="2474" y="249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4" name="Line 324"/>
              <p:cNvSpPr>
                <a:spLocks noChangeShapeType="1"/>
              </p:cNvSpPr>
              <p:nvPr/>
            </p:nvSpPr>
            <p:spPr bwMode="auto">
              <a:xfrm>
                <a:off x="2495" y="249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5" name="Line 325"/>
              <p:cNvSpPr>
                <a:spLocks noChangeShapeType="1"/>
              </p:cNvSpPr>
              <p:nvPr/>
            </p:nvSpPr>
            <p:spPr bwMode="auto">
              <a:xfrm>
                <a:off x="2511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6" name="Line 326"/>
              <p:cNvSpPr>
                <a:spLocks noChangeShapeType="1"/>
              </p:cNvSpPr>
              <p:nvPr/>
            </p:nvSpPr>
            <p:spPr bwMode="auto">
              <a:xfrm>
                <a:off x="2529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7" name="Line 327"/>
              <p:cNvSpPr>
                <a:spLocks noChangeShapeType="1"/>
              </p:cNvSpPr>
              <p:nvPr/>
            </p:nvSpPr>
            <p:spPr bwMode="auto">
              <a:xfrm>
                <a:off x="2546" y="249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8" name="Line 328"/>
              <p:cNvSpPr>
                <a:spLocks noChangeShapeType="1"/>
              </p:cNvSpPr>
              <p:nvPr/>
            </p:nvSpPr>
            <p:spPr bwMode="auto">
              <a:xfrm>
                <a:off x="2564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9" name="Line 329"/>
              <p:cNvSpPr>
                <a:spLocks noChangeShapeType="1"/>
              </p:cNvSpPr>
              <p:nvPr/>
            </p:nvSpPr>
            <p:spPr bwMode="auto">
              <a:xfrm>
                <a:off x="2580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0" name="Line 330"/>
              <p:cNvSpPr>
                <a:spLocks noChangeShapeType="1"/>
              </p:cNvSpPr>
              <p:nvPr/>
            </p:nvSpPr>
            <p:spPr bwMode="auto">
              <a:xfrm>
                <a:off x="2598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1" name="Line 331"/>
              <p:cNvSpPr>
                <a:spLocks noChangeShapeType="1"/>
              </p:cNvSpPr>
              <p:nvPr/>
            </p:nvSpPr>
            <p:spPr bwMode="auto">
              <a:xfrm>
                <a:off x="2617" y="249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2" name="Line 332"/>
              <p:cNvSpPr>
                <a:spLocks noChangeShapeType="1"/>
              </p:cNvSpPr>
              <p:nvPr/>
            </p:nvSpPr>
            <p:spPr bwMode="auto">
              <a:xfrm>
                <a:off x="2633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3" name="Line 333"/>
              <p:cNvSpPr>
                <a:spLocks noChangeShapeType="1"/>
              </p:cNvSpPr>
              <p:nvPr/>
            </p:nvSpPr>
            <p:spPr bwMode="auto">
              <a:xfrm>
                <a:off x="2651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4" name="Line 334"/>
              <p:cNvSpPr>
                <a:spLocks noChangeShapeType="1"/>
              </p:cNvSpPr>
              <p:nvPr/>
            </p:nvSpPr>
            <p:spPr bwMode="auto">
              <a:xfrm>
                <a:off x="2669" y="249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5" name="Line 335"/>
              <p:cNvSpPr>
                <a:spLocks noChangeShapeType="1"/>
              </p:cNvSpPr>
              <p:nvPr/>
            </p:nvSpPr>
            <p:spPr bwMode="auto">
              <a:xfrm>
                <a:off x="2686" y="249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6" name="Freeform 336"/>
              <p:cNvSpPr>
                <a:spLocks/>
              </p:cNvSpPr>
              <p:nvPr/>
            </p:nvSpPr>
            <p:spPr bwMode="auto">
              <a:xfrm>
                <a:off x="732" y="1921"/>
                <a:ext cx="1964" cy="574"/>
              </a:xfrm>
              <a:custGeom>
                <a:avLst/>
                <a:gdLst>
                  <a:gd name="T0" fmla="*/ 95 w 3927"/>
                  <a:gd name="T1" fmla="*/ 1145 h 1147"/>
                  <a:gd name="T2" fmla="*/ 272 w 3927"/>
                  <a:gd name="T3" fmla="*/ 1144 h 1147"/>
                  <a:gd name="T4" fmla="*/ 410 w 3927"/>
                  <a:gd name="T5" fmla="*/ 1140 h 1147"/>
                  <a:gd name="T6" fmla="*/ 509 w 3927"/>
                  <a:gd name="T7" fmla="*/ 1139 h 1147"/>
                  <a:gd name="T8" fmla="*/ 588 w 3927"/>
                  <a:gd name="T9" fmla="*/ 1136 h 1147"/>
                  <a:gd name="T10" fmla="*/ 668 w 3927"/>
                  <a:gd name="T11" fmla="*/ 1132 h 1147"/>
                  <a:gd name="T12" fmla="*/ 743 w 3927"/>
                  <a:gd name="T13" fmla="*/ 1129 h 1147"/>
                  <a:gd name="T14" fmla="*/ 805 w 3927"/>
                  <a:gd name="T15" fmla="*/ 1126 h 1147"/>
                  <a:gd name="T16" fmla="*/ 864 w 3927"/>
                  <a:gd name="T17" fmla="*/ 1119 h 1147"/>
                  <a:gd name="T18" fmla="*/ 920 w 3927"/>
                  <a:gd name="T19" fmla="*/ 1116 h 1147"/>
                  <a:gd name="T20" fmla="*/ 978 w 3927"/>
                  <a:gd name="T21" fmla="*/ 1109 h 1147"/>
                  <a:gd name="T22" fmla="*/ 1039 w 3927"/>
                  <a:gd name="T23" fmla="*/ 1103 h 1147"/>
                  <a:gd name="T24" fmla="*/ 1099 w 3927"/>
                  <a:gd name="T25" fmla="*/ 1095 h 1147"/>
                  <a:gd name="T26" fmla="*/ 1157 w 3927"/>
                  <a:gd name="T27" fmla="*/ 1085 h 1147"/>
                  <a:gd name="T28" fmla="*/ 1215 w 3927"/>
                  <a:gd name="T29" fmla="*/ 1072 h 1147"/>
                  <a:gd name="T30" fmla="*/ 1277 w 3927"/>
                  <a:gd name="T31" fmla="*/ 1056 h 1147"/>
                  <a:gd name="T32" fmla="*/ 1334 w 3927"/>
                  <a:gd name="T33" fmla="*/ 1034 h 1147"/>
                  <a:gd name="T34" fmla="*/ 1392 w 3927"/>
                  <a:gd name="T35" fmla="*/ 1008 h 1147"/>
                  <a:gd name="T36" fmla="*/ 1450 w 3927"/>
                  <a:gd name="T37" fmla="*/ 972 h 1147"/>
                  <a:gd name="T38" fmla="*/ 1510 w 3927"/>
                  <a:gd name="T39" fmla="*/ 928 h 1147"/>
                  <a:gd name="T40" fmla="*/ 1570 w 3927"/>
                  <a:gd name="T41" fmla="*/ 866 h 1147"/>
                  <a:gd name="T42" fmla="*/ 1629 w 3927"/>
                  <a:gd name="T43" fmla="*/ 785 h 1147"/>
                  <a:gd name="T44" fmla="*/ 1687 w 3927"/>
                  <a:gd name="T45" fmla="*/ 674 h 1147"/>
                  <a:gd name="T46" fmla="*/ 1747 w 3927"/>
                  <a:gd name="T47" fmla="*/ 529 h 1147"/>
                  <a:gd name="T48" fmla="*/ 1805 w 3927"/>
                  <a:gd name="T49" fmla="*/ 351 h 1147"/>
                  <a:gd name="T50" fmla="*/ 1864 w 3927"/>
                  <a:gd name="T51" fmla="*/ 163 h 1147"/>
                  <a:gd name="T52" fmla="*/ 1922 w 3927"/>
                  <a:gd name="T53" fmla="*/ 29 h 1147"/>
                  <a:gd name="T54" fmla="*/ 1982 w 3927"/>
                  <a:gd name="T55" fmla="*/ 8 h 1147"/>
                  <a:gd name="T56" fmla="*/ 2042 w 3927"/>
                  <a:gd name="T57" fmla="*/ 103 h 1147"/>
                  <a:gd name="T58" fmla="*/ 2100 w 3927"/>
                  <a:gd name="T59" fmla="*/ 261 h 1147"/>
                  <a:gd name="T60" fmla="*/ 2157 w 3927"/>
                  <a:gd name="T61" fmla="*/ 427 h 1147"/>
                  <a:gd name="T62" fmla="*/ 2219 w 3927"/>
                  <a:gd name="T63" fmla="*/ 569 h 1147"/>
                  <a:gd name="T64" fmla="*/ 2277 w 3927"/>
                  <a:gd name="T65" fmla="*/ 682 h 1147"/>
                  <a:gd name="T66" fmla="*/ 2335 w 3927"/>
                  <a:gd name="T67" fmla="*/ 767 h 1147"/>
                  <a:gd name="T68" fmla="*/ 2394 w 3927"/>
                  <a:gd name="T69" fmla="*/ 834 h 1147"/>
                  <a:gd name="T70" fmla="*/ 2473 w 3927"/>
                  <a:gd name="T71" fmla="*/ 901 h 1147"/>
                  <a:gd name="T72" fmla="*/ 2531 w 3927"/>
                  <a:gd name="T73" fmla="*/ 935 h 1147"/>
                  <a:gd name="T74" fmla="*/ 2591 w 3927"/>
                  <a:gd name="T75" fmla="*/ 966 h 1147"/>
                  <a:gd name="T76" fmla="*/ 2650 w 3927"/>
                  <a:gd name="T77" fmla="*/ 990 h 1147"/>
                  <a:gd name="T78" fmla="*/ 2708 w 3927"/>
                  <a:gd name="T79" fmla="*/ 1010 h 1147"/>
                  <a:gd name="T80" fmla="*/ 2766 w 3927"/>
                  <a:gd name="T81" fmla="*/ 1026 h 1147"/>
                  <a:gd name="T82" fmla="*/ 2828 w 3927"/>
                  <a:gd name="T83" fmla="*/ 1039 h 1147"/>
                  <a:gd name="T84" fmla="*/ 2886 w 3927"/>
                  <a:gd name="T85" fmla="*/ 1051 h 1147"/>
                  <a:gd name="T86" fmla="*/ 2945 w 3927"/>
                  <a:gd name="T87" fmla="*/ 1061 h 1147"/>
                  <a:gd name="T88" fmla="*/ 3003 w 3927"/>
                  <a:gd name="T89" fmla="*/ 1067 h 1147"/>
                  <a:gd name="T90" fmla="*/ 3061 w 3927"/>
                  <a:gd name="T91" fmla="*/ 1074 h 1147"/>
                  <a:gd name="T92" fmla="*/ 3121 w 3927"/>
                  <a:gd name="T93" fmla="*/ 1080 h 1147"/>
                  <a:gd name="T94" fmla="*/ 3180 w 3927"/>
                  <a:gd name="T95" fmla="*/ 1085 h 1147"/>
                  <a:gd name="T96" fmla="*/ 3238 w 3927"/>
                  <a:gd name="T97" fmla="*/ 1090 h 1147"/>
                  <a:gd name="T98" fmla="*/ 3300 w 3927"/>
                  <a:gd name="T99" fmla="*/ 1095 h 1147"/>
                  <a:gd name="T100" fmla="*/ 3358 w 3927"/>
                  <a:gd name="T101" fmla="*/ 1098 h 1147"/>
                  <a:gd name="T102" fmla="*/ 3416 w 3927"/>
                  <a:gd name="T103" fmla="*/ 1101 h 1147"/>
                  <a:gd name="T104" fmla="*/ 3475 w 3927"/>
                  <a:gd name="T105" fmla="*/ 1105 h 1147"/>
                  <a:gd name="T106" fmla="*/ 3554 w 3927"/>
                  <a:gd name="T107" fmla="*/ 1108 h 1147"/>
                  <a:gd name="T108" fmla="*/ 3634 w 3927"/>
                  <a:gd name="T109" fmla="*/ 1111 h 1147"/>
                  <a:gd name="T110" fmla="*/ 3710 w 3927"/>
                  <a:gd name="T111" fmla="*/ 1114 h 1147"/>
                  <a:gd name="T112" fmla="*/ 3789 w 3927"/>
                  <a:gd name="T113" fmla="*/ 1116 h 1147"/>
                  <a:gd name="T114" fmla="*/ 3867 w 3927"/>
                  <a:gd name="T115" fmla="*/ 1119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7" h="1147">
                    <a:moveTo>
                      <a:pt x="0" y="1147"/>
                    </a:moveTo>
                    <a:lnTo>
                      <a:pt x="76" y="1147"/>
                    </a:lnTo>
                    <a:lnTo>
                      <a:pt x="95" y="1145"/>
                    </a:lnTo>
                    <a:lnTo>
                      <a:pt x="155" y="1145"/>
                    </a:lnTo>
                    <a:lnTo>
                      <a:pt x="175" y="1144"/>
                    </a:lnTo>
                    <a:lnTo>
                      <a:pt x="272" y="1144"/>
                    </a:lnTo>
                    <a:lnTo>
                      <a:pt x="293" y="1142"/>
                    </a:lnTo>
                    <a:lnTo>
                      <a:pt x="392" y="1142"/>
                    </a:lnTo>
                    <a:lnTo>
                      <a:pt x="410" y="1140"/>
                    </a:lnTo>
                    <a:lnTo>
                      <a:pt x="450" y="1140"/>
                    </a:lnTo>
                    <a:lnTo>
                      <a:pt x="471" y="1139"/>
                    </a:lnTo>
                    <a:lnTo>
                      <a:pt x="509" y="1139"/>
                    </a:lnTo>
                    <a:lnTo>
                      <a:pt x="530" y="1137"/>
                    </a:lnTo>
                    <a:lnTo>
                      <a:pt x="547" y="1136"/>
                    </a:lnTo>
                    <a:lnTo>
                      <a:pt x="588" y="1136"/>
                    </a:lnTo>
                    <a:lnTo>
                      <a:pt x="607" y="1134"/>
                    </a:lnTo>
                    <a:lnTo>
                      <a:pt x="645" y="1134"/>
                    </a:lnTo>
                    <a:lnTo>
                      <a:pt x="668" y="1132"/>
                    </a:lnTo>
                    <a:lnTo>
                      <a:pt x="685" y="1131"/>
                    </a:lnTo>
                    <a:lnTo>
                      <a:pt x="726" y="1131"/>
                    </a:lnTo>
                    <a:lnTo>
                      <a:pt x="743" y="1129"/>
                    </a:lnTo>
                    <a:lnTo>
                      <a:pt x="765" y="1129"/>
                    </a:lnTo>
                    <a:lnTo>
                      <a:pt x="782" y="1126"/>
                    </a:lnTo>
                    <a:lnTo>
                      <a:pt x="805" y="1126"/>
                    </a:lnTo>
                    <a:lnTo>
                      <a:pt x="823" y="1124"/>
                    </a:lnTo>
                    <a:lnTo>
                      <a:pt x="842" y="1123"/>
                    </a:lnTo>
                    <a:lnTo>
                      <a:pt x="864" y="1119"/>
                    </a:lnTo>
                    <a:lnTo>
                      <a:pt x="881" y="1119"/>
                    </a:lnTo>
                    <a:lnTo>
                      <a:pt x="902" y="1118"/>
                    </a:lnTo>
                    <a:lnTo>
                      <a:pt x="920" y="1116"/>
                    </a:lnTo>
                    <a:lnTo>
                      <a:pt x="943" y="1114"/>
                    </a:lnTo>
                    <a:lnTo>
                      <a:pt x="961" y="1111"/>
                    </a:lnTo>
                    <a:lnTo>
                      <a:pt x="978" y="1109"/>
                    </a:lnTo>
                    <a:lnTo>
                      <a:pt x="1001" y="1108"/>
                    </a:lnTo>
                    <a:lnTo>
                      <a:pt x="1019" y="1106"/>
                    </a:lnTo>
                    <a:lnTo>
                      <a:pt x="1039" y="1103"/>
                    </a:lnTo>
                    <a:lnTo>
                      <a:pt x="1058" y="1100"/>
                    </a:lnTo>
                    <a:lnTo>
                      <a:pt x="1079" y="1096"/>
                    </a:lnTo>
                    <a:lnTo>
                      <a:pt x="1099" y="1095"/>
                    </a:lnTo>
                    <a:lnTo>
                      <a:pt x="1116" y="1092"/>
                    </a:lnTo>
                    <a:lnTo>
                      <a:pt x="1139" y="1087"/>
                    </a:lnTo>
                    <a:lnTo>
                      <a:pt x="1157" y="1085"/>
                    </a:lnTo>
                    <a:lnTo>
                      <a:pt x="1176" y="1080"/>
                    </a:lnTo>
                    <a:lnTo>
                      <a:pt x="1196" y="1075"/>
                    </a:lnTo>
                    <a:lnTo>
                      <a:pt x="1215" y="1072"/>
                    </a:lnTo>
                    <a:lnTo>
                      <a:pt x="1236" y="1065"/>
                    </a:lnTo>
                    <a:lnTo>
                      <a:pt x="1254" y="1061"/>
                    </a:lnTo>
                    <a:lnTo>
                      <a:pt x="1277" y="1056"/>
                    </a:lnTo>
                    <a:lnTo>
                      <a:pt x="1295" y="1049"/>
                    </a:lnTo>
                    <a:lnTo>
                      <a:pt x="1314" y="1041"/>
                    </a:lnTo>
                    <a:lnTo>
                      <a:pt x="1334" y="1034"/>
                    </a:lnTo>
                    <a:lnTo>
                      <a:pt x="1353" y="1026"/>
                    </a:lnTo>
                    <a:lnTo>
                      <a:pt x="1374" y="1016"/>
                    </a:lnTo>
                    <a:lnTo>
                      <a:pt x="1392" y="1008"/>
                    </a:lnTo>
                    <a:lnTo>
                      <a:pt x="1415" y="997"/>
                    </a:lnTo>
                    <a:lnTo>
                      <a:pt x="1432" y="985"/>
                    </a:lnTo>
                    <a:lnTo>
                      <a:pt x="1450" y="972"/>
                    </a:lnTo>
                    <a:lnTo>
                      <a:pt x="1471" y="959"/>
                    </a:lnTo>
                    <a:lnTo>
                      <a:pt x="1491" y="945"/>
                    </a:lnTo>
                    <a:lnTo>
                      <a:pt x="1510" y="928"/>
                    </a:lnTo>
                    <a:lnTo>
                      <a:pt x="1530" y="910"/>
                    </a:lnTo>
                    <a:lnTo>
                      <a:pt x="1551" y="889"/>
                    </a:lnTo>
                    <a:lnTo>
                      <a:pt x="1570" y="866"/>
                    </a:lnTo>
                    <a:lnTo>
                      <a:pt x="1588" y="842"/>
                    </a:lnTo>
                    <a:lnTo>
                      <a:pt x="1609" y="814"/>
                    </a:lnTo>
                    <a:lnTo>
                      <a:pt x="1629" y="785"/>
                    </a:lnTo>
                    <a:lnTo>
                      <a:pt x="1648" y="752"/>
                    </a:lnTo>
                    <a:lnTo>
                      <a:pt x="1667" y="715"/>
                    </a:lnTo>
                    <a:lnTo>
                      <a:pt x="1687" y="674"/>
                    </a:lnTo>
                    <a:lnTo>
                      <a:pt x="1708" y="628"/>
                    </a:lnTo>
                    <a:lnTo>
                      <a:pt x="1726" y="581"/>
                    </a:lnTo>
                    <a:lnTo>
                      <a:pt x="1747" y="529"/>
                    </a:lnTo>
                    <a:lnTo>
                      <a:pt x="1766" y="472"/>
                    </a:lnTo>
                    <a:lnTo>
                      <a:pt x="1786" y="411"/>
                    </a:lnTo>
                    <a:lnTo>
                      <a:pt x="1805" y="351"/>
                    </a:lnTo>
                    <a:lnTo>
                      <a:pt x="1825" y="287"/>
                    </a:lnTo>
                    <a:lnTo>
                      <a:pt x="1846" y="225"/>
                    </a:lnTo>
                    <a:lnTo>
                      <a:pt x="1864" y="163"/>
                    </a:lnTo>
                    <a:lnTo>
                      <a:pt x="1885" y="111"/>
                    </a:lnTo>
                    <a:lnTo>
                      <a:pt x="1904" y="64"/>
                    </a:lnTo>
                    <a:lnTo>
                      <a:pt x="1922" y="29"/>
                    </a:lnTo>
                    <a:lnTo>
                      <a:pt x="1943" y="8"/>
                    </a:lnTo>
                    <a:lnTo>
                      <a:pt x="1962" y="0"/>
                    </a:lnTo>
                    <a:lnTo>
                      <a:pt x="1982" y="8"/>
                    </a:lnTo>
                    <a:lnTo>
                      <a:pt x="2001" y="28"/>
                    </a:lnTo>
                    <a:lnTo>
                      <a:pt x="2021" y="62"/>
                    </a:lnTo>
                    <a:lnTo>
                      <a:pt x="2042" y="103"/>
                    </a:lnTo>
                    <a:lnTo>
                      <a:pt x="2060" y="153"/>
                    </a:lnTo>
                    <a:lnTo>
                      <a:pt x="2081" y="207"/>
                    </a:lnTo>
                    <a:lnTo>
                      <a:pt x="2100" y="261"/>
                    </a:lnTo>
                    <a:lnTo>
                      <a:pt x="2120" y="318"/>
                    </a:lnTo>
                    <a:lnTo>
                      <a:pt x="2139" y="375"/>
                    </a:lnTo>
                    <a:lnTo>
                      <a:pt x="2157" y="427"/>
                    </a:lnTo>
                    <a:lnTo>
                      <a:pt x="2180" y="480"/>
                    </a:lnTo>
                    <a:lnTo>
                      <a:pt x="2197" y="525"/>
                    </a:lnTo>
                    <a:lnTo>
                      <a:pt x="2219" y="569"/>
                    </a:lnTo>
                    <a:lnTo>
                      <a:pt x="2238" y="610"/>
                    </a:lnTo>
                    <a:lnTo>
                      <a:pt x="2258" y="648"/>
                    </a:lnTo>
                    <a:lnTo>
                      <a:pt x="2277" y="682"/>
                    </a:lnTo>
                    <a:lnTo>
                      <a:pt x="2295" y="711"/>
                    </a:lnTo>
                    <a:lnTo>
                      <a:pt x="2318" y="741"/>
                    </a:lnTo>
                    <a:lnTo>
                      <a:pt x="2335" y="767"/>
                    </a:lnTo>
                    <a:lnTo>
                      <a:pt x="2356" y="791"/>
                    </a:lnTo>
                    <a:lnTo>
                      <a:pt x="2376" y="814"/>
                    </a:lnTo>
                    <a:lnTo>
                      <a:pt x="2394" y="834"/>
                    </a:lnTo>
                    <a:lnTo>
                      <a:pt x="2432" y="870"/>
                    </a:lnTo>
                    <a:lnTo>
                      <a:pt x="2454" y="886"/>
                    </a:lnTo>
                    <a:lnTo>
                      <a:pt x="2473" y="901"/>
                    </a:lnTo>
                    <a:lnTo>
                      <a:pt x="2492" y="912"/>
                    </a:lnTo>
                    <a:lnTo>
                      <a:pt x="2512" y="925"/>
                    </a:lnTo>
                    <a:lnTo>
                      <a:pt x="2531" y="935"/>
                    </a:lnTo>
                    <a:lnTo>
                      <a:pt x="2553" y="948"/>
                    </a:lnTo>
                    <a:lnTo>
                      <a:pt x="2570" y="958"/>
                    </a:lnTo>
                    <a:lnTo>
                      <a:pt x="2591" y="966"/>
                    </a:lnTo>
                    <a:lnTo>
                      <a:pt x="2611" y="974"/>
                    </a:lnTo>
                    <a:lnTo>
                      <a:pt x="2629" y="982"/>
                    </a:lnTo>
                    <a:lnTo>
                      <a:pt x="2650" y="990"/>
                    </a:lnTo>
                    <a:lnTo>
                      <a:pt x="2669" y="997"/>
                    </a:lnTo>
                    <a:lnTo>
                      <a:pt x="2690" y="1005"/>
                    </a:lnTo>
                    <a:lnTo>
                      <a:pt x="2708" y="1010"/>
                    </a:lnTo>
                    <a:lnTo>
                      <a:pt x="2729" y="1015"/>
                    </a:lnTo>
                    <a:lnTo>
                      <a:pt x="2749" y="1020"/>
                    </a:lnTo>
                    <a:lnTo>
                      <a:pt x="2766" y="1026"/>
                    </a:lnTo>
                    <a:lnTo>
                      <a:pt x="2788" y="1030"/>
                    </a:lnTo>
                    <a:lnTo>
                      <a:pt x="2807" y="1034"/>
                    </a:lnTo>
                    <a:lnTo>
                      <a:pt x="2828" y="1039"/>
                    </a:lnTo>
                    <a:lnTo>
                      <a:pt x="2846" y="1041"/>
                    </a:lnTo>
                    <a:lnTo>
                      <a:pt x="2865" y="1046"/>
                    </a:lnTo>
                    <a:lnTo>
                      <a:pt x="2886" y="1051"/>
                    </a:lnTo>
                    <a:lnTo>
                      <a:pt x="2904" y="1052"/>
                    </a:lnTo>
                    <a:lnTo>
                      <a:pt x="2925" y="1056"/>
                    </a:lnTo>
                    <a:lnTo>
                      <a:pt x="2945" y="1061"/>
                    </a:lnTo>
                    <a:lnTo>
                      <a:pt x="2964" y="1061"/>
                    </a:lnTo>
                    <a:lnTo>
                      <a:pt x="2984" y="1064"/>
                    </a:lnTo>
                    <a:lnTo>
                      <a:pt x="3003" y="1067"/>
                    </a:lnTo>
                    <a:lnTo>
                      <a:pt x="3024" y="1070"/>
                    </a:lnTo>
                    <a:lnTo>
                      <a:pt x="3042" y="1072"/>
                    </a:lnTo>
                    <a:lnTo>
                      <a:pt x="3061" y="1074"/>
                    </a:lnTo>
                    <a:lnTo>
                      <a:pt x="3083" y="1077"/>
                    </a:lnTo>
                    <a:lnTo>
                      <a:pt x="3100" y="1078"/>
                    </a:lnTo>
                    <a:lnTo>
                      <a:pt x="3121" y="1080"/>
                    </a:lnTo>
                    <a:lnTo>
                      <a:pt x="3141" y="1083"/>
                    </a:lnTo>
                    <a:lnTo>
                      <a:pt x="3162" y="1085"/>
                    </a:lnTo>
                    <a:lnTo>
                      <a:pt x="3180" y="1085"/>
                    </a:lnTo>
                    <a:lnTo>
                      <a:pt x="3199" y="1087"/>
                    </a:lnTo>
                    <a:lnTo>
                      <a:pt x="3220" y="1088"/>
                    </a:lnTo>
                    <a:lnTo>
                      <a:pt x="3238" y="1090"/>
                    </a:lnTo>
                    <a:lnTo>
                      <a:pt x="3259" y="1092"/>
                    </a:lnTo>
                    <a:lnTo>
                      <a:pt x="3279" y="1093"/>
                    </a:lnTo>
                    <a:lnTo>
                      <a:pt x="3300" y="1095"/>
                    </a:lnTo>
                    <a:lnTo>
                      <a:pt x="3318" y="1096"/>
                    </a:lnTo>
                    <a:lnTo>
                      <a:pt x="3337" y="1096"/>
                    </a:lnTo>
                    <a:lnTo>
                      <a:pt x="3358" y="1098"/>
                    </a:lnTo>
                    <a:lnTo>
                      <a:pt x="3376" y="1100"/>
                    </a:lnTo>
                    <a:lnTo>
                      <a:pt x="3395" y="1101"/>
                    </a:lnTo>
                    <a:lnTo>
                      <a:pt x="3416" y="1101"/>
                    </a:lnTo>
                    <a:lnTo>
                      <a:pt x="3436" y="1103"/>
                    </a:lnTo>
                    <a:lnTo>
                      <a:pt x="3455" y="1105"/>
                    </a:lnTo>
                    <a:lnTo>
                      <a:pt x="3475" y="1105"/>
                    </a:lnTo>
                    <a:lnTo>
                      <a:pt x="3496" y="1106"/>
                    </a:lnTo>
                    <a:lnTo>
                      <a:pt x="3514" y="1108"/>
                    </a:lnTo>
                    <a:lnTo>
                      <a:pt x="3554" y="1108"/>
                    </a:lnTo>
                    <a:lnTo>
                      <a:pt x="3572" y="1109"/>
                    </a:lnTo>
                    <a:lnTo>
                      <a:pt x="3611" y="1109"/>
                    </a:lnTo>
                    <a:lnTo>
                      <a:pt x="3634" y="1111"/>
                    </a:lnTo>
                    <a:lnTo>
                      <a:pt x="3671" y="1111"/>
                    </a:lnTo>
                    <a:lnTo>
                      <a:pt x="3692" y="1113"/>
                    </a:lnTo>
                    <a:lnTo>
                      <a:pt x="3710" y="1114"/>
                    </a:lnTo>
                    <a:lnTo>
                      <a:pt x="3749" y="1114"/>
                    </a:lnTo>
                    <a:lnTo>
                      <a:pt x="3770" y="1116"/>
                    </a:lnTo>
                    <a:lnTo>
                      <a:pt x="3789" y="1116"/>
                    </a:lnTo>
                    <a:lnTo>
                      <a:pt x="3807" y="1118"/>
                    </a:lnTo>
                    <a:lnTo>
                      <a:pt x="3848" y="1118"/>
                    </a:lnTo>
                    <a:lnTo>
                      <a:pt x="3867" y="1119"/>
                    </a:lnTo>
                    <a:lnTo>
                      <a:pt x="3927" y="1119"/>
                    </a:lnTo>
                  </a:path>
                </a:pathLst>
              </a:custGeom>
              <a:noFill/>
              <a:ln w="0">
                <a:solidFill>
                  <a:srgbClr val="292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7" name="Freeform 337"/>
              <p:cNvSpPr>
                <a:spLocks/>
              </p:cNvSpPr>
              <p:nvPr/>
            </p:nvSpPr>
            <p:spPr bwMode="auto">
              <a:xfrm>
                <a:off x="732" y="2500"/>
                <a:ext cx="13" cy="10"/>
              </a:xfrm>
              <a:custGeom>
                <a:avLst/>
                <a:gdLst>
                  <a:gd name="T0" fmla="*/ 0 w 24"/>
                  <a:gd name="T1" fmla="*/ 19 h 19"/>
                  <a:gd name="T2" fmla="*/ 17 w 24"/>
                  <a:gd name="T3" fmla="*/ 6 h 19"/>
                  <a:gd name="T4" fmla="*/ 24 w 24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lnTo>
                      <a:pt x="17" y="6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8" name="Freeform 338"/>
              <p:cNvSpPr>
                <a:spLocks/>
              </p:cNvSpPr>
              <p:nvPr/>
            </p:nvSpPr>
            <p:spPr bwMode="auto">
              <a:xfrm>
                <a:off x="761" y="2482"/>
                <a:ext cx="13" cy="7"/>
              </a:xfrm>
              <a:custGeom>
                <a:avLst/>
                <a:gdLst>
                  <a:gd name="T0" fmla="*/ 0 w 27"/>
                  <a:gd name="T1" fmla="*/ 15 h 15"/>
                  <a:gd name="T2" fmla="*/ 4 w 27"/>
                  <a:gd name="T3" fmla="*/ 13 h 15"/>
                  <a:gd name="T4" fmla="*/ 20 w 27"/>
                  <a:gd name="T5" fmla="*/ 3 h 15"/>
                  <a:gd name="T6" fmla="*/ 27 w 2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5">
                    <a:moveTo>
                      <a:pt x="0" y="15"/>
                    </a:moveTo>
                    <a:lnTo>
                      <a:pt x="4" y="13"/>
                    </a:lnTo>
                    <a:lnTo>
                      <a:pt x="20" y="3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9" name="Freeform 339"/>
              <p:cNvSpPr>
                <a:spLocks/>
              </p:cNvSpPr>
              <p:nvPr/>
            </p:nvSpPr>
            <p:spPr bwMode="auto">
              <a:xfrm>
                <a:off x="788" y="2464"/>
                <a:ext cx="15" cy="9"/>
              </a:xfrm>
              <a:custGeom>
                <a:avLst/>
                <a:gdLst>
                  <a:gd name="T0" fmla="*/ 0 w 30"/>
                  <a:gd name="T1" fmla="*/ 18 h 18"/>
                  <a:gd name="T2" fmla="*/ 4 w 30"/>
                  <a:gd name="T3" fmla="*/ 16 h 18"/>
                  <a:gd name="T4" fmla="*/ 23 w 30"/>
                  <a:gd name="T5" fmla="*/ 5 h 18"/>
                  <a:gd name="T6" fmla="*/ 30 w 3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4" y="16"/>
                    </a:lnTo>
                    <a:lnTo>
                      <a:pt x="23" y="5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0" name="Freeform 340"/>
              <p:cNvSpPr>
                <a:spLocks/>
              </p:cNvSpPr>
              <p:nvPr/>
            </p:nvSpPr>
            <p:spPr bwMode="auto">
              <a:xfrm>
                <a:off x="820" y="2448"/>
                <a:ext cx="13" cy="9"/>
              </a:xfrm>
              <a:custGeom>
                <a:avLst/>
                <a:gdLst>
                  <a:gd name="T0" fmla="*/ 0 w 26"/>
                  <a:gd name="T1" fmla="*/ 18 h 18"/>
                  <a:gd name="T2" fmla="*/ 0 w 26"/>
                  <a:gd name="T3" fmla="*/ 17 h 18"/>
                  <a:gd name="T4" fmla="*/ 19 w 26"/>
                  <a:gd name="T5" fmla="*/ 5 h 18"/>
                  <a:gd name="T6" fmla="*/ 26 w 2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lnTo>
                      <a:pt x="0" y="17"/>
                    </a:lnTo>
                    <a:lnTo>
                      <a:pt x="19" y="5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1" name="Freeform 341"/>
              <p:cNvSpPr>
                <a:spLocks/>
              </p:cNvSpPr>
              <p:nvPr/>
            </p:nvSpPr>
            <p:spPr bwMode="auto">
              <a:xfrm>
                <a:off x="850" y="2433"/>
                <a:ext cx="13" cy="7"/>
              </a:xfrm>
              <a:custGeom>
                <a:avLst/>
                <a:gdLst>
                  <a:gd name="T0" fmla="*/ 0 w 26"/>
                  <a:gd name="T1" fmla="*/ 15 h 15"/>
                  <a:gd name="T2" fmla="*/ 17 w 26"/>
                  <a:gd name="T3" fmla="*/ 5 h 15"/>
                  <a:gd name="T4" fmla="*/ 26 w 26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0" y="15"/>
                    </a:moveTo>
                    <a:lnTo>
                      <a:pt x="17" y="5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2" name="Freeform 342"/>
              <p:cNvSpPr>
                <a:spLocks/>
              </p:cNvSpPr>
              <p:nvPr/>
            </p:nvSpPr>
            <p:spPr bwMode="auto">
              <a:xfrm>
                <a:off x="879" y="2418"/>
                <a:ext cx="16" cy="6"/>
              </a:xfrm>
              <a:custGeom>
                <a:avLst/>
                <a:gdLst>
                  <a:gd name="T0" fmla="*/ 0 w 32"/>
                  <a:gd name="T1" fmla="*/ 11 h 11"/>
                  <a:gd name="T2" fmla="*/ 18 w 32"/>
                  <a:gd name="T3" fmla="*/ 3 h 11"/>
                  <a:gd name="T4" fmla="*/ 32 w 32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1">
                    <a:moveTo>
                      <a:pt x="0" y="11"/>
                    </a:moveTo>
                    <a:lnTo>
                      <a:pt x="18" y="3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3" name="Freeform 343"/>
              <p:cNvSpPr>
                <a:spLocks/>
              </p:cNvSpPr>
              <p:nvPr/>
            </p:nvSpPr>
            <p:spPr bwMode="auto">
              <a:xfrm>
                <a:off x="911" y="2403"/>
                <a:ext cx="15" cy="6"/>
              </a:xfrm>
              <a:custGeom>
                <a:avLst/>
                <a:gdLst>
                  <a:gd name="T0" fmla="*/ 0 w 30"/>
                  <a:gd name="T1" fmla="*/ 13 h 13"/>
                  <a:gd name="T2" fmla="*/ 15 w 30"/>
                  <a:gd name="T3" fmla="*/ 8 h 13"/>
                  <a:gd name="T4" fmla="*/ 30 w 30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lnTo>
                      <a:pt x="15" y="8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4" name="Freeform 344"/>
              <p:cNvSpPr>
                <a:spLocks/>
              </p:cNvSpPr>
              <p:nvPr/>
            </p:nvSpPr>
            <p:spPr bwMode="auto">
              <a:xfrm>
                <a:off x="942" y="2387"/>
                <a:ext cx="16" cy="7"/>
              </a:xfrm>
              <a:custGeom>
                <a:avLst/>
                <a:gdLst>
                  <a:gd name="T0" fmla="*/ 0 w 32"/>
                  <a:gd name="T1" fmla="*/ 13 h 13"/>
                  <a:gd name="T2" fmla="*/ 15 w 32"/>
                  <a:gd name="T3" fmla="*/ 8 h 13"/>
                  <a:gd name="T4" fmla="*/ 32 w 3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3">
                    <a:moveTo>
                      <a:pt x="0" y="13"/>
                    </a:moveTo>
                    <a:lnTo>
                      <a:pt x="15" y="8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5" name="Freeform 345"/>
              <p:cNvSpPr>
                <a:spLocks/>
              </p:cNvSpPr>
              <p:nvPr/>
            </p:nvSpPr>
            <p:spPr bwMode="auto">
              <a:xfrm>
                <a:off x="973" y="2373"/>
                <a:ext cx="16" cy="7"/>
              </a:xfrm>
              <a:custGeom>
                <a:avLst/>
                <a:gdLst>
                  <a:gd name="T0" fmla="*/ 0 w 32"/>
                  <a:gd name="T1" fmla="*/ 15 h 15"/>
                  <a:gd name="T2" fmla="*/ 9 w 32"/>
                  <a:gd name="T3" fmla="*/ 12 h 15"/>
                  <a:gd name="T4" fmla="*/ 29 w 32"/>
                  <a:gd name="T5" fmla="*/ 2 h 15"/>
                  <a:gd name="T6" fmla="*/ 32 w 3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9" y="12"/>
                    </a:lnTo>
                    <a:lnTo>
                      <a:pt x="29" y="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6" name="Freeform 346"/>
              <p:cNvSpPr>
                <a:spLocks/>
              </p:cNvSpPr>
              <p:nvPr/>
            </p:nvSpPr>
            <p:spPr bwMode="auto">
              <a:xfrm>
                <a:off x="1004" y="2359"/>
                <a:ext cx="15" cy="6"/>
              </a:xfrm>
              <a:custGeom>
                <a:avLst/>
                <a:gdLst>
                  <a:gd name="T0" fmla="*/ 0 w 30"/>
                  <a:gd name="T1" fmla="*/ 13 h 13"/>
                  <a:gd name="T2" fmla="*/ 3 w 30"/>
                  <a:gd name="T3" fmla="*/ 9 h 13"/>
                  <a:gd name="T4" fmla="*/ 23 w 30"/>
                  <a:gd name="T5" fmla="*/ 3 h 13"/>
                  <a:gd name="T6" fmla="*/ 30 w 3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lnTo>
                      <a:pt x="3" y="9"/>
                    </a:lnTo>
                    <a:lnTo>
                      <a:pt x="23" y="3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7" name="Freeform 347"/>
              <p:cNvSpPr>
                <a:spLocks/>
              </p:cNvSpPr>
              <p:nvPr/>
            </p:nvSpPr>
            <p:spPr bwMode="auto">
              <a:xfrm>
                <a:off x="1035" y="2345"/>
                <a:ext cx="16" cy="5"/>
              </a:xfrm>
              <a:custGeom>
                <a:avLst/>
                <a:gdLst>
                  <a:gd name="T0" fmla="*/ 0 w 31"/>
                  <a:gd name="T1" fmla="*/ 10 h 10"/>
                  <a:gd name="T2" fmla="*/ 1 w 31"/>
                  <a:gd name="T3" fmla="*/ 10 h 10"/>
                  <a:gd name="T4" fmla="*/ 23 w 31"/>
                  <a:gd name="T5" fmla="*/ 3 h 10"/>
                  <a:gd name="T6" fmla="*/ 31 w 3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1" y="10"/>
                    </a:lnTo>
                    <a:lnTo>
                      <a:pt x="23" y="3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8" name="Freeform 348"/>
              <p:cNvSpPr>
                <a:spLocks/>
              </p:cNvSpPr>
              <p:nvPr/>
            </p:nvSpPr>
            <p:spPr bwMode="auto">
              <a:xfrm>
                <a:off x="1067" y="2329"/>
                <a:ext cx="15" cy="9"/>
              </a:xfrm>
              <a:custGeom>
                <a:avLst/>
                <a:gdLst>
                  <a:gd name="T0" fmla="*/ 0 w 30"/>
                  <a:gd name="T1" fmla="*/ 16 h 16"/>
                  <a:gd name="T2" fmla="*/ 18 w 30"/>
                  <a:gd name="T3" fmla="*/ 6 h 16"/>
                  <a:gd name="T4" fmla="*/ 30 w 30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6">
                    <a:moveTo>
                      <a:pt x="0" y="16"/>
                    </a:moveTo>
                    <a:lnTo>
                      <a:pt x="18" y="6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9" name="Freeform 349"/>
              <p:cNvSpPr>
                <a:spLocks/>
              </p:cNvSpPr>
              <p:nvPr/>
            </p:nvSpPr>
            <p:spPr bwMode="auto">
              <a:xfrm>
                <a:off x="1098" y="2316"/>
                <a:ext cx="14" cy="5"/>
              </a:xfrm>
              <a:custGeom>
                <a:avLst/>
                <a:gdLst>
                  <a:gd name="T0" fmla="*/ 0 w 28"/>
                  <a:gd name="T1" fmla="*/ 11 h 11"/>
                  <a:gd name="T2" fmla="*/ 12 w 28"/>
                  <a:gd name="T3" fmla="*/ 7 h 11"/>
                  <a:gd name="T4" fmla="*/ 28 w 28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1">
                    <a:moveTo>
                      <a:pt x="0" y="11"/>
                    </a:moveTo>
                    <a:lnTo>
                      <a:pt x="12" y="7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0" name="Freeform 350"/>
              <p:cNvSpPr>
                <a:spLocks/>
              </p:cNvSpPr>
              <p:nvPr/>
            </p:nvSpPr>
            <p:spPr bwMode="auto">
              <a:xfrm>
                <a:off x="1128" y="2300"/>
                <a:ext cx="15" cy="7"/>
              </a:xfrm>
              <a:custGeom>
                <a:avLst/>
                <a:gdLst>
                  <a:gd name="T0" fmla="*/ 0 w 30"/>
                  <a:gd name="T1" fmla="*/ 13 h 13"/>
                  <a:gd name="T2" fmla="*/ 14 w 30"/>
                  <a:gd name="T3" fmla="*/ 8 h 13"/>
                  <a:gd name="T4" fmla="*/ 30 w 30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lnTo>
                      <a:pt x="14" y="8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1" name="Freeform 351"/>
              <p:cNvSpPr>
                <a:spLocks/>
              </p:cNvSpPr>
              <p:nvPr/>
            </p:nvSpPr>
            <p:spPr bwMode="auto">
              <a:xfrm>
                <a:off x="1160" y="2285"/>
                <a:ext cx="14" cy="6"/>
              </a:xfrm>
              <a:custGeom>
                <a:avLst/>
                <a:gdLst>
                  <a:gd name="T0" fmla="*/ 0 w 28"/>
                  <a:gd name="T1" fmla="*/ 13 h 13"/>
                  <a:gd name="T2" fmla="*/ 9 w 28"/>
                  <a:gd name="T3" fmla="*/ 8 h 13"/>
                  <a:gd name="T4" fmla="*/ 26 w 28"/>
                  <a:gd name="T5" fmla="*/ 0 h 13"/>
                  <a:gd name="T6" fmla="*/ 28 w 28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3">
                    <a:moveTo>
                      <a:pt x="0" y="13"/>
                    </a:moveTo>
                    <a:lnTo>
                      <a:pt x="9" y="8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2" name="Freeform 352"/>
              <p:cNvSpPr>
                <a:spLocks/>
              </p:cNvSpPr>
              <p:nvPr/>
            </p:nvSpPr>
            <p:spPr bwMode="auto">
              <a:xfrm>
                <a:off x="1190" y="2268"/>
                <a:ext cx="13" cy="7"/>
              </a:xfrm>
              <a:custGeom>
                <a:avLst/>
                <a:gdLst>
                  <a:gd name="T0" fmla="*/ 0 w 26"/>
                  <a:gd name="T1" fmla="*/ 13 h 13"/>
                  <a:gd name="T2" fmla="*/ 7 w 26"/>
                  <a:gd name="T3" fmla="*/ 10 h 13"/>
                  <a:gd name="T4" fmla="*/ 26 w 26"/>
                  <a:gd name="T5" fmla="*/ 2 h 13"/>
                  <a:gd name="T6" fmla="*/ 26 w 2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3">
                    <a:moveTo>
                      <a:pt x="0" y="13"/>
                    </a:moveTo>
                    <a:lnTo>
                      <a:pt x="7" y="10"/>
                    </a:lnTo>
                    <a:lnTo>
                      <a:pt x="26" y="2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3" name="Freeform 353"/>
              <p:cNvSpPr>
                <a:spLocks/>
              </p:cNvSpPr>
              <p:nvPr/>
            </p:nvSpPr>
            <p:spPr bwMode="auto">
              <a:xfrm>
                <a:off x="1219" y="2253"/>
                <a:ext cx="15" cy="6"/>
              </a:xfrm>
              <a:custGeom>
                <a:avLst/>
                <a:gdLst>
                  <a:gd name="T0" fmla="*/ 0 w 30"/>
                  <a:gd name="T1" fmla="*/ 13 h 13"/>
                  <a:gd name="T2" fmla="*/ 5 w 30"/>
                  <a:gd name="T3" fmla="*/ 12 h 13"/>
                  <a:gd name="T4" fmla="*/ 27 w 30"/>
                  <a:gd name="T5" fmla="*/ 2 h 13"/>
                  <a:gd name="T6" fmla="*/ 30 w 3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lnTo>
                      <a:pt x="5" y="12"/>
                    </a:lnTo>
                    <a:lnTo>
                      <a:pt x="27" y="2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4" name="Freeform 354"/>
              <p:cNvSpPr>
                <a:spLocks/>
              </p:cNvSpPr>
              <p:nvPr/>
            </p:nvSpPr>
            <p:spPr bwMode="auto">
              <a:xfrm>
                <a:off x="1249" y="2236"/>
                <a:ext cx="16" cy="7"/>
              </a:xfrm>
              <a:custGeom>
                <a:avLst/>
                <a:gdLst>
                  <a:gd name="T0" fmla="*/ 0 w 32"/>
                  <a:gd name="T1" fmla="*/ 15 h 15"/>
                  <a:gd name="T2" fmla="*/ 6 w 32"/>
                  <a:gd name="T3" fmla="*/ 12 h 15"/>
                  <a:gd name="T4" fmla="*/ 27 w 32"/>
                  <a:gd name="T5" fmla="*/ 2 h 15"/>
                  <a:gd name="T6" fmla="*/ 32 w 3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6" y="12"/>
                    </a:lnTo>
                    <a:lnTo>
                      <a:pt x="27" y="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5" name="Freeform 355"/>
              <p:cNvSpPr>
                <a:spLocks/>
              </p:cNvSpPr>
              <p:nvPr/>
            </p:nvSpPr>
            <p:spPr bwMode="auto">
              <a:xfrm>
                <a:off x="1277" y="2216"/>
                <a:ext cx="16" cy="10"/>
              </a:xfrm>
              <a:custGeom>
                <a:avLst/>
                <a:gdLst>
                  <a:gd name="T0" fmla="*/ 0 w 32"/>
                  <a:gd name="T1" fmla="*/ 20 h 20"/>
                  <a:gd name="T2" fmla="*/ 7 w 32"/>
                  <a:gd name="T3" fmla="*/ 16 h 20"/>
                  <a:gd name="T4" fmla="*/ 26 w 32"/>
                  <a:gd name="T5" fmla="*/ 2 h 20"/>
                  <a:gd name="T6" fmla="*/ 32 w 3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0">
                    <a:moveTo>
                      <a:pt x="0" y="20"/>
                    </a:moveTo>
                    <a:lnTo>
                      <a:pt x="7" y="16"/>
                    </a:lnTo>
                    <a:lnTo>
                      <a:pt x="26" y="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6" name="Freeform 356"/>
              <p:cNvSpPr>
                <a:spLocks/>
              </p:cNvSpPr>
              <p:nvPr/>
            </p:nvSpPr>
            <p:spPr bwMode="auto">
              <a:xfrm>
                <a:off x="1307" y="2199"/>
                <a:ext cx="15" cy="10"/>
              </a:xfrm>
              <a:custGeom>
                <a:avLst/>
                <a:gdLst>
                  <a:gd name="T0" fmla="*/ 0 w 30"/>
                  <a:gd name="T1" fmla="*/ 19 h 19"/>
                  <a:gd name="T2" fmla="*/ 5 w 30"/>
                  <a:gd name="T3" fmla="*/ 16 h 19"/>
                  <a:gd name="T4" fmla="*/ 28 w 30"/>
                  <a:gd name="T5" fmla="*/ 3 h 19"/>
                  <a:gd name="T6" fmla="*/ 30 w 3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">
                    <a:moveTo>
                      <a:pt x="0" y="19"/>
                    </a:moveTo>
                    <a:lnTo>
                      <a:pt x="5" y="16"/>
                    </a:lnTo>
                    <a:lnTo>
                      <a:pt x="28" y="3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7" name="Freeform 357"/>
              <p:cNvSpPr>
                <a:spLocks/>
              </p:cNvSpPr>
              <p:nvPr/>
            </p:nvSpPr>
            <p:spPr bwMode="auto">
              <a:xfrm>
                <a:off x="1337" y="2179"/>
                <a:ext cx="15" cy="10"/>
              </a:xfrm>
              <a:custGeom>
                <a:avLst/>
                <a:gdLst>
                  <a:gd name="T0" fmla="*/ 0 w 30"/>
                  <a:gd name="T1" fmla="*/ 19 h 19"/>
                  <a:gd name="T2" fmla="*/ 7 w 30"/>
                  <a:gd name="T3" fmla="*/ 13 h 19"/>
                  <a:gd name="T4" fmla="*/ 30 w 30"/>
                  <a:gd name="T5" fmla="*/ 1 h 19"/>
                  <a:gd name="T6" fmla="*/ 30 w 3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">
                    <a:moveTo>
                      <a:pt x="0" y="19"/>
                    </a:moveTo>
                    <a:lnTo>
                      <a:pt x="7" y="13"/>
                    </a:lnTo>
                    <a:lnTo>
                      <a:pt x="30" y="1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8" name="Freeform 358"/>
              <p:cNvSpPr>
                <a:spLocks/>
              </p:cNvSpPr>
              <p:nvPr/>
            </p:nvSpPr>
            <p:spPr bwMode="auto">
              <a:xfrm>
                <a:off x="1366" y="2161"/>
                <a:ext cx="12" cy="8"/>
              </a:xfrm>
              <a:custGeom>
                <a:avLst/>
                <a:gdLst>
                  <a:gd name="T0" fmla="*/ 0 w 25"/>
                  <a:gd name="T1" fmla="*/ 18 h 18"/>
                  <a:gd name="T2" fmla="*/ 11 w 25"/>
                  <a:gd name="T3" fmla="*/ 11 h 18"/>
                  <a:gd name="T4" fmla="*/ 25 w 25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8">
                    <a:moveTo>
                      <a:pt x="0" y="18"/>
                    </a:moveTo>
                    <a:lnTo>
                      <a:pt x="11" y="11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9" name="Freeform 359"/>
              <p:cNvSpPr>
                <a:spLocks/>
              </p:cNvSpPr>
              <p:nvPr/>
            </p:nvSpPr>
            <p:spPr bwMode="auto">
              <a:xfrm>
                <a:off x="1390" y="2139"/>
                <a:ext cx="15" cy="11"/>
              </a:xfrm>
              <a:custGeom>
                <a:avLst/>
                <a:gdLst>
                  <a:gd name="T0" fmla="*/ 0 w 28"/>
                  <a:gd name="T1" fmla="*/ 21 h 21"/>
                  <a:gd name="T2" fmla="*/ 18 w 28"/>
                  <a:gd name="T3" fmla="*/ 8 h 21"/>
                  <a:gd name="T4" fmla="*/ 28 w 2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lnTo>
                      <a:pt x="18" y="8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0" name="Freeform 360"/>
              <p:cNvSpPr>
                <a:spLocks/>
              </p:cNvSpPr>
              <p:nvPr/>
            </p:nvSpPr>
            <p:spPr bwMode="auto">
              <a:xfrm>
                <a:off x="1418" y="2119"/>
                <a:ext cx="13" cy="11"/>
              </a:xfrm>
              <a:custGeom>
                <a:avLst/>
                <a:gdLst>
                  <a:gd name="T0" fmla="*/ 0 w 26"/>
                  <a:gd name="T1" fmla="*/ 21 h 21"/>
                  <a:gd name="T2" fmla="*/ 3 w 26"/>
                  <a:gd name="T3" fmla="*/ 19 h 21"/>
                  <a:gd name="T4" fmla="*/ 21 w 26"/>
                  <a:gd name="T5" fmla="*/ 5 h 21"/>
                  <a:gd name="T6" fmla="*/ 26 w 2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1">
                    <a:moveTo>
                      <a:pt x="0" y="21"/>
                    </a:moveTo>
                    <a:lnTo>
                      <a:pt x="3" y="19"/>
                    </a:lnTo>
                    <a:lnTo>
                      <a:pt x="21" y="5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1" name="Freeform 361"/>
              <p:cNvSpPr>
                <a:spLocks/>
              </p:cNvSpPr>
              <p:nvPr/>
            </p:nvSpPr>
            <p:spPr bwMode="auto">
              <a:xfrm>
                <a:off x="1445" y="2096"/>
                <a:ext cx="12" cy="11"/>
              </a:xfrm>
              <a:custGeom>
                <a:avLst/>
                <a:gdLst>
                  <a:gd name="T0" fmla="*/ 0 w 23"/>
                  <a:gd name="T1" fmla="*/ 23 h 23"/>
                  <a:gd name="T2" fmla="*/ 7 w 23"/>
                  <a:gd name="T3" fmla="*/ 15 h 23"/>
                  <a:gd name="T4" fmla="*/ 23 w 23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lnTo>
                      <a:pt x="7" y="15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2" name="Freeform 362"/>
              <p:cNvSpPr>
                <a:spLocks/>
              </p:cNvSpPr>
              <p:nvPr/>
            </p:nvSpPr>
            <p:spPr bwMode="auto">
              <a:xfrm>
                <a:off x="1469" y="2075"/>
                <a:ext cx="13" cy="10"/>
              </a:xfrm>
              <a:custGeom>
                <a:avLst/>
                <a:gdLst>
                  <a:gd name="T0" fmla="*/ 0 w 27"/>
                  <a:gd name="T1" fmla="*/ 21 h 21"/>
                  <a:gd name="T2" fmla="*/ 18 w 27"/>
                  <a:gd name="T3" fmla="*/ 5 h 21"/>
                  <a:gd name="T4" fmla="*/ 27 w 27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0" y="21"/>
                    </a:moveTo>
                    <a:lnTo>
                      <a:pt x="18" y="5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3" name="Freeform 363"/>
              <p:cNvSpPr>
                <a:spLocks/>
              </p:cNvSpPr>
              <p:nvPr/>
            </p:nvSpPr>
            <p:spPr bwMode="auto">
              <a:xfrm>
                <a:off x="1494" y="2050"/>
                <a:ext cx="11" cy="12"/>
              </a:xfrm>
              <a:custGeom>
                <a:avLst/>
                <a:gdLst>
                  <a:gd name="T0" fmla="*/ 0 w 23"/>
                  <a:gd name="T1" fmla="*/ 23 h 23"/>
                  <a:gd name="T2" fmla="*/ 7 w 23"/>
                  <a:gd name="T3" fmla="*/ 14 h 23"/>
                  <a:gd name="T4" fmla="*/ 23 w 23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lnTo>
                      <a:pt x="7" y="14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4" name="Freeform 364"/>
              <p:cNvSpPr>
                <a:spLocks/>
              </p:cNvSpPr>
              <p:nvPr/>
            </p:nvSpPr>
            <p:spPr bwMode="auto">
              <a:xfrm>
                <a:off x="1518" y="2028"/>
                <a:ext cx="13" cy="11"/>
              </a:xfrm>
              <a:custGeom>
                <a:avLst/>
                <a:gdLst>
                  <a:gd name="T0" fmla="*/ 0 w 27"/>
                  <a:gd name="T1" fmla="*/ 23 h 23"/>
                  <a:gd name="T2" fmla="*/ 20 w 27"/>
                  <a:gd name="T3" fmla="*/ 5 h 23"/>
                  <a:gd name="T4" fmla="*/ 27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0" y="23"/>
                    </a:moveTo>
                    <a:lnTo>
                      <a:pt x="20" y="5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5" name="Freeform 365"/>
              <p:cNvSpPr>
                <a:spLocks/>
              </p:cNvSpPr>
              <p:nvPr/>
            </p:nvSpPr>
            <p:spPr bwMode="auto">
              <a:xfrm>
                <a:off x="1541" y="2006"/>
                <a:ext cx="15" cy="11"/>
              </a:xfrm>
              <a:custGeom>
                <a:avLst/>
                <a:gdLst>
                  <a:gd name="T0" fmla="*/ 0 w 28"/>
                  <a:gd name="T1" fmla="*/ 23 h 23"/>
                  <a:gd name="T2" fmla="*/ 9 w 28"/>
                  <a:gd name="T3" fmla="*/ 15 h 23"/>
                  <a:gd name="T4" fmla="*/ 28 w 2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3">
                    <a:moveTo>
                      <a:pt x="0" y="23"/>
                    </a:moveTo>
                    <a:lnTo>
                      <a:pt x="9" y="15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6" name="Freeform 366"/>
              <p:cNvSpPr>
                <a:spLocks/>
              </p:cNvSpPr>
              <p:nvPr/>
            </p:nvSpPr>
            <p:spPr bwMode="auto">
              <a:xfrm>
                <a:off x="1568" y="1987"/>
                <a:ext cx="15" cy="8"/>
              </a:xfrm>
              <a:custGeom>
                <a:avLst/>
                <a:gdLst>
                  <a:gd name="T0" fmla="*/ 0 w 30"/>
                  <a:gd name="T1" fmla="*/ 16 h 16"/>
                  <a:gd name="T2" fmla="*/ 14 w 30"/>
                  <a:gd name="T3" fmla="*/ 6 h 16"/>
                  <a:gd name="T4" fmla="*/ 30 w 30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6">
                    <a:moveTo>
                      <a:pt x="0" y="16"/>
                    </a:moveTo>
                    <a:lnTo>
                      <a:pt x="14" y="6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7" name="Freeform 367"/>
              <p:cNvSpPr>
                <a:spLocks/>
              </p:cNvSpPr>
              <p:nvPr/>
            </p:nvSpPr>
            <p:spPr bwMode="auto">
              <a:xfrm>
                <a:off x="1599" y="1979"/>
                <a:ext cx="17" cy="2"/>
              </a:xfrm>
              <a:custGeom>
                <a:avLst/>
                <a:gdLst>
                  <a:gd name="T0" fmla="*/ 0 w 33"/>
                  <a:gd name="T1" fmla="*/ 1 h 3"/>
                  <a:gd name="T2" fmla="*/ 14 w 33"/>
                  <a:gd name="T3" fmla="*/ 0 h 3"/>
                  <a:gd name="T4" fmla="*/ 32 w 33"/>
                  <a:gd name="T5" fmla="*/ 3 h 3"/>
                  <a:gd name="T6" fmla="*/ 33 w 3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">
                    <a:moveTo>
                      <a:pt x="0" y="1"/>
                    </a:moveTo>
                    <a:lnTo>
                      <a:pt x="14" y="0"/>
                    </a:lnTo>
                    <a:lnTo>
                      <a:pt x="32" y="3"/>
                    </a:lnTo>
                    <a:lnTo>
                      <a:pt x="33" y="3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8" name="Freeform 368"/>
              <p:cNvSpPr>
                <a:spLocks/>
              </p:cNvSpPr>
              <p:nvPr/>
            </p:nvSpPr>
            <p:spPr bwMode="auto">
              <a:xfrm>
                <a:off x="1631" y="1990"/>
                <a:ext cx="10" cy="12"/>
              </a:xfrm>
              <a:custGeom>
                <a:avLst/>
                <a:gdLst>
                  <a:gd name="T0" fmla="*/ 0 w 22"/>
                  <a:gd name="T1" fmla="*/ 0 h 25"/>
                  <a:gd name="T2" fmla="*/ 9 w 22"/>
                  <a:gd name="T3" fmla="*/ 10 h 25"/>
                  <a:gd name="T4" fmla="*/ 22 w 22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5">
                    <a:moveTo>
                      <a:pt x="0" y="0"/>
                    </a:moveTo>
                    <a:lnTo>
                      <a:pt x="9" y="10"/>
                    </a:lnTo>
                    <a:lnTo>
                      <a:pt x="22" y="25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9" name="Freeform 369"/>
              <p:cNvSpPr>
                <a:spLocks/>
              </p:cNvSpPr>
              <p:nvPr/>
            </p:nvSpPr>
            <p:spPr bwMode="auto">
              <a:xfrm>
                <a:off x="1649" y="2017"/>
                <a:ext cx="7" cy="15"/>
              </a:xfrm>
              <a:custGeom>
                <a:avLst/>
                <a:gdLst>
                  <a:gd name="T0" fmla="*/ 0 w 14"/>
                  <a:gd name="T1" fmla="*/ 0 h 29"/>
                  <a:gd name="T2" fmla="*/ 10 w 14"/>
                  <a:gd name="T3" fmla="*/ 18 h 29"/>
                  <a:gd name="T4" fmla="*/ 14 w 14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9">
                    <a:moveTo>
                      <a:pt x="0" y="0"/>
                    </a:moveTo>
                    <a:lnTo>
                      <a:pt x="10" y="18"/>
                    </a:lnTo>
                    <a:lnTo>
                      <a:pt x="14" y="29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0" name="Freeform 370"/>
              <p:cNvSpPr>
                <a:spLocks/>
              </p:cNvSpPr>
              <p:nvPr/>
            </p:nvSpPr>
            <p:spPr bwMode="auto">
              <a:xfrm>
                <a:off x="1663" y="2046"/>
                <a:ext cx="6" cy="16"/>
              </a:xfrm>
              <a:custGeom>
                <a:avLst/>
                <a:gdLst>
                  <a:gd name="T0" fmla="*/ 0 w 12"/>
                  <a:gd name="T1" fmla="*/ 0 h 31"/>
                  <a:gd name="T2" fmla="*/ 4 w 12"/>
                  <a:gd name="T3" fmla="*/ 8 h 31"/>
                  <a:gd name="T4" fmla="*/ 12 w 12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1">
                    <a:moveTo>
                      <a:pt x="0" y="0"/>
                    </a:moveTo>
                    <a:lnTo>
                      <a:pt x="4" y="8"/>
                    </a:lnTo>
                    <a:lnTo>
                      <a:pt x="12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1" name="Freeform 371"/>
              <p:cNvSpPr>
                <a:spLocks/>
              </p:cNvSpPr>
              <p:nvPr/>
            </p:nvSpPr>
            <p:spPr bwMode="auto">
              <a:xfrm>
                <a:off x="1673" y="2076"/>
                <a:ext cx="5" cy="16"/>
              </a:xfrm>
              <a:custGeom>
                <a:avLst/>
                <a:gdLst>
                  <a:gd name="T0" fmla="*/ 0 w 9"/>
                  <a:gd name="T1" fmla="*/ 0 h 31"/>
                  <a:gd name="T2" fmla="*/ 4 w 9"/>
                  <a:gd name="T3" fmla="*/ 8 h 31"/>
                  <a:gd name="T4" fmla="*/ 9 w 9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1">
                    <a:moveTo>
                      <a:pt x="0" y="0"/>
                    </a:moveTo>
                    <a:lnTo>
                      <a:pt x="4" y="8"/>
                    </a:lnTo>
                    <a:lnTo>
                      <a:pt x="9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2" name="Freeform 372"/>
              <p:cNvSpPr>
                <a:spLocks/>
              </p:cNvSpPr>
              <p:nvPr/>
            </p:nvSpPr>
            <p:spPr bwMode="auto">
              <a:xfrm>
                <a:off x="1683" y="2108"/>
                <a:ext cx="3" cy="16"/>
              </a:xfrm>
              <a:custGeom>
                <a:avLst/>
                <a:gdLst>
                  <a:gd name="T0" fmla="*/ 0 w 7"/>
                  <a:gd name="T1" fmla="*/ 0 h 31"/>
                  <a:gd name="T2" fmla="*/ 3 w 7"/>
                  <a:gd name="T3" fmla="*/ 14 h 31"/>
                  <a:gd name="T4" fmla="*/ 7 w 7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3" y="14"/>
                    </a:lnTo>
                    <a:lnTo>
                      <a:pt x="7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3" name="Freeform 373"/>
              <p:cNvSpPr>
                <a:spLocks/>
              </p:cNvSpPr>
              <p:nvPr/>
            </p:nvSpPr>
            <p:spPr bwMode="auto">
              <a:xfrm>
                <a:off x="1690" y="2139"/>
                <a:ext cx="4" cy="16"/>
              </a:xfrm>
              <a:custGeom>
                <a:avLst/>
                <a:gdLst>
                  <a:gd name="T0" fmla="*/ 0 w 9"/>
                  <a:gd name="T1" fmla="*/ 0 h 31"/>
                  <a:gd name="T2" fmla="*/ 7 w 9"/>
                  <a:gd name="T3" fmla="*/ 29 h 31"/>
                  <a:gd name="T4" fmla="*/ 9 w 9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1">
                    <a:moveTo>
                      <a:pt x="0" y="0"/>
                    </a:moveTo>
                    <a:lnTo>
                      <a:pt x="7" y="29"/>
                    </a:lnTo>
                    <a:lnTo>
                      <a:pt x="9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4" name="Line 374"/>
              <p:cNvSpPr>
                <a:spLocks noChangeShapeType="1"/>
              </p:cNvSpPr>
              <p:nvPr/>
            </p:nvSpPr>
            <p:spPr bwMode="auto">
              <a:xfrm>
                <a:off x="1700" y="217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5" name="Line 375"/>
              <p:cNvSpPr>
                <a:spLocks noChangeShapeType="1"/>
              </p:cNvSpPr>
              <p:nvPr/>
            </p:nvSpPr>
            <p:spPr bwMode="auto">
              <a:xfrm>
                <a:off x="1706" y="2201"/>
                <a:ext cx="2" cy="16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6" name="Freeform 376"/>
              <p:cNvSpPr>
                <a:spLocks/>
              </p:cNvSpPr>
              <p:nvPr/>
            </p:nvSpPr>
            <p:spPr bwMode="auto">
              <a:xfrm>
                <a:off x="1712" y="2236"/>
                <a:ext cx="4" cy="15"/>
              </a:xfrm>
              <a:custGeom>
                <a:avLst/>
                <a:gdLst>
                  <a:gd name="T0" fmla="*/ 0 w 9"/>
                  <a:gd name="T1" fmla="*/ 0 h 31"/>
                  <a:gd name="T2" fmla="*/ 2 w 9"/>
                  <a:gd name="T3" fmla="*/ 12 h 31"/>
                  <a:gd name="T4" fmla="*/ 9 w 9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1">
                    <a:moveTo>
                      <a:pt x="0" y="0"/>
                    </a:moveTo>
                    <a:lnTo>
                      <a:pt x="2" y="12"/>
                    </a:lnTo>
                    <a:lnTo>
                      <a:pt x="9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7" name="Line 377"/>
              <p:cNvSpPr>
                <a:spLocks noChangeShapeType="1"/>
              </p:cNvSpPr>
              <p:nvPr/>
            </p:nvSpPr>
            <p:spPr bwMode="auto">
              <a:xfrm>
                <a:off x="1719" y="2266"/>
                <a:ext cx="4" cy="16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8" name="Line 378"/>
              <p:cNvSpPr>
                <a:spLocks noChangeShapeType="1"/>
              </p:cNvSpPr>
              <p:nvPr/>
            </p:nvSpPr>
            <p:spPr bwMode="auto">
              <a:xfrm>
                <a:off x="1726" y="2298"/>
                <a:ext cx="5" cy="15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9" name="Line 379"/>
              <p:cNvSpPr>
                <a:spLocks noChangeShapeType="1"/>
              </p:cNvSpPr>
              <p:nvPr/>
            </p:nvSpPr>
            <p:spPr bwMode="auto">
              <a:xfrm>
                <a:off x="1735" y="2329"/>
                <a:ext cx="3" cy="16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0" name="Freeform 380"/>
              <p:cNvSpPr>
                <a:spLocks/>
              </p:cNvSpPr>
              <p:nvPr/>
            </p:nvSpPr>
            <p:spPr bwMode="auto">
              <a:xfrm>
                <a:off x="1742" y="2360"/>
                <a:ext cx="6" cy="16"/>
              </a:xfrm>
              <a:custGeom>
                <a:avLst/>
                <a:gdLst>
                  <a:gd name="T0" fmla="*/ 0 w 12"/>
                  <a:gd name="T1" fmla="*/ 0 h 31"/>
                  <a:gd name="T2" fmla="*/ 2 w 12"/>
                  <a:gd name="T3" fmla="*/ 3 h 31"/>
                  <a:gd name="T4" fmla="*/ 12 w 12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1">
                    <a:moveTo>
                      <a:pt x="0" y="0"/>
                    </a:moveTo>
                    <a:lnTo>
                      <a:pt x="2" y="3"/>
                    </a:lnTo>
                    <a:lnTo>
                      <a:pt x="12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1" name="Freeform 381"/>
              <p:cNvSpPr>
                <a:spLocks/>
              </p:cNvSpPr>
              <p:nvPr/>
            </p:nvSpPr>
            <p:spPr bwMode="auto">
              <a:xfrm>
                <a:off x="1752" y="2391"/>
                <a:ext cx="3" cy="16"/>
              </a:xfrm>
              <a:custGeom>
                <a:avLst/>
                <a:gdLst>
                  <a:gd name="T0" fmla="*/ 0 w 8"/>
                  <a:gd name="T1" fmla="*/ 0 h 31"/>
                  <a:gd name="T2" fmla="*/ 2 w 8"/>
                  <a:gd name="T3" fmla="*/ 10 h 31"/>
                  <a:gd name="T4" fmla="*/ 8 w 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2" y="10"/>
                    </a:lnTo>
                    <a:lnTo>
                      <a:pt x="8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2" name="Freeform 382"/>
              <p:cNvSpPr>
                <a:spLocks/>
              </p:cNvSpPr>
              <p:nvPr/>
            </p:nvSpPr>
            <p:spPr bwMode="auto">
              <a:xfrm>
                <a:off x="1761" y="2422"/>
                <a:ext cx="8" cy="15"/>
              </a:xfrm>
              <a:custGeom>
                <a:avLst/>
                <a:gdLst>
                  <a:gd name="T0" fmla="*/ 0 w 16"/>
                  <a:gd name="T1" fmla="*/ 0 h 29"/>
                  <a:gd name="T2" fmla="*/ 2 w 16"/>
                  <a:gd name="T3" fmla="*/ 5 h 29"/>
                  <a:gd name="T4" fmla="*/ 16 w 16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lnTo>
                      <a:pt x="2" y="5"/>
                    </a:lnTo>
                    <a:lnTo>
                      <a:pt x="16" y="29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3" name="Freeform 383"/>
              <p:cNvSpPr>
                <a:spLocks/>
              </p:cNvSpPr>
              <p:nvPr/>
            </p:nvSpPr>
            <p:spPr bwMode="auto">
              <a:xfrm>
                <a:off x="1776" y="2452"/>
                <a:ext cx="7" cy="14"/>
              </a:xfrm>
              <a:custGeom>
                <a:avLst/>
                <a:gdLst>
                  <a:gd name="T0" fmla="*/ 0 w 14"/>
                  <a:gd name="T1" fmla="*/ 0 h 29"/>
                  <a:gd name="T2" fmla="*/ 13 w 14"/>
                  <a:gd name="T3" fmla="*/ 27 h 29"/>
                  <a:gd name="T4" fmla="*/ 14 w 14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9">
                    <a:moveTo>
                      <a:pt x="0" y="0"/>
                    </a:moveTo>
                    <a:lnTo>
                      <a:pt x="13" y="27"/>
                    </a:lnTo>
                    <a:lnTo>
                      <a:pt x="14" y="29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4" name="Freeform 384"/>
              <p:cNvSpPr>
                <a:spLocks/>
              </p:cNvSpPr>
              <p:nvPr/>
            </p:nvSpPr>
            <p:spPr bwMode="auto">
              <a:xfrm>
                <a:off x="1794" y="2480"/>
                <a:ext cx="11" cy="11"/>
              </a:xfrm>
              <a:custGeom>
                <a:avLst/>
                <a:gdLst>
                  <a:gd name="T0" fmla="*/ 0 w 21"/>
                  <a:gd name="T1" fmla="*/ 0 h 23"/>
                  <a:gd name="T2" fmla="*/ 16 w 21"/>
                  <a:gd name="T3" fmla="*/ 18 h 23"/>
                  <a:gd name="T4" fmla="*/ 21 w 21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3">
                    <a:moveTo>
                      <a:pt x="0" y="0"/>
                    </a:moveTo>
                    <a:lnTo>
                      <a:pt x="16" y="18"/>
                    </a:lnTo>
                    <a:lnTo>
                      <a:pt x="21" y="23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5" name="Freeform 385"/>
              <p:cNvSpPr>
                <a:spLocks/>
              </p:cNvSpPr>
              <p:nvPr/>
            </p:nvSpPr>
            <p:spPr bwMode="auto">
              <a:xfrm>
                <a:off x="1820" y="2497"/>
                <a:ext cx="17" cy="2"/>
              </a:xfrm>
              <a:custGeom>
                <a:avLst/>
                <a:gdLst>
                  <a:gd name="T0" fmla="*/ 0 w 34"/>
                  <a:gd name="T1" fmla="*/ 0 h 3"/>
                  <a:gd name="T2" fmla="*/ 4 w 34"/>
                  <a:gd name="T3" fmla="*/ 3 h 3"/>
                  <a:gd name="T4" fmla="*/ 34 w 3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">
                    <a:moveTo>
                      <a:pt x="0" y="0"/>
                    </a:moveTo>
                    <a:lnTo>
                      <a:pt x="4" y="3"/>
                    </a:lnTo>
                    <a:lnTo>
                      <a:pt x="34" y="3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6" name="Freeform 386"/>
              <p:cNvSpPr>
                <a:spLocks/>
              </p:cNvSpPr>
              <p:nvPr/>
            </p:nvSpPr>
            <p:spPr bwMode="auto">
              <a:xfrm>
                <a:off x="1853" y="2487"/>
                <a:ext cx="16" cy="6"/>
              </a:xfrm>
              <a:custGeom>
                <a:avLst/>
                <a:gdLst>
                  <a:gd name="T0" fmla="*/ 0 w 31"/>
                  <a:gd name="T1" fmla="*/ 13 h 13"/>
                  <a:gd name="T2" fmla="*/ 14 w 31"/>
                  <a:gd name="T3" fmla="*/ 8 h 13"/>
                  <a:gd name="T4" fmla="*/ 31 w 31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3">
                    <a:moveTo>
                      <a:pt x="0" y="13"/>
                    </a:moveTo>
                    <a:lnTo>
                      <a:pt x="14" y="8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7" name="Freeform 387"/>
              <p:cNvSpPr>
                <a:spLocks/>
              </p:cNvSpPr>
              <p:nvPr/>
            </p:nvSpPr>
            <p:spPr bwMode="auto">
              <a:xfrm>
                <a:off x="1885" y="2467"/>
                <a:ext cx="13" cy="11"/>
              </a:xfrm>
              <a:custGeom>
                <a:avLst/>
                <a:gdLst>
                  <a:gd name="T0" fmla="*/ 0 w 27"/>
                  <a:gd name="T1" fmla="*/ 21 h 21"/>
                  <a:gd name="T2" fmla="*/ 13 w 27"/>
                  <a:gd name="T3" fmla="*/ 13 h 21"/>
                  <a:gd name="T4" fmla="*/ 27 w 27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0" y="21"/>
                    </a:moveTo>
                    <a:lnTo>
                      <a:pt x="13" y="13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8" name="Freeform 388"/>
              <p:cNvSpPr>
                <a:spLocks/>
              </p:cNvSpPr>
              <p:nvPr/>
            </p:nvSpPr>
            <p:spPr bwMode="auto">
              <a:xfrm>
                <a:off x="1913" y="2448"/>
                <a:ext cx="15" cy="9"/>
              </a:xfrm>
              <a:custGeom>
                <a:avLst/>
                <a:gdLst>
                  <a:gd name="T0" fmla="*/ 0 w 28"/>
                  <a:gd name="T1" fmla="*/ 20 h 20"/>
                  <a:gd name="T2" fmla="*/ 14 w 28"/>
                  <a:gd name="T3" fmla="*/ 10 h 20"/>
                  <a:gd name="T4" fmla="*/ 28 w 28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0">
                    <a:moveTo>
                      <a:pt x="0" y="20"/>
                    </a:moveTo>
                    <a:lnTo>
                      <a:pt x="14" y="1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9" name="Freeform 389"/>
              <p:cNvSpPr>
                <a:spLocks/>
              </p:cNvSpPr>
              <p:nvPr/>
            </p:nvSpPr>
            <p:spPr bwMode="auto">
              <a:xfrm>
                <a:off x="1941" y="2428"/>
                <a:ext cx="13" cy="9"/>
              </a:xfrm>
              <a:custGeom>
                <a:avLst/>
                <a:gdLst>
                  <a:gd name="T0" fmla="*/ 0 w 26"/>
                  <a:gd name="T1" fmla="*/ 18 h 18"/>
                  <a:gd name="T2" fmla="*/ 17 w 26"/>
                  <a:gd name="T3" fmla="*/ 5 h 18"/>
                  <a:gd name="T4" fmla="*/ 26 w 2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lnTo>
                      <a:pt x="17" y="5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0" name="Freeform 390"/>
              <p:cNvSpPr>
                <a:spLocks/>
              </p:cNvSpPr>
              <p:nvPr/>
            </p:nvSpPr>
            <p:spPr bwMode="auto">
              <a:xfrm>
                <a:off x="1967" y="2408"/>
                <a:ext cx="14" cy="10"/>
              </a:xfrm>
              <a:custGeom>
                <a:avLst/>
                <a:gdLst>
                  <a:gd name="T0" fmla="*/ 0 w 26"/>
                  <a:gd name="T1" fmla="*/ 22 h 22"/>
                  <a:gd name="T2" fmla="*/ 3 w 26"/>
                  <a:gd name="T3" fmla="*/ 20 h 22"/>
                  <a:gd name="T4" fmla="*/ 21 w 26"/>
                  <a:gd name="T5" fmla="*/ 4 h 22"/>
                  <a:gd name="T6" fmla="*/ 26 w 2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0" y="22"/>
                    </a:moveTo>
                    <a:lnTo>
                      <a:pt x="3" y="20"/>
                    </a:lnTo>
                    <a:lnTo>
                      <a:pt x="21" y="4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1" name="Freeform 391"/>
              <p:cNvSpPr>
                <a:spLocks/>
              </p:cNvSpPr>
              <p:nvPr/>
            </p:nvSpPr>
            <p:spPr bwMode="auto">
              <a:xfrm>
                <a:off x="1996" y="2389"/>
                <a:ext cx="14" cy="9"/>
              </a:xfrm>
              <a:custGeom>
                <a:avLst/>
                <a:gdLst>
                  <a:gd name="T0" fmla="*/ 0 w 28"/>
                  <a:gd name="T1" fmla="*/ 18 h 18"/>
                  <a:gd name="T2" fmla="*/ 5 w 28"/>
                  <a:gd name="T3" fmla="*/ 13 h 18"/>
                  <a:gd name="T4" fmla="*/ 27 w 28"/>
                  <a:gd name="T5" fmla="*/ 2 h 18"/>
                  <a:gd name="T6" fmla="*/ 28 w 2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">
                    <a:moveTo>
                      <a:pt x="0" y="18"/>
                    </a:moveTo>
                    <a:lnTo>
                      <a:pt x="5" y="13"/>
                    </a:lnTo>
                    <a:lnTo>
                      <a:pt x="27" y="2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2" name="Freeform 392"/>
              <p:cNvSpPr>
                <a:spLocks/>
              </p:cNvSpPr>
              <p:nvPr/>
            </p:nvSpPr>
            <p:spPr bwMode="auto">
              <a:xfrm>
                <a:off x="2024" y="2371"/>
                <a:ext cx="15" cy="7"/>
              </a:xfrm>
              <a:custGeom>
                <a:avLst/>
                <a:gdLst>
                  <a:gd name="T0" fmla="*/ 0 w 30"/>
                  <a:gd name="T1" fmla="*/ 15 h 15"/>
                  <a:gd name="T2" fmla="*/ 10 w 30"/>
                  <a:gd name="T3" fmla="*/ 11 h 15"/>
                  <a:gd name="T4" fmla="*/ 30 w 30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5">
                    <a:moveTo>
                      <a:pt x="0" y="15"/>
                    </a:moveTo>
                    <a:lnTo>
                      <a:pt x="10" y="11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3" name="Freeform 393"/>
              <p:cNvSpPr>
                <a:spLocks/>
              </p:cNvSpPr>
              <p:nvPr/>
            </p:nvSpPr>
            <p:spPr bwMode="auto">
              <a:xfrm>
                <a:off x="2053" y="2353"/>
                <a:ext cx="13" cy="8"/>
              </a:xfrm>
              <a:custGeom>
                <a:avLst/>
                <a:gdLst>
                  <a:gd name="T0" fmla="*/ 0 w 26"/>
                  <a:gd name="T1" fmla="*/ 16 h 16"/>
                  <a:gd name="T2" fmla="*/ 10 w 26"/>
                  <a:gd name="T3" fmla="*/ 10 h 16"/>
                  <a:gd name="T4" fmla="*/ 26 w 26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6">
                    <a:moveTo>
                      <a:pt x="0" y="16"/>
                    </a:moveTo>
                    <a:lnTo>
                      <a:pt x="10" y="10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4" name="Freeform 394"/>
              <p:cNvSpPr>
                <a:spLocks/>
              </p:cNvSpPr>
              <p:nvPr/>
            </p:nvSpPr>
            <p:spPr bwMode="auto">
              <a:xfrm>
                <a:off x="2082" y="2334"/>
                <a:ext cx="15" cy="10"/>
              </a:xfrm>
              <a:custGeom>
                <a:avLst/>
                <a:gdLst>
                  <a:gd name="T0" fmla="*/ 0 w 30"/>
                  <a:gd name="T1" fmla="*/ 19 h 19"/>
                  <a:gd name="T2" fmla="*/ 11 w 30"/>
                  <a:gd name="T3" fmla="*/ 13 h 19"/>
                  <a:gd name="T4" fmla="*/ 30 w 30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9">
                    <a:moveTo>
                      <a:pt x="0" y="19"/>
                    </a:moveTo>
                    <a:lnTo>
                      <a:pt x="11" y="13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5" name="Freeform 395"/>
              <p:cNvSpPr>
                <a:spLocks/>
              </p:cNvSpPr>
              <p:nvPr/>
            </p:nvSpPr>
            <p:spPr bwMode="auto">
              <a:xfrm>
                <a:off x="2112" y="2318"/>
                <a:ext cx="14" cy="10"/>
              </a:xfrm>
              <a:custGeom>
                <a:avLst/>
                <a:gdLst>
                  <a:gd name="T0" fmla="*/ 0 w 29"/>
                  <a:gd name="T1" fmla="*/ 20 h 20"/>
                  <a:gd name="T2" fmla="*/ 9 w 29"/>
                  <a:gd name="T3" fmla="*/ 13 h 20"/>
                  <a:gd name="T4" fmla="*/ 29 w 29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0">
                    <a:moveTo>
                      <a:pt x="0" y="20"/>
                    </a:moveTo>
                    <a:lnTo>
                      <a:pt x="9" y="13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6" name="Freeform 396"/>
              <p:cNvSpPr>
                <a:spLocks/>
              </p:cNvSpPr>
              <p:nvPr/>
            </p:nvSpPr>
            <p:spPr bwMode="auto">
              <a:xfrm>
                <a:off x="2141" y="2302"/>
                <a:ext cx="16" cy="9"/>
              </a:xfrm>
              <a:custGeom>
                <a:avLst/>
                <a:gdLst>
                  <a:gd name="T0" fmla="*/ 0 w 31"/>
                  <a:gd name="T1" fmla="*/ 18 h 18"/>
                  <a:gd name="T2" fmla="*/ 10 w 31"/>
                  <a:gd name="T3" fmla="*/ 13 h 18"/>
                  <a:gd name="T4" fmla="*/ 30 w 31"/>
                  <a:gd name="T5" fmla="*/ 2 h 18"/>
                  <a:gd name="T6" fmla="*/ 31 w 3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8">
                    <a:moveTo>
                      <a:pt x="0" y="18"/>
                    </a:moveTo>
                    <a:lnTo>
                      <a:pt x="10" y="13"/>
                    </a:lnTo>
                    <a:lnTo>
                      <a:pt x="30" y="2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7" name="Freeform 397"/>
              <p:cNvSpPr>
                <a:spLocks/>
              </p:cNvSpPr>
              <p:nvPr/>
            </p:nvSpPr>
            <p:spPr bwMode="auto">
              <a:xfrm>
                <a:off x="2171" y="2287"/>
                <a:ext cx="16" cy="9"/>
              </a:xfrm>
              <a:custGeom>
                <a:avLst/>
                <a:gdLst>
                  <a:gd name="T0" fmla="*/ 0 w 31"/>
                  <a:gd name="T1" fmla="*/ 18 h 18"/>
                  <a:gd name="T2" fmla="*/ 8 w 31"/>
                  <a:gd name="T3" fmla="*/ 13 h 18"/>
                  <a:gd name="T4" fmla="*/ 26 w 31"/>
                  <a:gd name="T5" fmla="*/ 2 h 18"/>
                  <a:gd name="T6" fmla="*/ 31 w 3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8">
                    <a:moveTo>
                      <a:pt x="0" y="18"/>
                    </a:moveTo>
                    <a:lnTo>
                      <a:pt x="8" y="13"/>
                    </a:lnTo>
                    <a:lnTo>
                      <a:pt x="26" y="2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8" name="Freeform 398"/>
              <p:cNvSpPr>
                <a:spLocks/>
              </p:cNvSpPr>
              <p:nvPr/>
            </p:nvSpPr>
            <p:spPr bwMode="auto">
              <a:xfrm>
                <a:off x="2204" y="2273"/>
                <a:ext cx="14" cy="8"/>
              </a:xfrm>
              <a:custGeom>
                <a:avLst/>
                <a:gdLst>
                  <a:gd name="T0" fmla="*/ 0 w 28"/>
                  <a:gd name="T1" fmla="*/ 17 h 17"/>
                  <a:gd name="T2" fmla="*/ 4 w 28"/>
                  <a:gd name="T3" fmla="*/ 15 h 17"/>
                  <a:gd name="T4" fmla="*/ 21 w 28"/>
                  <a:gd name="T5" fmla="*/ 5 h 17"/>
                  <a:gd name="T6" fmla="*/ 28 w 2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7">
                    <a:moveTo>
                      <a:pt x="0" y="17"/>
                    </a:moveTo>
                    <a:lnTo>
                      <a:pt x="4" y="15"/>
                    </a:lnTo>
                    <a:lnTo>
                      <a:pt x="21" y="5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9" name="Freeform 399"/>
              <p:cNvSpPr>
                <a:spLocks/>
              </p:cNvSpPr>
              <p:nvPr/>
            </p:nvSpPr>
            <p:spPr bwMode="auto">
              <a:xfrm>
                <a:off x="2233" y="2258"/>
                <a:ext cx="17" cy="9"/>
              </a:xfrm>
              <a:custGeom>
                <a:avLst/>
                <a:gdLst>
                  <a:gd name="T0" fmla="*/ 0 w 34"/>
                  <a:gd name="T1" fmla="*/ 18 h 18"/>
                  <a:gd name="T2" fmla="*/ 21 w 34"/>
                  <a:gd name="T3" fmla="*/ 6 h 18"/>
                  <a:gd name="T4" fmla="*/ 34 w 3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8">
                    <a:moveTo>
                      <a:pt x="0" y="18"/>
                    </a:moveTo>
                    <a:lnTo>
                      <a:pt x="21" y="6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0" name="Freeform 400"/>
              <p:cNvSpPr>
                <a:spLocks/>
              </p:cNvSpPr>
              <p:nvPr/>
            </p:nvSpPr>
            <p:spPr bwMode="auto">
              <a:xfrm>
                <a:off x="2265" y="2245"/>
                <a:ext cx="17" cy="8"/>
              </a:xfrm>
              <a:custGeom>
                <a:avLst/>
                <a:gdLst>
                  <a:gd name="T0" fmla="*/ 0 w 33"/>
                  <a:gd name="T1" fmla="*/ 16 h 16"/>
                  <a:gd name="T2" fmla="*/ 16 w 33"/>
                  <a:gd name="T3" fmla="*/ 10 h 16"/>
                  <a:gd name="T4" fmla="*/ 33 w 33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6">
                    <a:moveTo>
                      <a:pt x="0" y="16"/>
                    </a:moveTo>
                    <a:lnTo>
                      <a:pt x="16" y="1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1" name="Freeform 401"/>
              <p:cNvSpPr>
                <a:spLocks/>
              </p:cNvSpPr>
              <p:nvPr/>
            </p:nvSpPr>
            <p:spPr bwMode="auto">
              <a:xfrm>
                <a:off x="2298" y="2231"/>
                <a:ext cx="16" cy="9"/>
              </a:xfrm>
              <a:custGeom>
                <a:avLst/>
                <a:gdLst>
                  <a:gd name="T0" fmla="*/ 0 w 32"/>
                  <a:gd name="T1" fmla="*/ 18 h 18"/>
                  <a:gd name="T2" fmla="*/ 11 w 32"/>
                  <a:gd name="T3" fmla="*/ 11 h 18"/>
                  <a:gd name="T4" fmla="*/ 32 w 32"/>
                  <a:gd name="T5" fmla="*/ 2 h 18"/>
                  <a:gd name="T6" fmla="*/ 32 w 3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8">
                    <a:moveTo>
                      <a:pt x="0" y="18"/>
                    </a:moveTo>
                    <a:lnTo>
                      <a:pt x="11" y="11"/>
                    </a:lnTo>
                    <a:lnTo>
                      <a:pt x="32" y="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2" name="Freeform 402"/>
              <p:cNvSpPr>
                <a:spLocks/>
              </p:cNvSpPr>
              <p:nvPr/>
            </p:nvSpPr>
            <p:spPr bwMode="auto">
              <a:xfrm>
                <a:off x="2329" y="2221"/>
                <a:ext cx="15" cy="6"/>
              </a:xfrm>
              <a:custGeom>
                <a:avLst/>
                <a:gdLst>
                  <a:gd name="T0" fmla="*/ 0 w 32"/>
                  <a:gd name="T1" fmla="*/ 11 h 11"/>
                  <a:gd name="T2" fmla="*/ 7 w 32"/>
                  <a:gd name="T3" fmla="*/ 8 h 11"/>
                  <a:gd name="T4" fmla="*/ 27 w 32"/>
                  <a:gd name="T5" fmla="*/ 3 h 11"/>
                  <a:gd name="T6" fmla="*/ 32 w 3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0" y="11"/>
                    </a:moveTo>
                    <a:lnTo>
                      <a:pt x="7" y="8"/>
                    </a:lnTo>
                    <a:lnTo>
                      <a:pt x="27" y="3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3" name="Freeform 403"/>
              <p:cNvSpPr>
                <a:spLocks/>
              </p:cNvSpPr>
              <p:nvPr/>
            </p:nvSpPr>
            <p:spPr bwMode="auto">
              <a:xfrm>
                <a:off x="2361" y="2207"/>
                <a:ext cx="16" cy="7"/>
              </a:xfrm>
              <a:custGeom>
                <a:avLst/>
                <a:gdLst>
                  <a:gd name="T0" fmla="*/ 0 w 32"/>
                  <a:gd name="T1" fmla="*/ 15 h 15"/>
                  <a:gd name="T2" fmla="*/ 2 w 32"/>
                  <a:gd name="T3" fmla="*/ 13 h 15"/>
                  <a:gd name="T4" fmla="*/ 20 w 32"/>
                  <a:gd name="T5" fmla="*/ 7 h 15"/>
                  <a:gd name="T6" fmla="*/ 32 w 3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2" y="13"/>
                    </a:lnTo>
                    <a:lnTo>
                      <a:pt x="20" y="7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4" name="Freeform 404"/>
              <p:cNvSpPr>
                <a:spLocks/>
              </p:cNvSpPr>
              <p:nvPr/>
            </p:nvSpPr>
            <p:spPr bwMode="auto">
              <a:xfrm>
                <a:off x="2393" y="2196"/>
                <a:ext cx="17" cy="5"/>
              </a:xfrm>
              <a:custGeom>
                <a:avLst/>
                <a:gdLst>
                  <a:gd name="T0" fmla="*/ 0 w 34"/>
                  <a:gd name="T1" fmla="*/ 12 h 12"/>
                  <a:gd name="T2" fmla="*/ 14 w 34"/>
                  <a:gd name="T3" fmla="*/ 7 h 12"/>
                  <a:gd name="T4" fmla="*/ 34 w 3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2">
                    <a:moveTo>
                      <a:pt x="0" y="12"/>
                    </a:moveTo>
                    <a:lnTo>
                      <a:pt x="14" y="7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5" name="Freeform 405"/>
              <p:cNvSpPr>
                <a:spLocks/>
              </p:cNvSpPr>
              <p:nvPr/>
            </p:nvSpPr>
            <p:spPr bwMode="auto">
              <a:xfrm>
                <a:off x="2426" y="2184"/>
                <a:ext cx="16" cy="5"/>
              </a:xfrm>
              <a:custGeom>
                <a:avLst/>
                <a:gdLst>
                  <a:gd name="T0" fmla="*/ 0 w 34"/>
                  <a:gd name="T1" fmla="*/ 10 h 10"/>
                  <a:gd name="T2" fmla="*/ 9 w 34"/>
                  <a:gd name="T3" fmla="*/ 9 h 10"/>
                  <a:gd name="T4" fmla="*/ 29 w 34"/>
                  <a:gd name="T5" fmla="*/ 2 h 10"/>
                  <a:gd name="T6" fmla="*/ 34 w 3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0">
                    <a:moveTo>
                      <a:pt x="0" y="10"/>
                    </a:moveTo>
                    <a:lnTo>
                      <a:pt x="9" y="9"/>
                    </a:lnTo>
                    <a:lnTo>
                      <a:pt x="29" y="2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709" y="2102"/>
              <a:ext cx="1987" cy="1708"/>
              <a:chOff x="709" y="2102"/>
              <a:chExt cx="1987" cy="1708"/>
            </a:xfrm>
          </p:grpSpPr>
          <p:sp>
            <p:nvSpPr>
              <p:cNvPr id="30776" name="Freeform 407"/>
              <p:cNvSpPr>
                <a:spLocks/>
              </p:cNvSpPr>
              <p:nvPr/>
            </p:nvSpPr>
            <p:spPr bwMode="auto">
              <a:xfrm>
                <a:off x="2459" y="2173"/>
                <a:ext cx="15" cy="5"/>
              </a:xfrm>
              <a:custGeom>
                <a:avLst/>
                <a:gdLst>
                  <a:gd name="T0" fmla="*/ 0 w 30"/>
                  <a:gd name="T1" fmla="*/ 11 h 11"/>
                  <a:gd name="T2" fmla="*/ 1 w 30"/>
                  <a:gd name="T3" fmla="*/ 11 h 11"/>
                  <a:gd name="T4" fmla="*/ 19 w 30"/>
                  <a:gd name="T5" fmla="*/ 4 h 11"/>
                  <a:gd name="T6" fmla="*/ 30 w 30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1">
                    <a:moveTo>
                      <a:pt x="0" y="11"/>
                    </a:moveTo>
                    <a:lnTo>
                      <a:pt x="1" y="11"/>
                    </a:lnTo>
                    <a:lnTo>
                      <a:pt x="19" y="4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7" name="Freeform 408"/>
              <p:cNvSpPr>
                <a:spLocks/>
              </p:cNvSpPr>
              <p:nvPr/>
            </p:nvSpPr>
            <p:spPr bwMode="auto">
              <a:xfrm>
                <a:off x="2491" y="2162"/>
                <a:ext cx="17" cy="5"/>
              </a:xfrm>
              <a:custGeom>
                <a:avLst/>
                <a:gdLst>
                  <a:gd name="T0" fmla="*/ 0 w 34"/>
                  <a:gd name="T1" fmla="*/ 10 h 10"/>
                  <a:gd name="T2" fmla="*/ 16 w 34"/>
                  <a:gd name="T3" fmla="*/ 7 h 10"/>
                  <a:gd name="T4" fmla="*/ 34 w 3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0">
                    <a:moveTo>
                      <a:pt x="0" y="10"/>
                    </a:moveTo>
                    <a:lnTo>
                      <a:pt x="16" y="7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8" name="Freeform 409"/>
              <p:cNvSpPr>
                <a:spLocks/>
              </p:cNvSpPr>
              <p:nvPr/>
            </p:nvSpPr>
            <p:spPr bwMode="auto">
              <a:xfrm>
                <a:off x="2524" y="2151"/>
                <a:ext cx="18" cy="5"/>
              </a:xfrm>
              <a:custGeom>
                <a:avLst/>
                <a:gdLst>
                  <a:gd name="T0" fmla="*/ 0 w 37"/>
                  <a:gd name="T1" fmla="*/ 10 h 10"/>
                  <a:gd name="T2" fmla="*/ 10 w 37"/>
                  <a:gd name="T3" fmla="*/ 9 h 10"/>
                  <a:gd name="T4" fmla="*/ 30 w 37"/>
                  <a:gd name="T5" fmla="*/ 2 h 10"/>
                  <a:gd name="T6" fmla="*/ 37 w 3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0">
                    <a:moveTo>
                      <a:pt x="0" y="10"/>
                    </a:moveTo>
                    <a:lnTo>
                      <a:pt x="10" y="9"/>
                    </a:lnTo>
                    <a:lnTo>
                      <a:pt x="30" y="2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9" name="Freeform 410"/>
              <p:cNvSpPr>
                <a:spLocks/>
              </p:cNvSpPr>
              <p:nvPr/>
            </p:nvSpPr>
            <p:spPr bwMode="auto">
              <a:xfrm>
                <a:off x="2558" y="2139"/>
                <a:ext cx="17" cy="6"/>
              </a:xfrm>
              <a:custGeom>
                <a:avLst/>
                <a:gdLst>
                  <a:gd name="T0" fmla="*/ 0 w 34"/>
                  <a:gd name="T1" fmla="*/ 11 h 11"/>
                  <a:gd name="T2" fmla="*/ 2 w 34"/>
                  <a:gd name="T3" fmla="*/ 11 h 11"/>
                  <a:gd name="T4" fmla="*/ 22 w 34"/>
                  <a:gd name="T5" fmla="*/ 5 h 11"/>
                  <a:gd name="T6" fmla="*/ 34 w 3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1">
                    <a:moveTo>
                      <a:pt x="0" y="11"/>
                    </a:moveTo>
                    <a:lnTo>
                      <a:pt x="2" y="11"/>
                    </a:lnTo>
                    <a:lnTo>
                      <a:pt x="22" y="5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0" name="Freeform 411"/>
              <p:cNvSpPr>
                <a:spLocks/>
              </p:cNvSpPr>
              <p:nvPr/>
            </p:nvSpPr>
            <p:spPr bwMode="auto">
              <a:xfrm>
                <a:off x="2592" y="2130"/>
                <a:ext cx="16" cy="4"/>
              </a:xfrm>
              <a:custGeom>
                <a:avLst/>
                <a:gdLst>
                  <a:gd name="T0" fmla="*/ 0 w 31"/>
                  <a:gd name="T1" fmla="*/ 10 h 10"/>
                  <a:gd name="T2" fmla="*/ 14 w 31"/>
                  <a:gd name="T3" fmla="*/ 5 h 10"/>
                  <a:gd name="T4" fmla="*/ 31 w 3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14" y="5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1" name="Freeform 412"/>
              <p:cNvSpPr>
                <a:spLocks/>
              </p:cNvSpPr>
              <p:nvPr/>
            </p:nvSpPr>
            <p:spPr bwMode="auto">
              <a:xfrm>
                <a:off x="2624" y="2120"/>
                <a:ext cx="16" cy="4"/>
              </a:xfrm>
              <a:custGeom>
                <a:avLst/>
                <a:gdLst>
                  <a:gd name="T0" fmla="*/ 0 w 32"/>
                  <a:gd name="T1" fmla="*/ 9 h 9"/>
                  <a:gd name="T2" fmla="*/ 7 w 32"/>
                  <a:gd name="T3" fmla="*/ 7 h 9"/>
                  <a:gd name="T4" fmla="*/ 25 w 32"/>
                  <a:gd name="T5" fmla="*/ 2 h 9"/>
                  <a:gd name="T6" fmla="*/ 32 w 3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lnTo>
                      <a:pt x="7" y="7"/>
                    </a:lnTo>
                    <a:lnTo>
                      <a:pt x="25" y="2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2" name="Freeform 413"/>
              <p:cNvSpPr>
                <a:spLocks/>
              </p:cNvSpPr>
              <p:nvPr/>
            </p:nvSpPr>
            <p:spPr bwMode="auto">
              <a:xfrm>
                <a:off x="2657" y="2109"/>
                <a:ext cx="17" cy="5"/>
              </a:xfrm>
              <a:custGeom>
                <a:avLst/>
                <a:gdLst>
                  <a:gd name="T0" fmla="*/ 0 w 34"/>
                  <a:gd name="T1" fmla="*/ 10 h 10"/>
                  <a:gd name="T2" fmla="*/ 20 w 34"/>
                  <a:gd name="T3" fmla="*/ 5 h 10"/>
                  <a:gd name="T4" fmla="*/ 34 w 3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0">
                    <a:moveTo>
                      <a:pt x="0" y="10"/>
                    </a:moveTo>
                    <a:lnTo>
                      <a:pt x="20" y="5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3" name="Line 414"/>
              <p:cNvSpPr>
                <a:spLocks noChangeShapeType="1"/>
              </p:cNvSpPr>
              <p:nvPr/>
            </p:nvSpPr>
            <p:spPr bwMode="auto">
              <a:xfrm flipV="1">
                <a:off x="2689" y="2102"/>
                <a:ext cx="7" cy="2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4" name="Line 415"/>
              <p:cNvSpPr>
                <a:spLocks noChangeShapeType="1"/>
              </p:cNvSpPr>
              <p:nvPr/>
            </p:nvSpPr>
            <p:spPr bwMode="auto">
              <a:xfrm>
                <a:off x="732" y="3789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5" name="Freeform 416"/>
              <p:cNvSpPr>
                <a:spLocks/>
              </p:cNvSpPr>
              <p:nvPr/>
            </p:nvSpPr>
            <p:spPr bwMode="auto">
              <a:xfrm>
                <a:off x="732" y="3789"/>
                <a:ext cx="245" cy="21"/>
              </a:xfrm>
              <a:custGeom>
                <a:avLst/>
                <a:gdLst>
                  <a:gd name="T0" fmla="*/ 0 w 489"/>
                  <a:gd name="T1" fmla="*/ 0 h 42"/>
                  <a:gd name="T2" fmla="*/ 244 w 489"/>
                  <a:gd name="T3" fmla="*/ 0 h 42"/>
                  <a:gd name="T4" fmla="*/ 244 w 489"/>
                  <a:gd name="T5" fmla="*/ 21 h 42"/>
                  <a:gd name="T6" fmla="*/ 244 w 489"/>
                  <a:gd name="T7" fmla="*/ 0 h 42"/>
                  <a:gd name="T8" fmla="*/ 489 w 489"/>
                  <a:gd name="T9" fmla="*/ 0 h 42"/>
                  <a:gd name="T10" fmla="*/ 489 w 489"/>
                  <a:gd name="T11" fmla="*/ 42 h 42"/>
                  <a:gd name="T12" fmla="*/ 489 w 48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9" h="42">
                    <a:moveTo>
                      <a:pt x="0" y="0"/>
                    </a:moveTo>
                    <a:lnTo>
                      <a:pt x="244" y="0"/>
                    </a:lnTo>
                    <a:lnTo>
                      <a:pt x="244" y="21"/>
                    </a:lnTo>
                    <a:lnTo>
                      <a:pt x="244" y="0"/>
                    </a:lnTo>
                    <a:lnTo>
                      <a:pt x="489" y="0"/>
                    </a:lnTo>
                    <a:lnTo>
                      <a:pt x="489" y="42"/>
                    </a:lnTo>
                    <a:lnTo>
                      <a:pt x="4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6" name="Freeform 417"/>
              <p:cNvSpPr>
                <a:spLocks/>
              </p:cNvSpPr>
              <p:nvPr/>
            </p:nvSpPr>
            <p:spPr bwMode="auto">
              <a:xfrm>
                <a:off x="977" y="3789"/>
                <a:ext cx="245" cy="21"/>
              </a:xfrm>
              <a:custGeom>
                <a:avLst/>
                <a:gdLst>
                  <a:gd name="T0" fmla="*/ 0 w 489"/>
                  <a:gd name="T1" fmla="*/ 0 h 42"/>
                  <a:gd name="T2" fmla="*/ 244 w 489"/>
                  <a:gd name="T3" fmla="*/ 0 h 42"/>
                  <a:gd name="T4" fmla="*/ 244 w 489"/>
                  <a:gd name="T5" fmla="*/ 21 h 42"/>
                  <a:gd name="T6" fmla="*/ 244 w 489"/>
                  <a:gd name="T7" fmla="*/ 0 h 42"/>
                  <a:gd name="T8" fmla="*/ 489 w 489"/>
                  <a:gd name="T9" fmla="*/ 0 h 42"/>
                  <a:gd name="T10" fmla="*/ 489 w 489"/>
                  <a:gd name="T11" fmla="*/ 42 h 42"/>
                  <a:gd name="T12" fmla="*/ 489 w 48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9" h="42">
                    <a:moveTo>
                      <a:pt x="0" y="0"/>
                    </a:moveTo>
                    <a:lnTo>
                      <a:pt x="244" y="0"/>
                    </a:lnTo>
                    <a:lnTo>
                      <a:pt x="244" y="21"/>
                    </a:lnTo>
                    <a:lnTo>
                      <a:pt x="244" y="0"/>
                    </a:lnTo>
                    <a:lnTo>
                      <a:pt x="489" y="0"/>
                    </a:lnTo>
                    <a:lnTo>
                      <a:pt x="489" y="42"/>
                    </a:lnTo>
                    <a:lnTo>
                      <a:pt x="4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7" name="Freeform 418"/>
              <p:cNvSpPr>
                <a:spLocks/>
              </p:cNvSpPr>
              <p:nvPr/>
            </p:nvSpPr>
            <p:spPr bwMode="auto">
              <a:xfrm>
                <a:off x="1222" y="3789"/>
                <a:ext cx="246" cy="21"/>
              </a:xfrm>
              <a:custGeom>
                <a:avLst/>
                <a:gdLst>
                  <a:gd name="T0" fmla="*/ 0 w 493"/>
                  <a:gd name="T1" fmla="*/ 0 h 42"/>
                  <a:gd name="T2" fmla="*/ 248 w 493"/>
                  <a:gd name="T3" fmla="*/ 0 h 42"/>
                  <a:gd name="T4" fmla="*/ 248 w 493"/>
                  <a:gd name="T5" fmla="*/ 21 h 42"/>
                  <a:gd name="T6" fmla="*/ 248 w 493"/>
                  <a:gd name="T7" fmla="*/ 0 h 42"/>
                  <a:gd name="T8" fmla="*/ 493 w 493"/>
                  <a:gd name="T9" fmla="*/ 0 h 42"/>
                  <a:gd name="T10" fmla="*/ 493 w 493"/>
                  <a:gd name="T11" fmla="*/ 42 h 42"/>
                  <a:gd name="T12" fmla="*/ 493 w 49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3" h="42">
                    <a:moveTo>
                      <a:pt x="0" y="0"/>
                    </a:moveTo>
                    <a:lnTo>
                      <a:pt x="248" y="0"/>
                    </a:lnTo>
                    <a:lnTo>
                      <a:pt x="248" y="21"/>
                    </a:lnTo>
                    <a:lnTo>
                      <a:pt x="248" y="0"/>
                    </a:lnTo>
                    <a:lnTo>
                      <a:pt x="493" y="0"/>
                    </a:lnTo>
                    <a:lnTo>
                      <a:pt x="493" y="42"/>
                    </a:lnTo>
                    <a:lnTo>
                      <a:pt x="49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8" name="Freeform 419"/>
              <p:cNvSpPr>
                <a:spLocks/>
              </p:cNvSpPr>
              <p:nvPr/>
            </p:nvSpPr>
            <p:spPr bwMode="auto">
              <a:xfrm>
                <a:off x="1468" y="3789"/>
                <a:ext cx="245" cy="21"/>
              </a:xfrm>
              <a:custGeom>
                <a:avLst/>
                <a:gdLst>
                  <a:gd name="T0" fmla="*/ 0 w 490"/>
                  <a:gd name="T1" fmla="*/ 0 h 42"/>
                  <a:gd name="T2" fmla="*/ 246 w 490"/>
                  <a:gd name="T3" fmla="*/ 0 h 42"/>
                  <a:gd name="T4" fmla="*/ 246 w 490"/>
                  <a:gd name="T5" fmla="*/ 21 h 42"/>
                  <a:gd name="T6" fmla="*/ 246 w 490"/>
                  <a:gd name="T7" fmla="*/ 0 h 42"/>
                  <a:gd name="T8" fmla="*/ 490 w 490"/>
                  <a:gd name="T9" fmla="*/ 0 h 42"/>
                  <a:gd name="T10" fmla="*/ 490 w 490"/>
                  <a:gd name="T11" fmla="*/ 42 h 42"/>
                  <a:gd name="T12" fmla="*/ 490 w 490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42">
                    <a:moveTo>
                      <a:pt x="0" y="0"/>
                    </a:moveTo>
                    <a:lnTo>
                      <a:pt x="246" y="0"/>
                    </a:lnTo>
                    <a:lnTo>
                      <a:pt x="246" y="21"/>
                    </a:lnTo>
                    <a:lnTo>
                      <a:pt x="246" y="0"/>
                    </a:lnTo>
                    <a:lnTo>
                      <a:pt x="490" y="0"/>
                    </a:lnTo>
                    <a:lnTo>
                      <a:pt x="490" y="42"/>
                    </a:lnTo>
                    <a:lnTo>
                      <a:pt x="4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9" name="Freeform 420"/>
              <p:cNvSpPr>
                <a:spLocks/>
              </p:cNvSpPr>
              <p:nvPr/>
            </p:nvSpPr>
            <p:spPr bwMode="auto">
              <a:xfrm>
                <a:off x="1713" y="3789"/>
                <a:ext cx="247" cy="21"/>
              </a:xfrm>
              <a:custGeom>
                <a:avLst/>
                <a:gdLst>
                  <a:gd name="T0" fmla="*/ 0 w 494"/>
                  <a:gd name="T1" fmla="*/ 0 h 42"/>
                  <a:gd name="T2" fmla="*/ 247 w 494"/>
                  <a:gd name="T3" fmla="*/ 0 h 42"/>
                  <a:gd name="T4" fmla="*/ 247 w 494"/>
                  <a:gd name="T5" fmla="*/ 21 h 42"/>
                  <a:gd name="T6" fmla="*/ 247 w 494"/>
                  <a:gd name="T7" fmla="*/ 0 h 42"/>
                  <a:gd name="T8" fmla="*/ 494 w 494"/>
                  <a:gd name="T9" fmla="*/ 0 h 42"/>
                  <a:gd name="T10" fmla="*/ 494 w 494"/>
                  <a:gd name="T11" fmla="*/ 42 h 42"/>
                  <a:gd name="T12" fmla="*/ 494 w 494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" h="42">
                    <a:moveTo>
                      <a:pt x="0" y="0"/>
                    </a:moveTo>
                    <a:lnTo>
                      <a:pt x="247" y="0"/>
                    </a:lnTo>
                    <a:lnTo>
                      <a:pt x="247" y="21"/>
                    </a:lnTo>
                    <a:lnTo>
                      <a:pt x="247" y="0"/>
                    </a:lnTo>
                    <a:lnTo>
                      <a:pt x="494" y="0"/>
                    </a:lnTo>
                    <a:lnTo>
                      <a:pt x="494" y="42"/>
                    </a:lnTo>
                    <a:lnTo>
                      <a:pt x="4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0" name="Freeform 421"/>
              <p:cNvSpPr>
                <a:spLocks/>
              </p:cNvSpPr>
              <p:nvPr/>
            </p:nvSpPr>
            <p:spPr bwMode="auto">
              <a:xfrm>
                <a:off x="1960" y="3789"/>
                <a:ext cx="245" cy="21"/>
              </a:xfrm>
              <a:custGeom>
                <a:avLst/>
                <a:gdLst>
                  <a:gd name="T0" fmla="*/ 0 w 490"/>
                  <a:gd name="T1" fmla="*/ 0 h 42"/>
                  <a:gd name="T2" fmla="*/ 246 w 490"/>
                  <a:gd name="T3" fmla="*/ 0 h 42"/>
                  <a:gd name="T4" fmla="*/ 246 w 490"/>
                  <a:gd name="T5" fmla="*/ 21 h 42"/>
                  <a:gd name="T6" fmla="*/ 246 w 490"/>
                  <a:gd name="T7" fmla="*/ 0 h 42"/>
                  <a:gd name="T8" fmla="*/ 490 w 490"/>
                  <a:gd name="T9" fmla="*/ 0 h 42"/>
                  <a:gd name="T10" fmla="*/ 490 w 490"/>
                  <a:gd name="T11" fmla="*/ 42 h 42"/>
                  <a:gd name="T12" fmla="*/ 490 w 490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42">
                    <a:moveTo>
                      <a:pt x="0" y="0"/>
                    </a:moveTo>
                    <a:lnTo>
                      <a:pt x="246" y="0"/>
                    </a:lnTo>
                    <a:lnTo>
                      <a:pt x="246" y="21"/>
                    </a:lnTo>
                    <a:lnTo>
                      <a:pt x="246" y="0"/>
                    </a:lnTo>
                    <a:lnTo>
                      <a:pt x="490" y="0"/>
                    </a:lnTo>
                    <a:lnTo>
                      <a:pt x="490" y="42"/>
                    </a:lnTo>
                    <a:lnTo>
                      <a:pt x="4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1" name="Freeform 422"/>
              <p:cNvSpPr>
                <a:spLocks/>
              </p:cNvSpPr>
              <p:nvPr/>
            </p:nvSpPr>
            <p:spPr bwMode="auto">
              <a:xfrm>
                <a:off x="2205" y="3789"/>
                <a:ext cx="245" cy="21"/>
              </a:xfrm>
              <a:custGeom>
                <a:avLst/>
                <a:gdLst>
                  <a:gd name="T0" fmla="*/ 0 w 489"/>
                  <a:gd name="T1" fmla="*/ 0 h 42"/>
                  <a:gd name="T2" fmla="*/ 245 w 489"/>
                  <a:gd name="T3" fmla="*/ 0 h 42"/>
                  <a:gd name="T4" fmla="*/ 245 w 489"/>
                  <a:gd name="T5" fmla="*/ 21 h 42"/>
                  <a:gd name="T6" fmla="*/ 245 w 489"/>
                  <a:gd name="T7" fmla="*/ 0 h 42"/>
                  <a:gd name="T8" fmla="*/ 489 w 489"/>
                  <a:gd name="T9" fmla="*/ 0 h 42"/>
                  <a:gd name="T10" fmla="*/ 489 w 489"/>
                  <a:gd name="T11" fmla="*/ 42 h 42"/>
                  <a:gd name="T12" fmla="*/ 489 w 48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9" h="42">
                    <a:moveTo>
                      <a:pt x="0" y="0"/>
                    </a:moveTo>
                    <a:lnTo>
                      <a:pt x="245" y="0"/>
                    </a:lnTo>
                    <a:lnTo>
                      <a:pt x="245" y="21"/>
                    </a:lnTo>
                    <a:lnTo>
                      <a:pt x="245" y="0"/>
                    </a:lnTo>
                    <a:lnTo>
                      <a:pt x="489" y="0"/>
                    </a:lnTo>
                    <a:lnTo>
                      <a:pt x="489" y="42"/>
                    </a:lnTo>
                    <a:lnTo>
                      <a:pt x="48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2" name="Freeform 423"/>
              <p:cNvSpPr>
                <a:spLocks/>
              </p:cNvSpPr>
              <p:nvPr/>
            </p:nvSpPr>
            <p:spPr bwMode="auto">
              <a:xfrm>
                <a:off x="2450" y="3789"/>
                <a:ext cx="246" cy="21"/>
              </a:xfrm>
              <a:custGeom>
                <a:avLst/>
                <a:gdLst>
                  <a:gd name="T0" fmla="*/ 0 w 493"/>
                  <a:gd name="T1" fmla="*/ 0 h 42"/>
                  <a:gd name="T2" fmla="*/ 247 w 493"/>
                  <a:gd name="T3" fmla="*/ 0 h 42"/>
                  <a:gd name="T4" fmla="*/ 247 w 493"/>
                  <a:gd name="T5" fmla="*/ 21 h 42"/>
                  <a:gd name="T6" fmla="*/ 247 w 493"/>
                  <a:gd name="T7" fmla="*/ 0 h 42"/>
                  <a:gd name="T8" fmla="*/ 493 w 493"/>
                  <a:gd name="T9" fmla="*/ 0 h 42"/>
                  <a:gd name="T10" fmla="*/ 493 w 493"/>
                  <a:gd name="T11" fmla="*/ 42 h 42"/>
                  <a:gd name="T12" fmla="*/ 493 w 49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3" h="42">
                    <a:moveTo>
                      <a:pt x="0" y="0"/>
                    </a:moveTo>
                    <a:lnTo>
                      <a:pt x="247" y="0"/>
                    </a:lnTo>
                    <a:lnTo>
                      <a:pt x="247" y="21"/>
                    </a:lnTo>
                    <a:lnTo>
                      <a:pt x="247" y="0"/>
                    </a:lnTo>
                    <a:lnTo>
                      <a:pt x="493" y="0"/>
                    </a:lnTo>
                    <a:lnTo>
                      <a:pt x="493" y="42"/>
                    </a:lnTo>
                    <a:lnTo>
                      <a:pt x="49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3" name="Line 424"/>
              <p:cNvSpPr>
                <a:spLocks noChangeShapeType="1"/>
              </p:cNvSpPr>
              <p:nvPr/>
            </p:nvSpPr>
            <p:spPr bwMode="auto">
              <a:xfrm flipH="1">
                <a:off x="709" y="378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4" name="Freeform 425"/>
              <p:cNvSpPr>
                <a:spLocks/>
              </p:cNvSpPr>
              <p:nvPr/>
            </p:nvSpPr>
            <p:spPr bwMode="auto">
              <a:xfrm>
                <a:off x="709" y="3721"/>
                <a:ext cx="23" cy="68"/>
              </a:xfrm>
              <a:custGeom>
                <a:avLst/>
                <a:gdLst>
                  <a:gd name="T0" fmla="*/ 46 w 46"/>
                  <a:gd name="T1" fmla="*/ 136 h 136"/>
                  <a:gd name="T2" fmla="*/ 46 w 46"/>
                  <a:gd name="T3" fmla="*/ 67 h 136"/>
                  <a:gd name="T4" fmla="*/ 21 w 46"/>
                  <a:gd name="T5" fmla="*/ 67 h 136"/>
                  <a:gd name="T6" fmla="*/ 46 w 46"/>
                  <a:gd name="T7" fmla="*/ 67 h 136"/>
                  <a:gd name="T8" fmla="*/ 46 w 46"/>
                  <a:gd name="T9" fmla="*/ 0 h 136"/>
                  <a:gd name="T10" fmla="*/ 0 w 46"/>
                  <a:gd name="T11" fmla="*/ 0 h 136"/>
                  <a:gd name="T12" fmla="*/ 46 w 46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6">
                    <a:moveTo>
                      <a:pt x="46" y="136"/>
                    </a:moveTo>
                    <a:lnTo>
                      <a:pt x="46" y="67"/>
                    </a:lnTo>
                    <a:lnTo>
                      <a:pt x="21" y="67"/>
                    </a:lnTo>
                    <a:lnTo>
                      <a:pt x="46" y="67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5" name="Freeform 426"/>
              <p:cNvSpPr>
                <a:spLocks/>
              </p:cNvSpPr>
              <p:nvPr/>
            </p:nvSpPr>
            <p:spPr bwMode="auto">
              <a:xfrm>
                <a:off x="709" y="3654"/>
                <a:ext cx="23" cy="67"/>
              </a:xfrm>
              <a:custGeom>
                <a:avLst/>
                <a:gdLst>
                  <a:gd name="T0" fmla="*/ 46 w 46"/>
                  <a:gd name="T1" fmla="*/ 133 h 133"/>
                  <a:gd name="T2" fmla="*/ 46 w 46"/>
                  <a:gd name="T3" fmla="*/ 66 h 133"/>
                  <a:gd name="T4" fmla="*/ 21 w 46"/>
                  <a:gd name="T5" fmla="*/ 66 h 133"/>
                  <a:gd name="T6" fmla="*/ 46 w 46"/>
                  <a:gd name="T7" fmla="*/ 66 h 133"/>
                  <a:gd name="T8" fmla="*/ 46 w 46"/>
                  <a:gd name="T9" fmla="*/ 0 h 133"/>
                  <a:gd name="T10" fmla="*/ 0 w 46"/>
                  <a:gd name="T11" fmla="*/ 0 h 133"/>
                  <a:gd name="T12" fmla="*/ 46 w 46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3">
                    <a:moveTo>
                      <a:pt x="46" y="133"/>
                    </a:moveTo>
                    <a:lnTo>
                      <a:pt x="46" y="66"/>
                    </a:lnTo>
                    <a:lnTo>
                      <a:pt x="21" y="66"/>
                    </a:lnTo>
                    <a:lnTo>
                      <a:pt x="46" y="66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6" name="Freeform 427"/>
              <p:cNvSpPr>
                <a:spLocks/>
              </p:cNvSpPr>
              <p:nvPr/>
            </p:nvSpPr>
            <p:spPr bwMode="auto">
              <a:xfrm>
                <a:off x="709" y="3587"/>
                <a:ext cx="23" cy="67"/>
              </a:xfrm>
              <a:custGeom>
                <a:avLst/>
                <a:gdLst>
                  <a:gd name="T0" fmla="*/ 46 w 46"/>
                  <a:gd name="T1" fmla="*/ 134 h 134"/>
                  <a:gd name="T2" fmla="*/ 46 w 46"/>
                  <a:gd name="T3" fmla="*/ 67 h 134"/>
                  <a:gd name="T4" fmla="*/ 21 w 46"/>
                  <a:gd name="T5" fmla="*/ 67 h 134"/>
                  <a:gd name="T6" fmla="*/ 46 w 46"/>
                  <a:gd name="T7" fmla="*/ 67 h 134"/>
                  <a:gd name="T8" fmla="*/ 46 w 46"/>
                  <a:gd name="T9" fmla="*/ 0 h 134"/>
                  <a:gd name="T10" fmla="*/ 0 w 46"/>
                  <a:gd name="T11" fmla="*/ 0 h 134"/>
                  <a:gd name="T12" fmla="*/ 46 w 46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4">
                    <a:moveTo>
                      <a:pt x="46" y="134"/>
                    </a:moveTo>
                    <a:lnTo>
                      <a:pt x="46" y="67"/>
                    </a:lnTo>
                    <a:lnTo>
                      <a:pt x="21" y="67"/>
                    </a:lnTo>
                    <a:lnTo>
                      <a:pt x="46" y="67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7" name="Freeform 428"/>
              <p:cNvSpPr>
                <a:spLocks/>
              </p:cNvSpPr>
              <p:nvPr/>
            </p:nvSpPr>
            <p:spPr bwMode="auto">
              <a:xfrm>
                <a:off x="709" y="3520"/>
                <a:ext cx="23" cy="67"/>
              </a:xfrm>
              <a:custGeom>
                <a:avLst/>
                <a:gdLst>
                  <a:gd name="T0" fmla="*/ 46 w 46"/>
                  <a:gd name="T1" fmla="*/ 136 h 136"/>
                  <a:gd name="T2" fmla="*/ 46 w 46"/>
                  <a:gd name="T3" fmla="*/ 69 h 136"/>
                  <a:gd name="T4" fmla="*/ 21 w 46"/>
                  <a:gd name="T5" fmla="*/ 69 h 136"/>
                  <a:gd name="T6" fmla="*/ 46 w 46"/>
                  <a:gd name="T7" fmla="*/ 69 h 136"/>
                  <a:gd name="T8" fmla="*/ 46 w 46"/>
                  <a:gd name="T9" fmla="*/ 0 h 136"/>
                  <a:gd name="T10" fmla="*/ 0 w 46"/>
                  <a:gd name="T11" fmla="*/ 0 h 136"/>
                  <a:gd name="T12" fmla="*/ 46 w 46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6">
                    <a:moveTo>
                      <a:pt x="46" y="136"/>
                    </a:moveTo>
                    <a:lnTo>
                      <a:pt x="46" y="69"/>
                    </a:lnTo>
                    <a:lnTo>
                      <a:pt x="21" y="69"/>
                    </a:lnTo>
                    <a:lnTo>
                      <a:pt x="46" y="6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8" name="Freeform 429"/>
              <p:cNvSpPr>
                <a:spLocks/>
              </p:cNvSpPr>
              <p:nvPr/>
            </p:nvSpPr>
            <p:spPr bwMode="auto">
              <a:xfrm>
                <a:off x="709" y="3453"/>
                <a:ext cx="23" cy="67"/>
              </a:xfrm>
              <a:custGeom>
                <a:avLst/>
                <a:gdLst>
                  <a:gd name="T0" fmla="*/ 46 w 46"/>
                  <a:gd name="T1" fmla="*/ 133 h 133"/>
                  <a:gd name="T2" fmla="*/ 46 w 46"/>
                  <a:gd name="T3" fmla="*/ 66 h 133"/>
                  <a:gd name="T4" fmla="*/ 21 w 46"/>
                  <a:gd name="T5" fmla="*/ 66 h 133"/>
                  <a:gd name="T6" fmla="*/ 46 w 46"/>
                  <a:gd name="T7" fmla="*/ 66 h 133"/>
                  <a:gd name="T8" fmla="*/ 46 w 46"/>
                  <a:gd name="T9" fmla="*/ 0 h 133"/>
                  <a:gd name="T10" fmla="*/ 0 w 46"/>
                  <a:gd name="T11" fmla="*/ 0 h 133"/>
                  <a:gd name="T12" fmla="*/ 46 w 46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3">
                    <a:moveTo>
                      <a:pt x="46" y="133"/>
                    </a:moveTo>
                    <a:lnTo>
                      <a:pt x="46" y="66"/>
                    </a:lnTo>
                    <a:lnTo>
                      <a:pt x="21" y="66"/>
                    </a:lnTo>
                    <a:lnTo>
                      <a:pt x="46" y="66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9" name="Freeform 430"/>
              <p:cNvSpPr>
                <a:spLocks/>
              </p:cNvSpPr>
              <p:nvPr/>
            </p:nvSpPr>
            <p:spPr bwMode="auto">
              <a:xfrm>
                <a:off x="709" y="3386"/>
                <a:ext cx="23" cy="67"/>
              </a:xfrm>
              <a:custGeom>
                <a:avLst/>
                <a:gdLst>
                  <a:gd name="T0" fmla="*/ 46 w 46"/>
                  <a:gd name="T1" fmla="*/ 134 h 134"/>
                  <a:gd name="T2" fmla="*/ 46 w 46"/>
                  <a:gd name="T3" fmla="*/ 67 h 134"/>
                  <a:gd name="T4" fmla="*/ 21 w 46"/>
                  <a:gd name="T5" fmla="*/ 67 h 134"/>
                  <a:gd name="T6" fmla="*/ 46 w 46"/>
                  <a:gd name="T7" fmla="*/ 67 h 134"/>
                  <a:gd name="T8" fmla="*/ 46 w 46"/>
                  <a:gd name="T9" fmla="*/ 0 h 134"/>
                  <a:gd name="T10" fmla="*/ 0 w 46"/>
                  <a:gd name="T11" fmla="*/ 0 h 134"/>
                  <a:gd name="T12" fmla="*/ 46 w 46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4">
                    <a:moveTo>
                      <a:pt x="46" y="134"/>
                    </a:moveTo>
                    <a:lnTo>
                      <a:pt x="46" y="67"/>
                    </a:lnTo>
                    <a:lnTo>
                      <a:pt x="21" y="67"/>
                    </a:lnTo>
                    <a:lnTo>
                      <a:pt x="46" y="67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0" name="Freeform 431"/>
              <p:cNvSpPr>
                <a:spLocks/>
              </p:cNvSpPr>
              <p:nvPr/>
            </p:nvSpPr>
            <p:spPr bwMode="auto">
              <a:xfrm>
                <a:off x="709" y="3317"/>
                <a:ext cx="23" cy="69"/>
              </a:xfrm>
              <a:custGeom>
                <a:avLst/>
                <a:gdLst>
                  <a:gd name="T0" fmla="*/ 46 w 46"/>
                  <a:gd name="T1" fmla="*/ 137 h 137"/>
                  <a:gd name="T2" fmla="*/ 46 w 46"/>
                  <a:gd name="T3" fmla="*/ 70 h 137"/>
                  <a:gd name="T4" fmla="*/ 21 w 46"/>
                  <a:gd name="T5" fmla="*/ 70 h 137"/>
                  <a:gd name="T6" fmla="*/ 46 w 46"/>
                  <a:gd name="T7" fmla="*/ 70 h 137"/>
                  <a:gd name="T8" fmla="*/ 46 w 46"/>
                  <a:gd name="T9" fmla="*/ 0 h 137"/>
                  <a:gd name="T10" fmla="*/ 0 w 46"/>
                  <a:gd name="T11" fmla="*/ 0 h 137"/>
                  <a:gd name="T12" fmla="*/ 46 w 46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7">
                    <a:moveTo>
                      <a:pt x="46" y="137"/>
                    </a:moveTo>
                    <a:lnTo>
                      <a:pt x="46" y="70"/>
                    </a:lnTo>
                    <a:lnTo>
                      <a:pt x="21" y="70"/>
                    </a:lnTo>
                    <a:lnTo>
                      <a:pt x="46" y="7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1" name="Freeform 432"/>
              <p:cNvSpPr>
                <a:spLocks/>
              </p:cNvSpPr>
              <p:nvPr/>
            </p:nvSpPr>
            <p:spPr bwMode="auto">
              <a:xfrm>
                <a:off x="709" y="3252"/>
                <a:ext cx="23" cy="65"/>
              </a:xfrm>
              <a:custGeom>
                <a:avLst/>
                <a:gdLst>
                  <a:gd name="T0" fmla="*/ 46 w 46"/>
                  <a:gd name="T1" fmla="*/ 131 h 131"/>
                  <a:gd name="T2" fmla="*/ 46 w 46"/>
                  <a:gd name="T3" fmla="*/ 65 h 131"/>
                  <a:gd name="T4" fmla="*/ 21 w 46"/>
                  <a:gd name="T5" fmla="*/ 65 h 131"/>
                  <a:gd name="T6" fmla="*/ 46 w 46"/>
                  <a:gd name="T7" fmla="*/ 65 h 131"/>
                  <a:gd name="T8" fmla="*/ 46 w 46"/>
                  <a:gd name="T9" fmla="*/ 0 h 131"/>
                  <a:gd name="T10" fmla="*/ 0 w 46"/>
                  <a:gd name="T11" fmla="*/ 0 h 131"/>
                  <a:gd name="T12" fmla="*/ 46 w 46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1">
                    <a:moveTo>
                      <a:pt x="46" y="131"/>
                    </a:moveTo>
                    <a:lnTo>
                      <a:pt x="46" y="65"/>
                    </a:lnTo>
                    <a:lnTo>
                      <a:pt x="21" y="65"/>
                    </a:lnTo>
                    <a:lnTo>
                      <a:pt x="46" y="65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2" name="Freeform 433"/>
              <p:cNvSpPr>
                <a:spLocks/>
              </p:cNvSpPr>
              <p:nvPr/>
            </p:nvSpPr>
            <p:spPr bwMode="auto">
              <a:xfrm>
                <a:off x="709" y="3184"/>
                <a:ext cx="23" cy="68"/>
              </a:xfrm>
              <a:custGeom>
                <a:avLst/>
                <a:gdLst>
                  <a:gd name="T0" fmla="*/ 46 w 46"/>
                  <a:gd name="T1" fmla="*/ 137 h 137"/>
                  <a:gd name="T2" fmla="*/ 46 w 46"/>
                  <a:gd name="T3" fmla="*/ 69 h 137"/>
                  <a:gd name="T4" fmla="*/ 21 w 46"/>
                  <a:gd name="T5" fmla="*/ 69 h 137"/>
                  <a:gd name="T6" fmla="*/ 46 w 46"/>
                  <a:gd name="T7" fmla="*/ 69 h 137"/>
                  <a:gd name="T8" fmla="*/ 46 w 46"/>
                  <a:gd name="T9" fmla="*/ 0 h 137"/>
                  <a:gd name="T10" fmla="*/ 0 w 46"/>
                  <a:gd name="T11" fmla="*/ 0 h 137"/>
                  <a:gd name="T12" fmla="*/ 46 w 46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7">
                    <a:moveTo>
                      <a:pt x="46" y="137"/>
                    </a:moveTo>
                    <a:lnTo>
                      <a:pt x="46" y="69"/>
                    </a:lnTo>
                    <a:lnTo>
                      <a:pt x="21" y="69"/>
                    </a:lnTo>
                    <a:lnTo>
                      <a:pt x="46" y="6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3" name="Freeform 434"/>
              <p:cNvSpPr>
                <a:spLocks/>
              </p:cNvSpPr>
              <p:nvPr/>
            </p:nvSpPr>
            <p:spPr bwMode="auto">
              <a:xfrm>
                <a:off x="709" y="3118"/>
                <a:ext cx="23" cy="66"/>
              </a:xfrm>
              <a:custGeom>
                <a:avLst/>
                <a:gdLst>
                  <a:gd name="T0" fmla="*/ 46 w 46"/>
                  <a:gd name="T1" fmla="*/ 130 h 130"/>
                  <a:gd name="T2" fmla="*/ 46 w 46"/>
                  <a:gd name="T3" fmla="*/ 65 h 130"/>
                  <a:gd name="T4" fmla="*/ 21 w 46"/>
                  <a:gd name="T5" fmla="*/ 65 h 130"/>
                  <a:gd name="T6" fmla="*/ 46 w 46"/>
                  <a:gd name="T7" fmla="*/ 65 h 130"/>
                  <a:gd name="T8" fmla="*/ 46 w 46"/>
                  <a:gd name="T9" fmla="*/ 0 h 130"/>
                  <a:gd name="T10" fmla="*/ 0 w 46"/>
                  <a:gd name="T11" fmla="*/ 0 h 130"/>
                  <a:gd name="T12" fmla="*/ 46 w 46"/>
                  <a:gd name="T1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0">
                    <a:moveTo>
                      <a:pt x="46" y="130"/>
                    </a:moveTo>
                    <a:lnTo>
                      <a:pt x="46" y="65"/>
                    </a:lnTo>
                    <a:lnTo>
                      <a:pt x="21" y="65"/>
                    </a:lnTo>
                    <a:lnTo>
                      <a:pt x="46" y="65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4" name="Freeform 435"/>
              <p:cNvSpPr>
                <a:spLocks/>
              </p:cNvSpPr>
              <p:nvPr/>
            </p:nvSpPr>
            <p:spPr bwMode="auto">
              <a:xfrm>
                <a:off x="709" y="3049"/>
                <a:ext cx="23" cy="69"/>
              </a:xfrm>
              <a:custGeom>
                <a:avLst/>
                <a:gdLst>
                  <a:gd name="T0" fmla="*/ 46 w 46"/>
                  <a:gd name="T1" fmla="*/ 139 h 139"/>
                  <a:gd name="T2" fmla="*/ 46 w 46"/>
                  <a:gd name="T3" fmla="*/ 70 h 139"/>
                  <a:gd name="T4" fmla="*/ 21 w 46"/>
                  <a:gd name="T5" fmla="*/ 70 h 139"/>
                  <a:gd name="T6" fmla="*/ 46 w 46"/>
                  <a:gd name="T7" fmla="*/ 70 h 139"/>
                  <a:gd name="T8" fmla="*/ 46 w 46"/>
                  <a:gd name="T9" fmla="*/ 0 h 139"/>
                  <a:gd name="T10" fmla="*/ 0 w 46"/>
                  <a:gd name="T11" fmla="*/ 0 h 139"/>
                  <a:gd name="T12" fmla="*/ 46 w 46"/>
                  <a:gd name="T1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9">
                    <a:moveTo>
                      <a:pt x="46" y="139"/>
                    </a:moveTo>
                    <a:lnTo>
                      <a:pt x="46" y="70"/>
                    </a:lnTo>
                    <a:lnTo>
                      <a:pt x="21" y="70"/>
                    </a:lnTo>
                    <a:lnTo>
                      <a:pt x="46" y="7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5" name="Freeform 436"/>
              <p:cNvSpPr>
                <a:spLocks/>
              </p:cNvSpPr>
              <p:nvPr/>
            </p:nvSpPr>
            <p:spPr bwMode="auto">
              <a:xfrm>
                <a:off x="709" y="2983"/>
                <a:ext cx="23" cy="66"/>
              </a:xfrm>
              <a:custGeom>
                <a:avLst/>
                <a:gdLst>
                  <a:gd name="T0" fmla="*/ 46 w 46"/>
                  <a:gd name="T1" fmla="*/ 132 h 132"/>
                  <a:gd name="T2" fmla="*/ 46 w 46"/>
                  <a:gd name="T3" fmla="*/ 65 h 132"/>
                  <a:gd name="T4" fmla="*/ 21 w 46"/>
                  <a:gd name="T5" fmla="*/ 65 h 132"/>
                  <a:gd name="T6" fmla="*/ 46 w 46"/>
                  <a:gd name="T7" fmla="*/ 65 h 132"/>
                  <a:gd name="T8" fmla="*/ 46 w 46"/>
                  <a:gd name="T9" fmla="*/ 0 h 132"/>
                  <a:gd name="T10" fmla="*/ 0 w 46"/>
                  <a:gd name="T11" fmla="*/ 0 h 132"/>
                  <a:gd name="T12" fmla="*/ 46 w 46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32">
                    <a:moveTo>
                      <a:pt x="46" y="132"/>
                    </a:moveTo>
                    <a:lnTo>
                      <a:pt x="46" y="65"/>
                    </a:lnTo>
                    <a:lnTo>
                      <a:pt x="21" y="65"/>
                    </a:lnTo>
                    <a:lnTo>
                      <a:pt x="46" y="65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6" name="Line 437"/>
              <p:cNvSpPr>
                <a:spLocks noChangeShapeType="1"/>
              </p:cNvSpPr>
              <p:nvPr/>
            </p:nvSpPr>
            <p:spPr bwMode="auto">
              <a:xfrm>
                <a:off x="732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7" name="Line 438"/>
              <p:cNvSpPr>
                <a:spLocks noChangeShapeType="1"/>
              </p:cNvSpPr>
              <p:nvPr/>
            </p:nvSpPr>
            <p:spPr bwMode="auto">
              <a:xfrm>
                <a:off x="749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8" name="Line 439"/>
              <p:cNvSpPr>
                <a:spLocks noChangeShapeType="1"/>
              </p:cNvSpPr>
              <p:nvPr/>
            </p:nvSpPr>
            <p:spPr bwMode="auto">
              <a:xfrm>
                <a:off x="766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9" name="Line 440"/>
              <p:cNvSpPr>
                <a:spLocks noChangeShapeType="1"/>
              </p:cNvSpPr>
              <p:nvPr/>
            </p:nvSpPr>
            <p:spPr bwMode="auto">
              <a:xfrm>
                <a:off x="784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0" name="Line 441"/>
              <p:cNvSpPr>
                <a:spLocks noChangeShapeType="1"/>
              </p:cNvSpPr>
              <p:nvPr/>
            </p:nvSpPr>
            <p:spPr bwMode="auto">
              <a:xfrm>
                <a:off x="801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1" name="Line 442"/>
              <p:cNvSpPr>
                <a:spLocks noChangeShapeType="1"/>
              </p:cNvSpPr>
              <p:nvPr/>
            </p:nvSpPr>
            <p:spPr bwMode="auto">
              <a:xfrm>
                <a:off x="819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2" name="Line 443"/>
              <p:cNvSpPr>
                <a:spLocks noChangeShapeType="1"/>
              </p:cNvSpPr>
              <p:nvPr/>
            </p:nvSpPr>
            <p:spPr bwMode="auto">
              <a:xfrm>
                <a:off x="837" y="358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3" name="Line 444"/>
              <p:cNvSpPr>
                <a:spLocks noChangeShapeType="1"/>
              </p:cNvSpPr>
              <p:nvPr/>
            </p:nvSpPr>
            <p:spPr bwMode="auto">
              <a:xfrm>
                <a:off x="853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4" name="Line 445"/>
              <p:cNvSpPr>
                <a:spLocks noChangeShapeType="1"/>
              </p:cNvSpPr>
              <p:nvPr/>
            </p:nvSpPr>
            <p:spPr bwMode="auto">
              <a:xfrm>
                <a:off x="872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5" name="Line 446"/>
              <p:cNvSpPr>
                <a:spLocks noChangeShapeType="1"/>
              </p:cNvSpPr>
              <p:nvPr/>
            </p:nvSpPr>
            <p:spPr bwMode="auto">
              <a:xfrm>
                <a:off x="889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6" name="Line 447"/>
              <p:cNvSpPr>
                <a:spLocks noChangeShapeType="1"/>
              </p:cNvSpPr>
              <p:nvPr/>
            </p:nvSpPr>
            <p:spPr bwMode="auto">
              <a:xfrm>
                <a:off x="906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7" name="Line 448"/>
              <p:cNvSpPr>
                <a:spLocks noChangeShapeType="1"/>
              </p:cNvSpPr>
              <p:nvPr/>
            </p:nvSpPr>
            <p:spPr bwMode="auto">
              <a:xfrm>
                <a:off x="924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8" name="Line 449"/>
              <p:cNvSpPr>
                <a:spLocks noChangeShapeType="1"/>
              </p:cNvSpPr>
              <p:nvPr/>
            </p:nvSpPr>
            <p:spPr bwMode="auto">
              <a:xfrm>
                <a:off x="942" y="358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9" name="Line 450"/>
              <p:cNvSpPr>
                <a:spLocks noChangeShapeType="1"/>
              </p:cNvSpPr>
              <p:nvPr/>
            </p:nvSpPr>
            <p:spPr bwMode="auto">
              <a:xfrm>
                <a:off x="958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0" name="Line 451"/>
              <p:cNvSpPr>
                <a:spLocks noChangeShapeType="1"/>
              </p:cNvSpPr>
              <p:nvPr/>
            </p:nvSpPr>
            <p:spPr bwMode="auto">
              <a:xfrm>
                <a:off x="975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1" name="Line 452"/>
              <p:cNvSpPr>
                <a:spLocks noChangeShapeType="1"/>
              </p:cNvSpPr>
              <p:nvPr/>
            </p:nvSpPr>
            <p:spPr bwMode="auto">
              <a:xfrm>
                <a:off x="993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2" name="Line 453"/>
              <p:cNvSpPr>
                <a:spLocks noChangeShapeType="1"/>
              </p:cNvSpPr>
              <p:nvPr/>
            </p:nvSpPr>
            <p:spPr bwMode="auto">
              <a:xfrm>
                <a:off x="1011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3" name="Line 454"/>
              <p:cNvSpPr>
                <a:spLocks noChangeShapeType="1"/>
              </p:cNvSpPr>
              <p:nvPr/>
            </p:nvSpPr>
            <p:spPr bwMode="auto">
              <a:xfrm>
                <a:off x="1027" y="358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4" name="Line 455"/>
              <p:cNvSpPr>
                <a:spLocks noChangeShapeType="1"/>
              </p:cNvSpPr>
              <p:nvPr/>
            </p:nvSpPr>
            <p:spPr bwMode="auto">
              <a:xfrm>
                <a:off x="1044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5" name="Line 456"/>
              <p:cNvSpPr>
                <a:spLocks noChangeShapeType="1"/>
              </p:cNvSpPr>
              <p:nvPr/>
            </p:nvSpPr>
            <p:spPr bwMode="auto">
              <a:xfrm>
                <a:off x="1063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6" name="Line 457"/>
              <p:cNvSpPr>
                <a:spLocks noChangeShapeType="1"/>
              </p:cNvSpPr>
              <p:nvPr/>
            </p:nvSpPr>
            <p:spPr bwMode="auto">
              <a:xfrm>
                <a:off x="1081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7" name="Line 458"/>
              <p:cNvSpPr>
                <a:spLocks noChangeShapeType="1"/>
              </p:cNvSpPr>
              <p:nvPr/>
            </p:nvSpPr>
            <p:spPr bwMode="auto">
              <a:xfrm>
                <a:off x="1099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8" name="Line 459"/>
              <p:cNvSpPr>
                <a:spLocks noChangeShapeType="1"/>
              </p:cNvSpPr>
              <p:nvPr/>
            </p:nvSpPr>
            <p:spPr bwMode="auto">
              <a:xfrm>
                <a:off x="1116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9" name="Line 460"/>
              <p:cNvSpPr>
                <a:spLocks noChangeShapeType="1"/>
              </p:cNvSpPr>
              <p:nvPr/>
            </p:nvSpPr>
            <p:spPr bwMode="auto">
              <a:xfrm>
                <a:off x="1133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0" name="Line 461"/>
              <p:cNvSpPr>
                <a:spLocks noChangeShapeType="1"/>
              </p:cNvSpPr>
              <p:nvPr/>
            </p:nvSpPr>
            <p:spPr bwMode="auto">
              <a:xfrm>
                <a:off x="1150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1" name="Line 462"/>
              <p:cNvSpPr>
                <a:spLocks noChangeShapeType="1"/>
              </p:cNvSpPr>
              <p:nvPr/>
            </p:nvSpPr>
            <p:spPr bwMode="auto">
              <a:xfrm>
                <a:off x="1167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2" name="Line 463"/>
              <p:cNvSpPr>
                <a:spLocks noChangeShapeType="1"/>
              </p:cNvSpPr>
              <p:nvPr/>
            </p:nvSpPr>
            <p:spPr bwMode="auto">
              <a:xfrm>
                <a:off x="1185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3" name="Line 464"/>
              <p:cNvSpPr>
                <a:spLocks noChangeShapeType="1"/>
              </p:cNvSpPr>
              <p:nvPr/>
            </p:nvSpPr>
            <p:spPr bwMode="auto">
              <a:xfrm>
                <a:off x="1202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4" name="Line 465"/>
              <p:cNvSpPr>
                <a:spLocks noChangeShapeType="1"/>
              </p:cNvSpPr>
              <p:nvPr/>
            </p:nvSpPr>
            <p:spPr bwMode="auto">
              <a:xfrm>
                <a:off x="1220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5" name="Line 466"/>
              <p:cNvSpPr>
                <a:spLocks noChangeShapeType="1"/>
              </p:cNvSpPr>
              <p:nvPr/>
            </p:nvSpPr>
            <p:spPr bwMode="auto">
              <a:xfrm>
                <a:off x="1238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6" name="Line 467"/>
              <p:cNvSpPr>
                <a:spLocks noChangeShapeType="1"/>
              </p:cNvSpPr>
              <p:nvPr/>
            </p:nvSpPr>
            <p:spPr bwMode="auto">
              <a:xfrm>
                <a:off x="1254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7" name="Line 468"/>
              <p:cNvSpPr>
                <a:spLocks noChangeShapeType="1"/>
              </p:cNvSpPr>
              <p:nvPr/>
            </p:nvSpPr>
            <p:spPr bwMode="auto">
              <a:xfrm>
                <a:off x="1272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8" name="Line 469"/>
              <p:cNvSpPr>
                <a:spLocks noChangeShapeType="1"/>
              </p:cNvSpPr>
              <p:nvPr/>
            </p:nvSpPr>
            <p:spPr bwMode="auto">
              <a:xfrm>
                <a:off x="1290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9" name="Line 470"/>
              <p:cNvSpPr>
                <a:spLocks noChangeShapeType="1"/>
              </p:cNvSpPr>
              <p:nvPr/>
            </p:nvSpPr>
            <p:spPr bwMode="auto">
              <a:xfrm>
                <a:off x="1307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0" name="Line 471"/>
              <p:cNvSpPr>
                <a:spLocks noChangeShapeType="1"/>
              </p:cNvSpPr>
              <p:nvPr/>
            </p:nvSpPr>
            <p:spPr bwMode="auto">
              <a:xfrm>
                <a:off x="1324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1" name="Line 472"/>
              <p:cNvSpPr>
                <a:spLocks noChangeShapeType="1"/>
              </p:cNvSpPr>
              <p:nvPr/>
            </p:nvSpPr>
            <p:spPr bwMode="auto">
              <a:xfrm>
                <a:off x="1342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2" name="Line 473"/>
              <p:cNvSpPr>
                <a:spLocks noChangeShapeType="1"/>
              </p:cNvSpPr>
              <p:nvPr/>
            </p:nvSpPr>
            <p:spPr bwMode="auto">
              <a:xfrm>
                <a:off x="1359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3" name="Line 474"/>
              <p:cNvSpPr>
                <a:spLocks noChangeShapeType="1"/>
              </p:cNvSpPr>
              <p:nvPr/>
            </p:nvSpPr>
            <p:spPr bwMode="auto">
              <a:xfrm>
                <a:off x="1376" y="358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4" name="Line 475"/>
              <p:cNvSpPr>
                <a:spLocks noChangeShapeType="1"/>
              </p:cNvSpPr>
              <p:nvPr/>
            </p:nvSpPr>
            <p:spPr bwMode="auto">
              <a:xfrm>
                <a:off x="1395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5" name="Line 476"/>
              <p:cNvSpPr>
                <a:spLocks noChangeShapeType="1"/>
              </p:cNvSpPr>
              <p:nvPr/>
            </p:nvSpPr>
            <p:spPr bwMode="auto">
              <a:xfrm>
                <a:off x="1413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6" name="Line 477"/>
              <p:cNvSpPr>
                <a:spLocks noChangeShapeType="1"/>
              </p:cNvSpPr>
              <p:nvPr/>
            </p:nvSpPr>
            <p:spPr bwMode="auto">
              <a:xfrm>
                <a:off x="1430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7" name="Line 478"/>
              <p:cNvSpPr>
                <a:spLocks noChangeShapeType="1"/>
              </p:cNvSpPr>
              <p:nvPr/>
            </p:nvSpPr>
            <p:spPr bwMode="auto">
              <a:xfrm>
                <a:off x="1447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8" name="Line 479"/>
              <p:cNvSpPr>
                <a:spLocks noChangeShapeType="1"/>
              </p:cNvSpPr>
              <p:nvPr/>
            </p:nvSpPr>
            <p:spPr bwMode="auto">
              <a:xfrm>
                <a:off x="1465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9" name="Line 480"/>
              <p:cNvSpPr>
                <a:spLocks noChangeShapeType="1"/>
              </p:cNvSpPr>
              <p:nvPr/>
            </p:nvSpPr>
            <p:spPr bwMode="auto">
              <a:xfrm>
                <a:off x="1482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0" name="Line 481"/>
              <p:cNvSpPr>
                <a:spLocks noChangeShapeType="1"/>
              </p:cNvSpPr>
              <p:nvPr/>
            </p:nvSpPr>
            <p:spPr bwMode="auto">
              <a:xfrm>
                <a:off x="1499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1" name="Line 482"/>
              <p:cNvSpPr>
                <a:spLocks noChangeShapeType="1"/>
              </p:cNvSpPr>
              <p:nvPr/>
            </p:nvSpPr>
            <p:spPr bwMode="auto">
              <a:xfrm>
                <a:off x="1517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2" name="Line 483"/>
              <p:cNvSpPr>
                <a:spLocks noChangeShapeType="1"/>
              </p:cNvSpPr>
              <p:nvPr/>
            </p:nvSpPr>
            <p:spPr bwMode="auto">
              <a:xfrm>
                <a:off x="1534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3" name="Line 484"/>
              <p:cNvSpPr>
                <a:spLocks noChangeShapeType="1"/>
              </p:cNvSpPr>
              <p:nvPr/>
            </p:nvSpPr>
            <p:spPr bwMode="auto">
              <a:xfrm>
                <a:off x="1551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4" name="Line 485"/>
              <p:cNvSpPr>
                <a:spLocks noChangeShapeType="1"/>
              </p:cNvSpPr>
              <p:nvPr/>
            </p:nvSpPr>
            <p:spPr bwMode="auto">
              <a:xfrm>
                <a:off x="1568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5" name="Line 486"/>
              <p:cNvSpPr>
                <a:spLocks noChangeShapeType="1"/>
              </p:cNvSpPr>
              <p:nvPr/>
            </p:nvSpPr>
            <p:spPr bwMode="auto">
              <a:xfrm>
                <a:off x="1586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6" name="Line 487"/>
              <p:cNvSpPr>
                <a:spLocks noChangeShapeType="1"/>
              </p:cNvSpPr>
              <p:nvPr/>
            </p:nvSpPr>
            <p:spPr bwMode="auto">
              <a:xfrm>
                <a:off x="1604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7" name="Line 488"/>
              <p:cNvSpPr>
                <a:spLocks noChangeShapeType="1"/>
              </p:cNvSpPr>
              <p:nvPr/>
            </p:nvSpPr>
            <p:spPr bwMode="auto">
              <a:xfrm>
                <a:off x="1621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8" name="Line 489"/>
              <p:cNvSpPr>
                <a:spLocks noChangeShapeType="1"/>
              </p:cNvSpPr>
              <p:nvPr/>
            </p:nvSpPr>
            <p:spPr bwMode="auto">
              <a:xfrm>
                <a:off x="1639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9" name="Line 490"/>
              <p:cNvSpPr>
                <a:spLocks noChangeShapeType="1"/>
              </p:cNvSpPr>
              <p:nvPr/>
            </p:nvSpPr>
            <p:spPr bwMode="auto">
              <a:xfrm>
                <a:off x="1655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0" name="Line 491"/>
              <p:cNvSpPr>
                <a:spLocks noChangeShapeType="1"/>
              </p:cNvSpPr>
              <p:nvPr/>
            </p:nvSpPr>
            <p:spPr bwMode="auto">
              <a:xfrm>
                <a:off x="1673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1" name="Line 492"/>
              <p:cNvSpPr>
                <a:spLocks noChangeShapeType="1"/>
              </p:cNvSpPr>
              <p:nvPr/>
            </p:nvSpPr>
            <p:spPr bwMode="auto">
              <a:xfrm>
                <a:off x="1690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2" name="Line 493"/>
              <p:cNvSpPr>
                <a:spLocks noChangeShapeType="1"/>
              </p:cNvSpPr>
              <p:nvPr/>
            </p:nvSpPr>
            <p:spPr bwMode="auto">
              <a:xfrm>
                <a:off x="1708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3" name="Line 494"/>
              <p:cNvSpPr>
                <a:spLocks noChangeShapeType="1"/>
              </p:cNvSpPr>
              <p:nvPr/>
            </p:nvSpPr>
            <p:spPr bwMode="auto">
              <a:xfrm>
                <a:off x="1726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4" name="Line 495"/>
              <p:cNvSpPr>
                <a:spLocks noChangeShapeType="1"/>
              </p:cNvSpPr>
              <p:nvPr/>
            </p:nvSpPr>
            <p:spPr bwMode="auto">
              <a:xfrm>
                <a:off x="1743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5" name="Line 496"/>
              <p:cNvSpPr>
                <a:spLocks noChangeShapeType="1"/>
              </p:cNvSpPr>
              <p:nvPr/>
            </p:nvSpPr>
            <p:spPr bwMode="auto">
              <a:xfrm>
                <a:off x="1761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6" name="Line 497"/>
              <p:cNvSpPr>
                <a:spLocks noChangeShapeType="1"/>
              </p:cNvSpPr>
              <p:nvPr/>
            </p:nvSpPr>
            <p:spPr bwMode="auto">
              <a:xfrm>
                <a:off x="1778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7" name="Line 498"/>
              <p:cNvSpPr>
                <a:spLocks noChangeShapeType="1"/>
              </p:cNvSpPr>
              <p:nvPr/>
            </p:nvSpPr>
            <p:spPr bwMode="auto">
              <a:xfrm>
                <a:off x="1796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8" name="Line 499"/>
              <p:cNvSpPr>
                <a:spLocks noChangeShapeType="1"/>
              </p:cNvSpPr>
              <p:nvPr/>
            </p:nvSpPr>
            <p:spPr bwMode="auto">
              <a:xfrm>
                <a:off x="1813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9" name="Line 500"/>
              <p:cNvSpPr>
                <a:spLocks noChangeShapeType="1"/>
              </p:cNvSpPr>
              <p:nvPr/>
            </p:nvSpPr>
            <p:spPr bwMode="auto">
              <a:xfrm>
                <a:off x="1830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0" name="Line 501"/>
              <p:cNvSpPr>
                <a:spLocks noChangeShapeType="1"/>
              </p:cNvSpPr>
              <p:nvPr/>
            </p:nvSpPr>
            <p:spPr bwMode="auto">
              <a:xfrm>
                <a:off x="1848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1" name="Line 502"/>
              <p:cNvSpPr>
                <a:spLocks noChangeShapeType="1"/>
              </p:cNvSpPr>
              <p:nvPr/>
            </p:nvSpPr>
            <p:spPr bwMode="auto">
              <a:xfrm>
                <a:off x="1865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2" name="Line 503"/>
              <p:cNvSpPr>
                <a:spLocks noChangeShapeType="1"/>
              </p:cNvSpPr>
              <p:nvPr/>
            </p:nvSpPr>
            <p:spPr bwMode="auto">
              <a:xfrm>
                <a:off x="1882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3" name="Line 504"/>
              <p:cNvSpPr>
                <a:spLocks noChangeShapeType="1"/>
              </p:cNvSpPr>
              <p:nvPr/>
            </p:nvSpPr>
            <p:spPr bwMode="auto">
              <a:xfrm>
                <a:off x="1899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4" name="Line 505"/>
              <p:cNvSpPr>
                <a:spLocks noChangeShapeType="1"/>
              </p:cNvSpPr>
              <p:nvPr/>
            </p:nvSpPr>
            <p:spPr bwMode="auto">
              <a:xfrm>
                <a:off x="1917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5" name="Line 506"/>
              <p:cNvSpPr>
                <a:spLocks noChangeShapeType="1"/>
              </p:cNvSpPr>
              <p:nvPr/>
            </p:nvSpPr>
            <p:spPr bwMode="auto">
              <a:xfrm>
                <a:off x="1935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6" name="Line 507"/>
              <p:cNvSpPr>
                <a:spLocks noChangeShapeType="1"/>
              </p:cNvSpPr>
              <p:nvPr/>
            </p:nvSpPr>
            <p:spPr bwMode="auto">
              <a:xfrm>
                <a:off x="1954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7" name="Line 508"/>
              <p:cNvSpPr>
                <a:spLocks noChangeShapeType="1"/>
              </p:cNvSpPr>
              <p:nvPr/>
            </p:nvSpPr>
            <p:spPr bwMode="auto">
              <a:xfrm>
                <a:off x="1970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8" name="Line 509"/>
              <p:cNvSpPr>
                <a:spLocks noChangeShapeType="1"/>
              </p:cNvSpPr>
              <p:nvPr/>
            </p:nvSpPr>
            <p:spPr bwMode="auto">
              <a:xfrm>
                <a:off x="1987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9" name="Line 510"/>
              <p:cNvSpPr>
                <a:spLocks noChangeShapeType="1"/>
              </p:cNvSpPr>
              <p:nvPr/>
            </p:nvSpPr>
            <p:spPr bwMode="auto">
              <a:xfrm>
                <a:off x="2006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0" name="Line 511"/>
              <p:cNvSpPr>
                <a:spLocks noChangeShapeType="1"/>
              </p:cNvSpPr>
              <p:nvPr/>
            </p:nvSpPr>
            <p:spPr bwMode="auto">
              <a:xfrm>
                <a:off x="2022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1" name="Line 512"/>
              <p:cNvSpPr>
                <a:spLocks noChangeShapeType="1"/>
              </p:cNvSpPr>
              <p:nvPr/>
            </p:nvSpPr>
            <p:spPr bwMode="auto">
              <a:xfrm>
                <a:off x="2041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2" name="Line 513"/>
              <p:cNvSpPr>
                <a:spLocks noChangeShapeType="1"/>
              </p:cNvSpPr>
              <p:nvPr/>
            </p:nvSpPr>
            <p:spPr bwMode="auto">
              <a:xfrm>
                <a:off x="2056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3" name="Line 514"/>
              <p:cNvSpPr>
                <a:spLocks noChangeShapeType="1"/>
              </p:cNvSpPr>
              <p:nvPr/>
            </p:nvSpPr>
            <p:spPr bwMode="auto">
              <a:xfrm>
                <a:off x="2074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4" name="Line 515"/>
              <p:cNvSpPr>
                <a:spLocks noChangeShapeType="1"/>
              </p:cNvSpPr>
              <p:nvPr/>
            </p:nvSpPr>
            <p:spPr bwMode="auto">
              <a:xfrm>
                <a:off x="2092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5" name="Line 516"/>
              <p:cNvSpPr>
                <a:spLocks noChangeShapeType="1"/>
              </p:cNvSpPr>
              <p:nvPr/>
            </p:nvSpPr>
            <p:spPr bwMode="auto">
              <a:xfrm>
                <a:off x="2109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6" name="Line 517"/>
              <p:cNvSpPr>
                <a:spLocks noChangeShapeType="1"/>
              </p:cNvSpPr>
              <p:nvPr/>
            </p:nvSpPr>
            <p:spPr bwMode="auto">
              <a:xfrm>
                <a:off x="2126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7" name="Line 518"/>
              <p:cNvSpPr>
                <a:spLocks noChangeShapeType="1"/>
              </p:cNvSpPr>
              <p:nvPr/>
            </p:nvSpPr>
            <p:spPr bwMode="auto">
              <a:xfrm>
                <a:off x="2146" y="358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8" name="Line 519"/>
              <p:cNvSpPr>
                <a:spLocks noChangeShapeType="1"/>
              </p:cNvSpPr>
              <p:nvPr/>
            </p:nvSpPr>
            <p:spPr bwMode="auto">
              <a:xfrm>
                <a:off x="2163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9" name="Line 520"/>
              <p:cNvSpPr>
                <a:spLocks noChangeShapeType="1"/>
              </p:cNvSpPr>
              <p:nvPr/>
            </p:nvSpPr>
            <p:spPr bwMode="auto">
              <a:xfrm>
                <a:off x="2180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0" name="Line 521"/>
              <p:cNvSpPr>
                <a:spLocks noChangeShapeType="1"/>
              </p:cNvSpPr>
              <p:nvPr/>
            </p:nvSpPr>
            <p:spPr bwMode="auto">
              <a:xfrm>
                <a:off x="2196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1" name="Line 522"/>
              <p:cNvSpPr>
                <a:spLocks noChangeShapeType="1"/>
              </p:cNvSpPr>
              <p:nvPr/>
            </p:nvSpPr>
            <p:spPr bwMode="auto">
              <a:xfrm>
                <a:off x="2214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2" name="Line 523"/>
              <p:cNvSpPr>
                <a:spLocks noChangeShapeType="1"/>
              </p:cNvSpPr>
              <p:nvPr/>
            </p:nvSpPr>
            <p:spPr bwMode="auto">
              <a:xfrm>
                <a:off x="2232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3" name="Line 524"/>
              <p:cNvSpPr>
                <a:spLocks noChangeShapeType="1"/>
              </p:cNvSpPr>
              <p:nvPr/>
            </p:nvSpPr>
            <p:spPr bwMode="auto">
              <a:xfrm>
                <a:off x="2250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4" name="Line 525"/>
              <p:cNvSpPr>
                <a:spLocks noChangeShapeType="1"/>
              </p:cNvSpPr>
              <p:nvPr/>
            </p:nvSpPr>
            <p:spPr bwMode="auto">
              <a:xfrm>
                <a:off x="2265" y="358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5" name="Line 526"/>
              <p:cNvSpPr>
                <a:spLocks noChangeShapeType="1"/>
              </p:cNvSpPr>
              <p:nvPr/>
            </p:nvSpPr>
            <p:spPr bwMode="auto">
              <a:xfrm>
                <a:off x="2283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6" name="Line 527"/>
              <p:cNvSpPr>
                <a:spLocks noChangeShapeType="1"/>
              </p:cNvSpPr>
              <p:nvPr/>
            </p:nvSpPr>
            <p:spPr bwMode="auto">
              <a:xfrm>
                <a:off x="2300" y="358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7" name="Line 528"/>
              <p:cNvSpPr>
                <a:spLocks noChangeShapeType="1"/>
              </p:cNvSpPr>
              <p:nvPr/>
            </p:nvSpPr>
            <p:spPr bwMode="auto">
              <a:xfrm>
                <a:off x="2321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8" name="Line 529"/>
              <p:cNvSpPr>
                <a:spLocks noChangeShapeType="1"/>
              </p:cNvSpPr>
              <p:nvPr/>
            </p:nvSpPr>
            <p:spPr bwMode="auto">
              <a:xfrm>
                <a:off x="2337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9" name="Line 530"/>
              <p:cNvSpPr>
                <a:spLocks noChangeShapeType="1"/>
              </p:cNvSpPr>
              <p:nvPr/>
            </p:nvSpPr>
            <p:spPr bwMode="auto">
              <a:xfrm>
                <a:off x="2355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0" name="Line 531"/>
              <p:cNvSpPr>
                <a:spLocks noChangeShapeType="1"/>
              </p:cNvSpPr>
              <p:nvPr/>
            </p:nvSpPr>
            <p:spPr bwMode="auto">
              <a:xfrm>
                <a:off x="2373" y="358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1" name="Line 532"/>
              <p:cNvSpPr>
                <a:spLocks noChangeShapeType="1"/>
              </p:cNvSpPr>
              <p:nvPr/>
            </p:nvSpPr>
            <p:spPr bwMode="auto">
              <a:xfrm>
                <a:off x="2388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2" name="Line 533"/>
              <p:cNvSpPr>
                <a:spLocks noChangeShapeType="1"/>
              </p:cNvSpPr>
              <p:nvPr/>
            </p:nvSpPr>
            <p:spPr bwMode="auto">
              <a:xfrm>
                <a:off x="2407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3" name="Line 534"/>
              <p:cNvSpPr>
                <a:spLocks noChangeShapeType="1"/>
              </p:cNvSpPr>
              <p:nvPr/>
            </p:nvSpPr>
            <p:spPr bwMode="auto">
              <a:xfrm>
                <a:off x="2424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4" name="Line 535"/>
              <p:cNvSpPr>
                <a:spLocks noChangeShapeType="1"/>
              </p:cNvSpPr>
              <p:nvPr/>
            </p:nvSpPr>
            <p:spPr bwMode="auto">
              <a:xfrm>
                <a:off x="2442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5" name="Line 536"/>
              <p:cNvSpPr>
                <a:spLocks noChangeShapeType="1"/>
              </p:cNvSpPr>
              <p:nvPr/>
            </p:nvSpPr>
            <p:spPr bwMode="auto">
              <a:xfrm>
                <a:off x="2458" y="358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6" name="Line 537"/>
              <p:cNvSpPr>
                <a:spLocks noChangeShapeType="1"/>
              </p:cNvSpPr>
              <p:nvPr/>
            </p:nvSpPr>
            <p:spPr bwMode="auto">
              <a:xfrm>
                <a:off x="2474" y="358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7" name="Line 538"/>
              <p:cNvSpPr>
                <a:spLocks noChangeShapeType="1"/>
              </p:cNvSpPr>
              <p:nvPr/>
            </p:nvSpPr>
            <p:spPr bwMode="auto">
              <a:xfrm>
                <a:off x="2495" y="358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8" name="Line 539"/>
              <p:cNvSpPr>
                <a:spLocks noChangeShapeType="1"/>
              </p:cNvSpPr>
              <p:nvPr/>
            </p:nvSpPr>
            <p:spPr bwMode="auto">
              <a:xfrm>
                <a:off x="2511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9" name="Line 540"/>
              <p:cNvSpPr>
                <a:spLocks noChangeShapeType="1"/>
              </p:cNvSpPr>
              <p:nvPr/>
            </p:nvSpPr>
            <p:spPr bwMode="auto">
              <a:xfrm>
                <a:off x="2529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0" name="Line 541"/>
              <p:cNvSpPr>
                <a:spLocks noChangeShapeType="1"/>
              </p:cNvSpPr>
              <p:nvPr/>
            </p:nvSpPr>
            <p:spPr bwMode="auto">
              <a:xfrm>
                <a:off x="2546" y="3587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1" name="Line 542"/>
              <p:cNvSpPr>
                <a:spLocks noChangeShapeType="1"/>
              </p:cNvSpPr>
              <p:nvPr/>
            </p:nvSpPr>
            <p:spPr bwMode="auto">
              <a:xfrm>
                <a:off x="2564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2" name="Line 543"/>
              <p:cNvSpPr>
                <a:spLocks noChangeShapeType="1"/>
              </p:cNvSpPr>
              <p:nvPr/>
            </p:nvSpPr>
            <p:spPr bwMode="auto">
              <a:xfrm>
                <a:off x="2580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3" name="Line 544"/>
              <p:cNvSpPr>
                <a:spLocks noChangeShapeType="1"/>
              </p:cNvSpPr>
              <p:nvPr/>
            </p:nvSpPr>
            <p:spPr bwMode="auto">
              <a:xfrm>
                <a:off x="2598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4" name="Line 545"/>
              <p:cNvSpPr>
                <a:spLocks noChangeShapeType="1"/>
              </p:cNvSpPr>
              <p:nvPr/>
            </p:nvSpPr>
            <p:spPr bwMode="auto">
              <a:xfrm>
                <a:off x="2617" y="358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5" name="Line 546"/>
              <p:cNvSpPr>
                <a:spLocks noChangeShapeType="1"/>
              </p:cNvSpPr>
              <p:nvPr/>
            </p:nvSpPr>
            <p:spPr bwMode="auto">
              <a:xfrm>
                <a:off x="2633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6" name="Line 547"/>
              <p:cNvSpPr>
                <a:spLocks noChangeShapeType="1"/>
              </p:cNvSpPr>
              <p:nvPr/>
            </p:nvSpPr>
            <p:spPr bwMode="auto">
              <a:xfrm>
                <a:off x="2651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7" name="Line 548"/>
              <p:cNvSpPr>
                <a:spLocks noChangeShapeType="1"/>
              </p:cNvSpPr>
              <p:nvPr/>
            </p:nvSpPr>
            <p:spPr bwMode="auto">
              <a:xfrm>
                <a:off x="2669" y="35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8" name="Line 549"/>
              <p:cNvSpPr>
                <a:spLocks noChangeShapeType="1"/>
              </p:cNvSpPr>
              <p:nvPr/>
            </p:nvSpPr>
            <p:spPr bwMode="auto">
              <a:xfrm>
                <a:off x="2686" y="35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9" name="Freeform 550"/>
              <p:cNvSpPr>
                <a:spLocks/>
              </p:cNvSpPr>
              <p:nvPr/>
            </p:nvSpPr>
            <p:spPr bwMode="auto">
              <a:xfrm>
                <a:off x="732" y="3049"/>
                <a:ext cx="1964" cy="538"/>
              </a:xfrm>
              <a:custGeom>
                <a:avLst/>
                <a:gdLst>
                  <a:gd name="T0" fmla="*/ 58 w 3927"/>
                  <a:gd name="T1" fmla="*/ 1073 h 1075"/>
                  <a:gd name="T2" fmla="*/ 254 w 3927"/>
                  <a:gd name="T3" fmla="*/ 1072 h 1075"/>
                  <a:gd name="T4" fmla="*/ 371 w 3927"/>
                  <a:gd name="T5" fmla="*/ 1069 h 1075"/>
                  <a:gd name="T6" fmla="*/ 471 w 3927"/>
                  <a:gd name="T7" fmla="*/ 1067 h 1075"/>
                  <a:gd name="T8" fmla="*/ 530 w 3927"/>
                  <a:gd name="T9" fmla="*/ 1064 h 1075"/>
                  <a:gd name="T10" fmla="*/ 668 w 3927"/>
                  <a:gd name="T11" fmla="*/ 1062 h 1075"/>
                  <a:gd name="T12" fmla="*/ 726 w 3927"/>
                  <a:gd name="T13" fmla="*/ 1059 h 1075"/>
                  <a:gd name="T14" fmla="*/ 782 w 3927"/>
                  <a:gd name="T15" fmla="*/ 1054 h 1075"/>
                  <a:gd name="T16" fmla="*/ 864 w 3927"/>
                  <a:gd name="T17" fmla="*/ 1051 h 1075"/>
                  <a:gd name="T18" fmla="*/ 920 w 3927"/>
                  <a:gd name="T19" fmla="*/ 1044 h 1075"/>
                  <a:gd name="T20" fmla="*/ 978 w 3927"/>
                  <a:gd name="T21" fmla="*/ 1039 h 1075"/>
                  <a:gd name="T22" fmla="*/ 1039 w 3927"/>
                  <a:gd name="T23" fmla="*/ 1033 h 1075"/>
                  <a:gd name="T24" fmla="*/ 1099 w 3927"/>
                  <a:gd name="T25" fmla="*/ 1025 h 1075"/>
                  <a:gd name="T26" fmla="*/ 1157 w 3927"/>
                  <a:gd name="T27" fmla="*/ 1015 h 1075"/>
                  <a:gd name="T28" fmla="*/ 1215 w 3927"/>
                  <a:gd name="T29" fmla="*/ 1003 h 1075"/>
                  <a:gd name="T30" fmla="*/ 1277 w 3927"/>
                  <a:gd name="T31" fmla="*/ 987 h 1075"/>
                  <a:gd name="T32" fmla="*/ 1334 w 3927"/>
                  <a:gd name="T33" fmla="*/ 969 h 1075"/>
                  <a:gd name="T34" fmla="*/ 1392 w 3927"/>
                  <a:gd name="T35" fmla="*/ 945 h 1075"/>
                  <a:gd name="T36" fmla="*/ 1450 w 3927"/>
                  <a:gd name="T37" fmla="*/ 912 h 1075"/>
                  <a:gd name="T38" fmla="*/ 1510 w 3927"/>
                  <a:gd name="T39" fmla="*/ 870 h 1075"/>
                  <a:gd name="T40" fmla="*/ 1570 w 3927"/>
                  <a:gd name="T41" fmla="*/ 812 h 1075"/>
                  <a:gd name="T42" fmla="*/ 1629 w 3927"/>
                  <a:gd name="T43" fmla="*/ 736 h 1075"/>
                  <a:gd name="T44" fmla="*/ 1687 w 3927"/>
                  <a:gd name="T45" fmla="*/ 631 h 1075"/>
                  <a:gd name="T46" fmla="*/ 1747 w 3927"/>
                  <a:gd name="T47" fmla="*/ 496 h 1075"/>
                  <a:gd name="T48" fmla="*/ 1805 w 3927"/>
                  <a:gd name="T49" fmla="*/ 329 h 1075"/>
                  <a:gd name="T50" fmla="*/ 1864 w 3927"/>
                  <a:gd name="T51" fmla="*/ 155 h 1075"/>
                  <a:gd name="T52" fmla="*/ 1922 w 3927"/>
                  <a:gd name="T53" fmla="*/ 28 h 1075"/>
                  <a:gd name="T54" fmla="*/ 1982 w 3927"/>
                  <a:gd name="T55" fmla="*/ 8 h 1075"/>
                  <a:gd name="T56" fmla="*/ 2042 w 3927"/>
                  <a:gd name="T57" fmla="*/ 96 h 1075"/>
                  <a:gd name="T58" fmla="*/ 2100 w 3927"/>
                  <a:gd name="T59" fmla="*/ 246 h 1075"/>
                  <a:gd name="T60" fmla="*/ 2157 w 3927"/>
                  <a:gd name="T61" fmla="*/ 400 h 1075"/>
                  <a:gd name="T62" fmla="*/ 2219 w 3927"/>
                  <a:gd name="T63" fmla="*/ 533 h 1075"/>
                  <a:gd name="T64" fmla="*/ 2277 w 3927"/>
                  <a:gd name="T65" fmla="*/ 638 h 1075"/>
                  <a:gd name="T66" fmla="*/ 2335 w 3927"/>
                  <a:gd name="T67" fmla="*/ 719 h 1075"/>
                  <a:gd name="T68" fmla="*/ 2394 w 3927"/>
                  <a:gd name="T69" fmla="*/ 780 h 1075"/>
                  <a:gd name="T70" fmla="*/ 2454 w 3927"/>
                  <a:gd name="T71" fmla="*/ 829 h 1075"/>
                  <a:gd name="T72" fmla="*/ 2512 w 3927"/>
                  <a:gd name="T73" fmla="*/ 868 h 1075"/>
                  <a:gd name="T74" fmla="*/ 2570 w 3927"/>
                  <a:gd name="T75" fmla="*/ 897 h 1075"/>
                  <a:gd name="T76" fmla="*/ 2629 w 3927"/>
                  <a:gd name="T77" fmla="*/ 920 h 1075"/>
                  <a:gd name="T78" fmla="*/ 2690 w 3927"/>
                  <a:gd name="T79" fmla="*/ 938 h 1075"/>
                  <a:gd name="T80" fmla="*/ 2749 w 3927"/>
                  <a:gd name="T81" fmla="*/ 956 h 1075"/>
                  <a:gd name="T82" fmla="*/ 2807 w 3927"/>
                  <a:gd name="T83" fmla="*/ 969 h 1075"/>
                  <a:gd name="T84" fmla="*/ 2865 w 3927"/>
                  <a:gd name="T85" fmla="*/ 980 h 1075"/>
                  <a:gd name="T86" fmla="*/ 2925 w 3927"/>
                  <a:gd name="T87" fmla="*/ 989 h 1075"/>
                  <a:gd name="T88" fmla="*/ 2984 w 3927"/>
                  <a:gd name="T89" fmla="*/ 997 h 1075"/>
                  <a:gd name="T90" fmla="*/ 3042 w 3927"/>
                  <a:gd name="T91" fmla="*/ 1005 h 1075"/>
                  <a:gd name="T92" fmla="*/ 3100 w 3927"/>
                  <a:gd name="T93" fmla="*/ 1010 h 1075"/>
                  <a:gd name="T94" fmla="*/ 3162 w 3927"/>
                  <a:gd name="T95" fmla="*/ 1015 h 1075"/>
                  <a:gd name="T96" fmla="*/ 3220 w 3927"/>
                  <a:gd name="T97" fmla="*/ 1020 h 1075"/>
                  <a:gd name="T98" fmla="*/ 3279 w 3927"/>
                  <a:gd name="T99" fmla="*/ 1025 h 1075"/>
                  <a:gd name="T100" fmla="*/ 3337 w 3927"/>
                  <a:gd name="T101" fmla="*/ 1028 h 1075"/>
                  <a:gd name="T102" fmla="*/ 3395 w 3927"/>
                  <a:gd name="T103" fmla="*/ 1031 h 1075"/>
                  <a:gd name="T104" fmla="*/ 3455 w 3927"/>
                  <a:gd name="T105" fmla="*/ 1034 h 1075"/>
                  <a:gd name="T106" fmla="*/ 3533 w 3927"/>
                  <a:gd name="T107" fmla="*/ 1038 h 1075"/>
                  <a:gd name="T108" fmla="*/ 3611 w 3927"/>
                  <a:gd name="T109" fmla="*/ 1041 h 1075"/>
                  <a:gd name="T110" fmla="*/ 3731 w 3927"/>
                  <a:gd name="T111" fmla="*/ 1042 h 1075"/>
                  <a:gd name="T112" fmla="*/ 3789 w 3927"/>
                  <a:gd name="T113" fmla="*/ 1046 h 1075"/>
                  <a:gd name="T114" fmla="*/ 3867 w 3927"/>
                  <a:gd name="T115" fmla="*/ 1047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7" h="1075">
                    <a:moveTo>
                      <a:pt x="0" y="1075"/>
                    </a:moveTo>
                    <a:lnTo>
                      <a:pt x="37" y="1075"/>
                    </a:lnTo>
                    <a:lnTo>
                      <a:pt x="58" y="1073"/>
                    </a:lnTo>
                    <a:lnTo>
                      <a:pt x="175" y="1073"/>
                    </a:lnTo>
                    <a:lnTo>
                      <a:pt x="196" y="1072"/>
                    </a:lnTo>
                    <a:lnTo>
                      <a:pt x="254" y="1072"/>
                    </a:lnTo>
                    <a:lnTo>
                      <a:pt x="272" y="1070"/>
                    </a:lnTo>
                    <a:lnTo>
                      <a:pt x="351" y="1070"/>
                    </a:lnTo>
                    <a:lnTo>
                      <a:pt x="371" y="1069"/>
                    </a:lnTo>
                    <a:lnTo>
                      <a:pt x="392" y="1069"/>
                    </a:lnTo>
                    <a:lnTo>
                      <a:pt x="410" y="1067"/>
                    </a:lnTo>
                    <a:lnTo>
                      <a:pt x="471" y="1067"/>
                    </a:lnTo>
                    <a:lnTo>
                      <a:pt x="489" y="1065"/>
                    </a:lnTo>
                    <a:lnTo>
                      <a:pt x="509" y="1065"/>
                    </a:lnTo>
                    <a:lnTo>
                      <a:pt x="530" y="1064"/>
                    </a:lnTo>
                    <a:lnTo>
                      <a:pt x="588" y="1064"/>
                    </a:lnTo>
                    <a:lnTo>
                      <a:pt x="607" y="1062"/>
                    </a:lnTo>
                    <a:lnTo>
                      <a:pt x="668" y="1062"/>
                    </a:lnTo>
                    <a:lnTo>
                      <a:pt x="685" y="1060"/>
                    </a:lnTo>
                    <a:lnTo>
                      <a:pt x="705" y="1060"/>
                    </a:lnTo>
                    <a:lnTo>
                      <a:pt x="726" y="1059"/>
                    </a:lnTo>
                    <a:lnTo>
                      <a:pt x="743" y="1057"/>
                    </a:lnTo>
                    <a:lnTo>
                      <a:pt x="765" y="1056"/>
                    </a:lnTo>
                    <a:lnTo>
                      <a:pt x="782" y="1054"/>
                    </a:lnTo>
                    <a:lnTo>
                      <a:pt x="823" y="1054"/>
                    </a:lnTo>
                    <a:lnTo>
                      <a:pt x="842" y="1052"/>
                    </a:lnTo>
                    <a:lnTo>
                      <a:pt x="864" y="1051"/>
                    </a:lnTo>
                    <a:lnTo>
                      <a:pt x="881" y="1049"/>
                    </a:lnTo>
                    <a:lnTo>
                      <a:pt x="902" y="1046"/>
                    </a:lnTo>
                    <a:lnTo>
                      <a:pt x="920" y="1044"/>
                    </a:lnTo>
                    <a:lnTo>
                      <a:pt x="943" y="1042"/>
                    </a:lnTo>
                    <a:lnTo>
                      <a:pt x="961" y="1041"/>
                    </a:lnTo>
                    <a:lnTo>
                      <a:pt x="978" y="1039"/>
                    </a:lnTo>
                    <a:lnTo>
                      <a:pt x="1001" y="1038"/>
                    </a:lnTo>
                    <a:lnTo>
                      <a:pt x="1019" y="1036"/>
                    </a:lnTo>
                    <a:lnTo>
                      <a:pt x="1039" y="1033"/>
                    </a:lnTo>
                    <a:lnTo>
                      <a:pt x="1058" y="1031"/>
                    </a:lnTo>
                    <a:lnTo>
                      <a:pt x="1079" y="1029"/>
                    </a:lnTo>
                    <a:lnTo>
                      <a:pt x="1099" y="1025"/>
                    </a:lnTo>
                    <a:lnTo>
                      <a:pt x="1116" y="1021"/>
                    </a:lnTo>
                    <a:lnTo>
                      <a:pt x="1139" y="1018"/>
                    </a:lnTo>
                    <a:lnTo>
                      <a:pt x="1157" y="1015"/>
                    </a:lnTo>
                    <a:lnTo>
                      <a:pt x="1176" y="1010"/>
                    </a:lnTo>
                    <a:lnTo>
                      <a:pt x="1196" y="1008"/>
                    </a:lnTo>
                    <a:lnTo>
                      <a:pt x="1215" y="1003"/>
                    </a:lnTo>
                    <a:lnTo>
                      <a:pt x="1236" y="998"/>
                    </a:lnTo>
                    <a:lnTo>
                      <a:pt x="1254" y="994"/>
                    </a:lnTo>
                    <a:lnTo>
                      <a:pt x="1277" y="987"/>
                    </a:lnTo>
                    <a:lnTo>
                      <a:pt x="1295" y="984"/>
                    </a:lnTo>
                    <a:lnTo>
                      <a:pt x="1314" y="976"/>
                    </a:lnTo>
                    <a:lnTo>
                      <a:pt x="1334" y="969"/>
                    </a:lnTo>
                    <a:lnTo>
                      <a:pt x="1353" y="961"/>
                    </a:lnTo>
                    <a:lnTo>
                      <a:pt x="1374" y="953"/>
                    </a:lnTo>
                    <a:lnTo>
                      <a:pt x="1392" y="945"/>
                    </a:lnTo>
                    <a:lnTo>
                      <a:pt x="1415" y="935"/>
                    </a:lnTo>
                    <a:lnTo>
                      <a:pt x="1432" y="925"/>
                    </a:lnTo>
                    <a:lnTo>
                      <a:pt x="1450" y="912"/>
                    </a:lnTo>
                    <a:lnTo>
                      <a:pt x="1471" y="901"/>
                    </a:lnTo>
                    <a:lnTo>
                      <a:pt x="1491" y="884"/>
                    </a:lnTo>
                    <a:lnTo>
                      <a:pt x="1510" y="870"/>
                    </a:lnTo>
                    <a:lnTo>
                      <a:pt x="1530" y="852"/>
                    </a:lnTo>
                    <a:lnTo>
                      <a:pt x="1551" y="834"/>
                    </a:lnTo>
                    <a:lnTo>
                      <a:pt x="1570" y="812"/>
                    </a:lnTo>
                    <a:lnTo>
                      <a:pt x="1588" y="790"/>
                    </a:lnTo>
                    <a:lnTo>
                      <a:pt x="1609" y="765"/>
                    </a:lnTo>
                    <a:lnTo>
                      <a:pt x="1629" y="736"/>
                    </a:lnTo>
                    <a:lnTo>
                      <a:pt x="1648" y="705"/>
                    </a:lnTo>
                    <a:lnTo>
                      <a:pt x="1667" y="669"/>
                    </a:lnTo>
                    <a:lnTo>
                      <a:pt x="1687" y="631"/>
                    </a:lnTo>
                    <a:lnTo>
                      <a:pt x="1708" y="591"/>
                    </a:lnTo>
                    <a:lnTo>
                      <a:pt x="1726" y="545"/>
                    </a:lnTo>
                    <a:lnTo>
                      <a:pt x="1747" y="496"/>
                    </a:lnTo>
                    <a:lnTo>
                      <a:pt x="1766" y="444"/>
                    </a:lnTo>
                    <a:lnTo>
                      <a:pt x="1786" y="388"/>
                    </a:lnTo>
                    <a:lnTo>
                      <a:pt x="1805" y="329"/>
                    </a:lnTo>
                    <a:lnTo>
                      <a:pt x="1825" y="271"/>
                    </a:lnTo>
                    <a:lnTo>
                      <a:pt x="1846" y="212"/>
                    </a:lnTo>
                    <a:lnTo>
                      <a:pt x="1864" y="155"/>
                    </a:lnTo>
                    <a:lnTo>
                      <a:pt x="1885" y="104"/>
                    </a:lnTo>
                    <a:lnTo>
                      <a:pt x="1904" y="62"/>
                    </a:lnTo>
                    <a:lnTo>
                      <a:pt x="1922" y="28"/>
                    </a:lnTo>
                    <a:lnTo>
                      <a:pt x="1943" y="8"/>
                    </a:lnTo>
                    <a:lnTo>
                      <a:pt x="1962" y="0"/>
                    </a:lnTo>
                    <a:lnTo>
                      <a:pt x="1982" y="8"/>
                    </a:lnTo>
                    <a:lnTo>
                      <a:pt x="2001" y="26"/>
                    </a:lnTo>
                    <a:lnTo>
                      <a:pt x="2021" y="57"/>
                    </a:lnTo>
                    <a:lnTo>
                      <a:pt x="2042" y="96"/>
                    </a:lnTo>
                    <a:lnTo>
                      <a:pt x="2060" y="143"/>
                    </a:lnTo>
                    <a:lnTo>
                      <a:pt x="2081" y="194"/>
                    </a:lnTo>
                    <a:lnTo>
                      <a:pt x="2100" y="246"/>
                    </a:lnTo>
                    <a:lnTo>
                      <a:pt x="2120" y="298"/>
                    </a:lnTo>
                    <a:lnTo>
                      <a:pt x="2139" y="351"/>
                    </a:lnTo>
                    <a:lnTo>
                      <a:pt x="2157" y="400"/>
                    </a:lnTo>
                    <a:lnTo>
                      <a:pt x="2180" y="447"/>
                    </a:lnTo>
                    <a:lnTo>
                      <a:pt x="2197" y="491"/>
                    </a:lnTo>
                    <a:lnTo>
                      <a:pt x="2219" y="533"/>
                    </a:lnTo>
                    <a:lnTo>
                      <a:pt x="2238" y="571"/>
                    </a:lnTo>
                    <a:lnTo>
                      <a:pt x="2258" y="607"/>
                    </a:lnTo>
                    <a:lnTo>
                      <a:pt x="2277" y="638"/>
                    </a:lnTo>
                    <a:lnTo>
                      <a:pt x="2295" y="667"/>
                    </a:lnTo>
                    <a:lnTo>
                      <a:pt x="2318" y="695"/>
                    </a:lnTo>
                    <a:lnTo>
                      <a:pt x="2335" y="719"/>
                    </a:lnTo>
                    <a:lnTo>
                      <a:pt x="2356" y="742"/>
                    </a:lnTo>
                    <a:lnTo>
                      <a:pt x="2376" y="762"/>
                    </a:lnTo>
                    <a:lnTo>
                      <a:pt x="2394" y="780"/>
                    </a:lnTo>
                    <a:lnTo>
                      <a:pt x="2415" y="799"/>
                    </a:lnTo>
                    <a:lnTo>
                      <a:pt x="2432" y="814"/>
                    </a:lnTo>
                    <a:lnTo>
                      <a:pt x="2454" y="829"/>
                    </a:lnTo>
                    <a:lnTo>
                      <a:pt x="2473" y="843"/>
                    </a:lnTo>
                    <a:lnTo>
                      <a:pt x="2492" y="855"/>
                    </a:lnTo>
                    <a:lnTo>
                      <a:pt x="2512" y="868"/>
                    </a:lnTo>
                    <a:lnTo>
                      <a:pt x="2531" y="878"/>
                    </a:lnTo>
                    <a:lnTo>
                      <a:pt x="2553" y="887"/>
                    </a:lnTo>
                    <a:lnTo>
                      <a:pt x="2570" y="897"/>
                    </a:lnTo>
                    <a:lnTo>
                      <a:pt x="2591" y="905"/>
                    </a:lnTo>
                    <a:lnTo>
                      <a:pt x="2611" y="914"/>
                    </a:lnTo>
                    <a:lnTo>
                      <a:pt x="2629" y="920"/>
                    </a:lnTo>
                    <a:lnTo>
                      <a:pt x="2650" y="928"/>
                    </a:lnTo>
                    <a:lnTo>
                      <a:pt x="2669" y="933"/>
                    </a:lnTo>
                    <a:lnTo>
                      <a:pt x="2690" y="938"/>
                    </a:lnTo>
                    <a:lnTo>
                      <a:pt x="2708" y="946"/>
                    </a:lnTo>
                    <a:lnTo>
                      <a:pt x="2729" y="951"/>
                    </a:lnTo>
                    <a:lnTo>
                      <a:pt x="2749" y="956"/>
                    </a:lnTo>
                    <a:lnTo>
                      <a:pt x="2766" y="959"/>
                    </a:lnTo>
                    <a:lnTo>
                      <a:pt x="2788" y="964"/>
                    </a:lnTo>
                    <a:lnTo>
                      <a:pt x="2807" y="969"/>
                    </a:lnTo>
                    <a:lnTo>
                      <a:pt x="2828" y="974"/>
                    </a:lnTo>
                    <a:lnTo>
                      <a:pt x="2846" y="976"/>
                    </a:lnTo>
                    <a:lnTo>
                      <a:pt x="2865" y="980"/>
                    </a:lnTo>
                    <a:lnTo>
                      <a:pt x="2886" y="984"/>
                    </a:lnTo>
                    <a:lnTo>
                      <a:pt x="2904" y="985"/>
                    </a:lnTo>
                    <a:lnTo>
                      <a:pt x="2925" y="989"/>
                    </a:lnTo>
                    <a:lnTo>
                      <a:pt x="2945" y="992"/>
                    </a:lnTo>
                    <a:lnTo>
                      <a:pt x="2964" y="995"/>
                    </a:lnTo>
                    <a:lnTo>
                      <a:pt x="2984" y="997"/>
                    </a:lnTo>
                    <a:lnTo>
                      <a:pt x="3003" y="1000"/>
                    </a:lnTo>
                    <a:lnTo>
                      <a:pt x="3024" y="1002"/>
                    </a:lnTo>
                    <a:lnTo>
                      <a:pt x="3042" y="1005"/>
                    </a:lnTo>
                    <a:lnTo>
                      <a:pt x="3061" y="1007"/>
                    </a:lnTo>
                    <a:lnTo>
                      <a:pt x="3083" y="1008"/>
                    </a:lnTo>
                    <a:lnTo>
                      <a:pt x="3100" y="1010"/>
                    </a:lnTo>
                    <a:lnTo>
                      <a:pt x="3121" y="1011"/>
                    </a:lnTo>
                    <a:lnTo>
                      <a:pt x="3141" y="1013"/>
                    </a:lnTo>
                    <a:lnTo>
                      <a:pt x="3162" y="1015"/>
                    </a:lnTo>
                    <a:lnTo>
                      <a:pt x="3180" y="1016"/>
                    </a:lnTo>
                    <a:lnTo>
                      <a:pt x="3199" y="1018"/>
                    </a:lnTo>
                    <a:lnTo>
                      <a:pt x="3220" y="1020"/>
                    </a:lnTo>
                    <a:lnTo>
                      <a:pt x="3238" y="1021"/>
                    </a:lnTo>
                    <a:lnTo>
                      <a:pt x="3259" y="1023"/>
                    </a:lnTo>
                    <a:lnTo>
                      <a:pt x="3279" y="1025"/>
                    </a:lnTo>
                    <a:lnTo>
                      <a:pt x="3300" y="1025"/>
                    </a:lnTo>
                    <a:lnTo>
                      <a:pt x="3318" y="1028"/>
                    </a:lnTo>
                    <a:lnTo>
                      <a:pt x="3337" y="1028"/>
                    </a:lnTo>
                    <a:lnTo>
                      <a:pt x="3358" y="1029"/>
                    </a:lnTo>
                    <a:lnTo>
                      <a:pt x="3376" y="1031"/>
                    </a:lnTo>
                    <a:lnTo>
                      <a:pt x="3395" y="1031"/>
                    </a:lnTo>
                    <a:lnTo>
                      <a:pt x="3416" y="1033"/>
                    </a:lnTo>
                    <a:lnTo>
                      <a:pt x="3436" y="1033"/>
                    </a:lnTo>
                    <a:lnTo>
                      <a:pt x="3455" y="1034"/>
                    </a:lnTo>
                    <a:lnTo>
                      <a:pt x="3475" y="1036"/>
                    </a:lnTo>
                    <a:lnTo>
                      <a:pt x="3514" y="1036"/>
                    </a:lnTo>
                    <a:lnTo>
                      <a:pt x="3533" y="1038"/>
                    </a:lnTo>
                    <a:lnTo>
                      <a:pt x="3572" y="1038"/>
                    </a:lnTo>
                    <a:lnTo>
                      <a:pt x="3593" y="1039"/>
                    </a:lnTo>
                    <a:lnTo>
                      <a:pt x="3611" y="1041"/>
                    </a:lnTo>
                    <a:lnTo>
                      <a:pt x="3671" y="1041"/>
                    </a:lnTo>
                    <a:lnTo>
                      <a:pt x="3692" y="1042"/>
                    </a:lnTo>
                    <a:lnTo>
                      <a:pt x="3731" y="1042"/>
                    </a:lnTo>
                    <a:lnTo>
                      <a:pt x="3749" y="1044"/>
                    </a:lnTo>
                    <a:lnTo>
                      <a:pt x="3770" y="1044"/>
                    </a:lnTo>
                    <a:lnTo>
                      <a:pt x="3789" y="1046"/>
                    </a:lnTo>
                    <a:lnTo>
                      <a:pt x="3830" y="1046"/>
                    </a:lnTo>
                    <a:lnTo>
                      <a:pt x="3848" y="1047"/>
                    </a:lnTo>
                    <a:lnTo>
                      <a:pt x="3867" y="1047"/>
                    </a:lnTo>
                    <a:lnTo>
                      <a:pt x="3886" y="1049"/>
                    </a:lnTo>
                    <a:lnTo>
                      <a:pt x="3927" y="1049"/>
                    </a:lnTo>
                  </a:path>
                </a:pathLst>
              </a:custGeom>
              <a:noFill/>
              <a:ln w="0">
                <a:solidFill>
                  <a:srgbClr val="292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0" name="Freeform 551"/>
              <p:cNvSpPr>
                <a:spLocks/>
              </p:cNvSpPr>
              <p:nvPr/>
            </p:nvSpPr>
            <p:spPr bwMode="auto">
              <a:xfrm>
                <a:off x="732" y="3556"/>
                <a:ext cx="15" cy="4"/>
              </a:xfrm>
              <a:custGeom>
                <a:avLst/>
                <a:gdLst>
                  <a:gd name="T0" fmla="*/ 0 w 30"/>
                  <a:gd name="T1" fmla="*/ 10 h 10"/>
                  <a:gd name="T2" fmla="*/ 17 w 30"/>
                  <a:gd name="T3" fmla="*/ 5 h 10"/>
                  <a:gd name="T4" fmla="*/ 30 w 30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lnTo>
                      <a:pt x="17" y="5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1" name="Freeform 552"/>
              <p:cNvSpPr>
                <a:spLocks/>
              </p:cNvSpPr>
              <p:nvPr/>
            </p:nvSpPr>
            <p:spPr bwMode="auto">
              <a:xfrm>
                <a:off x="764" y="3547"/>
                <a:ext cx="17" cy="6"/>
              </a:xfrm>
              <a:custGeom>
                <a:avLst/>
                <a:gdLst>
                  <a:gd name="T0" fmla="*/ 0 w 34"/>
                  <a:gd name="T1" fmla="*/ 11 h 11"/>
                  <a:gd name="T2" fmla="*/ 11 w 34"/>
                  <a:gd name="T3" fmla="*/ 6 h 11"/>
                  <a:gd name="T4" fmla="*/ 30 w 34"/>
                  <a:gd name="T5" fmla="*/ 0 h 11"/>
                  <a:gd name="T6" fmla="*/ 34 w 3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1">
                    <a:moveTo>
                      <a:pt x="0" y="11"/>
                    </a:moveTo>
                    <a:lnTo>
                      <a:pt x="11" y="6"/>
                    </a:lnTo>
                    <a:lnTo>
                      <a:pt x="30" y="0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2" name="Freeform 553"/>
              <p:cNvSpPr>
                <a:spLocks/>
              </p:cNvSpPr>
              <p:nvPr/>
            </p:nvSpPr>
            <p:spPr bwMode="auto">
              <a:xfrm>
                <a:off x="798" y="3539"/>
                <a:ext cx="17" cy="4"/>
              </a:xfrm>
              <a:custGeom>
                <a:avLst/>
                <a:gdLst>
                  <a:gd name="T0" fmla="*/ 0 w 34"/>
                  <a:gd name="T1" fmla="*/ 7 h 7"/>
                  <a:gd name="T2" fmla="*/ 4 w 34"/>
                  <a:gd name="T3" fmla="*/ 7 h 7"/>
                  <a:gd name="T4" fmla="*/ 23 w 34"/>
                  <a:gd name="T5" fmla="*/ 4 h 7"/>
                  <a:gd name="T6" fmla="*/ 34 w 3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7">
                    <a:moveTo>
                      <a:pt x="0" y="7"/>
                    </a:moveTo>
                    <a:lnTo>
                      <a:pt x="4" y="7"/>
                    </a:lnTo>
                    <a:lnTo>
                      <a:pt x="23" y="4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3" name="Freeform 554"/>
              <p:cNvSpPr>
                <a:spLocks/>
              </p:cNvSpPr>
              <p:nvPr/>
            </p:nvSpPr>
            <p:spPr bwMode="auto">
              <a:xfrm>
                <a:off x="831" y="3529"/>
                <a:ext cx="19" cy="5"/>
              </a:xfrm>
              <a:custGeom>
                <a:avLst/>
                <a:gdLst>
                  <a:gd name="T0" fmla="*/ 0 w 37"/>
                  <a:gd name="T1" fmla="*/ 8 h 8"/>
                  <a:gd name="T2" fmla="*/ 15 w 37"/>
                  <a:gd name="T3" fmla="*/ 5 h 8"/>
                  <a:gd name="T4" fmla="*/ 37 w 3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8">
                    <a:moveTo>
                      <a:pt x="0" y="8"/>
                    </a:moveTo>
                    <a:lnTo>
                      <a:pt x="15" y="5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4" name="Freeform 555"/>
              <p:cNvSpPr>
                <a:spLocks/>
              </p:cNvSpPr>
              <p:nvPr/>
            </p:nvSpPr>
            <p:spPr bwMode="auto">
              <a:xfrm>
                <a:off x="867" y="3521"/>
                <a:ext cx="15" cy="5"/>
              </a:xfrm>
              <a:custGeom>
                <a:avLst/>
                <a:gdLst>
                  <a:gd name="T0" fmla="*/ 0 w 30"/>
                  <a:gd name="T1" fmla="*/ 9 h 9"/>
                  <a:gd name="T2" fmla="*/ 6 w 30"/>
                  <a:gd name="T3" fmla="*/ 8 h 9"/>
                  <a:gd name="T4" fmla="*/ 25 w 30"/>
                  <a:gd name="T5" fmla="*/ 3 h 9"/>
                  <a:gd name="T6" fmla="*/ 30 w 3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9">
                    <a:moveTo>
                      <a:pt x="0" y="9"/>
                    </a:moveTo>
                    <a:lnTo>
                      <a:pt x="6" y="8"/>
                    </a:lnTo>
                    <a:lnTo>
                      <a:pt x="25" y="3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5" name="Freeform 556"/>
              <p:cNvSpPr>
                <a:spLocks/>
              </p:cNvSpPr>
              <p:nvPr/>
            </p:nvSpPr>
            <p:spPr bwMode="auto">
              <a:xfrm>
                <a:off x="898" y="3513"/>
                <a:ext cx="19" cy="3"/>
              </a:xfrm>
              <a:custGeom>
                <a:avLst/>
                <a:gdLst>
                  <a:gd name="T0" fmla="*/ 0 w 39"/>
                  <a:gd name="T1" fmla="*/ 7 h 7"/>
                  <a:gd name="T2" fmla="*/ 21 w 39"/>
                  <a:gd name="T3" fmla="*/ 4 h 7"/>
                  <a:gd name="T4" fmla="*/ 39 w 3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7">
                    <a:moveTo>
                      <a:pt x="0" y="7"/>
                    </a:moveTo>
                    <a:lnTo>
                      <a:pt x="21" y="4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6" name="Freeform 557"/>
              <p:cNvSpPr>
                <a:spLocks/>
              </p:cNvSpPr>
              <p:nvPr/>
            </p:nvSpPr>
            <p:spPr bwMode="auto">
              <a:xfrm>
                <a:off x="932" y="3503"/>
                <a:ext cx="18" cy="4"/>
              </a:xfrm>
              <a:custGeom>
                <a:avLst/>
                <a:gdLst>
                  <a:gd name="T0" fmla="*/ 0 w 35"/>
                  <a:gd name="T1" fmla="*/ 10 h 10"/>
                  <a:gd name="T2" fmla="*/ 11 w 35"/>
                  <a:gd name="T3" fmla="*/ 8 h 10"/>
                  <a:gd name="T4" fmla="*/ 32 w 35"/>
                  <a:gd name="T5" fmla="*/ 2 h 10"/>
                  <a:gd name="T6" fmla="*/ 35 w 3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0">
                    <a:moveTo>
                      <a:pt x="0" y="10"/>
                    </a:moveTo>
                    <a:lnTo>
                      <a:pt x="11" y="8"/>
                    </a:lnTo>
                    <a:lnTo>
                      <a:pt x="32" y="2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7" name="Freeform 558"/>
              <p:cNvSpPr>
                <a:spLocks/>
              </p:cNvSpPr>
              <p:nvPr/>
            </p:nvSpPr>
            <p:spPr bwMode="auto">
              <a:xfrm>
                <a:off x="967" y="3496"/>
                <a:ext cx="16" cy="3"/>
              </a:xfrm>
              <a:custGeom>
                <a:avLst/>
                <a:gdLst>
                  <a:gd name="T0" fmla="*/ 0 w 31"/>
                  <a:gd name="T1" fmla="*/ 7 h 7"/>
                  <a:gd name="T2" fmla="*/ 3 w 31"/>
                  <a:gd name="T3" fmla="*/ 7 h 7"/>
                  <a:gd name="T4" fmla="*/ 21 w 31"/>
                  <a:gd name="T5" fmla="*/ 2 h 7"/>
                  <a:gd name="T6" fmla="*/ 31 w 3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7">
                    <a:moveTo>
                      <a:pt x="0" y="7"/>
                    </a:moveTo>
                    <a:lnTo>
                      <a:pt x="3" y="7"/>
                    </a:lnTo>
                    <a:lnTo>
                      <a:pt x="21" y="2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8" name="Freeform 559"/>
              <p:cNvSpPr>
                <a:spLocks/>
              </p:cNvSpPr>
              <p:nvPr/>
            </p:nvSpPr>
            <p:spPr bwMode="auto">
              <a:xfrm>
                <a:off x="1000" y="3485"/>
                <a:ext cx="18" cy="4"/>
              </a:xfrm>
              <a:custGeom>
                <a:avLst/>
                <a:gdLst>
                  <a:gd name="T0" fmla="*/ 0 w 35"/>
                  <a:gd name="T1" fmla="*/ 8 h 8"/>
                  <a:gd name="T2" fmla="*/ 14 w 35"/>
                  <a:gd name="T3" fmla="*/ 5 h 8"/>
                  <a:gd name="T4" fmla="*/ 34 w 35"/>
                  <a:gd name="T5" fmla="*/ 1 h 8"/>
                  <a:gd name="T6" fmla="*/ 35 w 3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8">
                    <a:moveTo>
                      <a:pt x="0" y="8"/>
                    </a:moveTo>
                    <a:lnTo>
                      <a:pt x="14" y="5"/>
                    </a:lnTo>
                    <a:lnTo>
                      <a:pt x="34" y="1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9" name="Freeform 560"/>
              <p:cNvSpPr>
                <a:spLocks/>
              </p:cNvSpPr>
              <p:nvPr/>
            </p:nvSpPr>
            <p:spPr bwMode="auto">
              <a:xfrm>
                <a:off x="1034" y="3477"/>
                <a:ext cx="17" cy="4"/>
              </a:xfrm>
              <a:custGeom>
                <a:avLst/>
                <a:gdLst>
                  <a:gd name="T0" fmla="*/ 0 w 33"/>
                  <a:gd name="T1" fmla="*/ 9 h 9"/>
                  <a:gd name="T2" fmla="*/ 5 w 33"/>
                  <a:gd name="T3" fmla="*/ 7 h 9"/>
                  <a:gd name="T4" fmla="*/ 25 w 33"/>
                  <a:gd name="T5" fmla="*/ 2 h 9"/>
                  <a:gd name="T6" fmla="*/ 33 w 3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9"/>
                    </a:moveTo>
                    <a:lnTo>
                      <a:pt x="5" y="7"/>
                    </a:lnTo>
                    <a:lnTo>
                      <a:pt x="25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0" name="Freeform 561"/>
              <p:cNvSpPr>
                <a:spLocks/>
              </p:cNvSpPr>
              <p:nvPr/>
            </p:nvSpPr>
            <p:spPr bwMode="auto">
              <a:xfrm>
                <a:off x="1068" y="3467"/>
                <a:ext cx="15" cy="5"/>
              </a:xfrm>
              <a:custGeom>
                <a:avLst/>
                <a:gdLst>
                  <a:gd name="T0" fmla="*/ 0 w 30"/>
                  <a:gd name="T1" fmla="*/ 10 h 10"/>
                  <a:gd name="T2" fmla="*/ 14 w 30"/>
                  <a:gd name="T3" fmla="*/ 5 h 10"/>
                  <a:gd name="T4" fmla="*/ 30 w 30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lnTo>
                      <a:pt x="14" y="5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1" name="Freeform 562"/>
              <p:cNvSpPr>
                <a:spLocks/>
              </p:cNvSpPr>
              <p:nvPr/>
            </p:nvSpPr>
            <p:spPr bwMode="auto">
              <a:xfrm>
                <a:off x="1100" y="3457"/>
                <a:ext cx="17" cy="5"/>
              </a:xfrm>
              <a:custGeom>
                <a:avLst/>
                <a:gdLst>
                  <a:gd name="T0" fmla="*/ 0 w 33"/>
                  <a:gd name="T1" fmla="*/ 9 h 9"/>
                  <a:gd name="T2" fmla="*/ 8 w 33"/>
                  <a:gd name="T3" fmla="*/ 8 h 9"/>
                  <a:gd name="T4" fmla="*/ 30 w 33"/>
                  <a:gd name="T5" fmla="*/ 1 h 9"/>
                  <a:gd name="T6" fmla="*/ 33 w 3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9"/>
                    </a:moveTo>
                    <a:lnTo>
                      <a:pt x="8" y="8"/>
                    </a:lnTo>
                    <a:lnTo>
                      <a:pt x="30" y="1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2" name="Freeform 563"/>
              <p:cNvSpPr>
                <a:spLocks/>
              </p:cNvSpPr>
              <p:nvPr/>
            </p:nvSpPr>
            <p:spPr bwMode="auto">
              <a:xfrm>
                <a:off x="1133" y="3446"/>
                <a:ext cx="16" cy="6"/>
              </a:xfrm>
              <a:custGeom>
                <a:avLst/>
                <a:gdLst>
                  <a:gd name="T0" fmla="*/ 0 w 32"/>
                  <a:gd name="T1" fmla="*/ 12 h 12"/>
                  <a:gd name="T2" fmla="*/ 3 w 32"/>
                  <a:gd name="T3" fmla="*/ 12 h 12"/>
                  <a:gd name="T4" fmla="*/ 21 w 32"/>
                  <a:gd name="T5" fmla="*/ 5 h 12"/>
                  <a:gd name="T6" fmla="*/ 32 w 3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2">
                    <a:moveTo>
                      <a:pt x="0" y="12"/>
                    </a:moveTo>
                    <a:lnTo>
                      <a:pt x="3" y="12"/>
                    </a:lnTo>
                    <a:lnTo>
                      <a:pt x="21" y="5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3" name="Freeform 564"/>
              <p:cNvSpPr>
                <a:spLocks/>
              </p:cNvSpPr>
              <p:nvPr/>
            </p:nvSpPr>
            <p:spPr bwMode="auto">
              <a:xfrm>
                <a:off x="1167" y="3436"/>
                <a:ext cx="15" cy="5"/>
              </a:xfrm>
              <a:custGeom>
                <a:avLst/>
                <a:gdLst>
                  <a:gd name="T0" fmla="*/ 0 w 30"/>
                  <a:gd name="T1" fmla="*/ 8 h 8"/>
                  <a:gd name="T2" fmla="*/ 12 w 30"/>
                  <a:gd name="T3" fmla="*/ 5 h 8"/>
                  <a:gd name="T4" fmla="*/ 30 w 3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8">
                    <a:moveTo>
                      <a:pt x="0" y="8"/>
                    </a:moveTo>
                    <a:lnTo>
                      <a:pt x="12" y="5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4" name="Freeform 565"/>
              <p:cNvSpPr>
                <a:spLocks/>
              </p:cNvSpPr>
              <p:nvPr/>
            </p:nvSpPr>
            <p:spPr bwMode="auto">
              <a:xfrm>
                <a:off x="1199" y="3424"/>
                <a:ext cx="17" cy="7"/>
              </a:xfrm>
              <a:custGeom>
                <a:avLst/>
                <a:gdLst>
                  <a:gd name="T0" fmla="*/ 0 w 33"/>
                  <a:gd name="T1" fmla="*/ 13 h 13"/>
                  <a:gd name="T2" fmla="*/ 10 w 33"/>
                  <a:gd name="T3" fmla="*/ 9 h 13"/>
                  <a:gd name="T4" fmla="*/ 28 w 33"/>
                  <a:gd name="T5" fmla="*/ 2 h 13"/>
                  <a:gd name="T6" fmla="*/ 33 w 33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3">
                    <a:moveTo>
                      <a:pt x="0" y="13"/>
                    </a:moveTo>
                    <a:lnTo>
                      <a:pt x="10" y="9"/>
                    </a:lnTo>
                    <a:lnTo>
                      <a:pt x="28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5" name="Freeform 566"/>
              <p:cNvSpPr>
                <a:spLocks/>
              </p:cNvSpPr>
              <p:nvPr/>
            </p:nvSpPr>
            <p:spPr bwMode="auto">
              <a:xfrm>
                <a:off x="1231" y="3411"/>
                <a:ext cx="16" cy="8"/>
              </a:xfrm>
              <a:custGeom>
                <a:avLst/>
                <a:gdLst>
                  <a:gd name="T0" fmla="*/ 0 w 32"/>
                  <a:gd name="T1" fmla="*/ 15 h 15"/>
                  <a:gd name="T2" fmla="*/ 3 w 32"/>
                  <a:gd name="T3" fmla="*/ 13 h 15"/>
                  <a:gd name="T4" fmla="*/ 21 w 32"/>
                  <a:gd name="T5" fmla="*/ 5 h 15"/>
                  <a:gd name="T6" fmla="*/ 32 w 3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3" y="13"/>
                    </a:lnTo>
                    <a:lnTo>
                      <a:pt x="21" y="5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6" name="Freeform 567"/>
              <p:cNvSpPr>
                <a:spLocks/>
              </p:cNvSpPr>
              <p:nvPr/>
            </p:nvSpPr>
            <p:spPr bwMode="auto">
              <a:xfrm>
                <a:off x="1263" y="3398"/>
                <a:ext cx="16" cy="7"/>
              </a:xfrm>
              <a:custGeom>
                <a:avLst/>
                <a:gdLst>
                  <a:gd name="T0" fmla="*/ 0 w 32"/>
                  <a:gd name="T1" fmla="*/ 13 h 13"/>
                  <a:gd name="T2" fmla="*/ 16 w 32"/>
                  <a:gd name="T3" fmla="*/ 7 h 13"/>
                  <a:gd name="T4" fmla="*/ 32 w 3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3">
                    <a:moveTo>
                      <a:pt x="0" y="13"/>
                    </a:moveTo>
                    <a:lnTo>
                      <a:pt x="16" y="7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7" name="Freeform 568"/>
              <p:cNvSpPr>
                <a:spLocks/>
              </p:cNvSpPr>
              <p:nvPr/>
            </p:nvSpPr>
            <p:spPr bwMode="auto">
              <a:xfrm>
                <a:off x="1294" y="3386"/>
                <a:ext cx="15" cy="6"/>
              </a:xfrm>
              <a:custGeom>
                <a:avLst/>
                <a:gdLst>
                  <a:gd name="T0" fmla="*/ 0 w 30"/>
                  <a:gd name="T1" fmla="*/ 13 h 13"/>
                  <a:gd name="T2" fmla="*/ 14 w 30"/>
                  <a:gd name="T3" fmla="*/ 6 h 13"/>
                  <a:gd name="T4" fmla="*/ 30 w 30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lnTo>
                      <a:pt x="14" y="6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8" name="Freeform 569"/>
              <p:cNvSpPr>
                <a:spLocks/>
              </p:cNvSpPr>
              <p:nvPr/>
            </p:nvSpPr>
            <p:spPr bwMode="auto">
              <a:xfrm>
                <a:off x="1326" y="3370"/>
                <a:ext cx="15" cy="8"/>
              </a:xfrm>
              <a:custGeom>
                <a:avLst/>
                <a:gdLst>
                  <a:gd name="T0" fmla="*/ 0 w 30"/>
                  <a:gd name="T1" fmla="*/ 14 h 14"/>
                  <a:gd name="T2" fmla="*/ 9 w 30"/>
                  <a:gd name="T3" fmla="*/ 10 h 14"/>
                  <a:gd name="T4" fmla="*/ 28 w 30"/>
                  <a:gd name="T5" fmla="*/ 0 h 14"/>
                  <a:gd name="T6" fmla="*/ 30 w 3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4">
                    <a:moveTo>
                      <a:pt x="0" y="14"/>
                    </a:moveTo>
                    <a:lnTo>
                      <a:pt x="9" y="10"/>
                    </a:lnTo>
                    <a:lnTo>
                      <a:pt x="28" y="0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9" name="Freeform 570"/>
              <p:cNvSpPr>
                <a:spLocks/>
              </p:cNvSpPr>
              <p:nvPr/>
            </p:nvSpPr>
            <p:spPr bwMode="auto">
              <a:xfrm>
                <a:off x="1356" y="3352"/>
                <a:ext cx="15" cy="9"/>
              </a:xfrm>
              <a:custGeom>
                <a:avLst/>
                <a:gdLst>
                  <a:gd name="T0" fmla="*/ 0 w 30"/>
                  <a:gd name="T1" fmla="*/ 18 h 18"/>
                  <a:gd name="T2" fmla="*/ 7 w 30"/>
                  <a:gd name="T3" fmla="*/ 13 h 18"/>
                  <a:gd name="T4" fmla="*/ 28 w 30"/>
                  <a:gd name="T5" fmla="*/ 1 h 18"/>
                  <a:gd name="T6" fmla="*/ 30 w 3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7" y="13"/>
                    </a:lnTo>
                    <a:lnTo>
                      <a:pt x="28" y="1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0" name="Freeform 571"/>
              <p:cNvSpPr>
                <a:spLocks/>
              </p:cNvSpPr>
              <p:nvPr/>
            </p:nvSpPr>
            <p:spPr bwMode="auto">
              <a:xfrm>
                <a:off x="1387" y="3336"/>
                <a:ext cx="14" cy="9"/>
              </a:xfrm>
              <a:custGeom>
                <a:avLst/>
                <a:gdLst>
                  <a:gd name="T0" fmla="*/ 0 w 28"/>
                  <a:gd name="T1" fmla="*/ 18 h 18"/>
                  <a:gd name="T2" fmla="*/ 7 w 28"/>
                  <a:gd name="T3" fmla="*/ 15 h 18"/>
                  <a:gd name="T4" fmla="*/ 25 w 28"/>
                  <a:gd name="T5" fmla="*/ 2 h 18"/>
                  <a:gd name="T6" fmla="*/ 28 w 2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8">
                    <a:moveTo>
                      <a:pt x="0" y="18"/>
                    </a:moveTo>
                    <a:lnTo>
                      <a:pt x="7" y="15"/>
                    </a:lnTo>
                    <a:lnTo>
                      <a:pt x="25" y="2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1" name="Freeform 572"/>
              <p:cNvSpPr>
                <a:spLocks/>
              </p:cNvSpPr>
              <p:nvPr/>
            </p:nvSpPr>
            <p:spPr bwMode="auto">
              <a:xfrm>
                <a:off x="1416" y="3317"/>
                <a:ext cx="14" cy="11"/>
              </a:xfrm>
              <a:custGeom>
                <a:avLst/>
                <a:gdLst>
                  <a:gd name="T0" fmla="*/ 0 w 28"/>
                  <a:gd name="T1" fmla="*/ 21 h 21"/>
                  <a:gd name="T2" fmla="*/ 7 w 28"/>
                  <a:gd name="T3" fmla="*/ 18 h 21"/>
                  <a:gd name="T4" fmla="*/ 25 w 28"/>
                  <a:gd name="T5" fmla="*/ 1 h 21"/>
                  <a:gd name="T6" fmla="*/ 28 w 2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lnTo>
                      <a:pt x="7" y="18"/>
                    </a:lnTo>
                    <a:lnTo>
                      <a:pt x="25" y="1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2" name="Line 573"/>
              <p:cNvSpPr>
                <a:spLocks noChangeShapeType="1"/>
              </p:cNvSpPr>
              <p:nvPr/>
            </p:nvSpPr>
            <p:spPr bwMode="auto">
              <a:xfrm flipV="1">
                <a:off x="1445" y="3299"/>
                <a:ext cx="12" cy="10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3" name="Freeform 574"/>
              <p:cNvSpPr>
                <a:spLocks/>
              </p:cNvSpPr>
              <p:nvPr/>
            </p:nvSpPr>
            <p:spPr bwMode="auto">
              <a:xfrm>
                <a:off x="1471" y="3280"/>
                <a:ext cx="14" cy="10"/>
              </a:xfrm>
              <a:custGeom>
                <a:avLst/>
                <a:gdLst>
                  <a:gd name="T0" fmla="*/ 0 w 28"/>
                  <a:gd name="T1" fmla="*/ 21 h 21"/>
                  <a:gd name="T2" fmla="*/ 12 w 28"/>
                  <a:gd name="T3" fmla="*/ 11 h 21"/>
                  <a:gd name="T4" fmla="*/ 28 w 2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lnTo>
                      <a:pt x="12" y="11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4" name="Freeform 575"/>
              <p:cNvSpPr>
                <a:spLocks/>
              </p:cNvSpPr>
              <p:nvPr/>
            </p:nvSpPr>
            <p:spPr bwMode="auto">
              <a:xfrm>
                <a:off x="1499" y="3258"/>
                <a:ext cx="13" cy="11"/>
              </a:xfrm>
              <a:custGeom>
                <a:avLst/>
                <a:gdLst>
                  <a:gd name="T0" fmla="*/ 0 w 27"/>
                  <a:gd name="T1" fmla="*/ 22 h 22"/>
                  <a:gd name="T2" fmla="*/ 16 w 27"/>
                  <a:gd name="T3" fmla="*/ 8 h 22"/>
                  <a:gd name="T4" fmla="*/ 27 w 27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2">
                    <a:moveTo>
                      <a:pt x="0" y="22"/>
                    </a:moveTo>
                    <a:lnTo>
                      <a:pt x="16" y="8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5" name="Freeform 576"/>
              <p:cNvSpPr>
                <a:spLocks/>
              </p:cNvSpPr>
              <p:nvPr/>
            </p:nvSpPr>
            <p:spPr bwMode="auto">
              <a:xfrm>
                <a:off x="1526" y="3237"/>
                <a:ext cx="12" cy="11"/>
              </a:xfrm>
              <a:custGeom>
                <a:avLst/>
                <a:gdLst>
                  <a:gd name="T0" fmla="*/ 0 w 25"/>
                  <a:gd name="T1" fmla="*/ 21 h 21"/>
                  <a:gd name="T2" fmla="*/ 2 w 25"/>
                  <a:gd name="T3" fmla="*/ 19 h 21"/>
                  <a:gd name="T4" fmla="*/ 21 w 25"/>
                  <a:gd name="T5" fmla="*/ 5 h 21"/>
                  <a:gd name="T6" fmla="*/ 25 w 25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0" y="21"/>
                    </a:moveTo>
                    <a:lnTo>
                      <a:pt x="2" y="19"/>
                    </a:lnTo>
                    <a:lnTo>
                      <a:pt x="21" y="5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6" name="Freeform 577"/>
              <p:cNvSpPr>
                <a:spLocks/>
              </p:cNvSpPr>
              <p:nvPr/>
            </p:nvSpPr>
            <p:spPr bwMode="auto">
              <a:xfrm>
                <a:off x="1552" y="3220"/>
                <a:ext cx="16" cy="8"/>
              </a:xfrm>
              <a:custGeom>
                <a:avLst/>
                <a:gdLst>
                  <a:gd name="T0" fmla="*/ 0 w 32"/>
                  <a:gd name="T1" fmla="*/ 14 h 14"/>
                  <a:gd name="T2" fmla="*/ 7 w 32"/>
                  <a:gd name="T3" fmla="*/ 11 h 14"/>
                  <a:gd name="T4" fmla="*/ 28 w 32"/>
                  <a:gd name="T5" fmla="*/ 3 h 14"/>
                  <a:gd name="T6" fmla="*/ 32 w 3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4">
                    <a:moveTo>
                      <a:pt x="0" y="14"/>
                    </a:moveTo>
                    <a:lnTo>
                      <a:pt x="7" y="11"/>
                    </a:lnTo>
                    <a:lnTo>
                      <a:pt x="28" y="3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7" name="Freeform 578"/>
              <p:cNvSpPr>
                <a:spLocks/>
              </p:cNvSpPr>
              <p:nvPr/>
            </p:nvSpPr>
            <p:spPr bwMode="auto">
              <a:xfrm>
                <a:off x="1583" y="3210"/>
                <a:ext cx="18" cy="2"/>
              </a:xfrm>
              <a:custGeom>
                <a:avLst/>
                <a:gdLst>
                  <a:gd name="T0" fmla="*/ 0 w 35"/>
                  <a:gd name="T1" fmla="*/ 5 h 5"/>
                  <a:gd name="T2" fmla="*/ 7 w 35"/>
                  <a:gd name="T3" fmla="*/ 4 h 5"/>
                  <a:gd name="T4" fmla="*/ 25 w 35"/>
                  <a:gd name="T5" fmla="*/ 0 h 5"/>
                  <a:gd name="T6" fmla="*/ 35 w 3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5">
                    <a:moveTo>
                      <a:pt x="0" y="5"/>
                    </a:moveTo>
                    <a:lnTo>
                      <a:pt x="7" y="4"/>
                    </a:lnTo>
                    <a:lnTo>
                      <a:pt x="25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8" name="Freeform 579"/>
              <p:cNvSpPr>
                <a:spLocks/>
              </p:cNvSpPr>
              <p:nvPr/>
            </p:nvSpPr>
            <p:spPr bwMode="auto">
              <a:xfrm>
                <a:off x="1617" y="3211"/>
                <a:ext cx="14" cy="11"/>
              </a:xfrm>
              <a:custGeom>
                <a:avLst/>
                <a:gdLst>
                  <a:gd name="T0" fmla="*/ 0 w 28"/>
                  <a:gd name="T1" fmla="*/ 0 h 21"/>
                  <a:gd name="T2" fmla="*/ 16 w 28"/>
                  <a:gd name="T3" fmla="*/ 9 h 21"/>
                  <a:gd name="T4" fmla="*/ 28 w 28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1">
                    <a:moveTo>
                      <a:pt x="0" y="0"/>
                    </a:moveTo>
                    <a:lnTo>
                      <a:pt x="16" y="9"/>
                    </a:lnTo>
                    <a:lnTo>
                      <a:pt x="28" y="2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9" name="Freeform 580"/>
              <p:cNvSpPr>
                <a:spLocks/>
              </p:cNvSpPr>
              <p:nvPr/>
            </p:nvSpPr>
            <p:spPr bwMode="auto">
              <a:xfrm>
                <a:off x="1641" y="3234"/>
                <a:ext cx="8" cy="14"/>
              </a:xfrm>
              <a:custGeom>
                <a:avLst/>
                <a:gdLst>
                  <a:gd name="T0" fmla="*/ 0 w 16"/>
                  <a:gd name="T1" fmla="*/ 0 h 28"/>
                  <a:gd name="T2" fmla="*/ 5 w 16"/>
                  <a:gd name="T3" fmla="*/ 10 h 28"/>
                  <a:gd name="T4" fmla="*/ 16 w 16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8">
                    <a:moveTo>
                      <a:pt x="0" y="0"/>
                    </a:moveTo>
                    <a:lnTo>
                      <a:pt x="5" y="10"/>
                    </a:lnTo>
                    <a:lnTo>
                      <a:pt x="16" y="28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0" name="Line 581"/>
              <p:cNvSpPr>
                <a:spLocks noChangeShapeType="1"/>
              </p:cNvSpPr>
              <p:nvPr/>
            </p:nvSpPr>
            <p:spPr bwMode="auto">
              <a:xfrm>
                <a:off x="1656" y="3263"/>
                <a:ext cx="7" cy="14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1" name="Line 582"/>
              <p:cNvSpPr>
                <a:spLocks noChangeShapeType="1"/>
              </p:cNvSpPr>
              <p:nvPr/>
            </p:nvSpPr>
            <p:spPr bwMode="auto">
              <a:xfrm>
                <a:off x="1669" y="3293"/>
                <a:ext cx="7" cy="16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2" name="Line 583"/>
              <p:cNvSpPr>
                <a:spLocks noChangeShapeType="1"/>
              </p:cNvSpPr>
              <p:nvPr/>
            </p:nvSpPr>
            <p:spPr bwMode="auto">
              <a:xfrm>
                <a:off x="1678" y="3325"/>
                <a:ext cx="5" cy="15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3" name="Line 584"/>
              <p:cNvSpPr>
                <a:spLocks noChangeShapeType="1"/>
              </p:cNvSpPr>
              <p:nvPr/>
            </p:nvSpPr>
            <p:spPr bwMode="auto">
              <a:xfrm>
                <a:off x="1688" y="3356"/>
                <a:ext cx="4" cy="15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4" name="Line 585"/>
              <p:cNvSpPr>
                <a:spLocks noChangeShapeType="1"/>
              </p:cNvSpPr>
              <p:nvPr/>
            </p:nvSpPr>
            <p:spPr bwMode="auto">
              <a:xfrm>
                <a:off x="1695" y="3387"/>
                <a:ext cx="5" cy="16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5" name="Freeform 586"/>
              <p:cNvSpPr>
                <a:spLocks/>
              </p:cNvSpPr>
              <p:nvPr/>
            </p:nvSpPr>
            <p:spPr bwMode="auto">
              <a:xfrm>
                <a:off x="1702" y="3419"/>
                <a:ext cx="5" cy="15"/>
              </a:xfrm>
              <a:custGeom>
                <a:avLst/>
                <a:gdLst>
                  <a:gd name="T0" fmla="*/ 0 w 8"/>
                  <a:gd name="T1" fmla="*/ 0 h 31"/>
                  <a:gd name="T2" fmla="*/ 3 w 8"/>
                  <a:gd name="T3" fmla="*/ 7 h 31"/>
                  <a:gd name="T4" fmla="*/ 8 w 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3" y="7"/>
                    </a:lnTo>
                    <a:lnTo>
                      <a:pt x="8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6" name="Freeform 587"/>
              <p:cNvSpPr>
                <a:spLocks/>
              </p:cNvSpPr>
              <p:nvPr/>
            </p:nvSpPr>
            <p:spPr bwMode="auto">
              <a:xfrm>
                <a:off x="1711" y="3451"/>
                <a:ext cx="4" cy="16"/>
              </a:xfrm>
              <a:custGeom>
                <a:avLst/>
                <a:gdLst>
                  <a:gd name="T0" fmla="*/ 0 w 7"/>
                  <a:gd name="T1" fmla="*/ 0 h 31"/>
                  <a:gd name="T2" fmla="*/ 5 w 7"/>
                  <a:gd name="T3" fmla="*/ 28 h 31"/>
                  <a:gd name="T4" fmla="*/ 7 w 7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5" y="28"/>
                    </a:lnTo>
                    <a:lnTo>
                      <a:pt x="7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7" name="Line 588"/>
              <p:cNvSpPr>
                <a:spLocks noChangeShapeType="1"/>
              </p:cNvSpPr>
              <p:nvPr/>
            </p:nvSpPr>
            <p:spPr bwMode="auto">
              <a:xfrm>
                <a:off x="1718" y="3481"/>
                <a:ext cx="3" cy="16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8" name="Line 589"/>
              <p:cNvSpPr>
                <a:spLocks noChangeShapeType="1"/>
              </p:cNvSpPr>
              <p:nvPr/>
            </p:nvSpPr>
            <p:spPr bwMode="auto">
              <a:xfrm>
                <a:off x="1725" y="3513"/>
                <a:ext cx="4" cy="16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9" name="Freeform 590"/>
              <p:cNvSpPr>
                <a:spLocks/>
              </p:cNvSpPr>
              <p:nvPr/>
            </p:nvSpPr>
            <p:spPr bwMode="auto">
              <a:xfrm>
                <a:off x="1734" y="3544"/>
                <a:ext cx="3" cy="16"/>
              </a:xfrm>
              <a:custGeom>
                <a:avLst/>
                <a:gdLst>
                  <a:gd name="T0" fmla="*/ 0 w 5"/>
                  <a:gd name="T1" fmla="*/ 0 h 31"/>
                  <a:gd name="T2" fmla="*/ 0 w 5"/>
                  <a:gd name="T3" fmla="*/ 2 h 31"/>
                  <a:gd name="T4" fmla="*/ 5 w 5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1">
                    <a:moveTo>
                      <a:pt x="0" y="0"/>
                    </a:moveTo>
                    <a:lnTo>
                      <a:pt x="0" y="2"/>
                    </a:lnTo>
                    <a:lnTo>
                      <a:pt x="5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0" name="Freeform 591"/>
              <p:cNvSpPr>
                <a:spLocks/>
              </p:cNvSpPr>
              <p:nvPr/>
            </p:nvSpPr>
            <p:spPr bwMode="auto">
              <a:xfrm>
                <a:off x="1742" y="3576"/>
                <a:ext cx="4" cy="15"/>
              </a:xfrm>
              <a:custGeom>
                <a:avLst/>
                <a:gdLst>
                  <a:gd name="T0" fmla="*/ 0 w 9"/>
                  <a:gd name="T1" fmla="*/ 0 h 29"/>
                  <a:gd name="T2" fmla="*/ 4 w 9"/>
                  <a:gd name="T3" fmla="*/ 10 h 29"/>
                  <a:gd name="T4" fmla="*/ 9 w 9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9">
                    <a:moveTo>
                      <a:pt x="0" y="0"/>
                    </a:moveTo>
                    <a:lnTo>
                      <a:pt x="4" y="10"/>
                    </a:lnTo>
                    <a:lnTo>
                      <a:pt x="9" y="29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1" name="Freeform 592"/>
              <p:cNvSpPr>
                <a:spLocks/>
              </p:cNvSpPr>
              <p:nvPr/>
            </p:nvSpPr>
            <p:spPr bwMode="auto">
              <a:xfrm>
                <a:off x="1750" y="3606"/>
                <a:ext cx="5" cy="16"/>
              </a:xfrm>
              <a:custGeom>
                <a:avLst/>
                <a:gdLst>
                  <a:gd name="T0" fmla="*/ 0 w 11"/>
                  <a:gd name="T1" fmla="*/ 0 h 31"/>
                  <a:gd name="T2" fmla="*/ 5 w 11"/>
                  <a:gd name="T3" fmla="*/ 17 h 31"/>
                  <a:gd name="T4" fmla="*/ 11 w 11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1">
                    <a:moveTo>
                      <a:pt x="0" y="0"/>
                    </a:moveTo>
                    <a:lnTo>
                      <a:pt x="5" y="17"/>
                    </a:lnTo>
                    <a:lnTo>
                      <a:pt x="11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2" name="Freeform 593"/>
              <p:cNvSpPr>
                <a:spLocks/>
              </p:cNvSpPr>
              <p:nvPr/>
            </p:nvSpPr>
            <p:spPr bwMode="auto">
              <a:xfrm>
                <a:off x="1761" y="3636"/>
                <a:ext cx="6" cy="16"/>
              </a:xfrm>
              <a:custGeom>
                <a:avLst/>
                <a:gdLst>
                  <a:gd name="T0" fmla="*/ 0 w 12"/>
                  <a:gd name="T1" fmla="*/ 0 h 31"/>
                  <a:gd name="T2" fmla="*/ 2 w 12"/>
                  <a:gd name="T3" fmla="*/ 9 h 31"/>
                  <a:gd name="T4" fmla="*/ 12 w 12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1">
                    <a:moveTo>
                      <a:pt x="0" y="0"/>
                    </a:moveTo>
                    <a:lnTo>
                      <a:pt x="2" y="9"/>
                    </a:lnTo>
                    <a:lnTo>
                      <a:pt x="12" y="31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3" name="Line 594"/>
              <p:cNvSpPr>
                <a:spLocks noChangeShapeType="1"/>
              </p:cNvSpPr>
              <p:nvPr/>
            </p:nvSpPr>
            <p:spPr bwMode="auto">
              <a:xfrm>
                <a:off x="1775" y="3667"/>
                <a:ext cx="7" cy="14"/>
              </a:xfrm>
              <a:prstGeom prst="line">
                <a:avLst/>
              </a:pr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4" name="Freeform 595"/>
              <p:cNvSpPr>
                <a:spLocks/>
              </p:cNvSpPr>
              <p:nvPr/>
            </p:nvSpPr>
            <p:spPr bwMode="auto">
              <a:xfrm>
                <a:off x="1791" y="3695"/>
                <a:ext cx="11" cy="13"/>
              </a:xfrm>
              <a:custGeom>
                <a:avLst/>
                <a:gdLst>
                  <a:gd name="T0" fmla="*/ 0 w 23"/>
                  <a:gd name="T1" fmla="*/ 0 h 26"/>
                  <a:gd name="T2" fmla="*/ 2 w 23"/>
                  <a:gd name="T3" fmla="*/ 2 h 26"/>
                  <a:gd name="T4" fmla="*/ 21 w 23"/>
                  <a:gd name="T5" fmla="*/ 25 h 26"/>
                  <a:gd name="T6" fmla="*/ 23 w 23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6">
                    <a:moveTo>
                      <a:pt x="0" y="0"/>
                    </a:moveTo>
                    <a:lnTo>
                      <a:pt x="2" y="2"/>
                    </a:lnTo>
                    <a:lnTo>
                      <a:pt x="21" y="25"/>
                    </a:lnTo>
                    <a:lnTo>
                      <a:pt x="23" y="26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5" name="Freeform 596"/>
              <p:cNvSpPr>
                <a:spLocks/>
              </p:cNvSpPr>
              <p:nvPr/>
            </p:nvSpPr>
            <p:spPr bwMode="auto">
              <a:xfrm>
                <a:off x="1817" y="3716"/>
                <a:ext cx="17" cy="4"/>
              </a:xfrm>
              <a:custGeom>
                <a:avLst/>
                <a:gdLst>
                  <a:gd name="T0" fmla="*/ 0 w 34"/>
                  <a:gd name="T1" fmla="*/ 0 h 6"/>
                  <a:gd name="T2" fmla="*/ 9 w 34"/>
                  <a:gd name="T3" fmla="*/ 4 h 6"/>
                  <a:gd name="T4" fmla="*/ 27 w 34"/>
                  <a:gd name="T5" fmla="*/ 6 h 6"/>
                  <a:gd name="T6" fmla="*/ 34 w 3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9" y="4"/>
                    </a:lnTo>
                    <a:lnTo>
                      <a:pt x="27" y="6"/>
                    </a:lnTo>
                    <a:lnTo>
                      <a:pt x="34" y="6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6" name="Freeform 597"/>
              <p:cNvSpPr>
                <a:spLocks/>
              </p:cNvSpPr>
              <p:nvPr/>
            </p:nvSpPr>
            <p:spPr bwMode="auto">
              <a:xfrm>
                <a:off x="1851" y="3713"/>
                <a:ext cx="16" cy="7"/>
              </a:xfrm>
              <a:custGeom>
                <a:avLst/>
                <a:gdLst>
                  <a:gd name="T0" fmla="*/ 0 w 34"/>
                  <a:gd name="T1" fmla="*/ 13 h 13"/>
                  <a:gd name="T2" fmla="*/ 20 w 34"/>
                  <a:gd name="T3" fmla="*/ 5 h 13"/>
                  <a:gd name="T4" fmla="*/ 34 w 3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0" y="5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7" name="Freeform 598"/>
              <p:cNvSpPr>
                <a:spLocks/>
              </p:cNvSpPr>
              <p:nvPr/>
            </p:nvSpPr>
            <p:spPr bwMode="auto">
              <a:xfrm>
                <a:off x="1882" y="3698"/>
                <a:ext cx="16" cy="9"/>
              </a:xfrm>
              <a:custGeom>
                <a:avLst/>
                <a:gdLst>
                  <a:gd name="T0" fmla="*/ 0 w 32"/>
                  <a:gd name="T1" fmla="*/ 18 h 18"/>
                  <a:gd name="T2" fmla="*/ 16 w 32"/>
                  <a:gd name="T3" fmla="*/ 9 h 18"/>
                  <a:gd name="T4" fmla="*/ 32 w 32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8">
                    <a:moveTo>
                      <a:pt x="0" y="18"/>
                    </a:moveTo>
                    <a:lnTo>
                      <a:pt x="16" y="9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8" name="Freeform 599"/>
              <p:cNvSpPr>
                <a:spLocks/>
              </p:cNvSpPr>
              <p:nvPr/>
            </p:nvSpPr>
            <p:spPr bwMode="auto">
              <a:xfrm>
                <a:off x="1914" y="3682"/>
                <a:ext cx="15" cy="9"/>
              </a:xfrm>
              <a:custGeom>
                <a:avLst/>
                <a:gdLst>
                  <a:gd name="T0" fmla="*/ 0 w 30"/>
                  <a:gd name="T1" fmla="*/ 18 h 18"/>
                  <a:gd name="T2" fmla="*/ 12 w 30"/>
                  <a:gd name="T3" fmla="*/ 11 h 18"/>
                  <a:gd name="T4" fmla="*/ 30 w 30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12" y="11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9" name="Freeform 600"/>
              <p:cNvSpPr>
                <a:spLocks/>
              </p:cNvSpPr>
              <p:nvPr/>
            </p:nvSpPr>
            <p:spPr bwMode="auto">
              <a:xfrm>
                <a:off x="1943" y="3666"/>
                <a:ext cx="17" cy="8"/>
              </a:xfrm>
              <a:custGeom>
                <a:avLst/>
                <a:gdLst>
                  <a:gd name="T0" fmla="*/ 0 w 33"/>
                  <a:gd name="T1" fmla="*/ 17 h 17"/>
                  <a:gd name="T2" fmla="*/ 12 w 33"/>
                  <a:gd name="T3" fmla="*/ 10 h 17"/>
                  <a:gd name="T4" fmla="*/ 33 w 33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7">
                    <a:moveTo>
                      <a:pt x="0" y="17"/>
                    </a:moveTo>
                    <a:lnTo>
                      <a:pt x="12" y="10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0" name="Freeform 601"/>
              <p:cNvSpPr>
                <a:spLocks/>
              </p:cNvSpPr>
              <p:nvPr/>
            </p:nvSpPr>
            <p:spPr bwMode="auto">
              <a:xfrm>
                <a:off x="1973" y="3649"/>
                <a:ext cx="15" cy="7"/>
              </a:xfrm>
              <a:custGeom>
                <a:avLst/>
                <a:gdLst>
                  <a:gd name="T0" fmla="*/ 0 w 28"/>
                  <a:gd name="T1" fmla="*/ 15 h 15"/>
                  <a:gd name="T2" fmla="*/ 10 w 28"/>
                  <a:gd name="T3" fmla="*/ 10 h 15"/>
                  <a:gd name="T4" fmla="*/ 28 w 28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0" y="15"/>
                    </a:moveTo>
                    <a:lnTo>
                      <a:pt x="10" y="10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1" name="Freeform 602"/>
              <p:cNvSpPr>
                <a:spLocks/>
              </p:cNvSpPr>
              <p:nvPr/>
            </p:nvSpPr>
            <p:spPr bwMode="auto">
              <a:xfrm>
                <a:off x="2003" y="3634"/>
                <a:ext cx="16" cy="6"/>
              </a:xfrm>
              <a:custGeom>
                <a:avLst/>
                <a:gdLst>
                  <a:gd name="T0" fmla="*/ 0 w 32"/>
                  <a:gd name="T1" fmla="*/ 11 h 11"/>
                  <a:gd name="T2" fmla="*/ 11 w 32"/>
                  <a:gd name="T3" fmla="*/ 8 h 11"/>
                  <a:gd name="T4" fmla="*/ 30 w 32"/>
                  <a:gd name="T5" fmla="*/ 0 h 11"/>
                  <a:gd name="T6" fmla="*/ 32 w 3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1">
                    <a:moveTo>
                      <a:pt x="0" y="11"/>
                    </a:moveTo>
                    <a:lnTo>
                      <a:pt x="11" y="8"/>
                    </a:lnTo>
                    <a:lnTo>
                      <a:pt x="30" y="0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2" name="Freeform 603"/>
              <p:cNvSpPr>
                <a:spLocks/>
              </p:cNvSpPr>
              <p:nvPr/>
            </p:nvSpPr>
            <p:spPr bwMode="auto">
              <a:xfrm>
                <a:off x="2035" y="3618"/>
                <a:ext cx="14" cy="6"/>
              </a:xfrm>
              <a:custGeom>
                <a:avLst/>
                <a:gdLst>
                  <a:gd name="T0" fmla="*/ 0 w 28"/>
                  <a:gd name="T1" fmla="*/ 11 h 11"/>
                  <a:gd name="T2" fmla="*/ 7 w 28"/>
                  <a:gd name="T3" fmla="*/ 8 h 11"/>
                  <a:gd name="T4" fmla="*/ 23 w 28"/>
                  <a:gd name="T5" fmla="*/ 1 h 11"/>
                  <a:gd name="T6" fmla="*/ 28 w 2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1">
                    <a:moveTo>
                      <a:pt x="0" y="11"/>
                    </a:moveTo>
                    <a:lnTo>
                      <a:pt x="7" y="8"/>
                    </a:lnTo>
                    <a:lnTo>
                      <a:pt x="23" y="1"/>
                    </a:lnTo>
                    <a:lnTo>
                      <a:pt x="28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3" name="Freeform 604"/>
              <p:cNvSpPr>
                <a:spLocks/>
              </p:cNvSpPr>
              <p:nvPr/>
            </p:nvSpPr>
            <p:spPr bwMode="auto">
              <a:xfrm>
                <a:off x="2065" y="3604"/>
                <a:ext cx="17" cy="5"/>
              </a:xfrm>
              <a:custGeom>
                <a:avLst/>
                <a:gdLst>
                  <a:gd name="T0" fmla="*/ 0 w 33"/>
                  <a:gd name="T1" fmla="*/ 12 h 12"/>
                  <a:gd name="T2" fmla="*/ 3 w 33"/>
                  <a:gd name="T3" fmla="*/ 12 h 12"/>
                  <a:gd name="T4" fmla="*/ 26 w 33"/>
                  <a:gd name="T5" fmla="*/ 2 h 12"/>
                  <a:gd name="T6" fmla="*/ 33 w 3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2">
                    <a:moveTo>
                      <a:pt x="0" y="12"/>
                    </a:moveTo>
                    <a:lnTo>
                      <a:pt x="3" y="12"/>
                    </a:lnTo>
                    <a:lnTo>
                      <a:pt x="26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4" name="Freeform 605"/>
              <p:cNvSpPr>
                <a:spLocks/>
              </p:cNvSpPr>
              <p:nvPr/>
            </p:nvSpPr>
            <p:spPr bwMode="auto">
              <a:xfrm>
                <a:off x="2097" y="3591"/>
                <a:ext cx="16" cy="7"/>
              </a:xfrm>
              <a:custGeom>
                <a:avLst/>
                <a:gdLst>
                  <a:gd name="T0" fmla="*/ 0 w 32"/>
                  <a:gd name="T1" fmla="*/ 15 h 15"/>
                  <a:gd name="T2" fmla="*/ 20 w 32"/>
                  <a:gd name="T3" fmla="*/ 5 h 15"/>
                  <a:gd name="T4" fmla="*/ 32 w 32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20" y="5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5" name="Freeform 606"/>
              <p:cNvSpPr>
                <a:spLocks/>
              </p:cNvSpPr>
              <p:nvPr/>
            </p:nvSpPr>
            <p:spPr bwMode="auto">
              <a:xfrm>
                <a:off x="2129" y="3578"/>
                <a:ext cx="17" cy="7"/>
              </a:xfrm>
              <a:custGeom>
                <a:avLst/>
                <a:gdLst>
                  <a:gd name="T0" fmla="*/ 0 w 33"/>
                  <a:gd name="T1" fmla="*/ 15 h 15"/>
                  <a:gd name="T2" fmla="*/ 16 w 33"/>
                  <a:gd name="T3" fmla="*/ 8 h 15"/>
                  <a:gd name="T4" fmla="*/ 33 w 3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5">
                    <a:moveTo>
                      <a:pt x="0" y="15"/>
                    </a:moveTo>
                    <a:lnTo>
                      <a:pt x="16" y="8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CC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608"/>
            <p:cNvSpPr>
              <a:spLocks/>
            </p:cNvSpPr>
            <p:nvPr/>
          </p:nvSpPr>
          <p:spPr bwMode="auto">
            <a:xfrm>
              <a:off x="2162" y="3566"/>
              <a:ext cx="15" cy="6"/>
            </a:xfrm>
            <a:custGeom>
              <a:avLst/>
              <a:gdLst>
                <a:gd name="T0" fmla="*/ 0 w 32"/>
                <a:gd name="T1" fmla="*/ 12 h 12"/>
                <a:gd name="T2" fmla="*/ 7 w 32"/>
                <a:gd name="T3" fmla="*/ 8 h 12"/>
                <a:gd name="T4" fmla="*/ 28 w 32"/>
                <a:gd name="T5" fmla="*/ 2 h 12"/>
                <a:gd name="T6" fmla="*/ 32 w 3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2">
                  <a:moveTo>
                    <a:pt x="0" y="12"/>
                  </a:moveTo>
                  <a:lnTo>
                    <a:pt x="7" y="8"/>
                  </a:lnTo>
                  <a:lnTo>
                    <a:pt x="28" y="2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09"/>
            <p:cNvSpPr>
              <a:spLocks/>
            </p:cNvSpPr>
            <p:nvPr/>
          </p:nvSpPr>
          <p:spPr bwMode="auto">
            <a:xfrm>
              <a:off x="2194" y="3556"/>
              <a:ext cx="17" cy="4"/>
            </a:xfrm>
            <a:custGeom>
              <a:avLst/>
              <a:gdLst>
                <a:gd name="T0" fmla="*/ 0 w 33"/>
                <a:gd name="T1" fmla="*/ 10 h 10"/>
                <a:gd name="T2" fmla="*/ 1 w 33"/>
                <a:gd name="T3" fmla="*/ 8 h 10"/>
                <a:gd name="T4" fmla="*/ 21 w 33"/>
                <a:gd name="T5" fmla="*/ 3 h 10"/>
                <a:gd name="T6" fmla="*/ 33 w 3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0">
                  <a:moveTo>
                    <a:pt x="0" y="10"/>
                  </a:moveTo>
                  <a:lnTo>
                    <a:pt x="1" y="8"/>
                  </a:lnTo>
                  <a:lnTo>
                    <a:pt x="21" y="3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10"/>
            <p:cNvSpPr>
              <a:spLocks/>
            </p:cNvSpPr>
            <p:nvPr/>
          </p:nvSpPr>
          <p:spPr bwMode="auto">
            <a:xfrm>
              <a:off x="2228" y="3545"/>
              <a:ext cx="17" cy="5"/>
            </a:xfrm>
            <a:custGeom>
              <a:avLst/>
              <a:gdLst>
                <a:gd name="T0" fmla="*/ 0 w 33"/>
                <a:gd name="T1" fmla="*/ 10 h 10"/>
                <a:gd name="T2" fmla="*/ 14 w 33"/>
                <a:gd name="T3" fmla="*/ 5 h 10"/>
                <a:gd name="T4" fmla="*/ 33 w 3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0">
                  <a:moveTo>
                    <a:pt x="0" y="10"/>
                  </a:moveTo>
                  <a:lnTo>
                    <a:pt x="14" y="5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11"/>
            <p:cNvSpPr>
              <a:spLocks/>
            </p:cNvSpPr>
            <p:nvPr/>
          </p:nvSpPr>
          <p:spPr bwMode="auto">
            <a:xfrm>
              <a:off x="2261" y="3534"/>
              <a:ext cx="15" cy="8"/>
            </a:xfrm>
            <a:custGeom>
              <a:avLst/>
              <a:gdLst>
                <a:gd name="T0" fmla="*/ 0 w 30"/>
                <a:gd name="T1" fmla="*/ 14 h 14"/>
                <a:gd name="T2" fmla="*/ 5 w 30"/>
                <a:gd name="T3" fmla="*/ 13 h 14"/>
                <a:gd name="T4" fmla="*/ 25 w 30"/>
                <a:gd name="T5" fmla="*/ 3 h 14"/>
                <a:gd name="T6" fmla="*/ 30 w 3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0" y="14"/>
                  </a:moveTo>
                  <a:lnTo>
                    <a:pt x="5" y="13"/>
                  </a:lnTo>
                  <a:lnTo>
                    <a:pt x="25" y="3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12"/>
            <p:cNvSpPr>
              <a:spLocks/>
            </p:cNvSpPr>
            <p:nvPr/>
          </p:nvSpPr>
          <p:spPr bwMode="auto">
            <a:xfrm>
              <a:off x="2293" y="3527"/>
              <a:ext cx="17" cy="4"/>
            </a:xfrm>
            <a:custGeom>
              <a:avLst/>
              <a:gdLst>
                <a:gd name="T0" fmla="*/ 0 w 34"/>
                <a:gd name="T1" fmla="*/ 8 h 8"/>
                <a:gd name="T2" fmla="*/ 18 w 34"/>
                <a:gd name="T3" fmla="*/ 5 h 8"/>
                <a:gd name="T4" fmla="*/ 34 w 3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18" y="5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13"/>
            <p:cNvSpPr>
              <a:spLocks/>
            </p:cNvSpPr>
            <p:nvPr/>
          </p:nvSpPr>
          <p:spPr bwMode="auto">
            <a:xfrm>
              <a:off x="2327" y="3517"/>
              <a:ext cx="17" cy="5"/>
            </a:xfrm>
            <a:custGeom>
              <a:avLst/>
              <a:gdLst>
                <a:gd name="T0" fmla="*/ 0 w 35"/>
                <a:gd name="T1" fmla="*/ 10 h 10"/>
                <a:gd name="T2" fmla="*/ 12 w 35"/>
                <a:gd name="T3" fmla="*/ 7 h 10"/>
                <a:gd name="T4" fmla="*/ 31 w 35"/>
                <a:gd name="T5" fmla="*/ 0 h 10"/>
                <a:gd name="T6" fmla="*/ 35 w 35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0">
                  <a:moveTo>
                    <a:pt x="0" y="10"/>
                  </a:moveTo>
                  <a:lnTo>
                    <a:pt x="12" y="7"/>
                  </a:lnTo>
                  <a:lnTo>
                    <a:pt x="31" y="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14"/>
            <p:cNvSpPr>
              <a:spLocks/>
            </p:cNvSpPr>
            <p:nvPr/>
          </p:nvSpPr>
          <p:spPr bwMode="auto">
            <a:xfrm>
              <a:off x="2361" y="3511"/>
              <a:ext cx="16" cy="2"/>
            </a:xfrm>
            <a:custGeom>
              <a:avLst/>
              <a:gdLst>
                <a:gd name="T0" fmla="*/ 0 w 32"/>
                <a:gd name="T1" fmla="*/ 5 h 5"/>
                <a:gd name="T2" fmla="*/ 4 w 32"/>
                <a:gd name="T3" fmla="*/ 4 h 5"/>
                <a:gd name="T4" fmla="*/ 22 w 32"/>
                <a:gd name="T5" fmla="*/ 2 h 5"/>
                <a:gd name="T6" fmla="*/ 32 w 3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5">
                  <a:moveTo>
                    <a:pt x="0" y="5"/>
                  </a:moveTo>
                  <a:lnTo>
                    <a:pt x="4" y="4"/>
                  </a:lnTo>
                  <a:lnTo>
                    <a:pt x="22" y="2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15"/>
            <p:cNvSpPr>
              <a:spLocks/>
            </p:cNvSpPr>
            <p:nvPr/>
          </p:nvSpPr>
          <p:spPr bwMode="auto">
            <a:xfrm>
              <a:off x="2393" y="3501"/>
              <a:ext cx="18" cy="4"/>
            </a:xfrm>
            <a:custGeom>
              <a:avLst/>
              <a:gdLst>
                <a:gd name="T0" fmla="*/ 0 w 35"/>
                <a:gd name="T1" fmla="*/ 8 h 8"/>
                <a:gd name="T2" fmla="*/ 14 w 35"/>
                <a:gd name="T3" fmla="*/ 5 h 8"/>
                <a:gd name="T4" fmla="*/ 35 w 3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8">
                  <a:moveTo>
                    <a:pt x="0" y="8"/>
                  </a:moveTo>
                  <a:lnTo>
                    <a:pt x="14" y="5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16"/>
            <p:cNvSpPr>
              <a:spLocks/>
            </p:cNvSpPr>
            <p:nvPr/>
          </p:nvSpPr>
          <p:spPr bwMode="auto">
            <a:xfrm>
              <a:off x="2427" y="3495"/>
              <a:ext cx="17" cy="3"/>
            </a:xfrm>
            <a:custGeom>
              <a:avLst/>
              <a:gdLst>
                <a:gd name="T0" fmla="*/ 0 w 34"/>
                <a:gd name="T1" fmla="*/ 7 h 7"/>
                <a:gd name="T2" fmla="*/ 3 w 34"/>
                <a:gd name="T3" fmla="*/ 7 h 7"/>
                <a:gd name="T4" fmla="*/ 23 w 34"/>
                <a:gd name="T5" fmla="*/ 2 h 7"/>
                <a:gd name="T6" fmla="*/ 34 w 3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7">
                  <a:moveTo>
                    <a:pt x="0" y="7"/>
                  </a:moveTo>
                  <a:lnTo>
                    <a:pt x="3" y="7"/>
                  </a:lnTo>
                  <a:lnTo>
                    <a:pt x="23" y="2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17"/>
            <p:cNvSpPr>
              <a:spLocks/>
            </p:cNvSpPr>
            <p:nvPr/>
          </p:nvSpPr>
          <p:spPr bwMode="auto">
            <a:xfrm>
              <a:off x="2463" y="3486"/>
              <a:ext cx="17" cy="3"/>
            </a:xfrm>
            <a:custGeom>
              <a:avLst/>
              <a:gdLst>
                <a:gd name="T0" fmla="*/ 0 w 33"/>
                <a:gd name="T1" fmla="*/ 7 h 7"/>
                <a:gd name="T2" fmla="*/ 14 w 33"/>
                <a:gd name="T3" fmla="*/ 5 h 7"/>
                <a:gd name="T4" fmla="*/ 33 w 3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">
                  <a:moveTo>
                    <a:pt x="0" y="7"/>
                  </a:moveTo>
                  <a:lnTo>
                    <a:pt x="14" y="5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18"/>
            <p:cNvSpPr>
              <a:spLocks/>
            </p:cNvSpPr>
            <p:nvPr/>
          </p:nvSpPr>
          <p:spPr bwMode="auto">
            <a:xfrm>
              <a:off x="2496" y="3481"/>
              <a:ext cx="17" cy="3"/>
            </a:xfrm>
            <a:custGeom>
              <a:avLst/>
              <a:gdLst>
                <a:gd name="T0" fmla="*/ 0 w 33"/>
                <a:gd name="T1" fmla="*/ 7 h 7"/>
                <a:gd name="T2" fmla="*/ 7 w 33"/>
                <a:gd name="T3" fmla="*/ 5 h 7"/>
                <a:gd name="T4" fmla="*/ 24 w 33"/>
                <a:gd name="T5" fmla="*/ 2 h 7"/>
                <a:gd name="T6" fmla="*/ 33 w 3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0" y="7"/>
                  </a:moveTo>
                  <a:lnTo>
                    <a:pt x="7" y="5"/>
                  </a:lnTo>
                  <a:lnTo>
                    <a:pt x="24" y="2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19"/>
            <p:cNvSpPr>
              <a:spLocks/>
            </p:cNvSpPr>
            <p:nvPr/>
          </p:nvSpPr>
          <p:spPr bwMode="auto">
            <a:xfrm>
              <a:off x="2531" y="3473"/>
              <a:ext cx="17" cy="3"/>
            </a:xfrm>
            <a:custGeom>
              <a:avLst/>
              <a:gdLst>
                <a:gd name="T0" fmla="*/ 0 w 33"/>
                <a:gd name="T1" fmla="*/ 5 h 5"/>
                <a:gd name="T2" fmla="*/ 16 w 33"/>
                <a:gd name="T3" fmla="*/ 4 h 5"/>
                <a:gd name="T4" fmla="*/ 33 w 3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5">
                  <a:moveTo>
                    <a:pt x="0" y="5"/>
                  </a:moveTo>
                  <a:lnTo>
                    <a:pt x="16" y="4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20"/>
            <p:cNvSpPr>
              <a:spLocks/>
            </p:cNvSpPr>
            <p:nvPr/>
          </p:nvSpPr>
          <p:spPr bwMode="auto">
            <a:xfrm>
              <a:off x="2564" y="3467"/>
              <a:ext cx="17" cy="3"/>
            </a:xfrm>
            <a:custGeom>
              <a:avLst/>
              <a:gdLst>
                <a:gd name="T0" fmla="*/ 0 w 33"/>
                <a:gd name="T1" fmla="*/ 5 h 5"/>
                <a:gd name="T2" fmla="*/ 7 w 33"/>
                <a:gd name="T3" fmla="*/ 3 h 5"/>
                <a:gd name="T4" fmla="*/ 26 w 33"/>
                <a:gd name="T5" fmla="*/ 0 h 5"/>
                <a:gd name="T6" fmla="*/ 33 w 3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">
                  <a:moveTo>
                    <a:pt x="0" y="5"/>
                  </a:moveTo>
                  <a:lnTo>
                    <a:pt x="7" y="3"/>
                  </a:lnTo>
                  <a:lnTo>
                    <a:pt x="26" y="0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21"/>
            <p:cNvSpPr>
              <a:spLocks/>
            </p:cNvSpPr>
            <p:nvPr/>
          </p:nvSpPr>
          <p:spPr bwMode="auto">
            <a:xfrm>
              <a:off x="2600" y="3461"/>
              <a:ext cx="17" cy="2"/>
            </a:xfrm>
            <a:custGeom>
              <a:avLst/>
              <a:gdLst>
                <a:gd name="T0" fmla="*/ 0 w 34"/>
                <a:gd name="T1" fmla="*/ 5 h 5"/>
                <a:gd name="T2" fmla="*/ 16 w 34"/>
                <a:gd name="T3" fmla="*/ 3 h 5"/>
                <a:gd name="T4" fmla="*/ 34 w 3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">
                  <a:moveTo>
                    <a:pt x="0" y="5"/>
                  </a:moveTo>
                  <a:lnTo>
                    <a:pt x="16" y="3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22"/>
            <p:cNvSpPr>
              <a:spLocks/>
            </p:cNvSpPr>
            <p:nvPr/>
          </p:nvSpPr>
          <p:spPr bwMode="auto">
            <a:xfrm>
              <a:off x="2633" y="3454"/>
              <a:ext cx="17" cy="3"/>
            </a:xfrm>
            <a:custGeom>
              <a:avLst/>
              <a:gdLst>
                <a:gd name="T0" fmla="*/ 0 w 33"/>
                <a:gd name="T1" fmla="*/ 7 h 7"/>
                <a:gd name="T2" fmla="*/ 7 w 33"/>
                <a:gd name="T3" fmla="*/ 5 h 7"/>
                <a:gd name="T4" fmla="*/ 28 w 33"/>
                <a:gd name="T5" fmla="*/ 2 h 7"/>
                <a:gd name="T6" fmla="*/ 33 w 3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0" y="7"/>
                  </a:moveTo>
                  <a:lnTo>
                    <a:pt x="7" y="5"/>
                  </a:lnTo>
                  <a:lnTo>
                    <a:pt x="28" y="2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23"/>
            <p:cNvSpPr>
              <a:spLocks/>
            </p:cNvSpPr>
            <p:nvPr/>
          </p:nvSpPr>
          <p:spPr bwMode="auto">
            <a:xfrm>
              <a:off x="2669" y="3448"/>
              <a:ext cx="16" cy="3"/>
            </a:xfrm>
            <a:custGeom>
              <a:avLst/>
              <a:gdLst>
                <a:gd name="T0" fmla="*/ 0 w 34"/>
                <a:gd name="T1" fmla="*/ 6 h 6"/>
                <a:gd name="T2" fmla="*/ 18 w 34"/>
                <a:gd name="T3" fmla="*/ 3 h 6"/>
                <a:gd name="T4" fmla="*/ 34 w 3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8" y="3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CC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24"/>
            <p:cNvSpPr>
              <a:spLocks noChangeArrowheads="1"/>
            </p:cNvSpPr>
            <p:nvPr/>
          </p:nvSpPr>
          <p:spPr bwMode="auto">
            <a:xfrm>
              <a:off x="659" y="535"/>
              <a:ext cx="1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Z 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625"/>
            <p:cNvSpPr>
              <a:spLocks noChangeArrowheads="1"/>
            </p:cNvSpPr>
            <p:nvPr/>
          </p:nvSpPr>
          <p:spPr bwMode="auto">
            <a:xfrm>
              <a:off x="754" y="525"/>
              <a:ext cx="9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626"/>
            <p:cNvSpPr>
              <a:spLocks noChangeArrowheads="1"/>
            </p:cNvSpPr>
            <p:nvPr/>
          </p:nvSpPr>
          <p:spPr bwMode="auto">
            <a:xfrm>
              <a:off x="2242" y="996"/>
              <a:ext cx="5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ronet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627"/>
            <p:cNvSpPr>
              <a:spLocks noChangeArrowheads="1"/>
            </p:cNvSpPr>
            <p:nvPr/>
          </p:nvSpPr>
          <p:spPr bwMode="auto">
            <a:xfrm>
              <a:off x="2287" y="1013"/>
              <a:ext cx="1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e(Z)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628"/>
            <p:cNvSpPr>
              <a:spLocks noChangeArrowheads="1"/>
            </p:cNvSpPr>
            <p:nvPr/>
          </p:nvSpPr>
          <p:spPr bwMode="auto">
            <a:xfrm>
              <a:off x="2092" y="1232"/>
              <a:ext cx="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ronet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629"/>
            <p:cNvSpPr>
              <a:spLocks noChangeArrowheads="1"/>
            </p:cNvSpPr>
            <p:nvPr/>
          </p:nvSpPr>
          <p:spPr bwMode="auto">
            <a:xfrm>
              <a:off x="2124" y="1248"/>
              <a:ext cx="1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m(Z)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630"/>
            <p:cNvSpPr>
              <a:spLocks noChangeArrowheads="1"/>
            </p:cNvSpPr>
            <p:nvPr/>
          </p:nvSpPr>
          <p:spPr bwMode="auto">
            <a:xfrm>
              <a:off x="657" y="2878"/>
              <a:ext cx="12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Z 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631"/>
            <p:cNvSpPr>
              <a:spLocks noChangeArrowheads="1"/>
            </p:cNvSpPr>
            <p:nvPr/>
          </p:nvSpPr>
          <p:spPr bwMode="auto">
            <a:xfrm>
              <a:off x="751" y="2869"/>
              <a:ext cx="9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632"/>
            <p:cNvSpPr>
              <a:spLocks noChangeArrowheads="1"/>
            </p:cNvSpPr>
            <p:nvPr/>
          </p:nvSpPr>
          <p:spPr bwMode="auto">
            <a:xfrm>
              <a:off x="657" y="1703"/>
              <a:ext cx="1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Z 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0" name="Rectangle 633"/>
            <p:cNvSpPr>
              <a:spLocks noChangeArrowheads="1"/>
            </p:cNvSpPr>
            <p:nvPr/>
          </p:nvSpPr>
          <p:spPr bwMode="auto">
            <a:xfrm>
              <a:off x="751" y="1693"/>
              <a:ext cx="9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1" name="Rectangle 634"/>
            <p:cNvSpPr>
              <a:spLocks noChangeArrowheads="1"/>
            </p:cNvSpPr>
            <p:nvPr/>
          </p:nvSpPr>
          <p:spPr bwMode="auto">
            <a:xfrm>
              <a:off x="1916" y="3315"/>
              <a:ext cx="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ronet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3" name="Rectangle 635"/>
            <p:cNvSpPr>
              <a:spLocks noChangeArrowheads="1"/>
            </p:cNvSpPr>
            <p:nvPr/>
          </p:nvSpPr>
          <p:spPr bwMode="auto">
            <a:xfrm>
              <a:off x="1962" y="3331"/>
              <a:ext cx="11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e(Z)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4" name="Rectangle 636"/>
            <p:cNvSpPr>
              <a:spLocks noChangeArrowheads="1"/>
            </p:cNvSpPr>
            <p:nvPr/>
          </p:nvSpPr>
          <p:spPr bwMode="auto">
            <a:xfrm>
              <a:off x="2427" y="2378"/>
              <a:ext cx="5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ronet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5" name="Rectangle 637"/>
            <p:cNvSpPr>
              <a:spLocks noChangeArrowheads="1"/>
            </p:cNvSpPr>
            <p:nvPr/>
          </p:nvSpPr>
          <p:spPr bwMode="auto">
            <a:xfrm>
              <a:off x="2473" y="2394"/>
              <a:ext cx="1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e(Z)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6" name="Rectangle 638"/>
            <p:cNvSpPr>
              <a:spLocks noChangeArrowheads="1"/>
            </p:cNvSpPr>
            <p:nvPr/>
          </p:nvSpPr>
          <p:spPr bwMode="auto">
            <a:xfrm>
              <a:off x="2485" y="3379"/>
              <a:ext cx="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ronet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Rectangle 639"/>
            <p:cNvSpPr>
              <a:spLocks noChangeArrowheads="1"/>
            </p:cNvSpPr>
            <p:nvPr/>
          </p:nvSpPr>
          <p:spPr bwMode="auto">
            <a:xfrm>
              <a:off x="2516" y="3396"/>
              <a:ext cx="1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m(Z)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Rectangle 640"/>
            <p:cNvSpPr>
              <a:spLocks noChangeArrowheads="1"/>
            </p:cNvSpPr>
            <p:nvPr/>
          </p:nvSpPr>
          <p:spPr bwMode="auto">
            <a:xfrm>
              <a:off x="2268" y="2110"/>
              <a:ext cx="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ronet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Rectangle 641"/>
            <p:cNvSpPr>
              <a:spLocks noChangeArrowheads="1"/>
            </p:cNvSpPr>
            <p:nvPr/>
          </p:nvSpPr>
          <p:spPr bwMode="auto">
            <a:xfrm>
              <a:off x="2299" y="2126"/>
              <a:ext cx="1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m(Z)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Rectangle 642"/>
            <p:cNvSpPr>
              <a:spLocks noChangeArrowheads="1"/>
            </p:cNvSpPr>
            <p:nvPr/>
          </p:nvSpPr>
          <p:spPr bwMode="auto">
            <a:xfrm>
              <a:off x="596" y="1785"/>
              <a:ext cx="10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1" name="Rectangle 643"/>
            <p:cNvSpPr>
              <a:spLocks noChangeArrowheads="1"/>
            </p:cNvSpPr>
            <p:nvPr/>
          </p:nvSpPr>
          <p:spPr bwMode="auto">
            <a:xfrm>
              <a:off x="596" y="1905"/>
              <a:ext cx="11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2" name="Rectangle 644"/>
            <p:cNvSpPr>
              <a:spLocks noChangeArrowheads="1"/>
            </p:cNvSpPr>
            <p:nvPr/>
          </p:nvSpPr>
          <p:spPr bwMode="auto">
            <a:xfrm>
              <a:off x="627" y="2019"/>
              <a:ext cx="8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3" name="Rectangle 645"/>
            <p:cNvSpPr>
              <a:spLocks noChangeArrowheads="1"/>
            </p:cNvSpPr>
            <p:nvPr/>
          </p:nvSpPr>
          <p:spPr bwMode="auto">
            <a:xfrm>
              <a:off x="628" y="2132"/>
              <a:ext cx="8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4" name="Rectangle 646"/>
            <p:cNvSpPr>
              <a:spLocks noChangeArrowheads="1"/>
            </p:cNvSpPr>
            <p:nvPr/>
          </p:nvSpPr>
          <p:spPr bwMode="auto">
            <a:xfrm>
              <a:off x="627" y="2246"/>
              <a:ext cx="8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5" name="Rectangle 647"/>
            <p:cNvSpPr>
              <a:spLocks noChangeArrowheads="1"/>
            </p:cNvSpPr>
            <p:nvPr/>
          </p:nvSpPr>
          <p:spPr bwMode="auto">
            <a:xfrm>
              <a:off x="625" y="2360"/>
              <a:ext cx="8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6" name="Rectangle 648"/>
            <p:cNvSpPr>
              <a:spLocks noChangeArrowheads="1"/>
            </p:cNvSpPr>
            <p:nvPr/>
          </p:nvSpPr>
          <p:spPr bwMode="auto">
            <a:xfrm>
              <a:off x="658" y="2471"/>
              <a:ext cx="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7" name="Rectangle 649"/>
            <p:cNvSpPr>
              <a:spLocks noChangeArrowheads="1"/>
            </p:cNvSpPr>
            <p:nvPr/>
          </p:nvSpPr>
          <p:spPr bwMode="auto">
            <a:xfrm>
              <a:off x="607" y="2590"/>
              <a:ext cx="9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8" name="Rectangle 650"/>
            <p:cNvSpPr>
              <a:spLocks noChangeArrowheads="1"/>
            </p:cNvSpPr>
            <p:nvPr/>
          </p:nvSpPr>
          <p:spPr bwMode="auto">
            <a:xfrm>
              <a:off x="604" y="2968"/>
              <a:ext cx="12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9" name="Rectangle 651"/>
            <p:cNvSpPr>
              <a:spLocks noChangeArrowheads="1"/>
            </p:cNvSpPr>
            <p:nvPr/>
          </p:nvSpPr>
          <p:spPr bwMode="auto">
            <a:xfrm>
              <a:off x="604" y="3108"/>
              <a:ext cx="1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0" name="Rectangle 652"/>
            <p:cNvSpPr>
              <a:spLocks noChangeArrowheads="1"/>
            </p:cNvSpPr>
            <p:nvPr/>
          </p:nvSpPr>
          <p:spPr bwMode="auto">
            <a:xfrm>
              <a:off x="604" y="3238"/>
              <a:ext cx="1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1" name="Rectangle 653"/>
            <p:cNvSpPr>
              <a:spLocks noChangeArrowheads="1"/>
            </p:cNvSpPr>
            <p:nvPr/>
          </p:nvSpPr>
          <p:spPr bwMode="auto">
            <a:xfrm>
              <a:off x="604" y="3379"/>
              <a:ext cx="1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2" name="Rectangle 654"/>
            <p:cNvSpPr>
              <a:spLocks noChangeArrowheads="1"/>
            </p:cNvSpPr>
            <p:nvPr/>
          </p:nvSpPr>
          <p:spPr bwMode="auto">
            <a:xfrm>
              <a:off x="633" y="3510"/>
              <a:ext cx="8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3" name="Rectangle 655"/>
            <p:cNvSpPr>
              <a:spLocks noChangeArrowheads="1"/>
            </p:cNvSpPr>
            <p:nvPr/>
          </p:nvSpPr>
          <p:spPr bwMode="auto">
            <a:xfrm>
              <a:off x="607" y="3642"/>
              <a:ext cx="114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4" name="Rectangle 656"/>
            <p:cNvSpPr>
              <a:spLocks noChangeArrowheads="1"/>
            </p:cNvSpPr>
            <p:nvPr/>
          </p:nvSpPr>
          <p:spPr bwMode="auto">
            <a:xfrm>
              <a:off x="577" y="3776"/>
              <a:ext cx="1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-150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5" name="Rectangle 657"/>
            <p:cNvSpPr>
              <a:spLocks noChangeArrowheads="1"/>
            </p:cNvSpPr>
            <p:nvPr/>
          </p:nvSpPr>
          <p:spPr bwMode="auto">
            <a:xfrm>
              <a:off x="693" y="383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6" name="Rectangle 658"/>
            <p:cNvSpPr>
              <a:spLocks noChangeArrowheads="1"/>
            </p:cNvSpPr>
            <p:nvPr/>
          </p:nvSpPr>
          <p:spPr bwMode="auto">
            <a:xfrm>
              <a:off x="937" y="383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7" name="Rectangle 659"/>
            <p:cNvSpPr>
              <a:spLocks noChangeArrowheads="1"/>
            </p:cNvSpPr>
            <p:nvPr/>
          </p:nvSpPr>
          <p:spPr bwMode="auto">
            <a:xfrm>
              <a:off x="1186" y="383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8" name="Rectangle 660"/>
            <p:cNvSpPr>
              <a:spLocks noChangeArrowheads="1"/>
            </p:cNvSpPr>
            <p:nvPr/>
          </p:nvSpPr>
          <p:spPr bwMode="auto">
            <a:xfrm>
              <a:off x="1430" y="383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9" name="Rectangle 661"/>
            <p:cNvSpPr>
              <a:spLocks noChangeArrowheads="1"/>
            </p:cNvSpPr>
            <p:nvPr/>
          </p:nvSpPr>
          <p:spPr bwMode="auto">
            <a:xfrm>
              <a:off x="1701" y="3835"/>
              <a:ext cx="5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0" name="Rectangle 662"/>
            <p:cNvSpPr>
              <a:spLocks noChangeArrowheads="1"/>
            </p:cNvSpPr>
            <p:nvPr/>
          </p:nvSpPr>
          <p:spPr bwMode="auto">
            <a:xfrm>
              <a:off x="1924" y="383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1" name="Rectangle 663"/>
            <p:cNvSpPr>
              <a:spLocks noChangeArrowheads="1"/>
            </p:cNvSpPr>
            <p:nvPr/>
          </p:nvSpPr>
          <p:spPr bwMode="auto">
            <a:xfrm>
              <a:off x="2171" y="383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0" name="Rectangle 664"/>
            <p:cNvSpPr>
              <a:spLocks noChangeArrowheads="1"/>
            </p:cNvSpPr>
            <p:nvPr/>
          </p:nvSpPr>
          <p:spPr bwMode="auto">
            <a:xfrm>
              <a:off x="2415" y="383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1" name="Rectangle 665"/>
            <p:cNvSpPr>
              <a:spLocks noChangeArrowheads="1"/>
            </p:cNvSpPr>
            <p:nvPr/>
          </p:nvSpPr>
          <p:spPr bwMode="auto">
            <a:xfrm>
              <a:off x="2663" y="383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2" name="Rectangle 666"/>
            <p:cNvSpPr>
              <a:spLocks noChangeArrowheads="1"/>
            </p:cNvSpPr>
            <p:nvPr/>
          </p:nvSpPr>
          <p:spPr bwMode="auto">
            <a:xfrm>
              <a:off x="2689" y="3897"/>
              <a:ext cx="5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5" name="Rectangle 667"/>
            <p:cNvSpPr>
              <a:spLocks noChangeArrowheads="1"/>
            </p:cNvSpPr>
            <p:nvPr/>
          </p:nvSpPr>
          <p:spPr bwMode="auto">
            <a:xfrm>
              <a:off x="2677" y="3965"/>
              <a:ext cx="7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6" name="Line 668"/>
            <p:cNvSpPr>
              <a:spLocks noChangeShapeType="1"/>
            </p:cNvSpPr>
            <p:nvPr/>
          </p:nvSpPr>
          <p:spPr bwMode="auto">
            <a:xfrm>
              <a:off x="2677" y="3946"/>
              <a:ext cx="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7" name="Rectangle 669"/>
            <p:cNvSpPr>
              <a:spLocks noChangeArrowheads="1"/>
            </p:cNvSpPr>
            <p:nvPr/>
          </p:nvSpPr>
          <p:spPr bwMode="auto">
            <a:xfrm>
              <a:off x="694" y="265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8" name="Rectangle 670"/>
            <p:cNvSpPr>
              <a:spLocks noChangeArrowheads="1"/>
            </p:cNvSpPr>
            <p:nvPr/>
          </p:nvSpPr>
          <p:spPr bwMode="auto">
            <a:xfrm>
              <a:off x="940" y="265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9" name="Rectangle 671"/>
            <p:cNvSpPr>
              <a:spLocks noChangeArrowheads="1"/>
            </p:cNvSpPr>
            <p:nvPr/>
          </p:nvSpPr>
          <p:spPr bwMode="auto">
            <a:xfrm>
              <a:off x="1187" y="265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0" name="Rectangle 672"/>
            <p:cNvSpPr>
              <a:spLocks noChangeArrowheads="1"/>
            </p:cNvSpPr>
            <p:nvPr/>
          </p:nvSpPr>
          <p:spPr bwMode="auto">
            <a:xfrm>
              <a:off x="1431" y="265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1" name="Rectangle 673"/>
            <p:cNvSpPr>
              <a:spLocks noChangeArrowheads="1"/>
            </p:cNvSpPr>
            <p:nvPr/>
          </p:nvSpPr>
          <p:spPr bwMode="auto">
            <a:xfrm>
              <a:off x="1702" y="2655"/>
              <a:ext cx="5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2" name="Rectangle 674"/>
            <p:cNvSpPr>
              <a:spLocks noChangeArrowheads="1"/>
            </p:cNvSpPr>
            <p:nvPr/>
          </p:nvSpPr>
          <p:spPr bwMode="auto">
            <a:xfrm>
              <a:off x="1926" y="265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3" name="Rectangle 675"/>
            <p:cNvSpPr>
              <a:spLocks noChangeArrowheads="1"/>
            </p:cNvSpPr>
            <p:nvPr/>
          </p:nvSpPr>
          <p:spPr bwMode="auto">
            <a:xfrm>
              <a:off x="2173" y="265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4" name="Rectangle 676"/>
            <p:cNvSpPr>
              <a:spLocks noChangeArrowheads="1"/>
            </p:cNvSpPr>
            <p:nvPr/>
          </p:nvSpPr>
          <p:spPr bwMode="auto">
            <a:xfrm>
              <a:off x="2416" y="265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5" name="Rectangle 677"/>
            <p:cNvSpPr>
              <a:spLocks noChangeArrowheads="1"/>
            </p:cNvSpPr>
            <p:nvPr/>
          </p:nvSpPr>
          <p:spPr bwMode="auto">
            <a:xfrm>
              <a:off x="2665" y="2655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6" name="Rectangle 678"/>
            <p:cNvSpPr>
              <a:spLocks noChangeArrowheads="1"/>
            </p:cNvSpPr>
            <p:nvPr/>
          </p:nvSpPr>
          <p:spPr bwMode="auto">
            <a:xfrm>
              <a:off x="2692" y="2715"/>
              <a:ext cx="5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7" name="Rectangle 679"/>
            <p:cNvSpPr>
              <a:spLocks noChangeArrowheads="1"/>
            </p:cNvSpPr>
            <p:nvPr/>
          </p:nvSpPr>
          <p:spPr bwMode="auto">
            <a:xfrm>
              <a:off x="2679" y="2784"/>
              <a:ext cx="7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8" name="Line 680"/>
            <p:cNvSpPr>
              <a:spLocks noChangeShapeType="1"/>
            </p:cNvSpPr>
            <p:nvPr/>
          </p:nvSpPr>
          <p:spPr bwMode="auto">
            <a:xfrm>
              <a:off x="2677" y="2767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9" name="Rectangle 681"/>
            <p:cNvSpPr>
              <a:spLocks noChangeArrowheads="1"/>
            </p:cNvSpPr>
            <p:nvPr/>
          </p:nvSpPr>
          <p:spPr bwMode="auto">
            <a:xfrm>
              <a:off x="633" y="602"/>
              <a:ext cx="8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0" name="Rectangle 682"/>
            <p:cNvSpPr>
              <a:spLocks noChangeArrowheads="1"/>
            </p:cNvSpPr>
            <p:nvPr/>
          </p:nvSpPr>
          <p:spPr bwMode="auto">
            <a:xfrm>
              <a:off x="633" y="767"/>
              <a:ext cx="8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91" name="Rectangle 683"/>
            <p:cNvSpPr>
              <a:spLocks noChangeArrowheads="1"/>
            </p:cNvSpPr>
            <p:nvPr/>
          </p:nvSpPr>
          <p:spPr bwMode="auto">
            <a:xfrm>
              <a:off x="633" y="934"/>
              <a:ext cx="8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2" name="Rectangle 684"/>
            <p:cNvSpPr>
              <a:spLocks noChangeArrowheads="1"/>
            </p:cNvSpPr>
            <p:nvPr/>
          </p:nvSpPr>
          <p:spPr bwMode="auto">
            <a:xfrm>
              <a:off x="657" y="1095"/>
              <a:ext cx="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3" name="Rectangle 685"/>
            <p:cNvSpPr>
              <a:spLocks noChangeArrowheads="1"/>
            </p:cNvSpPr>
            <p:nvPr/>
          </p:nvSpPr>
          <p:spPr bwMode="auto">
            <a:xfrm>
              <a:off x="613" y="1254"/>
              <a:ext cx="1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4" name="Rectangle 686"/>
            <p:cNvSpPr>
              <a:spLocks noChangeArrowheads="1"/>
            </p:cNvSpPr>
            <p:nvPr/>
          </p:nvSpPr>
          <p:spPr bwMode="auto">
            <a:xfrm>
              <a:off x="614" y="1418"/>
              <a:ext cx="9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5" name="Rectangle 687"/>
            <p:cNvSpPr>
              <a:spLocks noChangeArrowheads="1"/>
            </p:cNvSpPr>
            <p:nvPr/>
          </p:nvSpPr>
          <p:spPr bwMode="auto">
            <a:xfrm>
              <a:off x="697" y="1483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6" name="Rectangle 688"/>
            <p:cNvSpPr>
              <a:spLocks noChangeArrowheads="1"/>
            </p:cNvSpPr>
            <p:nvPr/>
          </p:nvSpPr>
          <p:spPr bwMode="auto">
            <a:xfrm>
              <a:off x="940" y="1483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7" name="Rectangle 689"/>
            <p:cNvSpPr>
              <a:spLocks noChangeArrowheads="1"/>
            </p:cNvSpPr>
            <p:nvPr/>
          </p:nvSpPr>
          <p:spPr bwMode="auto">
            <a:xfrm>
              <a:off x="1190" y="1483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8" name="Rectangle 690"/>
            <p:cNvSpPr>
              <a:spLocks noChangeArrowheads="1"/>
            </p:cNvSpPr>
            <p:nvPr/>
          </p:nvSpPr>
          <p:spPr bwMode="auto">
            <a:xfrm>
              <a:off x="1433" y="1483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9" name="Rectangle 691"/>
            <p:cNvSpPr>
              <a:spLocks noChangeArrowheads="1"/>
            </p:cNvSpPr>
            <p:nvPr/>
          </p:nvSpPr>
          <p:spPr bwMode="auto">
            <a:xfrm>
              <a:off x="1703" y="1483"/>
              <a:ext cx="5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0" name="Rectangle 692"/>
            <p:cNvSpPr>
              <a:spLocks noChangeArrowheads="1"/>
            </p:cNvSpPr>
            <p:nvPr/>
          </p:nvSpPr>
          <p:spPr bwMode="auto">
            <a:xfrm>
              <a:off x="1927" y="1483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1" name="Rectangle 693"/>
            <p:cNvSpPr>
              <a:spLocks noChangeArrowheads="1"/>
            </p:cNvSpPr>
            <p:nvPr/>
          </p:nvSpPr>
          <p:spPr bwMode="auto">
            <a:xfrm>
              <a:off x="2173" y="1483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2" name="Rectangle 694"/>
            <p:cNvSpPr>
              <a:spLocks noChangeArrowheads="1"/>
            </p:cNvSpPr>
            <p:nvPr/>
          </p:nvSpPr>
          <p:spPr bwMode="auto">
            <a:xfrm>
              <a:off x="2419" y="1483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3" name="Rectangle 695"/>
            <p:cNvSpPr>
              <a:spLocks noChangeArrowheads="1"/>
            </p:cNvSpPr>
            <p:nvPr/>
          </p:nvSpPr>
          <p:spPr bwMode="auto">
            <a:xfrm>
              <a:off x="2666" y="1483"/>
              <a:ext cx="10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1,8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4" name="Rectangle 696"/>
            <p:cNvSpPr>
              <a:spLocks noChangeArrowheads="1"/>
            </p:cNvSpPr>
            <p:nvPr/>
          </p:nvSpPr>
          <p:spPr bwMode="auto">
            <a:xfrm>
              <a:off x="2692" y="1545"/>
              <a:ext cx="5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5" name="Rectangle 697"/>
            <p:cNvSpPr>
              <a:spLocks noChangeArrowheads="1"/>
            </p:cNvSpPr>
            <p:nvPr/>
          </p:nvSpPr>
          <p:spPr bwMode="auto">
            <a:xfrm>
              <a:off x="2680" y="1614"/>
              <a:ext cx="7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6" name="Line 698"/>
            <p:cNvSpPr>
              <a:spLocks noChangeShapeType="1"/>
            </p:cNvSpPr>
            <p:nvPr/>
          </p:nvSpPr>
          <p:spPr bwMode="auto">
            <a:xfrm>
              <a:off x="2679" y="1595"/>
              <a:ext cx="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7" name="AutoShape 699"/>
            <p:cNvSpPr>
              <a:spLocks noChangeArrowheads="1"/>
            </p:cNvSpPr>
            <p:nvPr/>
          </p:nvSpPr>
          <p:spPr bwMode="auto">
            <a:xfrm>
              <a:off x="2387" y="617"/>
              <a:ext cx="238" cy="91"/>
            </a:xfrm>
            <a:prstGeom prst="roundRect">
              <a:avLst>
                <a:gd name="adj" fmla="val 20981"/>
              </a:avLst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8" name="AutoShape 700"/>
            <p:cNvSpPr>
              <a:spLocks noChangeArrowheads="1"/>
            </p:cNvSpPr>
            <p:nvPr/>
          </p:nvSpPr>
          <p:spPr bwMode="auto">
            <a:xfrm>
              <a:off x="2374" y="2976"/>
              <a:ext cx="239" cy="92"/>
            </a:xfrm>
            <a:prstGeom prst="roundRect">
              <a:avLst>
                <a:gd name="adj" fmla="val 20981"/>
              </a:avLst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9" name="Freeform 701"/>
            <p:cNvSpPr>
              <a:spLocks/>
            </p:cNvSpPr>
            <p:nvPr/>
          </p:nvSpPr>
          <p:spPr bwMode="auto">
            <a:xfrm>
              <a:off x="1624" y="685"/>
              <a:ext cx="38" cy="36"/>
            </a:xfrm>
            <a:custGeom>
              <a:avLst/>
              <a:gdLst>
                <a:gd name="T0" fmla="*/ 50 w 76"/>
                <a:gd name="T1" fmla="*/ 0 h 72"/>
                <a:gd name="T2" fmla="*/ 76 w 76"/>
                <a:gd name="T3" fmla="*/ 72 h 72"/>
                <a:gd name="T4" fmla="*/ 0 w 76"/>
                <a:gd name="T5" fmla="*/ 49 h 72"/>
                <a:gd name="T6" fmla="*/ 52 w 76"/>
                <a:gd name="T7" fmla="*/ 2 h 72"/>
                <a:gd name="T8" fmla="*/ 50 w 7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2">
                  <a:moveTo>
                    <a:pt x="50" y="0"/>
                  </a:moveTo>
                  <a:lnTo>
                    <a:pt x="76" y="72"/>
                  </a:lnTo>
                  <a:lnTo>
                    <a:pt x="0" y="49"/>
                  </a:lnTo>
                  <a:lnTo>
                    <a:pt x="52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0" name="Freeform 702"/>
            <p:cNvSpPr>
              <a:spLocks/>
            </p:cNvSpPr>
            <p:nvPr/>
          </p:nvSpPr>
          <p:spPr bwMode="auto">
            <a:xfrm>
              <a:off x="1422" y="649"/>
              <a:ext cx="223" cy="53"/>
            </a:xfrm>
            <a:custGeom>
              <a:avLst/>
              <a:gdLst>
                <a:gd name="T0" fmla="*/ 446 w 446"/>
                <a:gd name="T1" fmla="*/ 106 h 106"/>
                <a:gd name="T2" fmla="*/ 329 w 446"/>
                <a:gd name="T3" fmla="*/ 0 h 106"/>
                <a:gd name="T4" fmla="*/ 0 w 446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6" h="106">
                  <a:moveTo>
                    <a:pt x="446" y="106"/>
                  </a:moveTo>
                  <a:lnTo>
                    <a:pt x="32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1" name="Rectangle 703"/>
            <p:cNvSpPr>
              <a:spLocks noChangeArrowheads="1"/>
            </p:cNvSpPr>
            <p:nvPr/>
          </p:nvSpPr>
          <p:spPr bwMode="auto">
            <a:xfrm>
              <a:off x="2407" y="639"/>
              <a:ext cx="21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case n°1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2" name="Rectangle 704"/>
            <p:cNvSpPr>
              <a:spLocks noChangeArrowheads="1"/>
            </p:cNvSpPr>
            <p:nvPr/>
          </p:nvSpPr>
          <p:spPr bwMode="auto">
            <a:xfrm>
              <a:off x="2395" y="2992"/>
              <a:ext cx="21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case n°3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3" name="Rectangle 705"/>
            <p:cNvSpPr>
              <a:spLocks noChangeArrowheads="1"/>
            </p:cNvSpPr>
            <p:nvPr/>
          </p:nvSpPr>
          <p:spPr bwMode="auto">
            <a:xfrm>
              <a:off x="2404" y="1821"/>
              <a:ext cx="21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case n°2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4" name="Rectangle 706"/>
            <p:cNvSpPr>
              <a:spLocks noChangeArrowheads="1"/>
            </p:cNvSpPr>
            <p:nvPr/>
          </p:nvSpPr>
          <p:spPr bwMode="auto">
            <a:xfrm>
              <a:off x="989" y="623"/>
              <a:ext cx="38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Matching zone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5" name="Line 707"/>
            <p:cNvSpPr>
              <a:spLocks noChangeShapeType="1"/>
            </p:cNvSpPr>
            <p:nvPr/>
          </p:nvSpPr>
          <p:spPr bwMode="auto">
            <a:xfrm flipH="1">
              <a:off x="1035" y="3205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33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792822" y="0"/>
            <a:ext cx="350737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Mutual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Coupling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696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/>
              <a:t>Two closely spaced antennas influence </a:t>
            </a:r>
            <a:r>
              <a:rPr lang="en-US" altLang="en-US" sz="2400" dirty="0"/>
              <a:t>each other by a coupling of electromagnetic fields.</a:t>
            </a:r>
          </a:p>
          <a:p>
            <a:r>
              <a:rPr lang="en-US" altLang="en-US" sz="2400" dirty="0"/>
              <a:t>This coupling must be taken into account because it changes the antenna characteristics (impedance and radiation)</a:t>
            </a:r>
            <a:r>
              <a:rPr lang="fr-FR" altLang="en-US" sz="2400" dirty="0" smtClean="0"/>
              <a:t>.</a:t>
            </a:r>
            <a:endParaRPr lang="fr-FR" altLang="en-US" sz="2400" dirty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191000" y="30480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08837" y="3733800"/>
            <a:ext cx="5083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err="1" smtClean="0"/>
              <a:t>Rapid</a:t>
            </a:r>
            <a:r>
              <a:rPr lang="fr-FR" altLang="en-US" sz="2400" dirty="0" smtClean="0"/>
              <a:t> limitation of </a:t>
            </a:r>
            <a:r>
              <a:rPr lang="fr-FR" altLang="en-US" sz="2400" dirty="0" err="1" smtClean="0"/>
              <a:t>analytical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models</a:t>
            </a:r>
            <a:endParaRPr lang="fr-FR" altLang="en-US" sz="2400" dirty="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191000" y="43434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713700" y="5105400"/>
            <a:ext cx="3730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err="1" smtClean="0"/>
              <a:t>Electromagnetic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modeling</a:t>
            </a: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06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70559" y="0"/>
            <a:ext cx="5193729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Radiation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characteristics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1422400"/>
            <a:ext cx="8153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To account for the performance of the antenna from the point of view of the radiated fields are used</a:t>
            </a:r>
            <a:r>
              <a:rPr lang="fr-FR" altLang="en-US" sz="2400" dirty="0" smtClean="0"/>
              <a:t>:</a:t>
            </a:r>
            <a:endParaRPr lang="fr-FR" altLang="en-US" sz="2400" dirty="0"/>
          </a:p>
          <a:p>
            <a:endParaRPr lang="fr-FR" altLang="en-US" sz="2400" dirty="0"/>
          </a:p>
          <a:p>
            <a:pPr lvl="4" algn="l">
              <a:buFont typeface="Wingdings" pitchFamily="2" charset="2"/>
              <a:buChar char="Ø"/>
            </a:pPr>
            <a:r>
              <a:rPr lang="fr-FR" altLang="en-US" sz="2400" dirty="0" smtClean="0"/>
              <a:t>The </a:t>
            </a:r>
            <a:r>
              <a:rPr lang="fr-FR" altLang="en-US" sz="2400" dirty="0" err="1" smtClean="0"/>
              <a:t>characteristic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function</a:t>
            </a:r>
            <a:r>
              <a:rPr lang="fr-FR" altLang="en-US" sz="2400" dirty="0" smtClean="0"/>
              <a:t> (</a:t>
            </a:r>
            <a:r>
              <a:rPr lang="fr-FR" altLang="en-US" sz="2400" dirty="0" err="1" smtClean="0"/>
              <a:t>field</a:t>
            </a:r>
            <a:r>
              <a:rPr lang="fr-FR" altLang="en-US" sz="2400" dirty="0" smtClean="0"/>
              <a:t> pattern)</a:t>
            </a:r>
            <a:endParaRPr lang="fr-FR" altLang="en-US" sz="2400" dirty="0"/>
          </a:p>
          <a:p>
            <a:pPr lvl="4" algn="l">
              <a:buFont typeface="Wingdings" pitchFamily="2" charset="2"/>
              <a:buChar char="Ø"/>
            </a:pPr>
            <a:r>
              <a:rPr lang="fr-FR" altLang="en-US" sz="2400" dirty="0" smtClean="0"/>
              <a:t>The radiation pattern</a:t>
            </a:r>
            <a:endParaRPr lang="fr-FR" altLang="en-US" sz="2400" dirty="0"/>
          </a:p>
          <a:p>
            <a:pPr lvl="4" algn="l">
              <a:buFont typeface="Wingdings" pitchFamily="2" charset="2"/>
              <a:buChar char="Ø"/>
            </a:pPr>
            <a:r>
              <a:rPr lang="fr-FR" altLang="en-US" sz="2400" dirty="0" smtClean="0"/>
              <a:t>The </a:t>
            </a:r>
            <a:r>
              <a:rPr lang="fr-FR" altLang="en-US" sz="2400" dirty="0" err="1" smtClean="0"/>
              <a:t>directivity</a:t>
            </a:r>
            <a:endParaRPr lang="fr-FR" altLang="en-US" sz="2400" dirty="0"/>
          </a:p>
          <a:p>
            <a:pPr lvl="4" algn="l">
              <a:buFont typeface="Wingdings" pitchFamily="2" charset="2"/>
              <a:buChar char="Ø"/>
            </a:pPr>
            <a:r>
              <a:rPr lang="fr-FR" altLang="en-US" sz="2400" dirty="0" smtClean="0"/>
              <a:t>The gain</a:t>
            </a:r>
            <a:endParaRPr lang="fr-FR" altLang="en-US" sz="2400" dirty="0"/>
          </a:p>
          <a:p>
            <a:pPr lvl="4" algn="l">
              <a:buFont typeface="Wingdings" pitchFamily="2" charset="2"/>
              <a:buChar char="Ø"/>
            </a:pPr>
            <a:r>
              <a:rPr lang="fr-FR" altLang="en-US" sz="2400" dirty="0" smtClean="0"/>
              <a:t>The </a:t>
            </a:r>
            <a:r>
              <a:rPr lang="fr-FR" altLang="en-US" sz="2400" dirty="0" err="1" smtClean="0"/>
              <a:t>beamwidth</a:t>
            </a:r>
            <a:endParaRPr lang="fr-FR" altLang="en-US" sz="2400" dirty="0"/>
          </a:p>
          <a:p>
            <a:pPr lvl="4" algn="l">
              <a:buFont typeface="Wingdings" pitchFamily="2" charset="2"/>
              <a:buChar char="Ø"/>
            </a:pPr>
            <a:r>
              <a:rPr lang="fr-FR" altLang="en-US" sz="2400" dirty="0" smtClean="0"/>
              <a:t>The effective area</a:t>
            </a:r>
            <a:endParaRPr lang="fr-FR" altLang="en-US" sz="2400" dirty="0"/>
          </a:p>
          <a:p>
            <a:pPr lvl="4" algn="l"/>
            <a:endParaRPr lang="fr-FR" altLang="en-US" sz="2400" dirty="0"/>
          </a:p>
          <a:p>
            <a:pPr lvl="1"/>
            <a:r>
              <a:rPr lang="fr-FR" altLang="en-US" sz="2400" dirty="0" smtClean="0"/>
              <a:t>And </a:t>
            </a:r>
            <a:r>
              <a:rPr lang="fr-FR" altLang="en-US" sz="2400" dirty="0" err="1" smtClean="0"/>
              <a:t>therefore</a:t>
            </a:r>
            <a:r>
              <a:rPr lang="fr-FR" altLang="en-US" sz="2400" dirty="0" smtClean="0"/>
              <a:t> to </a:t>
            </a:r>
            <a:r>
              <a:rPr lang="fr-FR" altLang="en-US" sz="2400" dirty="0" err="1" smtClean="0"/>
              <a:t>build</a:t>
            </a:r>
            <a:r>
              <a:rPr lang="fr-FR" altLang="en-US" sz="2400" dirty="0" smtClean="0"/>
              <a:t> the </a:t>
            </a:r>
            <a:r>
              <a:rPr lang="fr-FR" altLang="en-US" sz="2400" dirty="0" err="1" smtClean="0"/>
              <a:t>link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between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two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antennas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we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will</a:t>
            </a:r>
            <a:r>
              <a:rPr lang="fr-FR" altLang="en-US" sz="2400" dirty="0" smtClean="0"/>
              <a:t> use the </a:t>
            </a:r>
            <a:r>
              <a:rPr lang="fr-FR" altLang="en-US" sz="2400" dirty="0" err="1" smtClean="0"/>
              <a:t>link</a:t>
            </a:r>
            <a:r>
              <a:rPr lang="fr-FR" altLang="en-US" sz="2400" dirty="0" smtClean="0"/>
              <a:t> budget (</a:t>
            </a:r>
            <a:r>
              <a:rPr lang="fr-FR" altLang="en-US" sz="2400" dirty="0" err="1" smtClean="0"/>
              <a:t>Friis</a:t>
            </a:r>
            <a:r>
              <a:rPr lang="fr-FR" altLang="en-US" sz="2400" dirty="0" smtClean="0"/>
              <a:t>’ formula)</a:t>
            </a:r>
            <a:endParaRPr lang="fr-FR" altLang="en-US" sz="24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35814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29150" y="0"/>
            <a:ext cx="464710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function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The characteristic function is used to represent changes in the level of the radiated field in the far field </a:t>
            </a:r>
            <a:r>
              <a:rPr lang="en-US" altLang="en-US" sz="2400" dirty="0" smtClean="0"/>
              <a:t>zone as </a:t>
            </a:r>
            <a:r>
              <a:rPr lang="en-US" altLang="en-US" sz="2400" dirty="0"/>
              <a:t>a function of the direction considered.</a:t>
            </a:r>
            <a:endParaRPr lang="fr-FR" altLang="en-US" sz="2400" dirty="0"/>
          </a:p>
        </p:txBody>
      </p:sp>
      <p:graphicFrame>
        <p:nvGraphicFramePr>
          <p:cNvPr id="184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81864"/>
              </p:ext>
            </p:extLst>
          </p:nvPr>
        </p:nvGraphicFramePr>
        <p:xfrm>
          <a:off x="1905000" y="2132856"/>
          <a:ext cx="52339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6" name="Equation" r:id="rId4" imgW="2276410" imgH="438285" progId="Equation.3">
                  <p:embed/>
                </p:oleObj>
              </mc:Choice>
              <mc:Fallback>
                <p:oleObj name="Equation" r:id="rId4" imgW="2276410" imgH="4382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905000" y="2132856"/>
                        <a:ext cx="523398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2754313" y="3184525"/>
          <a:ext cx="37226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7" name="Equation" r:id="rId6" imgW="1619177" imgH="381000" progId="Equation.3">
                  <p:embed/>
                </p:oleObj>
              </mc:Choice>
              <mc:Fallback>
                <p:oleObj name="Equation" r:id="rId6" imgW="1619177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2754313" y="3184525"/>
                        <a:ext cx="37226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2924175" y="4175125"/>
          <a:ext cx="3403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8" name="Equation" r:id="rId8" imgW="1476277" imgH="381000" progId="Equation.3">
                  <p:embed/>
                </p:oleObj>
              </mc:Choice>
              <mc:Fallback>
                <p:oleObj name="Equation" r:id="rId8" imgW="1476277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2924175" y="4175125"/>
                        <a:ext cx="34036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AutoShape 9"/>
          <p:cNvSpPr>
            <a:spLocks noChangeArrowheads="1"/>
          </p:cNvSpPr>
          <p:nvPr/>
        </p:nvSpPr>
        <p:spPr bwMode="auto">
          <a:xfrm flipV="1">
            <a:off x="2297113" y="3413125"/>
            <a:ext cx="304800" cy="381000"/>
          </a:xfrm>
          <a:custGeom>
            <a:avLst/>
            <a:gdLst>
              <a:gd name="T0" fmla="*/ 213445 w 21600"/>
              <a:gd name="T1" fmla="*/ 0 h 21600"/>
              <a:gd name="T2" fmla="*/ 213445 w 21600"/>
              <a:gd name="T3" fmla="*/ 214454 h 21600"/>
              <a:gd name="T4" fmla="*/ 45678 w 21600"/>
              <a:gd name="T5" fmla="*/ 381000 h 21600"/>
              <a:gd name="T6" fmla="*/ 304800 w 21600"/>
              <a:gd name="T7" fmla="*/ 10722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0" name="AutoShape 10"/>
          <p:cNvSpPr>
            <a:spLocks noChangeArrowheads="1"/>
          </p:cNvSpPr>
          <p:nvPr/>
        </p:nvSpPr>
        <p:spPr bwMode="auto">
          <a:xfrm flipV="1">
            <a:off x="2449513" y="4403725"/>
            <a:ext cx="304800" cy="381000"/>
          </a:xfrm>
          <a:custGeom>
            <a:avLst/>
            <a:gdLst>
              <a:gd name="T0" fmla="*/ 213445 w 21600"/>
              <a:gd name="T1" fmla="*/ 0 h 21600"/>
              <a:gd name="T2" fmla="*/ 213445 w 21600"/>
              <a:gd name="T3" fmla="*/ 214454 h 21600"/>
              <a:gd name="T4" fmla="*/ 45678 w 21600"/>
              <a:gd name="T5" fmla="*/ 381000 h 21600"/>
              <a:gd name="T6" fmla="*/ 304800 w 21600"/>
              <a:gd name="T7" fmla="*/ 10722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1" name="AutoShape 11"/>
          <p:cNvSpPr>
            <a:spLocks/>
          </p:cNvSpPr>
          <p:nvPr/>
        </p:nvSpPr>
        <p:spPr bwMode="auto">
          <a:xfrm rot="-5400000">
            <a:off x="5524500" y="4365625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442" name="Object 12"/>
          <p:cNvGraphicFramePr>
            <a:graphicFrameLocks noChangeAspect="1"/>
          </p:cNvGraphicFramePr>
          <p:nvPr/>
        </p:nvGraphicFramePr>
        <p:xfrm>
          <a:off x="5181600" y="5241925"/>
          <a:ext cx="9890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9" name="Equation" r:id="rId10" imgW="418976" imgH="266700" progId="Equation.3">
                  <p:embed/>
                </p:oleObj>
              </mc:Choice>
              <mc:Fallback>
                <p:oleObj name="Equation" r:id="rId10" imgW="418976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5181600" y="5241925"/>
                        <a:ext cx="9890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3722688" y="5851525"/>
            <a:ext cx="5170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>
                <a:solidFill>
                  <a:srgbClr val="FF0000"/>
                </a:solidFill>
              </a:rPr>
              <a:t>Characteristic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function</a:t>
            </a:r>
            <a:r>
              <a:rPr lang="fr-FR" altLang="en-US" dirty="0" smtClean="0">
                <a:solidFill>
                  <a:srgbClr val="FF0000"/>
                </a:solidFill>
              </a:rPr>
              <a:t> of the </a:t>
            </a:r>
            <a:r>
              <a:rPr lang="fr-FR" altLang="en-US" dirty="0" err="1" smtClean="0">
                <a:solidFill>
                  <a:srgbClr val="FF0000"/>
                </a:solidFill>
              </a:rPr>
              <a:t>hertzian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dipole</a:t>
            </a:r>
            <a:endParaRPr lang="fr-FR" altLang="en-US" dirty="0">
              <a:solidFill>
                <a:srgbClr val="FF0000"/>
              </a:solidFill>
            </a:endParaRP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724980" y="1828800"/>
            <a:ext cx="3558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b="1" u="sng" dirty="0" smtClean="0">
                <a:solidFill>
                  <a:schemeClr val="tx1"/>
                </a:solidFill>
              </a:rPr>
              <a:t>Case of the </a:t>
            </a:r>
            <a:r>
              <a:rPr lang="fr-FR" altLang="en-US" b="1" u="sng" dirty="0" err="1" smtClean="0">
                <a:solidFill>
                  <a:schemeClr val="tx1"/>
                </a:solidFill>
              </a:rPr>
              <a:t>Hertzian</a:t>
            </a:r>
            <a:r>
              <a:rPr lang="fr-FR" altLang="en-US" b="1" u="sng" dirty="0" smtClean="0">
                <a:solidFill>
                  <a:schemeClr val="tx1"/>
                </a:solidFill>
              </a:rPr>
              <a:t> </a:t>
            </a:r>
            <a:r>
              <a:rPr lang="fr-FR" altLang="en-US" b="1" u="sng" dirty="0" err="1" smtClean="0">
                <a:solidFill>
                  <a:schemeClr val="tx1"/>
                </a:solidFill>
              </a:rPr>
              <a:t>dipole</a:t>
            </a:r>
            <a:r>
              <a:rPr lang="fr-FR" altLang="en-US" b="1" u="sng" dirty="0" smtClean="0">
                <a:solidFill>
                  <a:schemeClr val="tx1"/>
                </a:solidFill>
              </a:rPr>
              <a:t>:</a:t>
            </a:r>
            <a:endParaRPr lang="fr-FR" altLang="en-US" b="1" u="sng" dirty="0">
              <a:solidFill>
                <a:schemeClr val="tx1"/>
              </a:solidFill>
            </a:endParaRP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6172200" y="2819400"/>
            <a:ext cx="2032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/>
              <a:t>I : </a:t>
            </a:r>
            <a:r>
              <a:rPr lang="fr-FR" altLang="en-US" dirty="0" smtClean="0"/>
              <a:t>max. </a:t>
            </a:r>
            <a:r>
              <a:rPr lang="fr-FR" altLang="en-US" dirty="0" err="1" smtClean="0"/>
              <a:t>intensity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9054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794297" y="0"/>
            <a:ext cx="357790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Radiation Pattern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smtClean="0">
                <a:solidFill>
                  <a:schemeClr val="tx1"/>
                </a:solidFill>
              </a:rPr>
              <a:t>Global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definition</a:t>
            </a:r>
            <a:r>
              <a:rPr lang="fr-FR" altLang="en-US" sz="2400" dirty="0" smtClean="0">
                <a:solidFill>
                  <a:schemeClr val="tx1"/>
                </a:solidFill>
              </a:rPr>
              <a:t>:</a:t>
            </a:r>
            <a:endParaRPr lang="fr-FR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9461" name="Object 8"/>
          <p:cNvGraphicFramePr>
            <a:graphicFrameLocks noChangeAspect="1"/>
          </p:cNvGraphicFramePr>
          <p:nvPr/>
        </p:nvGraphicFramePr>
        <p:xfrm>
          <a:off x="4038600" y="685800"/>
          <a:ext cx="34893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0" name="Equation" r:id="rId4" imgW="1514365" imgH="381000" progId="Equation.3">
                  <p:embed/>
                </p:oleObj>
              </mc:Choice>
              <mc:Fallback>
                <p:oleObj name="Equation" r:id="rId4" imgW="1514365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038600" y="685800"/>
                        <a:ext cx="3489325" cy="898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861120" y="5867400"/>
            <a:ext cx="2035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 dirty="0" smtClean="0">
                <a:solidFill>
                  <a:schemeClr val="tx1"/>
                </a:solidFill>
              </a:rPr>
              <a:t>Vertical plane</a:t>
            </a:r>
            <a:endParaRPr lang="fr-FR" altLang="en-US" sz="2400" dirty="0">
              <a:solidFill>
                <a:schemeClr val="tx1"/>
              </a:solidFill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791145" y="3835400"/>
            <a:ext cx="392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4648770" y="4359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>
                <a:solidFill>
                  <a:schemeClr val="tx1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2388170" y="17049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>
                <a:solidFill>
                  <a:schemeClr val="tx1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19466" name="Line 14"/>
          <p:cNvSpPr>
            <a:spLocks noChangeShapeType="1"/>
          </p:cNvSpPr>
          <p:nvPr/>
        </p:nvSpPr>
        <p:spPr bwMode="auto">
          <a:xfrm flipV="1">
            <a:off x="2753295" y="1879600"/>
            <a:ext cx="0" cy="391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5"/>
          <p:cNvSpPr>
            <a:spLocks noChangeArrowheads="1"/>
          </p:cNvSpPr>
          <p:nvPr/>
        </p:nvSpPr>
        <p:spPr bwMode="auto">
          <a:xfrm>
            <a:off x="762570" y="2892425"/>
            <a:ext cx="1990725" cy="1885950"/>
          </a:xfrm>
          <a:prstGeom prst="ellipse">
            <a:avLst/>
          </a:prstGeom>
          <a:noFill/>
          <a:ln w="28575" cap="sq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8" name="Oval 16"/>
          <p:cNvSpPr>
            <a:spLocks noChangeArrowheads="1"/>
          </p:cNvSpPr>
          <p:nvPr/>
        </p:nvSpPr>
        <p:spPr bwMode="auto">
          <a:xfrm>
            <a:off x="2756470" y="2879725"/>
            <a:ext cx="1990725" cy="1885950"/>
          </a:xfrm>
          <a:prstGeom prst="ellipse">
            <a:avLst/>
          </a:prstGeom>
          <a:noFill/>
          <a:ln w="28575" cap="sq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5899720" y="5867400"/>
            <a:ext cx="249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smtClean="0">
                <a:solidFill>
                  <a:schemeClr val="tx1"/>
                </a:solidFill>
              </a:rPr>
              <a:t>Horizontal plane </a:t>
            </a:r>
            <a:endParaRPr lang="fr-FR" altLang="en-US" sz="2400" dirty="0">
              <a:solidFill>
                <a:schemeClr val="tx1"/>
              </a:solidFill>
            </a:endParaRPr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>
            <a:off x="5058345" y="3848100"/>
            <a:ext cx="39243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8915970" y="43719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>
                <a:solidFill>
                  <a:schemeClr val="tx1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6655370" y="1717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>
                <a:solidFill>
                  <a:schemeClr val="tx1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9473" name="Oval 21"/>
          <p:cNvSpPr>
            <a:spLocks noChangeArrowheads="1"/>
          </p:cNvSpPr>
          <p:nvPr/>
        </p:nvSpPr>
        <p:spPr bwMode="auto">
          <a:xfrm>
            <a:off x="5461570" y="2371725"/>
            <a:ext cx="3117850" cy="2952750"/>
          </a:xfrm>
          <a:prstGeom prst="ellipse">
            <a:avLst/>
          </a:prstGeom>
          <a:noFill/>
          <a:ln w="28575" cap="sq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Line 22"/>
          <p:cNvSpPr>
            <a:spLocks noChangeShapeType="1"/>
          </p:cNvSpPr>
          <p:nvPr/>
        </p:nvSpPr>
        <p:spPr bwMode="auto">
          <a:xfrm flipV="1">
            <a:off x="7020495" y="1892300"/>
            <a:ext cx="0" cy="391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23"/>
          <p:cNvSpPr>
            <a:spLocks noChangeShapeType="1"/>
          </p:cNvSpPr>
          <p:nvPr/>
        </p:nvSpPr>
        <p:spPr bwMode="auto">
          <a:xfrm flipV="1">
            <a:off x="2775520" y="25908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6" name="Freeform 24"/>
          <p:cNvSpPr>
            <a:spLocks/>
          </p:cNvSpPr>
          <p:nvPr/>
        </p:nvSpPr>
        <p:spPr bwMode="auto">
          <a:xfrm>
            <a:off x="2851720" y="2565400"/>
            <a:ext cx="685800" cy="177800"/>
          </a:xfrm>
          <a:custGeom>
            <a:avLst/>
            <a:gdLst>
              <a:gd name="T0" fmla="*/ 0 w 432"/>
              <a:gd name="T1" fmla="*/ 25400 h 112"/>
              <a:gd name="T2" fmla="*/ 381000 w 432"/>
              <a:gd name="T3" fmla="*/ 25400 h 112"/>
              <a:gd name="T4" fmla="*/ 685800 w 432"/>
              <a:gd name="T5" fmla="*/ 177800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12">
                <a:moveTo>
                  <a:pt x="0" y="16"/>
                </a:moveTo>
                <a:cubicBezTo>
                  <a:pt x="84" y="8"/>
                  <a:pt x="168" y="0"/>
                  <a:pt x="240" y="16"/>
                </a:cubicBezTo>
                <a:cubicBezTo>
                  <a:pt x="312" y="32"/>
                  <a:pt x="400" y="96"/>
                  <a:pt x="432" y="1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947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730933"/>
              </p:ext>
            </p:extLst>
          </p:nvPr>
        </p:nvGraphicFramePr>
        <p:xfrm>
          <a:off x="3080320" y="2133600"/>
          <a:ext cx="2905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1" name="Equation" r:id="rId6" imgW="114266" imgH="171585" progId="Equation.3">
                  <p:embed/>
                </p:oleObj>
              </mc:Choice>
              <mc:Fallback>
                <p:oleObj name="Equation" r:id="rId6" imgW="114266" imgH="1715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080320" y="2133600"/>
                        <a:ext cx="2905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Line 26"/>
          <p:cNvSpPr>
            <a:spLocks noChangeShapeType="1"/>
          </p:cNvSpPr>
          <p:nvPr/>
        </p:nvSpPr>
        <p:spPr bwMode="auto">
          <a:xfrm flipV="1">
            <a:off x="7042720" y="25908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9" name="Freeform 27"/>
          <p:cNvSpPr>
            <a:spLocks/>
          </p:cNvSpPr>
          <p:nvPr/>
        </p:nvSpPr>
        <p:spPr bwMode="auto">
          <a:xfrm rot="5400000" flipH="1">
            <a:off x="7550720" y="3378200"/>
            <a:ext cx="685800" cy="177800"/>
          </a:xfrm>
          <a:custGeom>
            <a:avLst/>
            <a:gdLst>
              <a:gd name="T0" fmla="*/ 0 w 432"/>
              <a:gd name="T1" fmla="*/ 25400 h 112"/>
              <a:gd name="T2" fmla="*/ 381000 w 432"/>
              <a:gd name="T3" fmla="*/ 25400 h 112"/>
              <a:gd name="T4" fmla="*/ 685800 w 432"/>
              <a:gd name="T5" fmla="*/ 177800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12">
                <a:moveTo>
                  <a:pt x="0" y="16"/>
                </a:moveTo>
                <a:cubicBezTo>
                  <a:pt x="84" y="8"/>
                  <a:pt x="168" y="0"/>
                  <a:pt x="240" y="16"/>
                </a:cubicBezTo>
                <a:cubicBezTo>
                  <a:pt x="312" y="32"/>
                  <a:pt x="400" y="96"/>
                  <a:pt x="432" y="1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948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90323"/>
              </p:ext>
            </p:extLst>
          </p:nvPr>
        </p:nvGraphicFramePr>
        <p:xfrm>
          <a:off x="7957120" y="3214688"/>
          <a:ext cx="3190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2" name="Equation" r:id="rId8" imgW="133446" imgH="152400" progId="Equation.3">
                  <p:embed/>
                </p:oleObj>
              </mc:Choice>
              <mc:Fallback>
                <p:oleObj name="Equation" r:id="rId8" imgW="133446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7957120" y="3214688"/>
                        <a:ext cx="3190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29"/>
          <p:cNvSpPr txBox="1">
            <a:spLocks noChangeArrowheads="1"/>
          </p:cNvSpPr>
          <p:nvPr/>
        </p:nvSpPr>
        <p:spPr bwMode="auto">
          <a:xfrm>
            <a:off x="3899463" y="1905000"/>
            <a:ext cx="1896673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>
                <a:solidFill>
                  <a:schemeClr val="bg1"/>
                </a:solidFill>
              </a:rPr>
              <a:t>Hertzian</a:t>
            </a:r>
            <a:r>
              <a:rPr lang="fr-FR" altLang="en-US" dirty="0" smtClean="0">
                <a:solidFill>
                  <a:schemeClr val="bg1"/>
                </a:solidFill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</a:rPr>
              <a:t>dipole</a:t>
            </a:r>
            <a:endParaRPr lang="fr-F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184463" y="0"/>
            <a:ext cx="282769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Power Notion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The total radiated power is equal to the </a:t>
            </a:r>
            <a:r>
              <a:rPr lang="en-US" altLang="en-US" sz="2400" dirty="0" smtClean="0">
                <a:solidFill>
                  <a:schemeClr val="tx1"/>
                </a:solidFill>
              </a:rPr>
              <a:t>flow </a:t>
            </a:r>
            <a:r>
              <a:rPr lang="en-US" altLang="en-US" sz="2400" dirty="0">
                <a:solidFill>
                  <a:schemeClr val="tx1"/>
                </a:solidFill>
              </a:rPr>
              <a:t>of the </a:t>
            </a:r>
            <a:r>
              <a:rPr lang="en-US" altLang="en-US" sz="2400" dirty="0" err="1">
                <a:solidFill>
                  <a:schemeClr val="tx1"/>
                </a:solidFill>
              </a:rPr>
              <a:t>Poynting</a:t>
            </a:r>
            <a:r>
              <a:rPr lang="en-US" altLang="en-US" sz="2400" dirty="0">
                <a:solidFill>
                  <a:schemeClr val="tx1"/>
                </a:solidFill>
              </a:rPr>
              <a:t> vector through a closed surface surrounding the antenna.</a:t>
            </a:r>
            <a:endParaRPr lang="fr-FR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02453"/>
              </p:ext>
            </p:extLst>
          </p:nvPr>
        </p:nvGraphicFramePr>
        <p:xfrm>
          <a:off x="3651250" y="2043113"/>
          <a:ext cx="17303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4" name="Équation" r:id="rId4" imgW="749160" imgH="317160" progId="Equation.3">
                  <p:embed/>
                </p:oleObj>
              </mc:Choice>
              <mc:Fallback>
                <p:oleObj name="Équation" r:id="rId4" imgW="7491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651250" y="2043113"/>
                        <a:ext cx="173037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27"/>
          <p:cNvSpPr txBox="1">
            <a:spLocks noChangeArrowheads="1"/>
          </p:cNvSpPr>
          <p:nvPr/>
        </p:nvSpPr>
        <p:spPr bwMode="auto">
          <a:xfrm>
            <a:off x="1736730" y="2971800"/>
            <a:ext cx="24032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In </a:t>
            </a:r>
            <a:r>
              <a:rPr lang="fr-FR" altLang="en-US" dirty="0" err="1" smtClean="0"/>
              <a:t>farfield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it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comes</a:t>
            </a:r>
            <a:r>
              <a:rPr lang="fr-FR" altLang="en-US" dirty="0" smtClean="0"/>
              <a:t>:</a:t>
            </a:r>
            <a:endParaRPr lang="fr-FR" altLang="en-US" dirty="0"/>
          </a:p>
        </p:txBody>
      </p:sp>
      <p:graphicFrame>
        <p:nvGraphicFramePr>
          <p:cNvPr id="20486" name="Object 28"/>
          <p:cNvGraphicFramePr>
            <a:graphicFrameLocks noChangeAspect="1"/>
          </p:cNvGraphicFramePr>
          <p:nvPr/>
        </p:nvGraphicFramePr>
        <p:xfrm>
          <a:off x="4524375" y="2938463"/>
          <a:ext cx="11938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5" name="Equation" r:id="rId6" imgW="514333" imgH="438285" progId="Equation.3">
                  <p:embed/>
                </p:oleObj>
              </mc:Choice>
              <mc:Fallback>
                <p:oleObj name="Equation" r:id="rId6" imgW="514333" imgH="4382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524375" y="2938463"/>
                        <a:ext cx="1193800" cy="1012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29"/>
          <p:cNvSpPr txBox="1">
            <a:spLocks noChangeArrowheads="1"/>
          </p:cNvSpPr>
          <p:nvPr/>
        </p:nvSpPr>
        <p:spPr bwMode="auto">
          <a:xfrm>
            <a:off x="685800" y="4267200"/>
            <a:ext cx="5979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To represent </a:t>
            </a:r>
            <a:r>
              <a:rPr lang="en-US" altLang="en-US" dirty="0" smtClean="0"/>
              <a:t>this a </a:t>
            </a:r>
            <a:r>
              <a:rPr lang="en-US" altLang="en-US" dirty="0"/>
              <a:t>normalized power is often used</a:t>
            </a:r>
            <a:r>
              <a:rPr lang="fr-FR" altLang="en-US" dirty="0" smtClean="0"/>
              <a:t>:</a:t>
            </a:r>
            <a:endParaRPr lang="fr-FR" altLang="en-US" dirty="0"/>
          </a:p>
        </p:txBody>
      </p:sp>
      <p:graphicFrame>
        <p:nvGraphicFramePr>
          <p:cNvPr id="20488" name="Object 30"/>
          <p:cNvGraphicFramePr>
            <a:graphicFrameLocks noChangeAspect="1"/>
          </p:cNvGraphicFramePr>
          <p:nvPr/>
        </p:nvGraphicFramePr>
        <p:xfrm>
          <a:off x="3549650" y="5038725"/>
          <a:ext cx="24130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6" name="Equation" r:id="rId8" imgW="1047846" imgH="342900" progId="Equation.3">
                  <p:embed/>
                </p:oleObj>
              </mc:Choice>
              <mc:Fallback>
                <p:oleObj name="Equation" r:id="rId8" imgW="1047846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549650" y="5038725"/>
                        <a:ext cx="2413000" cy="811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5867400" y="3124200"/>
            <a:ext cx="2881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>
                <a:solidFill>
                  <a:schemeClr val="tx1"/>
                </a:solidFill>
              </a:rPr>
              <a:t>Surface power </a:t>
            </a:r>
            <a:r>
              <a:rPr lang="fr-FR" altLang="en-US" dirty="0" err="1" smtClean="0">
                <a:solidFill>
                  <a:schemeClr val="tx1"/>
                </a:solidFill>
              </a:rPr>
              <a:t>density</a:t>
            </a:r>
            <a:endParaRPr lang="fr-F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98210" y="-76200"/>
            <a:ext cx="25699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Key Points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69925" y="1219200"/>
            <a:ext cx="83216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400" dirty="0"/>
              <a:t>We have seen that the antenna theory is based on the radiation produced by the sources </a:t>
            </a:r>
            <a:r>
              <a:rPr lang="en-US" altLang="en-US" sz="2400" dirty="0" smtClean="0"/>
              <a:t>(charges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currents) </a:t>
            </a:r>
            <a:r>
              <a:rPr lang="en-US" altLang="en-US" sz="2400" dirty="0"/>
              <a:t>on the surface of a conductor.</a:t>
            </a:r>
          </a:p>
          <a:p>
            <a:pPr algn="just" eaLnBrk="1" hangingPunct="1"/>
            <a:r>
              <a:rPr lang="en-US" altLang="en-US" sz="2400" dirty="0"/>
              <a:t>When we want to describe the operation of a particular antenna, some basic features common to all types of antennas are given:</a:t>
            </a:r>
          </a:p>
          <a:p>
            <a:pPr algn="just" eaLnBrk="1" hangingPunct="1"/>
            <a:endParaRPr lang="en-US" altLang="en-US" sz="2400" dirty="0"/>
          </a:p>
          <a:p>
            <a:pPr marL="1085850" lvl="1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 Input impedance</a:t>
            </a:r>
          </a:p>
          <a:p>
            <a:pPr marL="1085850" lvl="1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 Radiation pattern</a:t>
            </a:r>
          </a:p>
          <a:p>
            <a:pPr marL="1085850" lvl="1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Gain</a:t>
            </a:r>
            <a:endParaRPr lang="en-US" altLang="en-US" sz="2400" dirty="0"/>
          </a:p>
          <a:p>
            <a:pPr marL="1085850" lvl="1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Polarization</a:t>
            </a: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37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ChangeArrowheads="1"/>
          </p:cNvSpPr>
          <p:nvPr/>
        </p:nvSpPr>
        <p:spPr bwMode="auto">
          <a:xfrm>
            <a:off x="3371626" y="0"/>
            <a:ext cx="242451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Solid Angle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1507" name="Object 1034"/>
          <p:cNvGraphicFramePr>
            <a:graphicFrameLocks noChangeAspect="1"/>
          </p:cNvGraphicFramePr>
          <p:nvPr/>
        </p:nvGraphicFramePr>
        <p:xfrm>
          <a:off x="1150938" y="2230438"/>
          <a:ext cx="27924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8" name="Equation" r:id="rId4" imgW="1257199" imgH="295343" progId="Equation.3">
                  <p:embed/>
                </p:oleObj>
              </mc:Choice>
              <mc:Fallback>
                <p:oleObj name="Equation" r:id="rId4" imgW="1257199" imgH="2953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150938" y="2230438"/>
                        <a:ext cx="279241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Oval 1035"/>
          <p:cNvSpPr>
            <a:spLocks noChangeArrowheads="1"/>
          </p:cNvSpPr>
          <p:nvPr/>
        </p:nvSpPr>
        <p:spPr bwMode="auto">
          <a:xfrm rot="2019911">
            <a:off x="7742238" y="1406525"/>
            <a:ext cx="901700" cy="400050"/>
          </a:xfrm>
          <a:prstGeom prst="ellipse">
            <a:avLst/>
          </a:prstGeom>
          <a:solidFill>
            <a:srgbClr val="FF0000"/>
          </a:solidFill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Line 1036"/>
          <p:cNvSpPr>
            <a:spLocks noChangeShapeType="1"/>
          </p:cNvSpPr>
          <p:nvPr/>
        </p:nvSpPr>
        <p:spPr bwMode="auto">
          <a:xfrm flipH="1">
            <a:off x="6883400" y="1346200"/>
            <a:ext cx="965200" cy="12319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1037"/>
          <p:cNvSpPr>
            <a:spLocks noChangeShapeType="1"/>
          </p:cNvSpPr>
          <p:nvPr/>
        </p:nvSpPr>
        <p:spPr bwMode="auto">
          <a:xfrm flipH="1">
            <a:off x="6896100" y="1866900"/>
            <a:ext cx="1689100" cy="7366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1039"/>
          <p:cNvSpPr>
            <a:spLocks noChangeArrowheads="1"/>
          </p:cNvSpPr>
          <p:nvPr/>
        </p:nvSpPr>
        <p:spPr bwMode="auto">
          <a:xfrm>
            <a:off x="6804025" y="2530475"/>
            <a:ext cx="185738" cy="125413"/>
          </a:xfrm>
          <a:prstGeom prst="ellipse">
            <a:avLst/>
          </a:prstGeom>
          <a:solidFill>
            <a:srgbClr val="FF0000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1040"/>
          <p:cNvSpPr>
            <a:spLocks noChangeArrowheads="1"/>
          </p:cNvSpPr>
          <p:nvPr/>
        </p:nvSpPr>
        <p:spPr bwMode="auto">
          <a:xfrm>
            <a:off x="4824413" y="1838325"/>
            <a:ext cx="4129087" cy="1476375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41"/>
          <p:cNvSpPr>
            <a:spLocks noChangeArrowheads="1"/>
          </p:cNvSpPr>
          <p:nvPr/>
        </p:nvSpPr>
        <p:spPr bwMode="auto">
          <a:xfrm>
            <a:off x="4824413" y="762000"/>
            <a:ext cx="4129087" cy="3683000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Line 1042"/>
          <p:cNvSpPr>
            <a:spLocks noChangeShapeType="1"/>
          </p:cNvSpPr>
          <p:nvPr/>
        </p:nvSpPr>
        <p:spPr bwMode="auto">
          <a:xfrm flipH="1">
            <a:off x="5715000" y="2587625"/>
            <a:ext cx="1187450" cy="5746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43"/>
          <p:cNvSpPr>
            <a:spLocks noChangeShapeType="1"/>
          </p:cNvSpPr>
          <p:nvPr/>
        </p:nvSpPr>
        <p:spPr bwMode="auto">
          <a:xfrm flipH="1" flipV="1">
            <a:off x="6313488" y="827088"/>
            <a:ext cx="588962" cy="17605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044"/>
          <p:cNvSpPr txBox="1">
            <a:spLocks noChangeArrowheads="1"/>
          </p:cNvSpPr>
          <p:nvPr/>
        </p:nvSpPr>
        <p:spPr bwMode="auto">
          <a:xfrm>
            <a:off x="7324725" y="1774825"/>
            <a:ext cx="58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 b="1">
                <a:latin typeface="Times New Roman" pitchFamily="18" charset="0"/>
              </a:rPr>
              <a:t>d</a:t>
            </a:r>
            <a:r>
              <a:rPr lang="fr-FR" altLang="en-US" sz="2400" b="1">
                <a:latin typeface="Symbol" pitchFamily="18" charset="2"/>
              </a:rPr>
              <a:t>W</a:t>
            </a:r>
            <a:endParaRPr lang="fr-FR" altLang="en-US" sz="2400" b="1">
              <a:latin typeface="Times New Roman" pitchFamily="18" charset="0"/>
            </a:endParaRPr>
          </a:p>
        </p:txBody>
      </p:sp>
      <p:graphicFrame>
        <p:nvGraphicFramePr>
          <p:cNvPr id="21517" name="Object 1045"/>
          <p:cNvGraphicFramePr>
            <a:graphicFrameLocks noChangeAspect="1"/>
          </p:cNvGraphicFramePr>
          <p:nvPr/>
        </p:nvGraphicFramePr>
        <p:xfrm>
          <a:off x="1282700" y="3106738"/>
          <a:ext cx="30829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9" name="Equation" r:id="rId6" imgW="1314467" imgH="371543" progId="Equation.3">
                  <p:embed/>
                </p:oleObj>
              </mc:Choice>
              <mc:Fallback>
                <p:oleObj name="Equation" r:id="rId6" imgW="1314467" imgH="3715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282700" y="3106738"/>
                        <a:ext cx="308292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046"/>
          <p:cNvGraphicFramePr>
            <a:graphicFrameLocks noChangeAspect="1"/>
          </p:cNvGraphicFramePr>
          <p:nvPr/>
        </p:nvGraphicFramePr>
        <p:xfrm>
          <a:off x="1149350" y="4129088"/>
          <a:ext cx="21939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0" name="Equation" r:id="rId8" imgW="933579" imgH="342900" progId="Equation.3">
                  <p:embed/>
                </p:oleObj>
              </mc:Choice>
              <mc:Fallback>
                <p:oleObj name="Equation" r:id="rId8" imgW="933579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149350" y="4129088"/>
                        <a:ext cx="21939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99665"/>
              </p:ext>
            </p:extLst>
          </p:nvPr>
        </p:nvGraphicFramePr>
        <p:xfrm>
          <a:off x="1836738" y="4881563"/>
          <a:ext cx="66690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1" name="Équation" r:id="rId10" imgW="2844720" imgH="431640" progId="Equation.3">
                  <p:embed/>
                </p:oleObj>
              </mc:Choice>
              <mc:Fallback>
                <p:oleObj name="Équation" r:id="rId10" imgW="2844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836738" y="4881563"/>
                        <a:ext cx="66690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Text Box 1048"/>
          <p:cNvSpPr txBox="1">
            <a:spLocks noChangeArrowheads="1"/>
          </p:cNvSpPr>
          <p:nvPr/>
        </p:nvSpPr>
        <p:spPr bwMode="auto">
          <a:xfrm>
            <a:off x="660648" y="685800"/>
            <a:ext cx="434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The power </a:t>
            </a:r>
            <a:r>
              <a:rPr lang="en-US" altLang="en-US" dirty="0" smtClean="0"/>
              <a:t>flow </a:t>
            </a:r>
            <a:r>
              <a:rPr lang="en-US" altLang="en-US" dirty="0"/>
              <a:t>density can also be expressed in </a:t>
            </a:r>
            <a:r>
              <a:rPr lang="en-US" altLang="en-US" dirty="0" smtClean="0"/>
              <a:t>steric density according </a:t>
            </a:r>
            <a:r>
              <a:rPr lang="en-US" altLang="en-US" dirty="0"/>
              <a:t>to the solid angle</a:t>
            </a:r>
            <a:endParaRPr lang="fr-FR" altLang="en-US" dirty="0"/>
          </a:p>
        </p:txBody>
      </p:sp>
      <p:sp>
        <p:nvSpPr>
          <p:cNvPr id="21521" name="Line 1049"/>
          <p:cNvSpPr>
            <a:spLocks noChangeShapeType="1"/>
          </p:cNvSpPr>
          <p:nvPr/>
        </p:nvSpPr>
        <p:spPr bwMode="auto">
          <a:xfrm>
            <a:off x="2057400" y="4800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2" name="Text Box 1050"/>
          <p:cNvSpPr txBox="1">
            <a:spLocks noChangeArrowheads="1"/>
          </p:cNvSpPr>
          <p:nvPr/>
        </p:nvSpPr>
        <p:spPr bwMode="auto">
          <a:xfrm>
            <a:off x="3844749" y="5805264"/>
            <a:ext cx="4927952" cy="40011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>
                <a:solidFill>
                  <a:schemeClr val="bg1"/>
                </a:solidFill>
              </a:rPr>
              <a:t>Steric</a:t>
            </a:r>
            <a:r>
              <a:rPr lang="fr-FR" altLang="en-US" dirty="0" smtClean="0">
                <a:solidFill>
                  <a:schemeClr val="bg1"/>
                </a:solidFill>
              </a:rPr>
              <a:t> power </a:t>
            </a:r>
            <a:r>
              <a:rPr lang="fr-FR" altLang="en-US" dirty="0" err="1" smtClean="0">
                <a:solidFill>
                  <a:schemeClr val="bg1"/>
                </a:solidFill>
              </a:rPr>
              <a:t>density</a:t>
            </a:r>
            <a:r>
              <a:rPr lang="fr-FR" altLang="en-US" dirty="0" smtClean="0">
                <a:solidFill>
                  <a:schemeClr val="bg1"/>
                </a:solidFill>
              </a:rPr>
              <a:t>  or radiation </a:t>
            </a:r>
            <a:r>
              <a:rPr lang="fr-FR" altLang="en-US" dirty="0" err="1" smtClean="0">
                <a:solidFill>
                  <a:schemeClr val="bg1"/>
                </a:solidFill>
              </a:rPr>
              <a:t>intensity</a:t>
            </a:r>
            <a:endParaRPr lang="fr-F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468379" y="0"/>
            <a:ext cx="419185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Radiation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resistance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2531" name="Object 13"/>
          <p:cNvGraphicFramePr>
            <a:graphicFrameLocks noChangeAspect="1"/>
          </p:cNvGraphicFramePr>
          <p:nvPr/>
        </p:nvGraphicFramePr>
        <p:xfrm>
          <a:off x="4038600" y="3886200"/>
          <a:ext cx="41148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2" name="Equation" r:id="rId4" imgW="1238289" imgH="371543" progId="Equation.3">
                  <p:embed/>
                </p:oleObj>
              </mc:Choice>
              <mc:Fallback>
                <p:oleObj name="Equation" r:id="rId4" imgW="1238289" imgH="3715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038600" y="3886200"/>
                        <a:ext cx="4114800" cy="887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16"/>
          <p:cNvSpPr txBox="1">
            <a:spLocks noChangeArrowheads="1"/>
          </p:cNvSpPr>
          <p:nvPr/>
        </p:nvSpPr>
        <p:spPr bwMode="auto">
          <a:xfrm>
            <a:off x="827584" y="908720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When we </a:t>
            </a:r>
            <a:r>
              <a:rPr lang="en-US" altLang="en-US" dirty="0"/>
              <a:t>link between the radiated power and the power dissipated by a load, we can determine the radiation resistance from the characteristic function.</a:t>
            </a:r>
            <a:endParaRPr lang="fr-FR" altLang="en-US" dirty="0"/>
          </a:p>
        </p:txBody>
      </p:sp>
      <p:sp>
        <p:nvSpPr>
          <p:cNvPr id="22533" name="AutoShape 20"/>
          <p:cNvSpPr>
            <a:spLocks noChangeArrowheads="1"/>
          </p:cNvSpPr>
          <p:nvPr/>
        </p:nvSpPr>
        <p:spPr bwMode="auto">
          <a:xfrm flipV="1">
            <a:off x="2971800" y="3810000"/>
            <a:ext cx="533400" cy="533400"/>
          </a:xfrm>
          <a:custGeom>
            <a:avLst/>
            <a:gdLst>
              <a:gd name="T0" fmla="*/ 373528 w 21600"/>
              <a:gd name="T1" fmla="*/ 0 h 21600"/>
              <a:gd name="T2" fmla="*/ 373528 w 21600"/>
              <a:gd name="T3" fmla="*/ 300235 h 21600"/>
              <a:gd name="T4" fmla="*/ 79936 w 21600"/>
              <a:gd name="T5" fmla="*/ 533400 h 21600"/>
              <a:gd name="T6" fmla="*/ 5334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2534" name="Object 21"/>
          <p:cNvGraphicFramePr>
            <a:graphicFrameLocks noChangeAspect="1"/>
          </p:cNvGraphicFramePr>
          <p:nvPr/>
        </p:nvGraphicFramePr>
        <p:xfrm>
          <a:off x="914400" y="2743200"/>
          <a:ext cx="30829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3" name="Equation" r:id="rId6" imgW="1314467" imgH="371543" progId="Equation.3">
                  <p:embed/>
                </p:oleObj>
              </mc:Choice>
              <mc:Fallback>
                <p:oleObj name="Equation" r:id="rId6" imgW="1314467" imgH="3715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914400" y="2743200"/>
                        <a:ext cx="30829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0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ChangeArrowheads="1"/>
          </p:cNvSpPr>
          <p:nvPr/>
        </p:nvSpPr>
        <p:spPr bwMode="auto">
          <a:xfrm>
            <a:off x="2524865" y="0"/>
            <a:ext cx="391934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Antenna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Directivity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685800" y="685800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400" dirty="0" err="1">
                <a:solidFill>
                  <a:schemeClr val="tx1"/>
                </a:solidFill>
              </a:rPr>
              <a:t>Pe</a:t>
            </a:r>
            <a:r>
              <a:rPr lang="en-US" altLang="en-US" sz="2400" dirty="0">
                <a:solidFill>
                  <a:schemeClr val="tx1"/>
                </a:solidFill>
              </a:rPr>
              <a:t> is the total radiated power, it is said that the antenna is isotropic when the steric density in any given direction is </a:t>
            </a:r>
            <a:r>
              <a:rPr lang="en-US" altLang="en-US" sz="2400" dirty="0" smtClean="0">
                <a:solidFill>
                  <a:schemeClr val="tx1"/>
                </a:solidFill>
              </a:rPr>
              <a:t>expressed as:</a:t>
            </a:r>
            <a:endParaRPr lang="fr-FR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1050"/>
          <p:cNvGraphicFramePr>
            <a:graphicFrameLocks noChangeAspect="1"/>
          </p:cNvGraphicFramePr>
          <p:nvPr/>
        </p:nvGraphicFramePr>
        <p:xfrm>
          <a:off x="3368675" y="4230688"/>
          <a:ext cx="223678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6" name="Equation" r:id="rId4" imgW="1019212" imgH="476385" progId="Equation.3">
                  <p:embed/>
                </p:oleObj>
              </mc:Choice>
              <mc:Fallback>
                <p:oleObj name="Equation" r:id="rId4" imgW="1019212" imgH="4763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368675" y="4230688"/>
                        <a:ext cx="2236788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051"/>
          <p:cNvGraphicFramePr>
            <a:graphicFrameLocks noChangeAspect="1"/>
          </p:cNvGraphicFramePr>
          <p:nvPr/>
        </p:nvGraphicFramePr>
        <p:xfrm>
          <a:off x="3843338" y="1816100"/>
          <a:ext cx="16017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" name="Equation" r:id="rId6" imgW="723956" imgH="323985" progId="Equation.3">
                  <p:embed/>
                </p:oleObj>
              </mc:Choice>
              <mc:Fallback>
                <p:oleObj name="Equation" r:id="rId6" imgW="723956" imgH="3239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843338" y="1816100"/>
                        <a:ext cx="160178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1052"/>
          <p:cNvSpPr txBox="1">
            <a:spLocks noChangeArrowheads="1"/>
          </p:cNvSpPr>
          <p:nvPr/>
        </p:nvSpPr>
        <p:spPr bwMode="auto">
          <a:xfrm>
            <a:off x="685800" y="25908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We call directivity the relationship </a:t>
            </a:r>
            <a:r>
              <a:rPr lang="en-US" altLang="en-US" sz="2400" dirty="0"/>
              <a:t>between power density created in a given direction and the power density of an isotropic antenna.</a:t>
            </a: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68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051720" y="0"/>
            <a:ext cx="512319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Meaning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of the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directivity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45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465780"/>
              </p:ext>
            </p:extLst>
          </p:nvPr>
        </p:nvGraphicFramePr>
        <p:xfrm>
          <a:off x="1092200" y="4745038"/>
          <a:ext cx="328771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name="Équation" r:id="rId4" imgW="1504911" imgH="562043" progId="Equation.3">
                  <p:embed/>
                </p:oleObj>
              </mc:Choice>
              <mc:Fallback>
                <p:oleObj name="Équation" r:id="rId4" imgW="1504911" imgH="5620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092200" y="4745038"/>
                        <a:ext cx="3287713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15" descr="ant1cb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2547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6"/>
          <p:cNvSpPr txBox="1">
            <a:spLocks noChangeArrowheads="1"/>
          </p:cNvSpPr>
          <p:nvPr/>
        </p:nvSpPr>
        <p:spPr bwMode="auto">
          <a:xfrm>
            <a:off x="5257800" y="5181600"/>
            <a:ext cx="3411538" cy="701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>
                <a:solidFill>
                  <a:schemeClr val="bg1"/>
                </a:solidFill>
              </a:rPr>
              <a:t>For </a:t>
            </a:r>
            <a:r>
              <a:rPr lang="fr-FR" altLang="en-US" dirty="0" err="1" smtClean="0">
                <a:solidFill>
                  <a:schemeClr val="bg1"/>
                </a:solidFill>
              </a:rPr>
              <a:t>isotropic</a:t>
            </a:r>
            <a:r>
              <a:rPr lang="fr-FR" altLang="en-US" dirty="0" smtClean="0">
                <a:solidFill>
                  <a:schemeClr val="bg1"/>
                </a:solidFill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</a:rPr>
              <a:t>antenna</a:t>
            </a:r>
            <a:r>
              <a:rPr lang="fr-FR" altLang="en-US" dirty="0" smtClean="0">
                <a:solidFill>
                  <a:schemeClr val="bg1"/>
                </a:solidFill>
              </a:rPr>
              <a:t>, </a:t>
            </a:r>
            <a:r>
              <a:rPr lang="fr-FR" altLang="en-US" dirty="0">
                <a:solidFill>
                  <a:schemeClr val="bg1"/>
                </a:solidFill>
              </a:rPr>
              <a:t>D=1 </a:t>
            </a:r>
            <a:r>
              <a:rPr lang="fr-FR" altLang="en-US" dirty="0" err="1" smtClean="0">
                <a:solidFill>
                  <a:schemeClr val="bg1"/>
                </a:solidFill>
              </a:rPr>
              <a:t>whatever</a:t>
            </a:r>
            <a:r>
              <a:rPr lang="fr-FR" altLang="en-US" dirty="0" smtClean="0">
                <a:solidFill>
                  <a:schemeClr val="bg1"/>
                </a:solidFill>
              </a:rPr>
              <a:t> the direction</a:t>
            </a:r>
            <a:endParaRPr lang="fr-F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63623" y="0"/>
            <a:ext cx="284853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Antenna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Gain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560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787218"/>
              </p:ext>
            </p:extLst>
          </p:nvPr>
        </p:nvGraphicFramePr>
        <p:xfrm>
          <a:off x="5067300" y="4941168"/>
          <a:ext cx="3621088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4" name="Equation" r:id="rId4" imgW="1542999" imgH="523943" progId="Equation.3">
                  <p:embed/>
                </p:oleObj>
              </mc:Choice>
              <mc:Fallback>
                <p:oleObj name="Equation" r:id="rId4" imgW="1542999" imgH="5239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5067300" y="4941168"/>
                        <a:ext cx="3621088" cy="1247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27"/>
          <p:cNvGraphicFramePr>
            <a:graphicFrameLocks noChangeAspect="1"/>
          </p:cNvGraphicFramePr>
          <p:nvPr/>
        </p:nvGraphicFramePr>
        <p:xfrm>
          <a:off x="3394075" y="1600200"/>
          <a:ext cx="22082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5" name="Equation" r:id="rId6" imgW="1009757" imgH="485843" progId="Equation.3">
                  <p:embed/>
                </p:oleObj>
              </mc:Choice>
              <mc:Fallback>
                <p:oleObj name="Equation" r:id="rId6" imgW="1009757" imgH="4858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394075" y="1600200"/>
                        <a:ext cx="2208213" cy="1076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28"/>
          <p:cNvSpPr txBox="1">
            <a:spLocks noChangeArrowheads="1"/>
          </p:cNvSpPr>
          <p:nvPr/>
        </p:nvSpPr>
        <p:spPr bwMode="auto">
          <a:xfrm>
            <a:off x="665162" y="838200"/>
            <a:ext cx="8515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The gain is defined in the same way as </a:t>
            </a:r>
            <a:r>
              <a:rPr lang="en-US" altLang="en-US" dirty="0" smtClean="0"/>
              <a:t>the directivity, but </a:t>
            </a:r>
            <a:r>
              <a:rPr lang="en-US" altLang="en-US" dirty="0"/>
              <a:t>taking into account </a:t>
            </a:r>
            <a:r>
              <a:rPr lang="en-US" altLang="en-US" dirty="0" smtClean="0"/>
              <a:t>of </a:t>
            </a:r>
            <a:r>
              <a:rPr lang="en-US" altLang="en-US" dirty="0"/>
              <a:t>the power supplied to the antenna:</a:t>
            </a:r>
            <a:endParaRPr lang="fr-FR" altLang="en-US" dirty="0"/>
          </a:p>
        </p:txBody>
      </p:sp>
      <p:sp>
        <p:nvSpPr>
          <p:cNvPr id="25606" name="Text Box 29"/>
          <p:cNvSpPr txBox="1">
            <a:spLocks noChangeArrowheads="1"/>
          </p:cNvSpPr>
          <p:nvPr/>
        </p:nvSpPr>
        <p:spPr bwMode="auto">
          <a:xfrm>
            <a:off x="673546" y="2819400"/>
            <a:ext cx="83629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This </a:t>
            </a:r>
            <a:r>
              <a:rPr lang="en-US" altLang="en-US" dirty="0"/>
              <a:t>gain is sometimes called </a:t>
            </a:r>
            <a:r>
              <a:rPr lang="en-US" altLang="en-US" dirty="0" smtClean="0"/>
              <a:t>actual or realized gain </a:t>
            </a:r>
            <a:r>
              <a:rPr lang="en-US" altLang="en-US" dirty="0"/>
              <a:t>as opposed to intrinsic gain not taking into account </a:t>
            </a:r>
            <a:r>
              <a:rPr lang="en-US" altLang="en-US" dirty="0" smtClean="0"/>
              <a:t>all the </a:t>
            </a:r>
            <a:r>
              <a:rPr lang="en-US" altLang="en-US" dirty="0"/>
              <a:t>losses of the antenna (without loss of </a:t>
            </a:r>
            <a:r>
              <a:rPr lang="en-US" altLang="en-US" dirty="0" smtClean="0"/>
              <a:t>mismatching).</a:t>
            </a:r>
            <a:endParaRPr lang="fr-FR" altLang="en-US" dirty="0"/>
          </a:p>
        </p:txBody>
      </p:sp>
      <p:graphicFrame>
        <p:nvGraphicFramePr>
          <p:cNvPr id="2560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97949"/>
              </p:ext>
            </p:extLst>
          </p:nvPr>
        </p:nvGraphicFramePr>
        <p:xfrm>
          <a:off x="3722688" y="3821113"/>
          <a:ext cx="20764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6" name="Équation" r:id="rId8" imgW="1104840" imgH="469800" progId="Equation.3">
                  <p:embed/>
                </p:oleObj>
              </mc:Choice>
              <mc:Fallback>
                <p:oleObj name="Équation" r:id="rId8" imgW="1104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3821113"/>
                        <a:ext cx="20764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31"/>
          <p:cNvSpPr txBox="1">
            <a:spLocks noChangeArrowheads="1"/>
          </p:cNvSpPr>
          <p:nvPr/>
        </p:nvSpPr>
        <p:spPr bwMode="auto">
          <a:xfrm>
            <a:off x="914400" y="5257800"/>
            <a:ext cx="3690938" cy="701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If there is no loss, the gain is equal to the directivity</a:t>
            </a:r>
            <a:endParaRPr lang="fr-FR" altLang="en-US" dirty="0">
              <a:solidFill>
                <a:schemeClr val="bg1"/>
              </a:solidFill>
            </a:endParaRPr>
          </a:p>
        </p:txBody>
      </p:sp>
      <p:sp>
        <p:nvSpPr>
          <p:cNvPr id="25609" name="AutoShape 32"/>
          <p:cNvSpPr>
            <a:spLocks noChangeArrowheads="1"/>
          </p:cNvSpPr>
          <p:nvPr/>
        </p:nvSpPr>
        <p:spPr bwMode="auto">
          <a:xfrm>
            <a:off x="4787900" y="5516563"/>
            <a:ext cx="144463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9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057400" y="0"/>
            <a:ext cx="516968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Relation 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 the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resistance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760663" y="1219200"/>
          <a:ext cx="36210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8" name="Equation" r:id="rId4" imgW="1542999" imgH="523943" progId="Equation.3">
                  <p:embed/>
                </p:oleObj>
              </mc:Choice>
              <mc:Fallback>
                <p:oleObj name="Equation" r:id="rId4" imgW="1542999" imgH="5239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2760663" y="1219200"/>
                        <a:ext cx="3621087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851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Starting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from</a:t>
            </a:r>
            <a:r>
              <a:rPr lang="fr-FR" altLang="en-US" dirty="0" smtClean="0"/>
              <a:t>:</a:t>
            </a:r>
            <a:endParaRPr lang="fr-FR" altLang="en-US" dirty="0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745554" y="2819400"/>
            <a:ext cx="8362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We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can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give</a:t>
            </a:r>
            <a:r>
              <a:rPr lang="fr-FR" altLang="en-US" dirty="0" smtClean="0"/>
              <a:t> a simple formula to </a:t>
            </a:r>
            <a:r>
              <a:rPr lang="fr-FR" altLang="en-US" dirty="0" err="1" smtClean="0"/>
              <a:t>calculate</a:t>
            </a:r>
            <a:r>
              <a:rPr lang="fr-FR" altLang="en-US" dirty="0" smtClean="0"/>
              <a:t> the gain </a:t>
            </a:r>
            <a:r>
              <a:rPr lang="fr-FR" altLang="en-US" dirty="0" err="1" smtClean="0"/>
              <a:t>function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form</a:t>
            </a:r>
            <a:r>
              <a:rPr lang="fr-FR" altLang="en-US" dirty="0" smtClean="0"/>
              <a:t> the radiation </a:t>
            </a:r>
            <a:r>
              <a:rPr lang="fr-FR" altLang="en-US" dirty="0" err="1" smtClean="0"/>
              <a:t>resistance</a:t>
            </a:r>
            <a:r>
              <a:rPr lang="fr-FR" altLang="en-US" dirty="0" smtClean="0"/>
              <a:t> </a:t>
            </a:r>
            <a:r>
              <a:rPr lang="fr-FR" altLang="en-US" dirty="0"/>
              <a:t>: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1219200" y="5562600"/>
            <a:ext cx="479296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>
                <a:solidFill>
                  <a:schemeClr val="bg1"/>
                </a:solidFill>
              </a:rPr>
              <a:t>Still</a:t>
            </a:r>
            <a:r>
              <a:rPr lang="fr-FR" altLang="en-US" dirty="0" smtClean="0">
                <a:solidFill>
                  <a:schemeClr val="bg1"/>
                </a:solidFill>
              </a:rPr>
              <a:t> in the no </a:t>
            </a:r>
            <a:r>
              <a:rPr lang="fr-FR" altLang="en-US" dirty="0" err="1" smtClean="0">
                <a:solidFill>
                  <a:schemeClr val="bg1"/>
                </a:solidFill>
              </a:rPr>
              <a:t>matching</a:t>
            </a:r>
            <a:r>
              <a:rPr lang="fr-FR" altLang="en-US" dirty="0" smtClean="0">
                <a:solidFill>
                  <a:schemeClr val="bg1"/>
                </a:solidFill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</a:rPr>
              <a:t>loss</a:t>
            </a:r>
            <a:r>
              <a:rPr lang="fr-FR" altLang="en-US" dirty="0" smtClean="0">
                <a:solidFill>
                  <a:schemeClr val="bg1"/>
                </a:solidFill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</a:rPr>
              <a:t>hypothesis</a:t>
            </a:r>
            <a:endParaRPr lang="fr-F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6631" name="Object 9"/>
          <p:cNvGraphicFramePr>
            <a:graphicFrameLocks noChangeAspect="1"/>
          </p:cNvGraphicFramePr>
          <p:nvPr/>
        </p:nvGraphicFramePr>
        <p:xfrm>
          <a:off x="3276600" y="4114800"/>
          <a:ext cx="33178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9" name="Equation" r:id="rId6" imgW="990577" imgH="362085" progId="Equation.3">
                  <p:embed/>
                </p:oleObj>
              </mc:Choice>
              <mc:Fallback>
                <p:oleObj name="Equation" r:id="rId6" imgW="990577" imgH="362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276600" y="4114800"/>
                        <a:ext cx="3317875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4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619672" y="0"/>
            <a:ext cx="5852564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Radiation pattern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teminology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651" name="Freeform 46"/>
          <p:cNvSpPr>
            <a:spLocks/>
          </p:cNvSpPr>
          <p:nvPr/>
        </p:nvSpPr>
        <p:spPr bwMode="auto">
          <a:xfrm rot="-5402303">
            <a:off x="1166812" y="1560513"/>
            <a:ext cx="7134225" cy="7423150"/>
          </a:xfrm>
          <a:custGeom>
            <a:avLst/>
            <a:gdLst>
              <a:gd name="T0" fmla="*/ 7134225 w 3260"/>
              <a:gd name="T1" fmla="*/ 3486148 h 3260"/>
              <a:gd name="T2" fmla="*/ 7070761 w 3260"/>
              <a:gd name="T3" fmla="*/ 3017078 h 3260"/>
              <a:gd name="T4" fmla="*/ 6963529 w 3260"/>
              <a:gd name="T5" fmla="*/ 2566224 h 3260"/>
              <a:gd name="T6" fmla="*/ 6808152 w 3260"/>
              <a:gd name="T7" fmla="*/ 2129032 h 3260"/>
              <a:gd name="T8" fmla="*/ 6591499 w 3260"/>
              <a:gd name="T9" fmla="*/ 1725996 h 3260"/>
              <a:gd name="T10" fmla="*/ 6326701 w 3260"/>
              <a:gd name="T11" fmla="*/ 1338899 h 3260"/>
              <a:gd name="T12" fmla="*/ 6018135 w 3260"/>
              <a:gd name="T13" fmla="*/ 999621 h 3260"/>
              <a:gd name="T14" fmla="*/ 5661423 w 3260"/>
              <a:gd name="T15" fmla="*/ 710436 h 3260"/>
              <a:gd name="T16" fmla="*/ 5287205 w 3260"/>
              <a:gd name="T17" fmla="*/ 450854 h 3260"/>
              <a:gd name="T18" fmla="*/ 4884537 w 3260"/>
              <a:gd name="T19" fmla="*/ 257306 h 3260"/>
              <a:gd name="T20" fmla="*/ 4451231 w 3260"/>
              <a:gd name="T21" fmla="*/ 113852 h 3260"/>
              <a:gd name="T22" fmla="*/ 4015737 w 3260"/>
              <a:gd name="T23" fmla="*/ 15939 h 3260"/>
              <a:gd name="T24" fmla="*/ 3567113 w 3260"/>
              <a:gd name="T25" fmla="*/ 0 h 3260"/>
              <a:gd name="T26" fmla="*/ 3116300 w 3260"/>
              <a:gd name="T27" fmla="*/ 15939 h 3260"/>
              <a:gd name="T28" fmla="*/ 2682994 w 3260"/>
              <a:gd name="T29" fmla="*/ 113852 h 3260"/>
              <a:gd name="T30" fmla="*/ 2247500 w 3260"/>
              <a:gd name="T31" fmla="*/ 257306 h 3260"/>
              <a:gd name="T32" fmla="*/ 1844832 w 3260"/>
              <a:gd name="T33" fmla="*/ 450854 h 3260"/>
              <a:gd name="T34" fmla="*/ 1472802 w 3260"/>
              <a:gd name="T35" fmla="*/ 710436 h 3260"/>
              <a:gd name="T36" fmla="*/ 1116090 w 3260"/>
              <a:gd name="T37" fmla="*/ 999621 h 3260"/>
              <a:gd name="T38" fmla="*/ 805336 w 3260"/>
              <a:gd name="T39" fmla="*/ 1338899 h 3260"/>
              <a:gd name="T40" fmla="*/ 542726 w 3260"/>
              <a:gd name="T41" fmla="*/ 1725996 h 3260"/>
              <a:gd name="T42" fmla="*/ 326073 w 3260"/>
              <a:gd name="T43" fmla="*/ 2129032 h 3260"/>
              <a:gd name="T44" fmla="*/ 170696 w 3260"/>
              <a:gd name="T45" fmla="*/ 2566224 h 3260"/>
              <a:gd name="T46" fmla="*/ 61276 w 3260"/>
              <a:gd name="T47" fmla="*/ 3017078 h 3260"/>
              <a:gd name="T48" fmla="*/ 0 w 3260"/>
              <a:gd name="T49" fmla="*/ 3486148 h 3260"/>
              <a:gd name="T50" fmla="*/ 0 w 3260"/>
              <a:gd name="T51" fmla="*/ 3937002 h 3260"/>
              <a:gd name="T52" fmla="*/ 61276 w 3260"/>
              <a:gd name="T53" fmla="*/ 4403795 h 3260"/>
              <a:gd name="T54" fmla="*/ 170696 w 3260"/>
              <a:gd name="T55" fmla="*/ 4856926 h 3260"/>
              <a:gd name="T56" fmla="*/ 326073 w 3260"/>
              <a:gd name="T57" fmla="*/ 5291841 h 3260"/>
              <a:gd name="T58" fmla="*/ 542726 w 3260"/>
              <a:gd name="T59" fmla="*/ 5694877 h 3260"/>
              <a:gd name="T60" fmla="*/ 805336 w 3260"/>
              <a:gd name="T61" fmla="*/ 6081974 h 3260"/>
              <a:gd name="T62" fmla="*/ 1116090 w 3260"/>
              <a:gd name="T63" fmla="*/ 6421252 h 3260"/>
              <a:gd name="T64" fmla="*/ 1472802 w 3260"/>
              <a:gd name="T65" fmla="*/ 6712714 h 3260"/>
              <a:gd name="T66" fmla="*/ 1844832 w 3260"/>
              <a:gd name="T67" fmla="*/ 6970019 h 3260"/>
              <a:gd name="T68" fmla="*/ 2247500 w 3260"/>
              <a:gd name="T69" fmla="*/ 7163567 h 3260"/>
              <a:gd name="T70" fmla="*/ 2682994 w 3260"/>
              <a:gd name="T71" fmla="*/ 7309298 h 3260"/>
              <a:gd name="T72" fmla="*/ 3116300 w 3260"/>
              <a:gd name="T73" fmla="*/ 7404934 h 3260"/>
              <a:gd name="T74" fmla="*/ 3567113 w 3260"/>
              <a:gd name="T75" fmla="*/ 7423150 h 3260"/>
              <a:gd name="T76" fmla="*/ 4015737 w 3260"/>
              <a:gd name="T77" fmla="*/ 7404934 h 3260"/>
              <a:gd name="T78" fmla="*/ 4451231 w 3260"/>
              <a:gd name="T79" fmla="*/ 7309298 h 3260"/>
              <a:gd name="T80" fmla="*/ 4884537 w 3260"/>
              <a:gd name="T81" fmla="*/ 7163567 h 3260"/>
              <a:gd name="T82" fmla="*/ 5287205 w 3260"/>
              <a:gd name="T83" fmla="*/ 6970019 h 3260"/>
              <a:gd name="T84" fmla="*/ 5661423 w 3260"/>
              <a:gd name="T85" fmla="*/ 6712714 h 3260"/>
              <a:gd name="T86" fmla="*/ 6018135 w 3260"/>
              <a:gd name="T87" fmla="*/ 6421252 h 3260"/>
              <a:gd name="T88" fmla="*/ 6326701 w 3260"/>
              <a:gd name="T89" fmla="*/ 6081974 h 3260"/>
              <a:gd name="T90" fmla="*/ 6591499 w 3260"/>
              <a:gd name="T91" fmla="*/ 5694877 h 3260"/>
              <a:gd name="T92" fmla="*/ 6808152 w 3260"/>
              <a:gd name="T93" fmla="*/ 5291841 h 3260"/>
              <a:gd name="T94" fmla="*/ 6963529 w 3260"/>
              <a:gd name="T95" fmla="*/ 4856926 h 3260"/>
              <a:gd name="T96" fmla="*/ 7070761 w 3260"/>
              <a:gd name="T97" fmla="*/ 4403795 h 3260"/>
              <a:gd name="T98" fmla="*/ 7134225 w 3260"/>
              <a:gd name="T99" fmla="*/ 3937002 h 3260"/>
              <a:gd name="T100" fmla="*/ 7134225 w 3260"/>
              <a:gd name="T101" fmla="*/ 3711575 h 32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260" h="3260">
                <a:moveTo>
                  <a:pt x="3260" y="1630"/>
                </a:moveTo>
                <a:lnTo>
                  <a:pt x="3260" y="1531"/>
                </a:lnTo>
                <a:lnTo>
                  <a:pt x="3253" y="1424"/>
                </a:lnTo>
                <a:lnTo>
                  <a:pt x="3231" y="1325"/>
                </a:lnTo>
                <a:lnTo>
                  <a:pt x="3210" y="1226"/>
                </a:lnTo>
                <a:lnTo>
                  <a:pt x="3182" y="1127"/>
                </a:lnTo>
                <a:lnTo>
                  <a:pt x="3146" y="1027"/>
                </a:lnTo>
                <a:lnTo>
                  <a:pt x="3111" y="935"/>
                </a:lnTo>
                <a:lnTo>
                  <a:pt x="3061" y="843"/>
                </a:lnTo>
                <a:lnTo>
                  <a:pt x="3012" y="758"/>
                </a:lnTo>
                <a:lnTo>
                  <a:pt x="2948" y="673"/>
                </a:lnTo>
                <a:lnTo>
                  <a:pt x="2891" y="588"/>
                </a:lnTo>
                <a:lnTo>
                  <a:pt x="2820" y="510"/>
                </a:lnTo>
                <a:lnTo>
                  <a:pt x="2750" y="439"/>
                </a:lnTo>
                <a:lnTo>
                  <a:pt x="2672" y="368"/>
                </a:lnTo>
                <a:lnTo>
                  <a:pt x="2587" y="312"/>
                </a:lnTo>
                <a:lnTo>
                  <a:pt x="2501" y="248"/>
                </a:lnTo>
                <a:lnTo>
                  <a:pt x="2416" y="198"/>
                </a:lnTo>
                <a:lnTo>
                  <a:pt x="2324" y="149"/>
                </a:lnTo>
                <a:lnTo>
                  <a:pt x="2232" y="113"/>
                </a:lnTo>
                <a:lnTo>
                  <a:pt x="2133" y="78"/>
                </a:lnTo>
                <a:lnTo>
                  <a:pt x="2034" y="50"/>
                </a:lnTo>
                <a:lnTo>
                  <a:pt x="1935" y="28"/>
                </a:lnTo>
                <a:lnTo>
                  <a:pt x="1835" y="7"/>
                </a:lnTo>
                <a:lnTo>
                  <a:pt x="1729" y="0"/>
                </a:lnTo>
                <a:lnTo>
                  <a:pt x="1630" y="0"/>
                </a:lnTo>
                <a:lnTo>
                  <a:pt x="1531" y="0"/>
                </a:lnTo>
                <a:lnTo>
                  <a:pt x="1424" y="7"/>
                </a:lnTo>
                <a:lnTo>
                  <a:pt x="1325" y="28"/>
                </a:lnTo>
                <a:lnTo>
                  <a:pt x="1226" y="50"/>
                </a:lnTo>
                <a:lnTo>
                  <a:pt x="1127" y="78"/>
                </a:lnTo>
                <a:lnTo>
                  <a:pt x="1027" y="113"/>
                </a:lnTo>
                <a:lnTo>
                  <a:pt x="935" y="149"/>
                </a:lnTo>
                <a:lnTo>
                  <a:pt x="843" y="198"/>
                </a:lnTo>
                <a:lnTo>
                  <a:pt x="758" y="248"/>
                </a:lnTo>
                <a:lnTo>
                  <a:pt x="673" y="312"/>
                </a:lnTo>
                <a:lnTo>
                  <a:pt x="588" y="368"/>
                </a:lnTo>
                <a:lnTo>
                  <a:pt x="510" y="439"/>
                </a:lnTo>
                <a:lnTo>
                  <a:pt x="439" y="510"/>
                </a:lnTo>
                <a:lnTo>
                  <a:pt x="368" y="588"/>
                </a:lnTo>
                <a:lnTo>
                  <a:pt x="312" y="673"/>
                </a:lnTo>
                <a:lnTo>
                  <a:pt x="248" y="758"/>
                </a:lnTo>
                <a:lnTo>
                  <a:pt x="198" y="843"/>
                </a:lnTo>
                <a:lnTo>
                  <a:pt x="149" y="935"/>
                </a:lnTo>
                <a:lnTo>
                  <a:pt x="113" y="1027"/>
                </a:lnTo>
                <a:lnTo>
                  <a:pt x="78" y="1127"/>
                </a:lnTo>
                <a:lnTo>
                  <a:pt x="49" y="1226"/>
                </a:lnTo>
                <a:lnTo>
                  <a:pt x="28" y="1325"/>
                </a:lnTo>
                <a:lnTo>
                  <a:pt x="7" y="1424"/>
                </a:lnTo>
                <a:lnTo>
                  <a:pt x="0" y="1531"/>
                </a:lnTo>
                <a:lnTo>
                  <a:pt x="0" y="1630"/>
                </a:lnTo>
                <a:lnTo>
                  <a:pt x="0" y="1729"/>
                </a:lnTo>
                <a:lnTo>
                  <a:pt x="7" y="1835"/>
                </a:lnTo>
                <a:lnTo>
                  <a:pt x="28" y="1934"/>
                </a:lnTo>
                <a:lnTo>
                  <a:pt x="49" y="2034"/>
                </a:lnTo>
                <a:lnTo>
                  <a:pt x="78" y="2133"/>
                </a:lnTo>
                <a:lnTo>
                  <a:pt x="113" y="2232"/>
                </a:lnTo>
                <a:lnTo>
                  <a:pt x="149" y="2324"/>
                </a:lnTo>
                <a:lnTo>
                  <a:pt x="198" y="2416"/>
                </a:lnTo>
                <a:lnTo>
                  <a:pt x="248" y="2501"/>
                </a:lnTo>
                <a:lnTo>
                  <a:pt x="312" y="2586"/>
                </a:lnTo>
                <a:lnTo>
                  <a:pt x="368" y="2671"/>
                </a:lnTo>
                <a:lnTo>
                  <a:pt x="439" y="2749"/>
                </a:lnTo>
                <a:lnTo>
                  <a:pt x="510" y="2820"/>
                </a:lnTo>
                <a:lnTo>
                  <a:pt x="588" y="2891"/>
                </a:lnTo>
                <a:lnTo>
                  <a:pt x="673" y="2948"/>
                </a:lnTo>
                <a:lnTo>
                  <a:pt x="758" y="3012"/>
                </a:lnTo>
                <a:lnTo>
                  <a:pt x="843" y="3061"/>
                </a:lnTo>
                <a:lnTo>
                  <a:pt x="935" y="3111"/>
                </a:lnTo>
                <a:lnTo>
                  <a:pt x="1027" y="3146"/>
                </a:lnTo>
                <a:lnTo>
                  <a:pt x="1127" y="3182"/>
                </a:lnTo>
                <a:lnTo>
                  <a:pt x="1226" y="3210"/>
                </a:lnTo>
                <a:lnTo>
                  <a:pt x="1325" y="3231"/>
                </a:lnTo>
                <a:lnTo>
                  <a:pt x="1424" y="3252"/>
                </a:lnTo>
                <a:lnTo>
                  <a:pt x="1531" y="3260"/>
                </a:lnTo>
                <a:lnTo>
                  <a:pt x="1630" y="3260"/>
                </a:lnTo>
                <a:lnTo>
                  <a:pt x="1729" y="3260"/>
                </a:lnTo>
                <a:lnTo>
                  <a:pt x="1835" y="3252"/>
                </a:lnTo>
                <a:lnTo>
                  <a:pt x="1935" y="3231"/>
                </a:lnTo>
                <a:lnTo>
                  <a:pt x="2034" y="3210"/>
                </a:lnTo>
                <a:lnTo>
                  <a:pt x="2133" y="3182"/>
                </a:lnTo>
                <a:lnTo>
                  <a:pt x="2232" y="3146"/>
                </a:lnTo>
                <a:lnTo>
                  <a:pt x="2324" y="3111"/>
                </a:lnTo>
                <a:lnTo>
                  <a:pt x="2416" y="3061"/>
                </a:lnTo>
                <a:lnTo>
                  <a:pt x="2501" y="3012"/>
                </a:lnTo>
                <a:lnTo>
                  <a:pt x="2587" y="2948"/>
                </a:lnTo>
                <a:lnTo>
                  <a:pt x="2672" y="2891"/>
                </a:lnTo>
                <a:lnTo>
                  <a:pt x="2750" y="2820"/>
                </a:lnTo>
                <a:lnTo>
                  <a:pt x="2820" y="2749"/>
                </a:lnTo>
                <a:lnTo>
                  <a:pt x="2891" y="2671"/>
                </a:lnTo>
                <a:lnTo>
                  <a:pt x="2948" y="2586"/>
                </a:lnTo>
                <a:lnTo>
                  <a:pt x="3012" y="2501"/>
                </a:lnTo>
                <a:lnTo>
                  <a:pt x="3061" y="2416"/>
                </a:lnTo>
                <a:lnTo>
                  <a:pt x="3111" y="2324"/>
                </a:lnTo>
                <a:lnTo>
                  <a:pt x="3146" y="2232"/>
                </a:lnTo>
                <a:lnTo>
                  <a:pt x="3182" y="2133"/>
                </a:lnTo>
                <a:lnTo>
                  <a:pt x="3210" y="2034"/>
                </a:lnTo>
                <a:lnTo>
                  <a:pt x="3231" y="1934"/>
                </a:lnTo>
                <a:lnTo>
                  <a:pt x="3253" y="1835"/>
                </a:lnTo>
                <a:lnTo>
                  <a:pt x="3260" y="1729"/>
                </a:lnTo>
                <a:lnTo>
                  <a:pt x="3260" y="1630"/>
                </a:lnTo>
              </a:path>
            </a:pathLst>
          </a:custGeom>
          <a:noFill/>
          <a:ln w="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Freeform 47"/>
          <p:cNvSpPr>
            <a:spLocks/>
          </p:cNvSpPr>
          <p:nvPr/>
        </p:nvSpPr>
        <p:spPr bwMode="auto">
          <a:xfrm rot="-5402303">
            <a:off x="4021137" y="4529138"/>
            <a:ext cx="1425575" cy="1485900"/>
          </a:xfrm>
          <a:custGeom>
            <a:avLst/>
            <a:gdLst>
              <a:gd name="T0" fmla="*/ 1425575 w 652"/>
              <a:gd name="T1" fmla="*/ 695091 h 652"/>
              <a:gd name="T2" fmla="*/ 1410270 w 652"/>
              <a:gd name="T3" fmla="*/ 597095 h 652"/>
              <a:gd name="T4" fmla="*/ 1394964 w 652"/>
              <a:gd name="T5" fmla="*/ 517330 h 652"/>
              <a:gd name="T6" fmla="*/ 1362168 w 652"/>
              <a:gd name="T7" fmla="*/ 419334 h 652"/>
              <a:gd name="T8" fmla="*/ 1316252 w 652"/>
              <a:gd name="T9" fmla="*/ 339569 h 652"/>
              <a:gd name="T10" fmla="*/ 1270336 w 652"/>
              <a:gd name="T11" fmla="*/ 273479 h 652"/>
              <a:gd name="T12" fmla="*/ 1209115 w 652"/>
              <a:gd name="T13" fmla="*/ 193714 h 652"/>
              <a:gd name="T14" fmla="*/ 1130402 w 652"/>
              <a:gd name="T15" fmla="*/ 145855 h 652"/>
              <a:gd name="T16" fmla="*/ 1053876 w 652"/>
              <a:gd name="T17" fmla="*/ 95717 h 652"/>
              <a:gd name="T18" fmla="*/ 975163 w 652"/>
              <a:gd name="T19" fmla="*/ 47859 h 652"/>
              <a:gd name="T20" fmla="*/ 883332 w 652"/>
              <a:gd name="T21" fmla="*/ 15953 h 652"/>
              <a:gd name="T22" fmla="*/ 804619 w 652"/>
              <a:gd name="T23" fmla="*/ 0 h 652"/>
              <a:gd name="T24" fmla="*/ 712788 w 652"/>
              <a:gd name="T25" fmla="*/ 0 h 652"/>
              <a:gd name="T26" fmla="*/ 618770 w 652"/>
              <a:gd name="T27" fmla="*/ 0 h 652"/>
              <a:gd name="T28" fmla="*/ 542243 w 652"/>
              <a:gd name="T29" fmla="*/ 15953 h 652"/>
              <a:gd name="T30" fmla="*/ 448225 w 652"/>
              <a:gd name="T31" fmla="*/ 47859 h 652"/>
              <a:gd name="T32" fmla="*/ 371699 w 652"/>
              <a:gd name="T33" fmla="*/ 95717 h 652"/>
              <a:gd name="T34" fmla="*/ 292986 w 652"/>
              <a:gd name="T35" fmla="*/ 145855 h 652"/>
              <a:gd name="T36" fmla="*/ 216460 w 652"/>
              <a:gd name="T37" fmla="*/ 193714 h 652"/>
              <a:gd name="T38" fmla="*/ 155239 w 652"/>
              <a:gd name="T39" fmla="*/ 273479 h 652"/>
              <a:gd name="T40" fmla="*/ 107137 w 652"/>
              <a:gd name="T41" fmla="*/ 339569 h 652"/>
              <a:gd name="T42" fmla="*/ 61221 w 652"/>
              <a:gd name="T43" fmla="*/ 419334 h 652"/>
              <a:gd name="T44" fmla="*/ 30611 w 652"/>
              <a:gd name="T45" fmla="*/ 517330 h 652"/>
              <a:gd name="T46" fmla="*/ 15305 w 652"/>
              <a:gd name="T47" fmla="*/ 597095 h 652"/>
              <a:gd name="T48" fmla="*/ 0 w 652"/>
              <a:gd name="T49" fmla="*/ 695091 h 652"/>
              <a:gd name="T50" fmla="*/ 0 w 652"/>
              <a:gd name="T51" fmla="*/ 790809 h 652"/>
              <a:gd name="T52" fmla="*/ 15305 w 652"/>
              <a:gd name="T53" fmla="*/ 888805 h 652"/>
              <a:gd name="T54" fmla="*/ 30611 w 652"/>
              <a:gd name="T55" fmla="*/ 968570 h 652"/>
              <a:gd name="T56" fmla="*/ 61221 w 652"/>
              <a:gd name="T57" fmla="*/ 1064287 h 652"/>
              <a:gd name="T58" fmla="*/ 107137 w 652"/>
              <a:gd name="T59" fmla="*/ 1146331 h 652"/>
              <a:gd name="T60" fmla="*/ 155239 w 652"/>
              <a:gd name="T61" fmla="*/ 1210142 h 652"/>
              <a:gd name="T62" fmla="*/ 216460 w 652"/>
              <a:gd name="T63" fmla="*/ 1292186 h 652"/>
              <a:gd name="T64" fmla="*/ 292986 w 652"/>
              <a:gd name="T65" fmla="*/ 1340045 h 652"/>
              <a:gd name="T66" fmla="*/ 371699 w 652"/>
              <a:gd name="T67" fmla="*/ 1387904 h 652"/>
              <a:gd name="T68" fmla="*/ 448225 w 652"/>
              <a:gd name="T69" fmla="*/ 1435762 h 652"/>
              <a:gd name="T70" fmla="*/ 542243 w 652"/>
              <a:gd name="T71" fmla="*/ 1469947 h 652"/>
              <a:gd name="T72" fmla="*/ 618770 w 652"/>
              <a:gd name="T73" fmla="*/ 1485900 h 652"/>
              <a:gd name="T74" fmla="*/ 712788 w 652"/>
              <a:gd name="T75" fmla="*/ 1485900 h 652"/>
              <a:gd name="T76" fmla="*/ 804619 w 652"/>
              <a:gd name="T77" fmla="*/ 1485900 h 652"/>
              <a:gd name="T78" fmla="*/ 883332 w 652"/>
              <a:gd name="T79" fmla="*/ 1469947 h 652"/>
              <a:gd name="T80" fmla="*/ 975163 w 652"/>
              <a:gd name="T81" fmla="*/ 1435762 h 652"/>
              <a:gd name="T82" fmla="*/ 1053876 w 652"/>
              <a:gd name="T83" fmla="*/ 1387904 h 652"/>
              <a:gd name="T84" fmla="*/ 1130402 w 652"/>
              <a:gd name="T85" fmla="*/ 1340045 h 652"/>
              <a:gd name="T86" fmla="*/ 1209115 w 652"/>
              <a:gd name="T87" fmla="*/ 1292186 h 652"/>
              <a:gd name="T88" fmla="*/ 1270336 w 652"/>
              <a:gd name="T89" fmla="*/ 1210142 h 652"/>
              <a:gd name="T90" fmla="*/ 1316252 w 652"/>
              <a:gd name="T91" fmla="*/ 1146331 h 652"/>
              <a:gd name="T92" fmla="*/ 1362168 w 652"/>
              <a:gd name="T93" fmla="*/ 1064287 h 652"/>
              <a:gd name="T94" fmla="*/ 1394964 w 652"/>
              <a:gd name="T95" fmla="*/ 968570 h 652"/>
              <a:gd name="T96" fmla="*/ 1410270 w 652"/>
              <a:gd name="T97" fmla="*/ 888805 h 652"/>
              <a:gd name="T98" fmla="*/ 1425575 w 652"/>
              <a:gd name="T99" fmla="*/ 790809 h 6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52" h="652">
                <a:moveTo>
                  <a:pt x="652" y="326"/>
                </a:moveTo>
                <a:lnTo>
                  <a:pt x="652" y="305"/>
                </a:lnTo>
                <a:lnTo>
                  <a:pt x="652" y="283"/>
                </a:lnTo>
                <a:lnTo>
                  <a:pt x="645" y="262"/>
                </a:lnTo>
                <a:lnTo>
                  <a:pt x="645" y="248"/>
                </a:lnTo>
                <a:lnTo>
                  <a:pt x="638" y="227"/>
                </a:lnTo>
                <a:lnTo>
                  <a:pt x="631" y="205"/>
                </a:lnTo>
                <a:lnTo>
                  <a:pt x="623" y="184"/>
                </a:lnTo>
                <a:lnTo>
                  <a:pt x="609" y="170"/>
                </a:lnTo>
                <a:lnTo>
                  <a:pt x="602" y="149"/>
                </a:lnTo>
                <a:lnTo>
                  <a:pt x="588" y="134"/>
                </a:lnTo>
                <a:lnTo>
                  <a:pt x="581" y="120"/>
                </a:lnTo>
                <a:lnTo>
                  <a:pt x="567" y="99"/>
                </a:lnTo>
                <a:lnTo>
                  <a:pt x="553" y="85"/>
                </a:lnTo>
                <a:lnTo>
                  <a:pt x="531" y="71"/>
                </a:lnTo>
                <a:lnTo>
                  <a:pt x="517" y="64"/>
                </a:lnTo>
                <a:lnTo>
                  <a:pt x="503" y="49"/>
                </a:lnTo>
                <a:lnTo>
                  <a:pt x="482" y="42"/>
                </a:lnTo>
                <a:lnTo>
                  <a:pt x="468" y="28"/>
                </a:lnTo>
                <a:lnTo>
                  <a:pt x="446" y="21"/>
                </a:lnTo>
                <a:lnTo>
                  <a:pt x="425" y="14"/>
                </a:lnTo>
                <a:lnTo>
                  <a:pt x="404" y="7"/>
                </a:lnTo>
                <a:lnTo>
                  <a:pt x="390" y="7"/>
                </a:lnTo>
                <a:lnTo>
                  <a:pt x="368" y="0"/>
                </a:lnTo>
                <a:lnTo>
                  <a:pt x="347" y="0"/>
                </a:lnTo>
                <a:lnTo>
                  <a:pt x="326" y="0"/>
                </a:lnTo>
                <a:lnTo>
                  <a:pt x="305" y="0"/>
                </a:lnTo>
                <a:lnTo>
                  <a:pt x="283" y="0"/>
                </a:lnTo>
                <a:lnTo>
                  <a:pt x="262" y="7"/>
                </a:lnTo>
                <a:lnTo>
                  <a:pt x="248" y="7"/>
                </a:lnTo>
                <a:lnTo>
                  <a:pt x="227" y="14"/>
                </a:lnTo>
                <a:lnTo>
                  <a:pt x="205" y="21"/>
                </a:lnTo>
                <a:lnTo>
                  <a:pt x="184" y="28"/>
                </a:lnTo>
                <a:lnTo>
                  <a:pt x="170" y="42"/>
                </a:lnTo>
                <a:lnTo>
                  <a:pt x="149" y="49"/>
                </a:lnTo>
                <a:lnTo>
                  <a:pt x="134" y="64"/>
                </a:lnTo>
                <a:lnTo>
                  <a:pt x="120" y="71"/>
                </a:lnTo>
                <a:lnTo>
                  <a:pt x="99" y="85"/>
                </a:lnTo>
                <a:lnTo>
                  <a:pt x="85" y="99"/>
                </a:lnTo>
                <a:lnTo>
                  <a:pt x="71" y="120"/>
                </a:lnTo>
                <a:lnTo>
                  <a:pt x="64" y="134"/>
                </a:lnTo>
                <a:lnTo>
                  <a:pt x="49" y="149"/>
                </a:lnTo>
                <a:lnTo>
                  <a:pt x="42" y="170"/>
                </a:lnTo>
                <a:lnTo>
                  <a:pt x="28" y="184"/>
                </a:lnTo>
                <a:lnTo>
                  <a:pt x="21" y="205"/>
                </a:lnTo>
                <a:lnTo>
                  <a:pt x="14" y="227"/>
                </a:lnTo>
                <a:lnTo>
                  <a:pt x="7" y="248"/>
                </a:lnTo>
                <a:lnTo>
                  <a:pt x="7" y="262"/>
                </a:lnTo>
                <a:lnTo>
                  <a:pt x="0" y="283"/>
                </a:lnTo>
                <a:lnTo>
                  <a:pt x="0" y="305"/>
                </a:lnTo>
                <a:lnTo>
                  <a:pt x="0" y="326"/>
                </a:lnTo>
                <a:lnTo>
                  <a:pt x="0" y="347"/>
                </a:lnTo>
                <a:lnTo>
                  <a:pt x="0" y="368"/>
                </a:lnTo>
                <a:lnTo>
                  <a:pt x="7" y="390"/>
                </a:lnTo>
                <a:lnTo>
                  <a:pt x="7" y="404"/>
                </a:lnTo>
                <a:lnTo>
                  <a:pt x="14" y="425"/>
                </a:lnTo>
                <a:lnTo>
                  <a:pt x="21" y="446"/>
                </a:lnTo>
                <a:lnTo>
                  <a:pt x="28" y="467"/>
                </a:lnTo>
                <a:lnTo>
                  <a:pt x="42" y="482"/>
                </a:lnTo>
                <a:lnTo>
                  <a:pt x="49" y="503"/>
                </a:lnTo>
                <a:lnTo>
                  <a:pt x="64" y="517"/>
                </a:lnTo>
                <a:lnTo>
                  <a:pt x="71" y="531"/>
                </a:lnTo>
                <a:lnTo>
                  <a:pt x="85" y="553"/>
                </a:lnTo>
                <a:lnTo>
                  <a:pt x="99" y="567"/>
                </a:lnTo>
                <a:lnTo>
                  <a:pt x="120" y="581"/>
                </a:lnTo>
                <a:lnTo>
                  <a:pt x="134" y="588"/>
                </a:lnTo>
                <a:lnTo>
                  <a:pt x="149" y="602"/>
                </a:lnTo>
                <a:lnTo>
                  <a:pt x="170" y="609"/>
                </a:lnTo>
                <a:lnTo>
                  <a:pt x="184" y="623"/>
                </a:lnTo>
                <a:lnTo>
                  <a:pt x="205" y="630"/>
                </a:lnTo>
                <a:lnTo>
                  <a:pt x="227" y="638"/>
                </a:lnTo>
                <a:lnTo>
                  <a:pt x="248" y="645"/>
                </a:lnTo>
                <a:lnTo>
                  <a:pt x="262" y="645"/>
                </a:lnTo>
                <a:lnTo>
                  <a:pt x="283" y="652"/>
                </a:lnTo>
                <a:lnTo>
                  <a:pt x="305" y="652"/>
                </a:lnTo>
                <a:lnTo>
                  <a:pt x="326" y="652"/>
                </a:lnTo>
                <a:lnTo>
                  <a:pt x="347" y="652"/>
                </a:lnTo>
                <a:lnTo>
                  <a:pt x="368" y="652"/>
                </a:lnTo>
                <a:lnTo>
                  <a:pt x="390" y="645"/>
                </a:lnTo>
                <a:lnTo>
                  <a:pt x="404" y="645"/>
                </a:lnTo>
                <a:lnTo>
                  <a:pt x="425" y="638"/>
                </a:lnTo>
                <a:lnTo>
                  <a:pt x="446" y="630"/>
                </a:lnTo>
                <a:lnTo>
                  <a:pt x="468" y="623"/>
                </a:lnTo>
                <a:lnTo>
                  <a:pt x="482" y="609"/>
                </a:lnTo>
                <a:lnTo>
                  <a:pt x="503" y="602"/>
                </a:lnTo>
                <a:lnTo>
                  <a:pt x="517" y="588"/>
                </a:lnTo>
                <a:lnTo>
                  <a:pt x="531" y="581"/>
                </a:lnTo>
                <a:lnTo>
                  <a:pt x="553" y="567"/>
                </a:lnTo>
                <a:lnTo>
                  <a:pt x="567" y="553"/>
                </a:lnTo>
                <a:lnTo>
                  <a:pt x="581" y="531"/>
                </a:lnTo>
                <a:lnTo>
                  <a:pt x="588" y="517"/>
                </a:lnTo>
                <a:lnTo>
                  <a:pt x="602" y="503"/>
                </a:lnTo>
                <a:lnTo>
                  <a:pt x="609" y="482"/>
                </a:lnTo>
                <a:lnTo>
                  <a:pt x="623" y="467"/>
                </a:lnTo>
                <a:lnTo>
                  <a:pt x="631" y="446"/>
                </a:lnTo>
                <a:lnTo>
                  <a:pt x="638" y="425"/>
                </a:lnTo>
                <a:lnTo>
                  <a:pt x="645" y="404"/>
                </a:lnTo>
                <a:lnTo>
                  <a:pt x="645" y="390"/>
                </a:lnTo>
                <a:lnTo>
                  <a:pt x="652" y="368"/>
                </a:lnTo>
                <a:lnTo>
                  <a:pt x="652" y="347"/>
                </a:lnTo>
                <a:lnTo>
                  <a:pt x="652" y="326"/>
                </a:lnTo>
              </a:path>
            </a:pathLst>
          </a:custGeom>
          <a:noFill/>
          <a:ln w="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48"/>
          <p:cNvSpPr>
            <a:spLocks/>
          </p:cNvSpPr>
          <p:nvPr/>
        </p:nvSpPr>
        <p:spPr bwMode="auto">
          <a:xfrm rot="-5402303">
            <a:off x="3289300" y="3829050"/>
            <a:ext cx="2911475" cy="2968625"/>
          </a:xfrm>
          <a:custGeom>
            <a:avLst/>
            <a:gdLst>
              <a:gd name="T0" fmla="*/ 2911475 w 1304"/>
              <a:gd name="T1" fmla="*/ 1386421 h 1304"/>
              <a:gd name="T2" fmla="*/ 2895846 w 1304"/>
              <a:gd name="T3" fmla="*/ 1208850 h 1304"/>
              <a:gd name="T4" fmla="*/ 2846726 w 1304"/>
              <a:gd name="T5" fmla="*/ 1031278 h 1304"/>
              <a:gd name="T6" fmla="*/ 2768581 w 1304"/>
              <a:gd name="T7" fmla="*/ 853707 h 1304"/>
              <a:gd name="T8" fmla="*/ 2690435 w 1304"/>
              <a:gd name="T9" fmla="*/ 694349 h 1304"/>
              <a:gd name="T10" fmla="*/ 2578799 w 1304"/>
              <a:gd name="T11" fmla="*/ 532713 h 1304"/>
              <a:gd name="T12" fmla="*/ 2451533 w 1304"/>
              <a:gd name="T13" fmla="*/ 402950 h 1304"/>
              <a:gd name="T14" fmla="*/ 2308639 w 1304"/>
              <a:gd name="T15" fmla="*/ 273186 h 1304"/>
              <a:gd name="T16" fmla="*/ 2152348 w 1304"/>
              <a:gd name="T17" fmla="*/ 177571 h 1304"/>
              <a:gd name="T18" fmla="*/ 1993825 w 1304"/>
              <a:gd name="T19" fmla="*/ 95615 h 1304"/>
              <a:gd name="T20" fmla="*/ 1819672 w 1304"/>
              <a:gd name="T21" fmla="*/ 47808 h 1304"/>
              <a:gd name="T22" fmla="*/ 1645519 w 1304"/>
              <a:gd name="T23" fmla="*/ 15936 h 1304"/>
              <a:gd name="T24" fmla="*/ 1455738 w 1304"/>
              <a:gd name="T25" fmla="*/ 0 h 1304"/>
              <a:gd name="T26" fmla="*/ 1265956 w 1304"/>
              <a:gd name="T27" fmla="*/ 15936 h 1304"/>
              <a:gd name="T28" fmla="*/ 1091803 w 1304"/>
              <a:gd name="T29" fmla="*/ 47808 h 1304"/>
              <a:gd name="T30" fmla="*/ 917650 w 1304"/>
              <a:gd name="T31" fmla="*/ 95615 h 1304"/>
              <a:gd name="T32" fmla="*/ 759127 w 1304"/>
              <a:gd name="T33" fmla="*/ 177571 h 1304"/>
              <a:gd name="T34" fmla="*/ 600603 w 1304"/>
              <a:gd name="T35" fmla="*/ 273186 h 1304"/>
              <a:gd name="T36" fmla="*/ 457709 w 1304"/>
              <a:gd name="T37" fmla="*/ 402950 h 1304"/>
              <a:gd name="T38" fmla="*/ 332676 w 1304"/>
              <a:gd name="T39" fmla="*/ 532713 h 1304"/>
              <a:gd name="T40" fmla="*/ 221040 w 1304"/>
              <a:gd name="T41" fmla="*/ 694349 h 1304"/>
              <a:gd name="T42" fmla="*/ 142894 w 1304"/>
              <a:gd name="T43" fmla="*/ 853707 h 1304"/>
              <a:gd name="T44" fmla="*/ 62516 w 1304"/>
              <a:gd name="T45" fmla="*/ 1031278 h 1304"/>
              <a:gd name="T46" fmla="*/ 15629 w 1304"/>
              <a:gd name="T47" fmla="*/ 1208850 h 1304"/>
              <a:gd name="T48" fmla="*/ 0 w 1304"/>
              <a:gd name="T49" fmla="*/ 1386421 h 1304"/>
              <a:gd name="T50" fmla="*/ 0 w 1304"/>
              <a:gd name="T51" fmla="*/ 1579928 h 1304"/>
              <a:gd name="T52" fmla="*/ 15629 w 1304"/>
              <a:gd name="T53" fmla="*/ 1757499 h 1304"/>
              <a:gd name="T54" fmla="*/ 62516 w 1304"/>
              <a:gd name="T55" fmla="*/ 1935070 h 1304"/>
              <a:gd name="T56" fmla="*/ 142894 w 1304"/>
              <a:gd name="T57" fmla="*/ 2112641 h 1304"/>
              <a:gd name="T58" fmla="*/ 221040 w 1304"/>
              <a:gd name="T59" fmla="*/ 2274276 h 1304"/>
              <a:gd name="T60" fmla="*/ 332676 w 1304"/>
              <a:gd name="T61" fmla="*/ 2435912 h 1304"/>
              <a:gd name="T62" fmla="*/ 457709 w 1304"/>
              <a:gd name="T63" fmla="*/ 2565675 h 1304"/>
              <a:gd name="T64" fmla="*/ 600603 w 1304"/>
              <a:gd name="T65" fmla="*/ 2693162 h 1304"/>
              <a:gd name="T66" fmla="*/ 759127 w 1304"/>
              <a:gd name="T67" fmla="*/ 2791054 h 1304"/>
              <a:gd name="T68" fmla="*/ 917650 w 1304"/>
              <a:gd name="T69" fmla="*/ 2870733 h 1304"/>
              <a:gd name="T70" fmla="*/ 1091803 w 1304"/>
              <a:gd name="T71" fmla="*/ 2918541 h 1304"/>
              <a:gd name="T72" fmla="*/ 1265956 w 1304"/>
              <a:gd name="T73" fmla="*/ 2952689 h 1304"/>
              <a:gd name="T74" fmla="*/ 1455738 w 1304"/>
              <a:gd name="T75" fmla="*/ 2968625 h 1304"/>
              <a:gd name="T76" fmla="*/ 1645519 w 1304"/>
              <a:gd name="T77" fmla="*/ 2952689 h 1304"/>
              <a:gd name="T78" fmla="*/ 1819672 w 1304"/>
              <a:gd name="T79" fmla="*/ 2918541 h 1304"/>
              <a:gd name="T80" fmla="*/ 1993825 w 1304"/>
              <a:gd name="T81" fmla="*/ 2870733 h 1304"/>
              <a:gd name="T82" fmla="*/ 2152348 w 1304"/>
              <a:gd name="T83" fmla="*/ 2791054 h 1304"/>
              <a:gd name="T84" fmla="*/ 2308639 w 1304"/>
              <a:gd name="T85" fmla="*/ 2693162 h 1304"/>
              <a:gd name="T86" fmla="*/ 2451533 w 1304"/>
              <a:gd name="T87" fmla="*/ 2565675 h 1304"/>
              <a:gd name="T88" fmla="*/ 2578799 w 1304"/>
              <a:gd name="T89" fmla="*/ 2435912 h 1304"/>
              <a:gd name="T90" fmla="*/ 2690435 w 1304"/>
              <a:gd name="T91" fmla="*/ 2274276 h 1304"/>
              <a:gd name="T92" fmla="*/ 2768581 w 1304"/>
              <a:gd name="T93" fmla="*/ 2112641 h 1304"/>
              <a:gd name="T94" fmla="*/ 2846726 w 1304"/>
              <a:gd name="T95" fmla="*/ 1935070 h 1304"/>
              <a:gd name="T96" fmla="*/ 2895846 w 1304"/>
              <a:gd name="T97" fmla="*/ 1757499 h 1304"/>
              <a:gd name="T98" fmla="*/ 2911475 w 1304"/>
              <a:gd name="T99" fmla="*/ 1579928 h 13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04" h="1304">
                <a:moveTo>
                  <a:pt x="1304" y="652"/>
                </a:moveTo>
                <a:lnTo>
                  <a:pt x="1304" y="609"/>
                </a:lnTo>
                <a:lnTo>
                  <a:pt x="1297" y="567"/>
                </a:lnTo>
                <a:lnTo>
                  <a:pt x="1297" y="531"/>
                </a:lnTo>
                <a:lnTo>
                  <a:pt x="1283" y="489"/>
                </a:lnTo>
                <a:lnTo>
                  <a:pt x="1275" y="453"/>
                </a:lnTo>
                <a:lnTo>
                  <a:pt x="1261" y="411"/>
                </a:lnTo>
                <a:lnTo>
                  <a:pt x="1240" y="375"/>
                </a:lnTo>
                <a:lnTo>
                  <a:pt x="1226" y="340"/>
                </a:lnTo>
                <a:lnTo>
                  <a:pt x="1205" y="305"/>
                </a:lnTo>
                <a:lnTo>
                  <a:pt x="1183" y="269"/>
                </a:lnTo>
                <a:lnTo>
                  <a:pt x="1155" y="234"/>
                </a:lnTo>
                <a:lnTo>
                  <a:pt x="1127" y="205"/>
                </a:lnTo>
                <a:lnTo>
                  <a:pt x="1098" y="177"/>
                </a:lnTo>
                <a:lnTo>
                  <a:pt x="1070" y="149"/>
                </a:lnTo>
                <a:lnTo>
                  <a:pt x="1034" y="120"/>
                </a:lnTo>
                <a:lnTo>
                  <a:pt x="999" y="99"/>
                </a:lnTo>
                <a:lnTo>
                  <a:pt x="964" y="78"/>
                </a:lnTo>
                <a:lnTo>
                  <a:pt x="928" y="64"/>
                </a:lnTo>
                <a:lnTo>
                  <a:pt x="893" y="42"/>
                </a:lnTo>
                <a:lnTo>
                  <a:pt x="850" y="28"/>
                </a:lnTo>
                <a:lnTo>
                  <a:pt x="815" y="21"/>
                </a:lnTo>
                <a:lnTo>
                  <a:pt x="772" y="7"/>
                </a:lnTo>
                <a:lnTo>
                  <a:pt x="737" y="7"/>
                </a:lnTo>
                <a:lnTo>
                  <a:pt x="694" y="0"/>
                </a:lnTo>
                <a:lnTo>
                  <a:pt x="652" y="0"/>
                </a:lnTo>
                <a:lnTo>
                  <a:pt x="609" y="0"/>
                </a:lnTo>
                <a:lnTo>
                  <a:pt x="567" y="7"/>
                </a:lnTo>
                <a:lnTo>
                  <a:pt x="531" y="7"/>
                </a:lnTo>
                <a:lnTo>
                  <a:pt x="489" y="21"/>
                </a:lnTo>
                <a:lnTo>
                  <a:pt x="453" y="28"/>
                </a:lnTo>
                <a:lnTo>
                  <a:pt x="411" y="42"/>
                </a:lnTo>
                <a:lnTo>
                  <a:pt x="375" y="64"/>
                </a:lnTo>
                <a:lnTo>
                  <a:pt x="340" y="78"/>
                </a:lnTo>
                <a:lnTo>
                  <a:pt x="305" y="99"/>
                </a:lnTo>
                <a:lnTo>
                  <a:pt x="269" y="120"/>
                </a:lnTo>
                <a:lnTo>
                  <a:pt x="234" y="149"/>
                </a:lnTo>
                <a:lnTo>
                  <a:pt x="205" y="177"/>
                </a:lnTo>
                <a:lnTo>
                  <a:pt x="177" y="205"/>
                </a:lnTo>
                <a:lnTo>
                  <a:pt x="149" y="234"/>
                </a:lnTo>
                <a:lnTo>
                  <a:pt x="120" y="269"/>
                </a:lnTo>
                <a:lnTo>
                  <a:pt x="99" y="305"/>
                </a:lnTo>
                <a:lnTo>
                  <a:pt x="78" y="340"/>
                </a:lnTo>
                <a:lnTo>
                  <a:pt x="64" y="375"/>
                </a:lnTo>
                <a:lnTo>
                  <a:pt x="42" y="411"/>
                </a:lnTo>
                <a:lnTo>
                  <a:pt x="28" y="453"/>
                </a:lnTo>
                <a:lnTo>
                  <a:pt x="21" y="489"/>
                </a:lnTo>
                <a:lnTo>
                  <a:pt x="7" y="531"/>
                </a:lnTo>
                <a:lnTo>
                  <a:pt x="7" y="567"/>
                </a:lnTo>
                <a:lnTo>
                  <a:pt x="0" y="609"/>
                </a:lnTo>
                <a:lnTo>
                  <a:pt x="0" y="652"/>
                </a:lnTo>
                <a:lnTo>
                  <a:pt x="0" y="694"/>
                </a:lnTo>
                <a:lnTo>
                  <a:pt x="7" y="737"/>
                </a:lnTo>
                <a:lnTo>
                  <a:pt x="7" y="772"/>
                </a:lnTo>
                <a:lnTo>
                  <a:pt x="21" y="815"/>
                </a:lnTo>
                <a:lnTo>
                  <a:pt x="28" y="850"/>
                </a:lnTo>
                <a:lnTo>
                  <a:pt x="42" y="893"/>
                </a:lnTo>
                <a:lnTo>
                  <a:pt x="64" y="928"/>
                </a:lnTo>
                <a:lnTo>
                  <a:pt x="78" y="964"/>
                </a:lnTo>
                <a:lnTo>
                  <a:pt x="99" y="999"/>
                </a:lnTo>
                <a:lnTo>
                  <a:pt x="120" y="1034"/>
                </a:lnTo>
                <a:lnTo>
                  <a:pt x="149" y="1070"/>
                </a:lnTo>
                <a:lnTo>
                  <a:pt x="177" y="1098"/>
                </a:lnTo>
                <a:lnTo>
                  <a:pt x="205" y="1127"/>
                </a:lnTo>
                <a:lnTo>
                  <a:pt x="234" y="1155"/>
                </a:lnTo>
                <a:lnTo>
                  <a:pt x="269" y="1183"/>
                </a:lnTo>
                <a:lnTo>
                  <a:pt x="305" y="1204"/>
                </a:lnTo>
                <a:lnTo>
                  <a:pt x="340" y="1226"/>
                </a:lnTo>
                <a:lnTo>
                  <a:pt x="375" y="1240"/>
                </a:lnTo>
                <a:lnTo>
                  <a:pt x="411" y="1261"/>
                </a:lnTo>
                <a:lnTo>
                  <a:pt x="453" y="1275"/>
                </a:lnTo>
                <a:lnTo>
                  <a:pt x="489" y="1282"/>
                </a:lnTo>
                <a:lnTo>
                  <a:pt x="531" y="1297"/>
                </a:lnTo>
                <a:lnTo>
                  <a:pt x="567" y="1297"/>
                </a:lnTo>
                <a:lnTo>
                  <a:pt x="609" y="1304"/>
                </a:lnTo>
                <a:lnTo>
                  <a:pt x="652" y="1304"/>
                </a:lnTo>
                <a:lnTo>
                  <a:pt x="694" y="1304"/>
                </a:lnTo>
                <a:lnTo>
                  <a:pt x="737" y="1297"/>
                </a:lnTo>
                <a:lnTo>
                  <a:pt x="772" y="1297"/>
                </a:lnTo>
                <a:lnTo>
                  <a:pt x="815" y="1282"/>
                </a:lnTo>
                <a:lnTo>
                  <a:pt x="850" y="1275"/>
                </a:lnTo>
                <a:lnTo>
                  <a:pt x="893" y="1261"/>
                </a:lnTo>
                <a:lnTo>
                  <a:pt x="928" y="1240"/>
                </a:lnTo>
                <a:lnTo>
                  <a:pt x="964" y="1226"/>
                </a:lnTo>
                <a:lnTo>
                  <a:pt x="999" y="1204"/>
                </a:lnTo>
                <a:lnTo>
                  <a:pt x="1034" y="1183"/>
                </a:lnTo>
                <a:lnTo>
                  <a:pt x="1070" y="1155"/>
                </a:lnTo>
                <a:lnTo>
                  <a:pt x="1098" y="1127"/>
                </a:lnTo>
                <a:lnTo>
                  <a:pt x="1127" y="1098"/>
                </a:lnTo>
                <a:lnTo>
                  <a:pt x="1155" y="1070"/>
                </a:lnTo>
                <a:lnTo>
                  <a:pt x="1183" y="1034"/>
                </a:lnTo>
                <a:lnTo>
                  <a:pt x="1205" y="999"/>
                </a:lnTo>
                <a:lnTo>
                  <a:pt x="1226" y="964"/>
                </a:lnTo>
                <a:lnTo>
                  <a:pt x="1240" y="928"/>
                </a:lnTo>
                <a:lnTo>
                  <a:pt x="1261" y="893"/>
                </a:lnTo>
                <a:lnTo>
                  <a:pt x="1275" y="850"/>
                </a:lnTo>
                <a:lnTo>
                  <a:pt x="1283" y="815"/>
                </a:lnTo>
                <a:lnTo>
                  <a:pt x="1297" y="772"/>
                </a:lnTo>
                <a:lnTo>
                  <a:pt x="1297" y="737"/>
                </a:lnTo>
                <a:lnTo>
                  <a:pt x="1304" y="694"/>
                </a:lnTo>
                <a:lnTo>
                  <a:pt x="1304" y="652"/>
                </a:lnTo>
              </a:path>
            </a:pathLst>
          </a:custGeom>
          <a:noFill/>
          <a:ln w="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49"/>
          <p:cNvSpPr>
            <a:spLocks/>
          </p:cNvSpPr>
          <p:nvPr/>
        </p:nvSpPr>
        <p:spPr bwMode="auto">
          <a:xfrm rot="-5402303">
            <a:off x="2593976" y="3046412"/>
            <a:ext cx="4279900" cy="4454525"/>
          </a:xfrm>
          <a:custGeom>
            <a:avLst/>
            <a:gdLst>
              <a:gd name="T0" fmla="*/ 4279900 w 1956"/>
              <a:gd name="T1" fmla="*/ 2081511 h 1956"/>
              <a:gd name="T2" fmla="*/ 4249267 w 1956"/>
              <a:gd name="T3" fmla="*/ 1808227 h 1956"/>
              <a:gd name="T4" fmla="*/ 4170496 w 1956"/>
              <a:gd name="T5" fmla="*/ 1532666 h 1956"/>
              <a:gd name="T6" fmla="*/ 4078596 w 1956"/>
              <a:gd name="T7" fmla="*/ 1275324 h 1956"/>
              <a:gd name="T8" fmla="*/ 3953875 w 1956"/>
              <a:gd name="T9" fmla="*/ 1031646 h 1956"/>
              <a:gd name="T10" fmla="*/ 3798521 w 1956"/>
              <a:gd name="T11" fmla="*/ 806187 h 1956"/>
              <a:gd name="T12" fmla="*/ 3612533 w 1956"/>
              <a:gd name="T13" fmla="*/ 596670 h 1956"/>
              <a:gd name="T14" fmla="*/ 3395912 w 1956"/>
              <a:gd name="T15" fmla="*/ 419035 h 1956"/>
              <a:gd name="T16" fmla="*/ 3179292 w 1956"/>
              <a:gd name="T17" fmla="*/ 273284 h 1956"/>
              <a:gd name="T18" fmla="*/ 2929850 w 1956"/>
              <a:gd name="T19" fmla="*/ 145751 h 1956"/>
              <a:gd name="T20" fmla="*/ 2667279 w 1956"/>
              <a:gd name="T21" fmla="*/ 63766 h 1956"/>
              <a:gd name="T22" fmla="*/ 2402521 w 1956"/>
              <a:gd name="T23" fmla="*/ 15942 h 1956"/>
              <a:gd name="T24" fmla="*/ 2139950 w 1956"/>
              <a:gd name="T25" fmla="*/ 0 h 1956"/>
              <a:gd name="T26" fmla="*/ 1875191 w 1956"/>
              <a:gd name="T27" fmla="*/ 15942 h 1956"/>
              <a:gd name="T28" fmla="*/ 1612621 w 1956"/>
              <a:gd name="T29" fmla="*/ 63766 h 1956"/>
              <a:gd name="T30" fmla="*/ 1347862 w 1956"/>
              <a:gd name="T31" fmla="*/ 145751 h 1956"/>
              <a:gd name="T32" fmla="*/ 1100608 w 1956"/>
              <a:gd name="T33" fmla="*/ 273284 h 1956"/>
              <a:gd name="T34" fmla="*/ 883988 w 1956"/>
              <a:gd name="T35" fmla="*/ 419035 h 1956"/>
              <a:gd name="T36" fmla="*/ 667367 w 1956"/>
              <a:gd name="T37" fmla="*/ 596670 h 1956"/>
              <a:gd name="T38" fmla="*/ 481379 w 1956"/>
              <a:gd name="T39" fmla="*/ 806187 h 1956"/>
              <a:gd name="T40" fmla="*/ 326025 w 1956"/>
              <a:gd name="T41" fmla="*/ 1031646 h 1956"/>
              <a:gd name="T42" fmla="*/ 201304 w 1956"/>
              <a:gd name="T43" fmla="*/ 1275324 h 1956"/>
              <a:gd name="T44" fmla="*/ 107216 w 1956"/>
              <a:gd name="T45" fmla="*/ 1532666 h 1956"/>
              <a:gd name="T46" fmla="*/ 30633 w 1956"/>
              <a:gd name="T47" fmla="*/ 1808227 h 1956"/>
              <a:gd name="T48" fmla="*/ 0 w 1956"/>
              <a:gd name="T49" fmla="*/ 2081511 h 1956"/>
              <a:gd name="T50" fmla="*/ 0 w 1956"/>
              <a:gd name="T51" fmla="*/ 2373014 h 1956"/>
              <a:gd name="T52" fmla="*/ 30633 w 1956"/>
              <a:gd name="T53" fmla="*/ 2646298 h 1956"/>
              <a:gd name="T54" fmla="*/ 107216 w 1956"/>
              <a:gd name="T55" fmla="*/ 2919581 h 1956"/>
              <a:gd name="T56" fmla="*/ 201304 w 1956"/>
              <a:gd name="T57" fmla="*/ 3179201 h 1956"/>
              <a:gd name="T58" fmla="*/ 326025 w 1956"/>
              <a:gd name="T59" fmla="*/ 3420602 h 1956"/>
              <a:gd name="T60" fmla="*/ 481379 w 1956"/>
              <a:gd name="T61" fmla="*/ 3646061 h 1956"/>
              <a:gd name="T62" fmla="*/ 667367 w 1956"/>
              <a:gd name="T63" fmla="*/ 3855578 h 1956"/>
              <a:gd name="T64" fmla="*/ 883988 w 1956"/>
              <a:gd name="T65" fmla="*/ 4033213 h 1956"/>
              <a:gd name="T66" fmla="*/ 1100608 w 1956"/>
              <a:gd name="T67" fmla="*/ 4178964 h 1956"/>
              <a:gd name="T68" fmla="*/ 1347862 w 1956"/>
              <a:gd name="T69" fmla="*/ 4308774 h 1956"/>
              <a:gd name="T70" fmla="*/ 1612621 w 1956"/>
              <a:gd name="T71" fmla="*/ 4388481 h 1956"/>
              <a:gd name="T72" fmla="*/ 1875191 w 1956"/>
              <a:gd name="T73" fmla="*/ 4438583 h 1956"/>
              <a:gd name="T74" fmla="*/ 2139950 w 1956"/>
              <a:gd name="T75" fmla="*/ 4454525 h 1956"/>
              <a:gd name="T76" fmla="*/ 2402521 w 1956"/>
              <a:gd name="T77" fmla="*/ 4438583 h 1956"/>
              <a:gd name="T78" fmla="*/ 2667279 w 1956"/>
              <a:gd name="T79" fmla="*/ 4388481 h 1956"/>
              <a:gd name="T80" fmla="*/ 2929850 w 1956"/>
              <a:gd name="T81" fmla="*/ 4308774 h 1956"/>
              <a:gd name="T82" fmla="*/ 3179292 w 1956"/>
              <a:gd name="T83" fmla="*/ 4178964 h 1956"/>
              <a:gd name="T84" fmla="*/ 3395912 w 1956"/>
              <a:gd name="T85" fmla="*/ 4033213 h 1956"/>
              <a:gd name="T86" fmla="*/ 3612533 w 1956"/>
              <a:gd name="T87" fmla="*/ 3855578 h 1956"/>
              <a:gd name="T88" fmla="*/ 3798521 w 1956"/>
              <a:gd name="T89" fmla="*/ 3646061 h 1956"/>
              <a:gd name="T90" fmla="*/ 3953875 w 1956"/>
              <a:gd name="T91" fmla="*/ 3420602 h 1956"/>
              <a:gd name="T92" fmla="*/ 4078596 w 1956"/>
              <a:gd name="T93" fmla="*/ 3179201 h 1956"/>
              <a:gd name="T94" fmla="*/ 4170496 w 1956"/>
              <a:gd name="T95" fmla="*/ 2919581 h 1956"/>
              <a:gd name="T96" fmla="*/ 4249267 w 1956"/>
              <a:gd name="T97" fmla="*/ 2646298 h 1956"/>
              <a:gd name="T98" fmla="*/ 4279900 w 1956"/>
              <a:gd name="T99" fmla="*/ 2373014 h 19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56" h="1956">
                <a:moveTo>
                  <a:pt x="1956" y="978"/>
                </a:moveTo>
                <a:lnTo>
                  <a:pt x="1956" y="914"/>
                </a:lnTo>
                <a:lnTo>
                  <a:pt x="1949" y="857"/>
                </a:lnTo>
                <a:lnTo>
                  <a:pt x="1942" y="794"/>
                </a:lnTo>
                <a:lnTo>
                  <a:pt x="1927" y="737"/>
                </a:lnTo>
                <a:lnTo>
                  <a:pt x="1906" y="673"/>
                </a:lnTo>
                <a:lnTo>
                  <a:pt x="1892" y="616"/>
                </a:lnTo>
                <a:lnTo>
                  <a:pt x="1864" y="560"/>
                </a:lnTo>
                <a:lnTo>
                  <a:pt x="1835" y="503"/>
                </a:lnTo>
                <a:lnTo>
                  <a:pt x="1807" y="453"/>
                </a:lnTo>
                <a:lnTo>
                  <a:pt x="1772" y="404"/>
                </a:lnTo>
                <a:lnTo>
                  <a:pt x="1736" y="354"/>
                </a:lnTo>
                <a:lnTo>
                  <a:pt x="1694" y="305"/>
                </a:lnTo>
                <a:lnTo>
                  <a:pt x="1651" y="262"/>
                </a:lnTo>
                <a:lnTo>
                  <a:pt x="1601" y="220"/>
                </a:lnTo>
                <a:lnTo>
                  <a:pt x="1552" y="184"/>
                </a:lnTo>
                <a:lnTo>
                  <a:pt x="1502" y="149"/>
                </a:lnTo>
                <a:lnTo>
                  <a:pt x="1453" y="120"/>
                </a:lnTo>
                <a:lnTo>
                  <a:pt x="1396" y="92"/>
                </a:lnTo>
                <a:lnTo>
                  <a:pt x="1339" y="64"/>
                </a:lnTo>
                <a:lnTo>
                  <a:pt x="1283" y="50"/>
                </a:lnTo>
                <a:lnTo>
                  <a:pt x="1219" y="28"/>
                </a:lnTo>
                <a:lnTo>
                  <a:pt x="1162" y="14"/>
                </a:lnTo>
                <a:lnTo>
                  <a:pt x="1098" y="7"/>
                </a:lnTo>
                <a:lnTo>
                  <a:pt x="1042" y="0"/>
                </a:lnTo>
                <a:lnTo>
                  <a:pt x="978" y="0"/>
                </a:lnTo>
                <a:lnTo>
                  <a:pt x="914" y="0"/>
                </a:lnTo>
                <a:lnTo>
                  <a:pt x="857" y="7"/>
                </a:lnTo>
                <a:lnTo>
                  <a:pt x="794" y="14"/>
                </a:lnTo>
                <a:lnTo>
                  <a:pt x="737" y="28"/>
                </a:lnTo>
                <a:lnTo>
                  <a:pt x="673" y="50"/>
                </a:lnTo>
                <a:lnTo>
                  <a:pt x="616" y="64"/>
                </a:lnTo>
                <a:lnTo>
                  <a:pt x="560" y="92"/>
                </a:lnTo>
                <a:lnTo>
                  <a:pt x="503" y="120"/>
                </a:lnTo>
                <a:lnTo>
                  <a:pt x="453" y="149"/>
                </a:lnTo>
                <a:lnTo>
                  <a:pt x="404" y="184"/>
                </a:lnTo>
                <a:lnTo>
                  <a:pt x="354" y="220"/>
                </a:lnTo>
                <a:lnTo>
                  <a:pt x="305" y="262"/>
                </a:lnTo>
                <a:lnTo>
                  <a:pt x="262" y="305"/>
                </a:lnTo>
                <a:lnTo>
                  <a:pt x="220" y="354"/>
                </a:lnTo>
                <a:lnTo>
                  <a:pt x="184" y="404"/>
                </a:lnTo>
                <a:lnTo>
                  <a:pt x="149" y="453"/>
                </a:lnTo>
                <a:lnTo>
                  <a:pt x="120" y="503"/>
                </a:lnTo>
                <a:lnTo>
                  <a:pt x="92" y="560"/>
                </a:lnTo>
                <a:lnTo>
                  <a:pt x="64" y="616"/>
                </a:lnTo>
                <a:lnTo>
                  <a:pt x="49" y="673"/>
                </a:lnTo>
                <a:lnTo>
                  <a:pt x="28" y="737"/>
                </a:lnTo>
                <a:lnTo>
                  <a:pt x="14" y="794"/>
                </a:lnTo>
                <a:lnTo>
                  <a:pt x="7" y="857"/>
                </a:lnTo>
                <a:lnTo>
                  <a:pt x="0" y="914"/>
                </a:lnTo>
                <a:lnTo>
                  <a:pt x="0" y="978"/>
                </a:lnTo>
                <a:lnTo>
                  <a:pt x="0" y="1042"/>
                </a:lnTo>
                <a:lnTo>
                  <a:pt x="7" y="1098"/>
                </a:lnTo>
                <a:lnTo>
                  <a:pt x="14" y="1162"/>
                </a:lnTo>
                <a:lnTo>
                  <a:pt x="28" y="1219"/>
                </a:lnTo>
                <a:lnTo>
                  <a:pt x="49" y="1282"/>
                </a:lnTo>
                <a:lnTo>
                  <a:pt x="64" y="1339"/>
                </a:lnTo>
                <a:lnTo>
                  <a:pt x="92" y="1396"/>
                </a:lnTo>
                <a:lnTo>
                  <a:pt x="120" y="1453"/>
                </a:lnTo>
                <a:lnTo>
                  <a:pt x="149" y="1502"/>
                </a:lnTo>
                <a:lnTo>
                  <a:pt x="184" y="1552"/>
                </a:lnTo>
                <a:lnTo>
                  <a:pt x="220" y="1601"/>
                </a:lnTo>
                <a:lnTo>
                  <a:pt x="262" y="1651"/>
                </a:lnTo>
                <a:lnTo>
                  <a:pt x="305" y="1693"/>
                </a:lnTo>
                <a:lnTo>
                  <a:pt x="354" y="1736"/>
                </a:lnTo>
                <a:lnTo>
                  <a:pt x="404" y="1771"/>
                </a:lnTo>
                <a:lnTo>
                  <a:pt x="453" y="1807"/>
                </a:lnTo>
                <a:lnTo>
                  <a:pt x="503" y="1835"/>
                </a:lnTo>
                <a:lnTo>
                  <a:pt x="560" y="1864"/>
                </a:lnTo>
                <a:lnTo>
                  <a:pt x="616" y="1892"/>
                </a:lnTo>
                <a:lnTo>
                  <a:pt x="673" y="1906"/>
                </a:lnTo>
                <a:lnTo>
                  <a:pt x="737" y="1927"/>
                </a:lnTo>
                <a:lnTo>
                  <a:pt x="794" y="1941"/>
                </a:lnTo>
                <a:lnTo>
                  <a:pt x="857" y="1949"/>
                </a:lnTo>
                <a:lnTo>
                  <a:pt x="914" y="1956"/>
                </a:lnTo>
                <a:lnTo>
                  <a:pt x="978" y="1956"/>
                </a:lnTo>
                <a:lnTo>
                  <a:pt x="1042" y="1956"/>
                </a:lnTo>
                <a:lnTo>
                  <a:pt x="1098" y="1949"/>
                </a:lnTo>
                <a:lnTo>
                  <a:pt x="1162" y="1941"/>
                </a:lnTo>
                <a:lnTo>
                  <a:pt x="1219" y="1927"/>
                </a:lnTo>
                <a:lnTo>
                  <a:pt x="1283" y="1906"/>
                </a:lnTo>
                <a:lnTo>
                  <a:pt x="1339" y="1892"/>
                </a:lnTo>
                <a:lnTo>
                  <a:pt x="1396" y="1864"/>
                </a:lnTo>
                <a:lnTo>
                  <a:pt x="1453" y="1835"/>
                </a:lnTo>
                <a:lnTo>
                  <a:pt x="1502" y="1807"/>
                </a:lnTo>
                <a:lnTo>
                  <a:pt x="1552" y="1771"/>
                </a:lnTo>
                <a:lnTo>
                  <a:pt x="1601" y="1736"/>
                </a:lnTo>
                <a:lnTo>
                  <a:pt x="1651" y="1693"/>
                </a:lnTo>
                <a:lnTo>
                  <a:pt x="1694" y="1651"/>
                </a:lnTo>
                <a:lnTo>
                  <a:pt x="1736" y="1601"/>
                </a:lnTo>
                <a:lnTo>
                  <a:pt x="1772" y="1552"/>
                </a:lnTo>
                <a:lnTo>
                  <a:pt x="1807" y="1502"/>
                </a:lnTo>
                <a:lnTo>
                  <a:pt x="1835" y="1453"/>
                </a:lnTo>
                <a:lnTo>
                  <a:pt x="1864" y="1396"/>
                </a:lnTo>
                <a:lnTo>
                  <a:pt x="1892" y="1339"/>
                </a:lnTo>
                <a:lnTo>
                  <a:pt x="1906" y="1282"/>
                </a:lnTo>
                <a:lnTo>
                  <a:pt x="1927" y="1219"/>
                </a:lnTo>
                <a:lnTo>
                  <a:pt x="1942" y="1162"/>
                </a:lnTo>
                <a:lnTo>
                  <a:pt x="1949" y="1098"/>
                </a:lnTo>
                <a:lnTo>
                  <a:pt x="1956" y="1042"/>
                </a:lnTo>
                <a:lnTo>
                  <a:pt x="1956" y="978"/>
                </a:lnTo>
              </a:path>
            </a:pathLst>
          </a:custGeom>
          <a:noFill/>
          <a:ln w="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50"/>
          <p:cNvSpPr>
            <a:spLocks/>
          </p:cNvSpPr>
          <p:nvPr/>
        </p:nvSpPr>
        <p:spPr bwMode="auto">
          <a:xfrm rot="-5402303">
            <a:off x="1879600" y="2303463"/>
            <a:ext cx="5708650" cy="5937250"/>
          </a:xfrm>
          <a:custGeom>
            <a:avLst/>
            <a:gdLst>
              <a:gd name="T0" fmla="*/ 5708650 w 2608"/>
              <a:gd name="T1" fmla="*/ 2775118 h 2608"/>
              <a:gd name="T2" fmla="*/ 5662683 w 2608"/>
              <a:gd name="T3" fmla="*/ 2404040 h 2608"/>
              <a:gd name="T4" fmla="*/ 5568560 w 2608"/>
              <a:gd name="T5" fmla="*/ 2048898 h 2608"/>
              <a:gd name="T6" fmla="*/ 5443793 w 2608"/>
              <a:gd name="T7" fmla="*/ 1709691 h 2608"/>
              <a:gd name="T8" fmla="*/ 5273059 w 2608"/>
              <a:gd name="T9" fmla="*/ 1370485 h 2608"/>
              <a:gd name="T10" fmla="*/ 5056358 w 2608"/>
              <a:gd name="T11" fmla="*/ 1065427 h 2608"/>
              <a:gd name="T12" fmla="*/ 4809012 w 2608"/>
              <a:gd name="T13" fmla="*/ 805900 h 2608"/>
              <a:gd name="T14" fmla="*/ 4528833 w 2608"/>
              <a:gd name="T15" fmla="*/ 564585 h 2608"/>
              <a:gd name="T16" fmla="*/ 4235521 w 2608"/>
              <a:gd name="T17" fmla="*/ 355142 h 2608"/>
              <a:gd name="T18" fmla="*/ 3909375 w 2608"/>
              <a:gd name="T19" fmla="*/ 209443 h 2608"/>
              <a:gd name="T20" fmla="*/ 3567906 w 2608"/>
              <a:gd name="T21" fmla="*/ 79679 h 2608"/>
              <a:gd name="T22" fmla="*/ 3211116 w 2608"/>
              <a:gd name="T23" fmla="*/ 15936 h 2608"/>
              <a:gd name="T24" fmla="*/ 2854325 w 2608"/>
              <a:gd name="T25" fmla="*/ 0 h 2608"/>
              <a:gd name="T26" fmla="*/ 2497534 w 2608"/>
              <a:gd name="T27" fmla="*/ 15936 h 2608"/>
              <a:gd name="T28" fmla="*/ 2140744 w 2608"/>
              <a:gd name="T29" fmla="*/ 79679 h 2608"/>
              <a:gd name="T30" fmla="*/ 1799275 w 2608"/>
              <a:gd name="T31" fmla="*/ 209443 h 2608"/>
              <a:gd name="T32" fmla="*/ 1473129 w 2608"/>
              <a:gd name="T33" fmla="*/ 355142 h 2608"/>
              <a:gd name="T34" fmla="*/ 1177628 w 2608"/>
              <a:gd name="T35" fmla="*/ 564585 h 2608"/>
              <a:gd name="T36" fmla="*/ 899638 w 2608"/>
              <a:gd name="T37" fmla="*/ 805900 h 2608"/>
              <a:gd name="T38" fmla="*/ 650103 w 2608"/>
              <a:gd name="T39" fmla="*/ 1065427 h 2608"/>
              <a:gd name="T40" fmla="*/ 433402 w 2608"/>
              <a:gd name="T41" fmla="*/ 1370485 h 2608"/>
              <a:gd name="T42" fmla="*/ 262668 w 2608"/>
              <a:gd name="T43" fmla="*/ 1709691 h 2608"/>
              <a:gd name="T44" fmla="*/ 140090 w 2608"/>
              <a:gd name="T45" fmla="*/ 2048898 h 2608"/>
              <a:gd name="T46" fmla="*/ 45967 w 2608"/>
              <a:gd name="T47" fmla="*/ 2404040 h 2608"/>
              <a:gd name="T48" fmla="*/ 0 w 2608"/>
              <a:gd name="T49" fmla="*/ 2775118 h 2608"/>
              <a:gd name="T50" fmla="*/ 0 w 2608"/>
              <a:gd name="T51" fmla="*/ 3162132 h 2608"/>
              <a:gd name="T52" fmla="*/ 45967 w 2608"/>
              <a:gd name="T53" fmla="*/ 3533210 h 2608"/>
              <a:gd name="T54" fmla="*/ 140090 w 2608"/>
              <a:gd name="T55" fmla="*/ 3888352 h 2608"/>
              <a:gd name="T56" fmla="*/ 262668 w 2608"/>
              <a:gd name="T57" fmla="*/ 4225282 h 2608"/>
              <a:gd name="T58" fmla="*/ 433402 w 2608"/>
              <a:gd name="T59" fmla="*/ 4564489 h 2608"/>
              <a:gd name="T60" fmla="*/ 650103 w 2608"/>
              <a:gd name="T61" fmla="*/ 4871823 h 2608"/>
              <a:gd name="T62" fmla="*/ 899638 w 2608"/>
              <a:gd name="T63" fmla="*/ 5129074 h 2608"/>
              <a:gd name="T64" fmla="*/ 1177628 w 2608"/>
              <a:gd name="T65" fmla="*/ 5372665 h 2608"/>
              <a:gd name="T66" fmla="*/ 1473129 w 2608"/>
              <a:gd name="T67" fmla="*/ 5582108 h 2608"/>
              <a:gd name="T68" fmla="*/ 1799275 w 2608"/>
              <a:gd name="T69" fmla="*/ 5725531 h 2608"/>
              <a:gd name="T70" fmla="*/ 2140744 w 2608"/>
              <a:gd name="T71" fmla="*/ 5855294 h 2608"/>
              <a:gd name="T72" fmla="*/ 2497534 w 2608"/>
              <a:gd name="T73" fmla="*/ 5921314 h 2608"/>
              <a:gd name="T74" fmla="*/ 2854325 w 2608"/>
              <a:gd name="T75" fmla="*/ 5937250 h 2608"/>
              <a:gd name="T76" fmla="*/ 3211116 w 2608"/>
              <a:gd name="T77" fmla="*/ 5921314 h 2608"/>
              <a:gd name="T78" fmla="*/ 3567906 w 2608"/>
              <a:gd name="T79" fmla="*/ 5855294 h 2608"/>
              <a:gd name="T80" fmla="*/ 3909375 w 2608"/>
              <a:gd name="T81" fmla="*/ 5725531 h 2608"/>
              <a:gd name="T82" fmla="*/ 4235521 w 2608"/>
              <a:gd name="T83" fmla="*/ 5582108 h 2608"/>
              <a:gd name="T84" fmla="*/ 4528833 w 2608"/>
              <a:gd name="T85" fmla="*/ 5372665 h 2608"/>
              <a:gd name="T86" fmla="*/ 4809012 w 2608"/>
              <a:gd name="T87" fmla="*/ 5129074 h 2608"/>
              <a:gd name="T88" fmla="*/ 5056358 w 2608"/>
              <a:gd name="T89" fmla="*/ 4871823 h 2608"/>
              <a:gd name="T90" fmla="*/ 5273059 w 2608"/>
              <a:gd name="T91" fmla="*/ 4564489 h 2608"/>
              <a:gd name="T92" fmla="*/ 5443793 w 2608"/>
              <a:gd name="T93" fmla="*/ 4225282 h 2608"/>
              <a:gd name="T94" fmla="*/ 5568560 w 2608"/>
              <a:gd name="T95" fmla="*/ 3888352 h 2608"/>
              <a:gd name="T96" fmla="*/ 5662683 w 2608"/>
              <a:gd name="T97" fmla="*/ 3533210 h 2608"/>
              <a:gd name="T98" fmla="*/ 5708650 w 2608"/>
              <a:gd name="T99" fmla="*/ 3162132 h 26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08" h="2608">
                <a:moveTo>
                  <a:pt x="2608" y="1304"/>
                </a:moveTo>
                <a:lnTo>
                  <a:pt x="2608" y="1219"/>
                </a:lnTo>
                <a:lnTo>
                  <a:pt x="2601" y="1141"/>
                </a:lnTo>
                <a:lnTo>
                  <a:pt x="2587" y="1056"/>
                </a:lnTo>
                <a:lnTo>
                  <a:pt x="2572" y="978"/>
                </a:lnTo>
                <a:lnTo>
                  <a:pt x="2544" y="900"/>
                </a:lnTo>
                <a:lnTo>
                  <a:pt x="2516" y="822"/>
                </a:lnTo>
                <a:lnTo>
                  <a:pt x="2487" y="751"/>
                </a:lnTo>
                <a:lnTo>
                  <a:pt x="2452" y="673"/>
                </a:lnTo>
                <a:lnTo>
                  <a:pt x="2409" y="602"/>
                </a:lnTo>
                <a:lnTo>
                  <a:pt x="2360" y="538"/>
                </a:lnTo>
                <a:lnTo>
                  <a:pt x="2310" y="468"/>
                </a:lnTo>
                <a:lnTo>
                  <a:pt x="2253" y="411"/>
                </a:lnTo>
                <a:lnTo>
                  <a:pt x="2197" y="354"/>
                </a:lnTo>
                <a:lnTo>
                  <a:pt x="2140" y="298"/>
                </a:lnTo>
                <a:lnTo>
                  <a:pt x="2069" y="248"/>
                </a:lnTo>
                <a:lnTo>
                  <a:pt x="2005" y="198"/>
                </a:lnTo>
                <a:lnTo>
                  <a:pt x="1935" y="156"/>
                </a:lnTo>
                <a:lnTo>
                  <a:pt x="1857" y="120"/>
                </a:lnTo>
                <a:lnTo>
                  <a:pt x="1786" y="92"/>
                </a:lnTo>
                <a:lnTo>
                  <a:pt x="1708" y="64"/>
                </a:lnTo>
                <a:lnTo>
                  <a:pt x="1630" y="35"/>
                </a:lnTo>
                <a:lnTo>
                  <a:pt x="1552" y="21"/>
                </a:lnTo>
                <a:lnTo>
                  <a:pt x="1467" y="7"/>
                </a:lnTo>
                <a:lnTo>
                  <a:pt x="1389" y="0"/>
                </a:lnTo>
                <a:lnTo>
                  <a:pt x="1304" y="0"/>
                </a:lnTo>
                <a:lnTo>
                  <a:pt x="1219" y="0"/>
                </a:lnTo>
                <a:lnTo>
                  <a:pt x="1141" y="7"/>
                </a:lnTo>
                <a:lnTo>
                  <a:pt x="1056" y="21"/>
                </a:lnTo>
                <a:lnTo>
                  <a:pt x="978" y="35"/>
                </a:lnTo>
                <a:lnTo>
                  <a:pt x="900" y="64"/>
                </a:lnTo>
                <a:lnTo>
                  <a:pt x="822" y="92"/>
                </a:lnTo>
                <a:lnTo>
                  <a:pt x="751" y="120"/>
                </a:lnTo>
                <a:lnTo>
                  <a:pt x="673" y="156"/>
                </a:lnTo>
                <a:lnTo>
                  <a:pt x="602" y="198"/>
                </a:lnTo>
                <a:lnTo>
                  <a:pt x="538" y="248"/>
                </a:lnTo>
                <a:lnTo>
                  <a:pt x="468" y="298"/>
                </a:lnTo>
                <a:lnTo>
                  <a:pt x="411" y="354"/>
                </a:lnTo>
                <a:lnTo>
                  <a:pt x="354" y="411"/>
                </a:lnTo>
                <a:lnTo>
                  <a:pt x="297" y="468"/>
                </a:lnTo>
                <a:lnTo>
                  <a:pt x="248" y="538"/>
                </a:lnTo>
                <a:lnTo>
                  <a:pt x="198" y="602"/>
                </a:lnTo>
                <a:lnTo>
                  <a:pt x="156" y="673"/>
                </a:lnTo>
                <a:lnTo>
                  <a:pt x="120" y="751"/>
                </a:lnTo>
                <a:lnTo>
                  <a:pt x="92" y="822"/>
                </a:lnTo>
                <a:lnTo>
                  <a:pt x="64" y="900"/>
                </a:lnTo>
                <a:lnTo>
                  <a:pt x="35" y="978"/>
                </a:lnTo>
                <a:lnTo>
                  <a:pt x="21" y="1056"/>
                </a:lnTo>
                <a:lnTo>
                  <a:pt x="7" y="1141"/>
                </a:lnTo>
                <a:lnTo>
                  <a:pt x="0" y="1219"/>
                </a:lnTo>
                <a:lnTo>
                  <a:pt x="0" y="1304"/>
                </a:lnTo>
                <a:lnTo>
                  <a:pt x="0" y="1389"/>
                </a:lnTo>
                <a:lnTo>
                  <a:pt x="7" y="1467"/>
                </a:lnTo>
                <a:lnTo>
                  <a:pt x="21" y="1552"/>
                </a:lnTo>
                <a:lnTo>
                  <a:pt x="35" y="1630"/>
                </a:lnTo>
                <a:lnTo>
                  <a:pt x="64" y="1708"/>
                </a:lnTo>
                <a:lnTo>
                  <a:pt x="92" y="1786"/>
                </a:lnTo>
                <a:lnTo>
                  <a:pt x="120" y="1856"/>
                </a:lnTo>
                <a:lnTo>
                  <a:pt x="156" y="1934"/>
                </a:lnTo>
                <a:lnTo>
                  <a:pt x="198" y="2005"/>
                </a:lnTo>
                <a:lnTo>
                  <a:pt x="248" y="2069"/>
                </a:lnTo>
                <a:lnTo>
                  <a:pt x="297" y="2140"/>
                </a:lnTo>
                <a:lnTo>
                  <a:pt x="354" y="2197"/>
                </a:lnTo>
                <a:lnTo>
                  <a:pt x="411" y="2253"/>
                </a:lnTo>
                <a:lnTo>
                  <a:pt x="468" y="2310"/>
                </a:lnTo>
                <a:lnTo>
                  <a:pt x="538" y="2360"/>
                </a:lnTo>
                <a:lnTo>
                  <a:pt x="602" y="2409"/>
                </a:lnTo>
                <a:lnTo>
                  <a:pt x="673" y="2452"/>
                </a:lnTo>
                <a:lnTo>
                  <a:pt x="751" y="2487"/>
                </a:lnTo>
                <a:lnTo>
                  <a:pt x="822" y="2515"/>
                </a:lnTo>
                <a:lnTo>
                  <a:pt x="900" y="2544"/>
                </a:lnTo>
                <a:lnTo>
                  <a:pt x="978" y="2572"/>
                </a:lnTo>
                <a:lnTo>
                  <a:pt x="1056" y="2586"/>
                </a:lnTo>
                <a:lnTo>
                  <a:pt x="1141" y="2601"/>
                </a:lnTo>
                <a:lnTo>
                  <a:pt x="1219" y="2608"/>
                </a:lnTo>
                <a:lnTo>
                  <a:pt x="1304" y="2608"/>
                </a:lnTo>
                <a:lnTo>
                  <a:pt x="1389" y="2608"/>
                </a:lnTo>
                <a:lnTo>
                  <a:pt x="1467" y="2601"/>
                </a:lnTo>
                <a:lnTo>
                  <a:pt x="1552" y="2586"/>
                </a:lnTo>
                <a:lnTo>
                  <a:pt x="1630" y="2572"/>
                </a:lnTo>
                <a:lnTo>
                  <a:pt x="1708" y="2544"/>
                </a:lnTo>
                <a:lnTo>
                  <a:pt x="1786" y="2515"/>
                </a:lnTo>
                <a:lnTo>
                  <a:pt x="1857" y="2487"/>
                </a:lnTo>
                <a:lnTo>
                  <a:pt x="1935" y="2452"/>
                </a:lnTo>
                <a:lnTo>
                  <a:pt x="2005" y="2409"/>
                </a:lnTo>
                <a:lnTo>
                  <a:pt x="2069" y="2360"/>
                </a:lnTo>
                <a:lnTo>
                  <a:pt x="2140" y="2310"/>
                </a:lnTo>
                <a:lnTo>
                  <a:pt x="2197" y="2253"/>
                </a:lnTo>
                <a:lnTo>
                  <a:pt x="2253" y="2197"/>
                </a:lnTo>
                <a:lnTo>
                  <a:pt x="2310" y="2140"/>
                </a:lnTo>
                <a:lnTo>
                  <a:pt x="2360" y="2069"/>
                </a:lnTo>
                <a:lnTo>
                  <a:pt x="2409" y="2005"/>
                </a:lnTo>
                <a:lnTo>
                  <a:pt x="2452" y="1934"/>
                </a:lnTo>
                <a:lnTo>
                  <a:pt x="2487" y="1856"/>
                </a:lnTo>
                <a:lnTo>
                  <a:pt x="2516" y="1786"/>
                </a:lnTo>
                <a:lnTo>
                  <a:pt x="2544" y="1708"/>
                </a:lnTo>
                <a:lnTo>
                  <a:pt x="2572" y="1630"/>
                </a:lnTo>
                <a:lnTo>
                  <a:pt x="2587" y="1552"/>
                </a:lnTo>
                <a:lnTo>
                  <a:pt x="2601" y="1467"/>
                </a:lnTo>
                <a:lnTo>
                  <a:pt x="2608" y="1389"/>
                </a:lnTo>
                <a:lnTo>
                  <a:pt x="2608" y="1304"/>
                </a:lnTo>
              </a:path>
            </a:pathLst>
          </a:custGeom>
          <a:noFill/>
          <a:ln w="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Freeform 51"/>
          <p:cNvSpPr>
            <a:spLocks/>
          </p:cNvSpPr>
          <p:nvPr/>
        </p:nvSpPr>
        <p:spPr bwMode="auto">
          <a:xfrm rot="-5402303">
            <a:off x="1166812" y="1560513"/>
            <a:ext cx="7134225" cy="7423150"/>
          </a:xfrm>
          <a:custGeom>
            <a:avLst/>
            <a:gdLst>
              <a:gd name="T0" fmla="*/ 7134225 w 3260"/>
              <a:gd name="T1" fmla="*/ 3486148 h 3260"/>
              <a:gd name="T2" fmla="*/ 7070761 w 3260"/>
              <a:gd name="T3" fmla="*/ 3017078 h 3260"/>
              <a:gd name="T4" fmla="*/ 6963529 w 3260"/>
              <a:gd name="T5" fmla="*/ 2566224 h 3260"/>
              <a:gd name="T6" fmla="*/ 6808152 w 3260"/>
              <a:gd name="T7" fmla="*/ 2129032 h 3260"/>
              <a:gd name="T8" fmla="*/ 6591499 w 3260"/>
              <a:gd name="T9" fmla="*/ 1725996 h 3260"/>
              <a:gd name="T10" fmla="*/ 6326701 w 3260"/>
              <a:gd name="T11" fmla="*/ 1338899 h 3260"/>
              <a:gd name="T12" fmla="*/ 6018135 w 3260"/>
              <a:gd name="T13" fmla="*/ 999621 h 3260"/>
              <a:gd name="T14" fmla="*/ 5661423 w 3260"/>
              <a:gd name="T15" fmla="*/ 710436 h 3260"/>
              <a:gd name="T16" fmla="*/ 5287205 w 3260"/>
              <a:gd name="T17" fmla="*/ 450854 h 3260"/>
              <a:gd name="T18" fmla="*/ 4884537 w 3260"/>
              <a:gd name="T19" fmla="*/ 257306 h 3260"/>
              <a:gd name="T20" fmla="*/ 4451231 w 3260"/>
              <a:gd name="T21" fmla="*/ 113852 h 3260"/>
              <a:gd name="T22" fmla="*/ 4015737 w 3260"/>
              <a:gd name="T23" fmla="*/ 15939 h 3260"/>
              <a:gd name="T24" fmla="*/ 3567113 w 3260"/>
              <a:gd name="T25" fmla="*/ 0 h 3260"/>
              <a:gd name="T26" fmla="*/ 3116300 w 3260"/>
              <a:gd name="T27" fmla="*/ 15939 h 3260"/>
              <a:gd name="T28" fmla="*/ 2682994 w 3260"/>
              <a:gd name="T29" fmla="*/ 113852 h 3260"/>
              <a:gd name="T30" fmla="*/ 2247500 w 3260"/>
              <a:gd name="T31" fmla="*/ 257306 h 3260"/>
              <a:gd name="T32" fmla="*/ 1844832 w 3260"/>
              <a:gd name="T33" fmla="*/ 450854 h 3260"/>
              <a:gd name="T34" fmla="*/ 1472802 w 3260"/>
              <a:gd name="T35" fmla="*/ 710436 h 3260"/>
              <a:gd name="T36" fmla="*/ 1116090 w 3260"/>
              <a:gd name="T37" fmla="*/ 999621 h 3260"/>
              <a:gd name="T38" fmla="*/ 805336 w 3260"/>
              <a:gd name="T39" fmla="*/ 1338899 h 3260"/>
              <a:gd name="T40" fmla="*/ 542726 w 3260"/>
              <a:gd name="T41" fmla="*/ 1725996 h 3260"/>
              <a:gd name="T42" fmla="*/ 326073 w 3260"/>
              <a:gd name="T43" fmla="*/ 2129032 h 3260"/>
              <a:gd name="T44" fmla="*/ 170696 w 3260"/>
              <a:gd name="T45" fmla="*/ 2566224 h 3260"/>
              <a:gd name="T46" fmla="*/ 61276 w 3260"/>
              <a:gd name="T47" fmla="*/ 3017078 h 3260"/>
              <a:gd name="T48" fmla="*/ 0 w 3260"/>
              <a:gd name="T49" fmla="*/ 3486148 h 3260"/>
              <a:gd name="T50" fmla="*/ 0 w 3260"/>
              <a:gd name="T51" fmla="*/ 3937002 h 3260"/>
              <a:gd name="T52" fmla="*/ 61276 w 3260"/>
              <a:gd name="T53" fmla="*/ 4403795 h 3260"/>
              <a:gd name="T54" fmla="*/ 170696 w 3260"/>
              <a:gd name="T55" fmla="*/ 4856926 h 3260"/>
              <a:gd name="T56" fmla="*/ 326073 w 3260"/>
              <a:gd name="T57" fmla="*/ 5291841 h 3260"/>
              <a:gd name="T58" fmla="*/ 542726 w 3260"/>
              <a:gd name="T59" fmla="*/ 5694877 h 3260"/>
              <a:gd name="T60" fmla="*/ 805336 w 3260"/>
              <a:gd name="T61" fmla="*/ 6081974 h 3260"/>
              <a:gd name="T62" fmla="*/ 1116090 w 3260"/>
              <a:gd name="T63" fmla="*/ 6421252 h 3260"/>
              <a:gd name="T64" fmla="*/ 1472802 w 3260"/>
              <a:gd name="T65" fmla="*/ 6712714 h 3260"/>
              <a:gd name="T66" fmla="*/ 1844832 w 3260"/>
              <a:gd name="T67" fmla="*/ 6970019 h 3260"/>
              <a:gd name="T68" fmla="*/ 2247500 w 3260"/>
              <a:gd name="T69" fmla="*/ 7163567 h 3260"/>
              <a:gd name="T70" fmla="*/ 2682994 w 3260"/>
              <a:gd name="T71" fmla="*/ 7309298 h 3260"/>
              <a:gd name="T72" fmla="*/ 3116300 w 3260"/>
              <a:gd name="T73" fmla="*/ 7404934 h 3260"/>
              <a:gd name="T74" fmla="*/ 3567113 w 3260"/>
              <a:gd name="T75" fmla="*/ 7423150 h 3260"/>
              <a:gd name="T76" fmla="*/ 4015737 w 3260"/>
              <a:gd name="T77" fmla="*/ 7404934 h 3260"/>
              <a:gd name="T78" fmla="*/ 4451231 w 3260"/>
              <a:gd name="T79" fmla="*/ 7309298 h 3260"/>
              <a:gd name="T80" fmla="*/ 4884537 w 3260"/>
              <a:gd name="T81" fmla="*/ 7163567 h 3260"/>
              <a:gd name="T82" fmla="*/ 5287205 w 3260"/>
              <a:gd name="T83" fmla="*/ 6970019 h 3260"/>
              <a:gd name="T84" fmla="*/ 5661423 w 3260"/>
              <a:gd name="T85" fmla="*/ 6712714 h 3260"/>
              <a:gd name="T86" fmla="*/ 6018135 w 3260"/>
              <a:gd name="T87" fmla="*/ 6421252 h 3260"/>
              <a:gd name="T88" fmla="*/ 6326701 w 3260"/>
              <a:gd name="T89" fmla="*/ 6081974 h 3260"/>
              <a:gd name="T90" fmla="*/ 6591499 w 3260"/>
              <a:gd name="T91" fmla="*/ 5694877 h 3260"/>
              <a:gd name="T92" fmla="*/ 6808152 w 3260"/>
              <a:gd name="T93" fmla="*/ 5291841 h 3260"/>
              <a:gd name="T94" fmla="*/ 6963529 w 3260"/>
              <a:gd name="T95" fmla="*/ 4856926 h 3260"/>
              <a:gd name="T96" fmla="*/ 7070761 w 3260"/>
              <a:gd name="T97" fmla="*/ 4403795 h 3260"/>
              <a:gd name="T98" fmla="*/ 7134225 w 3260"/>
              <a:gd name="T99" fmla="*/ 3937002 h 32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260" h="3260">
                <a:moveTo>
                  <a:pt x="3260" y="1630"/>
                </a:moveTo>
                <a:lnTo>
                  <a:pt x="3260" y="1531"/>
                </a:lnTo>
                <a:lnTo>
                  <a:pt x="3253" y="1424"/>
                </a:lnTo>
                <a:lnTo>
                  <a:pt x="3231" y="1325"/>
                </a:lnTo>
                <a:lnTo>
                  <a:pt x="3210" y="1226"/>
                </a:lnTo>
                <a:lnTo>
                  <a:pt x="3182" y="1127"/>
                </a:lnTo>
                <a:lnTo>
                  <a:pt x="3146" y="1027"/>
                </a:lnTo>
                <a:lnTo>
                  <a:pt x="3111" y="935"/>
                </a:lnTo>
                <a:lnTo>
                  <a:pt x="3061" y="843"/>
                </a:lnTo>
                <a:lnTo>
                  <a:pt x="3012" y="758"/>
                </a:lnTo>
                <a:lnTo>
                  <a:pt x="2948" y="673"/>
                </a:lnTo>
                <a:lnTo>
                  <a:pt x="2891" y="588"/>
                </a:lnTo>
                <a:lnTo>
                  <a:pt x="2820" y="510"/>
                </a:lnTo>
                <a:lnTo>
                  <a:pt x="2750" y="439"/>
                </a:lnTo>
                <a:lnTo>
                  <a:pt x="2672" y="368"/>
                </a:lnTo>
                <a:lnTo>
                  <a:pt x="2587" y="312"/>
                </a:lnTo>
                <a:lnTo>
                  <a:pt x="2501" y="248"/>
                </a:lnTo>
                <a:lnTo>
                  <a:pt x="2416" y="198"/>
                </a:lnTo>
                <a:lnTo>
                  <a:pt x="2324" y="149"/>
                </a:lnTo>
                <a:lnTo>
                  <a:pt x="2232" y="113"/>
                </a:lnTo>
                <a:lnTo>
                  <a:pt x="2133" y="78"/>
                </a:lnTo>
                <a:lnTo>
                  <a:pt x="2034" y="50"/>
                </a:lnTo>
                <a:lnTo>
                  <a:pt x="1935" y="28"/>
                </a:lnTo>
                <a:lnTo>
                  <a:pt x="1835" y="7"/>
                </a:lnTo>
                <a:lnTo>
                  <a:pt x="1729" y="0"/>
                </a:lnTo>
                <a:lnTo>
                  <a:pt x="1630" y="0"/>
                </a:lnTo>
                <a:lnTo>
                  <a:pt x="1531" y="0"/>
                </a:lnTo>
                <a:lnTo>
                  <a:pt x="1424" y="7"/>
                </a:lnTo>
                <a:lnTo>
                  <a:pt x="1325" y="28"/>
                </a:lnTo>
                <a:lnTo>
                  <a:pt x="1226" y="50"/>
                </a:lnTo>
                <a:lnTo>
                  <a:pt x="1127" y="78"/>
                </a:lnTo>
                <a:lnTo>
                  <a:pt x="1027" y="113"/>
                </a:lnTo>
                <a:lnTo>
                  <a:pt x="935" y="149"/>
                </a:lnTo>
                <a:lnTo>
                  <a:pt x="843" y="198"/>
                </a:lnTo>
                <a:lnTo>
                  <a:pt x="758" y="248"/>
                </a:lnTo>
                <a:lnTo>
                  <a:pt x="673" y="312"/>
                </a:lnTo>
                <a:lnTo>
                  <a:pt x="588" y="368"/>
                </a:lnTo>
                <a:lnTo>
                  <a:pt x="510" y="439"/>
                </a:lnTo>
                <a:lnTo>
                  <a:pt x="439" y="510"/>
                </a:lnTo>
                <a:lnTo>
                  <a:pt x="368" y="588"/>
                </a:lnTo>
                <a:lnTo>
                  <a:pt x="312" y="673"/>
                </a:lnTo>
                <a:lnTo>
                  <a:pt x="248" y="758"/>
                </a:lnTo>
                <a:lnTo>
                  <a:pt x="198" y="843"/>
                </a:lnTo>
                <a:lnTo>
                  <a:pt x="149" y="935"/>
                </a:lnTo>
                <a:lnTo>
                  <a:pt x="113" y="1027"/>
                </a:lnTo>
                <a:lnTo>
                  <a:pt x="78" y="1127"/>
                </a:lnTo>
                <a:lnTo>
                  <a:pt x="49" y="1226"/>
                </a:lnTo>
                <a:lnTo>
                  <a:pt x="28" y="1325"/>
                </a:lnTo>
                <a:lnTo>
                  <a:pt x="7" y="1424"/>
                </a:lnTo>
                <a:lnTo>
                  <a:pt x="0" y="1531"/>
                </a:lnTo>
                <a:lnTo>
                  <a:pt x="0" y="1630"/>
                </a:lnTo>
                <a:lnTo>
                  <a:pt x="0" y="1729"/>
                </a:lnTo>
                <a:lnTo>
                  <a:pt x="7" y="1835"/>
                </a:lnTo>
                <a:lnTo>
                  <a:pt x="28" y="1934"/>
                </a:lnTo>
                <a:lnTo>
                  <a:pt x="49" y="2034"/>
                </a:lnTo>
                <a:lnTo>
                  <a:pt x="78" y="2133"/>
                </a:lnTo>
                <a:lnTo>
                  <a:pt x="113" y="2232"/>
                </a:lnTo>
                <a:lnTo>
                  <a:pt x="149" y="2324"/>
                </a:lnTo>
                <a:lnTo>
                  <a:pt x="198" y="2416"/>
                </a:lnTo>
                <a:lnTo>
                  <a:pt x="248" y="2501"/>
                </a:lnTo>
                <a:lnTo>
                  <a:pt x="312" y="2586"/>
                </a:lnTo>
                <a:lnTo>
                  <a:pt x="368" y="2671"/>
                </a:lnTo>
                <a:lnTo>
                  <a:pt x="439" y="2749"/>
                </a:lnTo>
                <a:lnTo>
                  <a:pt x="510" y="2820"/>
                </a:lnTo>
                <a:lnTo>
                  <a:pt x="588" y="2891"/>
                </a:lnTo>
                <a:lnTo>
                  <a:pt x="673" y="2948"/>
                </a:lnTo>
                <a:lnTo>
                  <a:pt x="758" y="3012"/>
                </a:lnTo>
                <a:lnTo>
                  <a:pt x="843" y="3061"/>
                </a:lnTo>
                <a:lnTo>
                  <a:pt x="935" y="3111"/>
                </a:lnTo>
                <a:lnTo>
                  <a:pt x="1027" y="3146"/>
                </a:lnTo>
                <a:lnTo>
                  <a:pt x="1127" y="3182"/>
                </a:lnTo>
                <a:lnTo>
                  <a:pt x="1226" y="3210"/>
                </a:lnTo>
                <a:lnTo>
                  <a:pt x="1325" y="3231"/>
                </a:lnTo>
                <a:lnTo>
                  <a:pt x="1424" y="3252"/>
                </a:lnTo>
                <a:lnTo>
                  <a:pt x="1531" y="3260"/>
                </a:lnTo>
                <a:lnTo>
                  <a:pt x="1630" y="3260"/>
                </a:lnTo>
                <a:lnTo>
                  <a:pt x="1729" y="3260"/>
                </a:lnTo>
                <a:lnTo>
                  <a:pt x="1835" y="3252"/>
                </a:lnTo>
                <a:lnTo>
                  <a:pt x="1935" y="3231"/>
                </a:lnTo>
                <a:lnTo>
                  <a:pt x="2034" y="3210"/>
                </a:lnTo>
                <a:lnTo>
                  <a:pt x="2133" y="3182"/>
                </a:lnTo>
                <a:lnTo>
                  <a:pt x="2232" y="3146"/>
                </a:lnTo>
                <a:lnTo>
                  <a:pt x="2324" y="3111"/>
                </a:lnTo>
                <a:lnTo>
                  <a:pt x="2416" y="3061"/>
                </a:lnTo>
                <a:lnTo>
                  <a:pt x="2501" y="3012"/>
                </a:lnTo>
                <a:lnTo>
                  <a:pt x="2587" y="2948"/>
                </a:lnTo>
                <a:lnTo>
                  <a:pt x="2672" y="2891"/>
                </a:lnTo>
                <a:lnTo>
                  <a:pt x="2750" y="2820"/>
                </a:lnTo>
                <a:lnTo>
                  <a:pt x="2820" y="2749"/>
                </a:lnTo>
                <a:lnTo>
                  <a:pt x="2891" y="2671"/>
                </a:lnTo>
                <a:lnTo>
                  <a:pt x="2948" y="2586"/>
                </a:lnTo>
                <a:lnTo>
                  <a:pt x="3012" y="2501"/>
                </a:lnTo>
                <a:lnTo>
                  <a:pt x="3061" y="2416"/>
                </a:lnTo>
                <a:lnTo>
                  <a:pt x="3111" y="2324"/>
                </a:lnTo>
                <a:lnTo>
                  <a:pt x="3146" y="2232"/>
                </a:lnTo>
                <a:lnTo>
                  <a:pt x="3182" y="2133"/>
                </a:lnTo>
                <a:lnTo>
                  <a:pt x="3210" y="2034"/>
                </a:lnTo>
                <a:lnTo>
                  <a:pt x="3231" y="1934"/>
                </a:lnTo>
                <a:lnTo>
                  <a:pt x="3253" y="1835"/>
                </a:lnTo>
                <a:lnTo>
                  <a:pt x="3260" y="1729"/>
                </a:lnTo>
                <a:lnTo>
                  <a:pt x="3260" y="1630"/>
                </a:lnTo>
              </a:path>
            </a:pathLst>
          </a:custGeom>
          <a:noFill/>
          <a:ln w="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52"/>
          <p:cNvSpPr>
            <a:spLocks noChangeShapeType="1"/>
          </p:cNvSpPr>
          <p:nvPr/>
        </p:nvSpPr>
        <p:spPr bwMode="auto">
          <a:xfrm rot="16197697" flipV="1">
            <a:off x="1631157" y="3418681"/>
            <a:ext cx="6205538" cy="37115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53"/>
          <p:cNvSpPr>
            <a:spLocks noChangeShapeType="1"/>
          </p:cNvSpPr>
          <p:nvPr/>
        </p:nvSpPr>
        <p:spPr bwMode="auto">
          <a:xfrm rot="16197697" flipV="1">
            <a:off x="2950368" y="2047082"/>
            <a:ext cx="3567113" cy="64516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54"/>
          <p:cNvSpPr>
            <a:spLocks noChangeShapeType="1"/>
          </p:cNvSpPr>
          <p:nvPr/>
        </p:nvSpPr>
        <p:spPr bwMode="auto">
          <a:xfrm rot="16197697" flipV="1">
            <a:off x="4733131" y="1559719"/>
            <a:ext cx="1588" cy="74231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55"/>
          <p:cNvSpPr>
            <a:spLocks noChangeShapeType="1"/>
          </p:cNvSpPr>
          <p:nvPr/>
        </p:nvSpPr>
        <p:spPr bwMode="auto">
          <a:xfrm rot="-5402303" flipH="1" flipV="1">
            <a:off x="2950368" y="2047082"/>
            <a:ext cx="3567113" cy="64516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56"/>
          <p:cNvSpPr>
            <a:spLocks noChangeShapeType="1"/>
          </p:cNvSpPr>
          <p:nvPr/>
        </p:nvSpPr>
        <p:spPr bwMode="auto">
          <a:xfrm rot="-5402303" flipH="1" flipV="1">
            <a:off x="1631157" y="3418681"/>
            <a:ext cx="6205538" cy="37115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57"/>
          <p:cNvSpPr>
            <a:spLocks noChangeShapeType="1"/>
          </p:cNvSpPr>
          <p:nvPr/>
        </p:nvSpPr>
        <p:spPr bwMode="auto">
          <a:xfrm rot="16197697" flipH="1">
            <a:off x="1167606" y="5271294"/>
            <a:ext cx="713422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Freeform 58"/>
          <p:cNvSpPr>
            <a:spLocks/>
          </p:cNvSpPr>
          <p:nvPr/>
        </p:nvSpPr>
        <p:spPr bwMode="auto">
          <a:xfrm rot="-5402303">
            <a:off x="2522538" y="2674938"/>
            <a:ext cx="4421187" cy="2484437"/>
          </a:xfrm>
          <a:custGeom>
            <a:avLst/>
            <a:gdLst>
              <a:gd name="T0" fmla="*/ 3863067 w 2020"/>
              <a:gd name="T1" fmla="*/ 999696 h 1091"/>
              <a:gd name="T2" fmla="*/ 2466672 w 2020"/>
              <a:gd name="T3" fmla="*/ 983755 h 1091"/>
              <a:gd name="T4" fmla="*/ 1240997 w 2020"/>
              <a:gd name="T5" fmla="*/ 1145437 h 1091"/>
              <a:gd name="T6" fmla="*/ 884237 w 2020"/>
              <a:gd name="T7" fmla="*/ 1227417 h 1091"/>
              <a:gd name="T8" fmla="*/ 1210355 w 2020"/>
              <a:gd name="T9" fmla="*/ 1081675 h 1091"/>
              <a:gd name="T10" fmla="*/ 1488320 w 2020"/>
              <a:gd name="T11" fmla="*/ 872172 h 1091"/>
              <a:gd name="T12" fmla="*/ 1613077 w 2020"/>
              <a:gd name="T13" fmla="*/ 678609 h 1091"/>
              <a:gd name="T14" fmla="*/ 1768475 w 2020"/>
              <a:gd name="T15" fmla="*/ 434947 h 1091"/>
              <a:gd name="T16" fmla="*/ 1923873 w 2020"/>
              <a:gd name="T17" fmla="*/ 129801 h 1091"/>
              <a:gd name="T18" fmla="*/ 1799117 w 2020"/>
              <a:gd name="T19" fmla="*/ 31881 h 1091"/>
              <a:gd name="T20" fmla="*/ 1457678 w 2020"/>
              <a:gd name="T21" fmla="*/ 339304 h 1091"/>
              <a:gd name="T22" fmla="*/ 1131561 w 2020"/>
              <a:gd name="T23" fmla="*/ 742371 h 1091"/>
              <a:gd name="T24" fmla="*/ 945521 w 2020"/>
              <a:gd name="T25" fmla="*/ 1017913 h 1091"/>
              <a:gd name="T26" fmla="*/ 868916 w 2020"/>
              <a:gd name="T27" fmla="*/ 1161378 h 1091"/>
              <a:gd name="T28" fmla="*/ 868916 w 2020"/>
              <a:gd name="T29" fmla="*/ 935934 h 1091"/>
              <a:gd name="T30" fmla="*/ 853596 w 2020"/>
              <a:gd name="T31" fmla="*/ 596629 h 1091"/>
              <a:gd name="T32" fmla="*/ 759481 w 2020"/>
              <a:gd name="T33" fmla="*/ 225444 h 1091"/>
              <a:gd name="T34" fmla="*/ 619404 w 2020"/>
              <a:gd name="T35" fmla="*/ 0 h 1091"/>
              <a:gd name="T36" fmla="*/ 573441 w 2020"/>
              <a:gd name="T37" fmla="*/ 291483 h 1091"/>
              <a:gd name="T38" fmla="*/ 667555 w 2020"/>
              <a:gd name="T39" fmla="*/ 758311 h 1091"/>
              <a:gd name="T40" fmla="*/ 774802 w 2020"/>
              <a:gd name="T41" fmla="*/ 1065735 h 1091"/>
              <a:gd name="T42" fmla="*/ 604083 w 2020"/>
              <a:gd name="T43" fmla="*/ 824350 h 1091"/>
              <a:gd name="T44" fmla="*/ 310796 w 2020"/>
              <a:gd name="T45" fmla="*/ 516927 h 1091"/>
              <a:gd name="T46" fmla="*/ 216682 w 2020"/>
              <a:gd name="T47" fmla="*/ 548808 h 1091"/>
              <a:gd name="T48" fmla="*/ 496836 w 2020"/>
              <a:gd name="T49" fmla="*/ 904053 h 1091"/>
              <a:gd name="T50" fmla="*/ 790123 w 2020"/>
              <a:gd name="T51" fmla="*/ 1195536 h 1091"/>
              <a:gd name="T52" fmla="*/ 558120 w 2020"/>
              <a:gd name="T53" fmla="*/ 1065735 h 1091"/>
              <a:gd name="T54" fmla="*/ 124756 w 2020"/>
              <a:gd name="T55" fmla="*/ 888112 h 1091"/>
              <a:gd name="T56" fmla="*/ 109435 w 2020"/>
              <a:gd name="T57" fmla="*/ 967815 h 1091"/>
              <a:gd name="T58" fmla="*/ 527478 w 2020"/>
              <a:gd name="T59" fmla="*/ 1161378 h 1091"/>
              <a:gd name="T60" fmla="*/ 774802 w 2020"/>
              <a:gd name="T61" fmla="*/ 1227417 h 1091"/>
              <a:gd name="T62" fmla="*/ 573441 w 2020"/>
              <a:gd name="T63" fmla="*/ 1243357 h 1091"/>
              <a:gd name="T64" fmla="*/ 774802 w 2020"/>
              <a:gd name="T65" fmla="*/ 1259298 h 1091"/>
              <a:gd name="T66" fmla="*/ 527478 w 2020"/>
              <a:gd name="T67" fmla="*/ 1323059 h 1091"/>
              <a:gd name="T68" fmla="*/ 109435 w 2020"/>
              <a:gd name="T69" fmla="*/ 1516622 h 1091"/>
              <a:gd name="T70" fmla="*/ 124756 w 2020"/>
              <a:gd name="T71" fmla="*/ 1598602 h 1091"/>
              <a:gd name="T72" fmla="*/ 558120 w 2020"/>
              <a:gd name="T73" fmla="*/ 1420980 h 1091"/>
              <a:gd name="T74" fmla="*/ 790123 w 2020"/>
              <a:gd name="T75" fmla="*/ 1291179 h 1091"/>
              <a:gd name="T76" fmla="*/ 496836 w 2020"/>
              <a:gd name="T77" fmla="*/ 1582662 h 1091"/>
              <a:gd name="T78" fmla="*/ 216682 w 2020"/>
              <a:gd name="T79" fmla="*/ 1935629 h 1091"/>
              <a:gd name="T80" fmla="*/ 310796 w 2020"/>
              <a:gd name="T81" fmla="*/ 1969787 h 1091"/>
              <a:gd name="T82" fmla="*/ 604083 w 2020"/>
              <a:gd name="T83" fmla="*/ 1662364 h 1091"/>
              <a:gd name="T84" fmla="*/ 759481 w 2020"/>
              <a:gd name="T85" fmla="*/ 1420980 h 1091"/>
              <a:gd name="T86" fmla="*/ 667555 w 2020"/>
              <a:gd name="T87" fmla="*/ 1726126 h 1091"/>
              <a:gd name="T88" fmla="*/ 573441 w 2020"/>
              <a:gd name="T89" fmla="*/ 2195231 h 1091"/>
              <a:gd name="T90" fmla="*/ 619404 w 2020"/>
              <a:gd name="T91" fmla="*/ 2484437 h 1091"/>
              <a:gd name="T92" fmla="*/ 759481 w 2020"/>
              <a:gd name="T93" fmla="*/ 2258993 h 1091"/>
              <a:gd name="T94" fmla="*/ 853596 w 2020"/>
              <a:gd name="T95" fmla="*/ 1887808 h 1091"/>
              <a:gd name="T96" fmla="*/ 868916 w 2020"/>
              <a:gd name="T97" fmla="*/ 1548503 h 1091"/>
              <a:gd name="T98" fmla="*/ 868916 w 2020"/>
              <a:gd name="T99" fmla="*/ 1323059 h 1091"/>
              <a:gd name="T100" fmla="*/ 945521 w 2020"/>
              <a:gd name="T101" fmla="*/ 1468801 h 1091"/>
              <a:gd name="T102" fmla="*/ 1131561 w 2020"/>
              <a:gd name="T103" fmla="*/ 1742066 h 1091"/>
              <a:gd name="T104" fmla="*/ 1457678 w 2020"/>
              <a:gd name="T105" fmla="*/ 2147410 h 1091"/>
              <a:gd name="T106" fmla="*/ 1799117 w 2020"/>
              <a:gd name="T107" fmla="*/ 2452556 h 1091"/>
              <a:gd name="T108" fmla="*/ 1923873 w 2020"/>
              <a:gd name="T109" fmla="*/ 2356913 h 1091"/>
              <a:gd name="T110" fmla="*/ 1768475 w 2020"/>
              <a:gd name="T111" fmla="*/ 2049490 h 1091"/>
              <a:gd name="T112" fmla="*/ 1613077 w 2020"/>
              <a:gd name="T113" fmla="*/ 1808105 h 1091"/>
              <a:gd name="T114" fmla="*/ 1488320 w 2020"/>
              <a:gd name="T115" fmla="*/ 1614542 h 1091"/>
              <a:gd name="T116" fmla="*/ 1210355 w 2020"/>
              <a:gd name="T117" fmla="*/ 1405039 h 1091"/>
              <a:gd name="T118" fmla="*/ 884237 w 2020"/>
              <a:gd name="T119" fmla="*/ 1259298 h 1091"/>
              <a:gd name="T120" fmla="*/ 1240997 w 2020"/>
              <a:gd name="T121" fmla="*/ 1339000 h 1091"/>
              <a:gd name="T122" fmla="*/ 2466672 w 2020"/>
              <a:gd name="T123" fmla="*/ 1500682 h 1091"/>
              <a:gd name="T124" fmla="*/ 3863067 w 2020"/>
              <a:gd name="T125" fmla="*/ 1484741 h 10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20" h="1091">
                <a:moveTo>
                  <a:pt x="2020" y="546"/>
                </a:moveTo>
                <a:lnTo>
                  <a:pt x="2020" y="539"/>
                </a:lnTo>
                <a:lnTo>
                  <a:pt x="2013" y="525"/>
                </a:lnTo>
                <a:lnTo>
                  <a:pt x="2006" y="517"/>
                </a:lnTo>
                <a:lnTo>
                  <a:pt x="1991" y="503"/>
                </a:lnTo>
                <a:lnTo>
                  <a:pt x="1977" y="496"/>
                </a:lnTo>
                <a:lnTo>
                  <a:pt x="1956" y="489"/>
                </a:lnTo>
                <a:lnTo>
                  <a:pt x="1935" y="475"/>
                </a:lnTo>
                <a:lnTo>
                  <a:pt x="1906" y="468"/>
                </a:lnTo>
                <a:lnTo>
                  <a:pt x="1878" y="461"/>
                </a:lnTo>
                <a:lnTo>
                  <a:pt x="1843" y="454"/>
                </a:lnTo>
                <a:lnTo>
                  <a:pt x="1807" y="447"/>
                </a:lnTo>
                <a:lnTo>
                  <a:pt x="1765" y="439"/>
                </a:lnTo>
                <a:lnTo>
                  <a:pt x="1729" y="439"/>
                </a:lnTo>
                <a:lnTo>
                  <a:pt x="1680" y="432"/>
                </a:lnTo>
                <a:lnTo>
                  <a:pt x="1637" y="425"/>
                </a:lnTo>
                <a:lnTo>
                  <a:pt x="1587" y="425"/>
                </a:lnTo>
                <a:lnTo>
                  <a:pt x="1538" y="425"/>
                </a:lnTo>
                <a:lnTo>
                  <a:pt x="1488" y="418"/>
                </a:lnTo>
                <a:lnTo>
                  <a:pt x="1439" y="418"/>
                </a:lnTo>
                <a:lnTo>
                  <a:pt x="1389" y="418"/>
                </a:lnTo>
                <a:lnTo>
                  <a:pt x="1332" y="418"/>
                </a:lnTo>
                <a:lnTo>
                  <a:pt x="1283" y="418"/>
                </a:lnTo>
                <a:lnTo>
                  <a:pt x="1233" y="425"/>
                </a:lnTo>
                <a:lnTo>
                  <a:pt x="1176" y="425"/>
                </a:lnTo>
                <a:lnTo>
                  <a:pt x="1127" y="432"/>
                </a:lnTo>
                <a:lnTo>
                  <a:pt x="1070" y="432"/>
                </a:lnTo>
                <a:lnTo>
                  <a:pt x="1021" y="439"/>
                </a:lnTo>
                <a:lnTo>
                  <a:pt x="971" y="439"/>
                </a:lnTo>
                <a:lnTo>
                  <a:pt x="921" y="447"/>
                </a:lnTo>
                <a:lnTo>
                  <a:pt x="879" y="454"/>
                </a:lnTo>
                <a:lnTo>
                  <a:pt x="829" y="461"/>
                </a:lnTo>
                <a:lnTo>
                  <a:pt x="787" y="468"/>
                </a:lnTo>
                <a:lnTo>
                  <a:pt x="744" y="468"/>
                </a:lnTo>
                <a:lnTo>
                  <a:pt x="702" y="475"/>
                </a:lnTo>
                <a:lnTo>
                  <a:pt x="666" y="482"/>
                </a:lnTo>
                <a:lnTo>
                  <a:pt x="631" y="489"/>
                </a:lnTo>
                <a:lnTo>
                  <a:pt x="595" y="496"/>
                </a:lnTo>
                <a:lnTo>
                  <a:pt x="567" y="503"/>
                </a:lnTo>
                <a:lnTo>
                  <a:pt x="539" y="510"/>
                </a:lnTo>
                <a:lnTo>
                  <a:pt x="510" y="517"/>
                </a:lnTo>
                <a:lnTo>
                  <a:pt x="489" y="517"/>
                </a:lnTo>
                <a:lnTo>
                  <a:pt x="468" y="525"/>
                </a:lnTo>
                <a:lnTo>
                  <a:pt x="454" y="532"/>
                </a:lnTo>
                <a:lnTo>
                  <a:pt x="432" y="532"/>
                </a:lnTo>
                <a:lnTo>
                  <a:pt x="425" y="539"/>
                </a:lnTo>
                <a:lnTo>
                  <a:pt x="411" y="539"/>
                </a:lnTo>
                <a:lnTo>
                  <a:pt x="404" y="539"/>
                </a:lnTo>
                <a:lnTo>
                  <a:pt x="397" y="546"/>
                </a:lnTo>
                <a:lnTo>
                  <a:pt x="390" y="546"/>
                </a:lnTo>
                <a:lnTo>
                  <a:pt x="397" y="546"/>
                </a:lnTo>
                <a:lnTo>
                  <a:pt x="404" y="539"/>
                </a:lnTo>
                <a:lnTo>
                  <a:pt x="411" y="539"/>
                </a:lnTo>
                <a:lnTo>
                  <a:pt x="418" y="539"/>
                </a:lnTo>
                <a:lnTo>
                  <a:pt x="425" y="532"/>
                </a:lnTo>
                <a:lnTo>
                  <a:pt x="432" y="532"/>
                </a:lnTo>
                <a:lnTo>
                  <a:pt x="446" y="525"/>
                </a:lnTo>
                <a:lnTo>
                  <a:pt x="461" y="517"/>
                </a:lnTo>
                <a:lnTo>
                  <a:pt x="468" y="510"/>
                </a:lnTo>
                <a:lnTo>
                  <a:pt x="482" y="510"/>
                </a:lnTo>
                <a:lnTo>
                  <a:pt x="496" y="503"/>
                </a:lnTo>
                <a:lnTo>
                  <a:pt x="510" y="496"/>
                </a:lnTo>
                <a:lnTo>
                  <a:pt x="524" y="489"/>
                </a:lnTo>
                <a:lnTo>
                  <a:pt x="539" y="482"/>
                </a:lnTo>
                <a:lnTo>
                  <a:pt x="553" y="475"/>
                </a:lnTo>
                <a:lnTo>
                  <a:pt x="560" y="468"/>
                </a:lnTo>
                <a:lnTo>
                  <a:pt x="574" y="461"/>
                </a:lnTo>
                <a:lnTo>
                  <a:pt x="588" y="454"/>
                </a:lnTo>
                <a:lnTo>
                  <a:pt x="602" y="447"/>
                </a:lnTo>
                <a:lnTo>
                  <a:pt x="609" y="439"/>
                </a:lnTo>
                <a:lnTo>
                  <a:pt x="624" y="432"/>
                </a:lnTo>
                <a:lnTo>
                  <a:pt x="631" y="425"/>
                </a:lnTo>
                <a:lnTo>
                  <a:pt x="645" y="418"/>
                </a:lnTo>
                <a:lnTo>
                  <a:pt x="652" y="411"/>
                </a:lnTo>
                <a:lnTo>
                  <a:pt x="659" y="404"/>
                </a:lnTo>
                <a:lnTo>
                  <a:pt x="666" y="397"/>
                </a:lnTo>
                <a:lnTo>
                  <a:pt x="673" y="390"/>
                </a:lnTo>
                <a:lnTo>
                  <a:pt x="680" y="383"/>
                </a:lnTo>
                <a:lnTo>
                  <a:pt x="687" y="383"/>
                </a:lnTo>
                <a:lnTo>
                  <a:pt x="695" y="376"/>
                </a:lnTo>
                <a:lnTo>
                  <a:pt x="695" y="369"/>
                </a:lnTo>
                <a:lnTo>
                  <a:pt x="702" y="362"/>
                </a:lnTo>
                <a:lnTo>
                  <a:pt x="709" y="354"/>
                </a:lnTo>
                <a:lnTo>
                  <a:pt x="716" y="347"/>
                </a:lnTo>
                <a:lnTo>
                  <a:pt x="716" y="340"/>
                </a:lnTo>
                <a:lnTo>
                  <a:pt x="723" y="333"/>
                </a:lnTo>
                <a:lnTo>
                  <a:pt x="723" y="326"/>
                </a:lnTo>
                <a:lnTo>
                  <a:pt x="730" y="319"/>
                </a:lnTo>
                <a:lnTo>
                  <a:pt x="730" y="312"/>
                </a:lnTo>
                <a:lnTo>
                  <a:pt x="737" y="305"/>
                </a:lnTo>
                <a:lnTo>
                  <a:pt x="737" y="298"/>
                </a:lnTo>
                <a:lnTo>
                  <a:pt x="744" y="291"/>
                </a:lnTo>
                <a:lnTo>
                  <a:pt x="751" y="284"/>
                </a:lnTo>
                <a:lnTo>
                  <a:pt x="751" y="277"/>
                </a:lnTo>
                <a:lnTo>
                  <a:pt x="758" y="269"/>
                </a:lnTo>
                <a:lnTo>
                  <a:pt x="765" y="262"/>
                </a:lnTo>
                <a:lnTo>
                  <a:pt x="765" y="255"/>
                </a:lnTo>
                <a:lnTo>
                  <a:pt x="772" y="248"/>
                </a:lnTo>
                <a:lnTo>
                  <a:pt x="780" y="234"/>
                </a:lnTo>
                <a:lnTo>
                  <a:pt x="787" y="227"/>
                </a:lnTo>
                <a:lnTo>
                  <a:pt x="787" y="220"/>
                </a:lnTo>
                <a:lnTo>
                  <a:pt x="794" y="213"/>
                </a:lnTo>
                <a:lnTo>
                  <a:pt x="801" y="199"/>
                </a:lnTo>
                <a:lnTo>
                  <a:pt x="808" y="191"/>
                </a:lnTo>
                <a:lnTo>
                  <a:pt x="815" y="177"/>
                </a:lnTo>
                <a:lnTo>
                  <a:pt x="822" y="170"/>
                </a:lnTo>
                <a:lnTo>
                  <a:pt x="829" y="156"/>
                </a:lnTo>
                <a:lnTo>
                  <a:pt x="836" y="149"/>
                </a:lnTo>
                <a:lnTo>
                  <a:pt x="843" y="135"/>
                </a:lnTo>
                <a:lnTo>
                  <a:pt x="850" y="128"/>
                </a:lnTo>
                <a:lnTo>
                  <a:pt x="858" y="114"/>
                </a:lnTo>
                <a:lnTo>
                  <a:pt x="858" y="106"/>
                </a:lnTo>
                <a:lnTo>
                  <a:pt x="865" y="92"/>
                </a:lnTo>
                <a:lnTo>
                  <a:pt x="872" y="85"/>
                </a:lnTo>
                <a:lnTo>
                  <a:pt x="872" y="71"/>
                </a:lnTo>
                <a:lnTo>
                  <a:pt x="879" y="64"/>
                </a:lnTo>
                <a:lnTo>
                  <a:pt x="879" y="57"/>
                </a:lnTo>
                <a:lnTo>
                  <a:pt x="886" y="43"/>
                </a:lnTo>
                <a:lnTo>
                  <a:pt x="886" y="36"/>
                </a:lnTo>
                <a:lnTo>
                  <a:pt x="886" y="28"/>
                </a:lnTo>
                <a:lnTo>
                  <a:pt x="886" y="21"/>
                </a:lnTo>
                <a:lnTo>
                  <a:pt x="886" y="14"/>
                </a:lnTo>
                <a:lnTo>
                  <a:pt x="879" y="7"/>
                </a:lnTo>
                <a:lnTo>
                  <a:pt x="872" y="0"/>
                </a:lnTo>
                <a:lnTo>
                  <a:pt x="865" y="0"/>
                </a:lnTo>
                <a:lnTo>
                  <a:pt x="858" y="0"/>
                </a:lnTo>
                <a:lnTo>
                  <a:pt x="850" y="0"/>
                </a:lnTo>
                <a:lnTo>
                  <a:pt x="843" y="7"/>
                </a:lnTo>
                <a:lnTo>
                  <a:pt x="836" y="7"/>
                </a:lnTo>
                <a:lnTo>
                  <a:pt x="822" y="14"/>
                </a:lnTo>
                <a:lnTo>
                  <a:pt x="815" y="21"/>
                </a:lnTo>
                <a:lnTo>
                  <a:pt x="808" y="21"/>
                </a:lnTo>
                <a:lnTo>
                  <a:pt x="794" y="28"/>
                </a:lnTo>
                <a:lnTo>
                  <a:pt x="780" y="43"/>
                </a:lnTo>
                <a:lnTo>
                  <a:pt x="772" y="50"/>
                </a:lnTo>
                <a:lnTo>
                  <a:pt x="758" y="57"/>
                </a:lnTo>
                <a:lnTo>
                  <a:pt x="744" y="71"/>
                </a:lnTo>
                <a:lnTo>
                  <a:pt x="730" y="78"/>
                </a:lnTo>
                <a:lnTo>
                  <a:pt x="716" y="92"/>
                </a:lnTo>
                <a:lnTo>
                  <a:pt x="709" y="106"/>
                </a:lnTo>
                <a:lnTo>
                  <a:pt x="695" y="121"/>
                </a:lnTo>
                <a:lnTo>
                  <a:pt x="680" y="135"/>
                </a:lnTo>
                <a:lnTo>
                  <a:pt x="666" y="149"/>
                </a:lnTo>
                <a:lnTo>
                  <a:pt x="652" y="163"/>
                </a:lnTo>
                <a:lnTo>
                  <a:pt x="638" y="177"/>
                </a:lnTo>
                <a:lnTo>
                  <a:pt x="624" y="191"/>
                </a:lnTo>
                <a:lnTo>
                  <a:pt x="617" y="206"/>
                </a:lnTo>
                <a:lnTo>
                  <a:pt x="602" y="220"/>
                </a:lnTo>
                <a:lnTo>
                  <a:pt x="588" y="234"/>
                </a:lnTo>
                <a:lnTo>
                  <a:pt x="574" y="248"/>
                </a:lnTo>
                <a:lnTo>
                  <a:pt x="567" y="262"/>
                </a:lnTo>
                <a:lnTo>
                  <a:pt x="553" y="277"/>
                </a:lnTo>
                <a:lnTo>
                  <a:pt x="546" y="291"/>
                </a:lnTo>
                <a:lnTo>
                  <a:pt x="532" y="298"/>
                </a:lnTo>
                <a:lnTo>
                  <a:pt x="524" y="312"/>
                </a:lnTo>
                <a:lnTo>
                  <a:pt x="517" y="326"/>
                </a:lnTo>
                <a:lnTo>
                  <a:pt x="510" y="340"/>
                </a:lnTo>
                <a:lnTo>
                  <a:pt x="496" y="347"/>
                </a:lnTo>
                <a:lnTo>
                  <a:pt x="489" y="362"/>
                </a:lnTo>
                <a:lnTo>
                  <a:pt x="482" y="369"/>
                </a:lnTo>
                <a:lnTo>
                  <a:pt x="475" y="383"/>
                </a:lnTo>
                <a:lnTo>
                  <a:pt x="475" y="390"/>
                </a:lnTo>
                <a:lnTo>
                  <a:pt x="468" y="397"/>
                </a:lnTo>
                <a:lnTo>
                  <a:pt x="461" y="411"/>
                </a:lnTo>
                <a:lnTo>
                  <a:pt x="454" y="418"/>
                </a:lnTo>
                <a:lnTo>
                  <a:pt x="454" y="425"/>
                </a:lnTo>
                <a:lnTo>
                  <a:pt x="446" y="432"/>
                </a:lnTo>
                <a:lnTo>
                  <a:pt x="439" y="439"/>
                </a:lnTo>
                <a:lnTo>
                  <a:pt x="432" y="447"/>
                </a:lnTo>
                <a:lnTo>
                  <a:pt x="432" y="454"/>
                </a:lnTo>
                <a:lnTo>
                  <a:pt x="425" y="461"/>
                </a:lnTo>
                <a:lnTo>
                  <a:pt x="425" y="468"/>
                </a:lnTo>
                <a:lnTo>
                  <a:pt x="418" y="475"/>
                </a:lnTo>
                <a:lnTo>
                  <a:pt x="411" y="482"/>
                </a:lnTo>
                <a:lnTo>
                  <a:pt x="411" y="489"/>
                </a:lnTo>
                <a:lnTo>
                  <a:pt x="404" y="496"/>
                </a:lnTo>
                <a:lnTo>
                  <a:pt x="404" y="503"/>
                </a:lnTo>
                <a:lnTo>
                  <a:pt x="397" y="510"/>
                </a:lnTo>
                <a:lnTo>
                  <a:pt x="397" y="517"/>
                </a:lnTo>
                <a:lnTo>
                  <a:pt x="397" y="525"/>
                </a:lnTo>
                <a:lnTo>
                  <a:pt x="397" y="517"/>
                </a:lnTo>
                <a:lnTo>
                  <a:pt x="397" y="510"/>
                </a:lnTo>
                <a:lnTo>
                  <a:pt x="397" y="503"/>
                </a:lnTo>
                <a:lnTo>
                  <a:pt x="397" y="496"/>
                </a:lnTo>
                <a:lnTo>
                  <a:pt x="397" y="489"/>
                </a:lnTo>
                <a:lnTo>
                  <a:pt x="397" y="482"/>
                </a:lnTo>
                <a:lnTo>
                  <a:pt x="397" y="475"/>
                </a:lnTo>
                <a:lnTo>
                  <a:pt x="397" y="468"/>
                </a:lnTo>
                <a:lnTo>
                  <a:pt x="397" y="461"/>
                </a:lnTo>
                <a:lnTo>
                  <a:pt x="397" y="454"/>
                </a:lnTo>
                <a:lnTo>
                  <a:pt x="397" y="447"/>
                </a:lnTo>
                <a:lnTo>
                  <a:pt x="397" y="439"/>
                </a:lnTo>
                <a:lnTo>
                  <a:pt x="397" y="432"/>
                </a:lnTo>
                <a:lnTo>
                  <a:pt x="397" y="418"/>
                </a:lnTo>
                <a:lnTo>
                  <a:pt x="397" y="411"/>
                </a:lnTo>
                <a:lnTo>
                  <a:pt x="397" y="404"/>
                </a:lnTo>
                <a:lnTo>
                  <a:pt x="397" y="390"/>
                </a:lnTo>
                <a:lnTo>
                  <a:pt x="397" y="383"/>
                </a:lnTo>
                <a:lnTo>
                  <a:pt x="397" y="369"/>
                </a:lnTo>
                <a:lnTo>
                  <a:pt x="397" y="362"/>
                </a:lnTo>
                <a:lnTo>
                  <a:pt x="397" y="347"/>
                </a:lnTo>
                <a:lnTo>
                  <a:pt x="397" y="340"/>
                </a:lnTo>
                <a:lnTo>
                  <a:pt x="397" y="326"/>
                </a:lnTo>
                <a:lnTo>
                  <a:pt x="397" y="312"/>
                </a:lnTo>
                <a:lnTo>
                  <a:pt x="390" y="298"/>
                </a:lnTo>
                <a:lnTo>
                  <a:pt x="390" y="291"/>
                </a:lnTo>
                <a:lnTo>
                  <a:pt x="390" y="277"/>
                </a:lnTo>
                <a:lnTo>
                  <a:pt x="390" y="262"/>
                </a:lnTo>
                <a:lnTo>
                  <a:pt x="383" y="248"/>
                </a:lnTo>
                <a:lnTo>
                  <a:pt x="383" y="234"/>
                </a:lnTo>
                <a:lnTo>
                  <a:pt x="383" y="227"/>
                </a:lnTo>
                <a:lnTo>
                  <a:pt x="383" y="213"/>
                </a:lnTo>
                <a:lnTo>
                  <a:pt x="376" y="199"/>
                </a:lnTo>
                <a:lnTo>
                  <a:pt x="376" y="184"/>
                </a:lnTo>
                <a:lnTo>
                  <a:pt x="369" y="170"/>
                </a:lnTo>
                <a:lnTo>
                  <a:pt x="369" y="163"/>
                </a:lnTo>
                <a:lnTo>
                  <a:pt x="361" y="149"/>
                </a:lnTo>
                <a:lnTo>
                  <a:pt x="361" y="135"/>
                </a:lnTo>
                <a:lnTo>
                  <a:pt x="361" y="128"/>
                </a:lnTo>
                <a:lnTo>
                  <a:pt x="354" y="114"/>
                </a:lnTo>
                <a:lnTo>
                  <a:pt x="347" y="99"/>
                </a:lnTo>
                <a:lnTo>
                  <a:pt x="347" y="92"/>
                </a:lnTo>
                <a:lnTo>
                  <a:pt x="340" y="78"/>
                </a:lnTo>
                <a:lnTo>
                  <a:pt x="340" y="71"/>
                </a:lnTo>
                <a:lnTo>
                  <a:pt x="333" y="64"/>
                </a:lnTo>
                <a:lnTo>
                  <a:pt x="333" y="50"/>
                </a:lnTo>
                <a:lnTo>
                  <a:pt x="326" y="43"/>
                </a:lnTo>
                <a:lnTo>
                  <a:pt x="319" y="36"/>
                </a:lnTo>
                <a:lnTo>
                  <a:pt x="319" y="28"/>
                </a:lnTo>
                <a:lnTo>
                  <a:pt x="312" y="21"/>
                </a:lnTo>
                <a:lnTo>
                  <a:pt x="305" y="14"/>
                </a:lnTo>
                <a:lnTo>
                  <a:pt x="298" y="7"/>
                </a:lnTo>
                <a:lnTo>
                  <a:pt x="291" y="0"/>
                </a:lnTo>
                <a:lnTo>
                  <a:pt x="283" y="0"/>
                </a:lnTo>
                <a:lnTo>
                  <a:pt x="276" y="7"/>
                </a:lnTo>
                <a:lnTo>
                  <a:pt x="269" y="14"/>
                </a:lnTo>
                <a:lnTo>
                  <a:pt x="269" y="21"/>
                </a:lnTo>
                <a:lnTo>
                  <a:pt x="269" y="28"/>
                </a:lnTo>
                <a:lnTo>
                  <a:pt x="262" y="36"/>
                </a:lnTo>
                <a:lnTo>
                  <a:pt x="262" y="43"/>
                </a:lnTo>
                <a:lnTo>
                  <a:pt x="262" y="50"/>
                </a:lnTo>
                <a:lnTo>
                  <a:pt x="262" y="64"/>
                </a:lnTo>
                <a:lnTo>
                  <a:pt x="262" y="71"/>
                </a:lnTo>
                <a:lnTo>
                  <a:pt x="262" y="85"/>
                </a:lnTo>
                <a:lnTo>
                  <a:pt x="262" y="99"/>
                </a:lnTo>
                <a:lnTo>
                  <a:pt x="262" y="114"/>
                </a:lnTo>
                <a:lnTo>
                  <a:pt x="262" y="128"/>
                </a:lnTo>
                <a:lnTo>
                  <a:pt x="269" y="142"/>
                </a:lnTo>
                <a:lnTo>
                  <a:pt x="269" y="156"/>
                </a:lnTo>
                <a:lnTo>
                  <a:pt x="269" y="170"/>
                </a:lnTo>
                <a:lnTo>
                  <a:pt x="269" y="184"/>
                </a:lnTo>
                <a:lnTo>
                  <a:pt x="276" y="199"/>
                </a:lnTo>
                <a:lnTo>
                  <a:pt x="276" y="220"/>
                </a:lnTo>
                <a:lnTo>
                  <a:pt x="283" y="234"/>
                </a:lnTo>
                <a:lnTo>
                  <a:pt x="283" y="248"/>
                </a:lnTo>
                <a:lnTo>
                  <a:pt x="291" y="269"/>
                </a:lnTo>
                <a:lnTo>
                  <a:pt x="291" y="284"/>
                </a:lnTo>
                <a:lnTo>
                  <a:pt x="298" y="298"/>
                </a:lnTo>
                <a:lnTo>
                  <a:pt x="305" y="312"/>
                </a:lnTo>
                <a:lnTo>
                  <a:pt x="305" y="333"/>
                </a:lnTo>
                <a:lnTo>
                  <a:pt x="312" y="347"/>
                </a:lnTo>
                <a:lnTo>
                  <a:pt x="312" y="362"/>
                </a:lnTo>
                <a:lnTo>
                  <a:pt x="319" y="376"/>
                </a:lnTo>
                <a:lnTo>
                  <a:pt x="326" y="390"/>
                </a:lnTo>
                <a:lnTo>
                  <a:pt x="326" y="397"/>
                </a:lnTo>
                <a:lnTo>
                  <a:pt x="333" y="411"/>
                </a:lnTo>
                <a:lnTo>
                  <a:pt x="333" y="418"/>
                </a:lnTo>
                <a:lnTo>
                  <a:pt x="340" y="432"/>
                </a:lnTo>
                <a:lnTo>
                  <a:pt x="340" y="439"/>
                </a:lnTo>
                <a:lnTo>
                  <a:pt x="347" y="447"/>
                </a:lnTo>
                <a:lnTo>
                  <a:pt x="347" y="454"/>
                </a:lnTo>
                <a:lnTo>
                  <a:pt x="347" y="461"/>
                </a:lnTo>
                <a:lnTo>
                  <a:pt x="354" y="468"/>
                </a:lnTo>
                <a:lnTo>
                  <a:pt x="347" y="475"/>
                </a:lnTo>
                <a:lnTo>
                  <a:pt x="347" y="468"/>
                </a:lnTo>
                <a:lnTo>
                  <a:pt x="347" y="461"/>
                </a:lnTo>
                <a:lnTo>
                  <a:pt x="340" y="454"/>
                </a:lnTo>
                <a:lnTo>
                  <a:pt x="333" y="447"/>
                </a:lnTo>
                <a:lnTo>
                  <a:pt x="326" y="439"/>
                </a:lnTo>
                <a:lnTo>
                  <a:pt x="319" y="425"/>
                </a:lnTo>
                <a:lnTo>
                  <a:pt x="312" y="418"/>
                </a:lnTo>
                <a:lnTo>
                  <a:pt x="305" y="411"/>
                </a:lnTo>
                <a:lnTo>
                  <a:pt x="298" y="397"/>
                </a:lnTo>
                <a:lnTo>
                  <a:pt x="291" y="390"/>
                </a:lnTo>
                <a:lnTo>
                  <a:pt x="283" y="376"/>
                </a:lnTo>
                <a:lnTo>
                  <a:pt x="276" y="362"/>
                </a:lnTo>
                <a:lnTo>
                  <a:pt x="262" y="354"/>
                </a:lnTo>
                <a:lnTo>
                  <a:pt x="255" y="340"/>
                </a:lnTo>
                <a:lnTo>
                  <a:pt x="241" y="326"/>
                </a:lnTo>
                <a:lnTo>
                  <a:pt x="234" y="319"/>
                </a:lnTo>
                <a:lnTo>
                  <a:pt x="227" y="305"/>
                </a:lnTo>
                <a:lnTo>
                  <a:pt x="213" y="291"/>
                </a:lnTo>
                <a:lnTo>
                  <a:pt x="206" y="284"/>
                </a:lnTo>
                <a:lnTo>
                  <a:pt x="191" y="269"/>
                </a:lnTo>
                <a:lnTo>
                  <a:pt x="184" y="262"/>
                </a:lnTo>
                <a:lnTo>
                  <a:pt x="170" y="248"/>
                </a:lnTo>
                <a:lnTo>
                  <a:pt x="163" y="241"/>
                </a:lnTo>
                <a:lnTo>
                  <a:pt x="156" y="234"/>
                </a:lnTo>
                <a:lnTo>
                  <a:pt x="142" y="227"/>
                </a:lnTo>
                <a:lnTo>
                  <a:pt x="135" y="220"/>
                </a:lnTo>
                <a:lnTo>
                  <a:pt x="128" y="213"/>
                </a:lnTo>
                <a:lnTo>
                  <a:pt x="120" y="206"/>
                </a:lnTo>
                <a:lnTo>
                  <a:pt x="113" y="206"/>
                </a:lnTo>
                <a:lnTo>
                  <a:pt x="106" y="199"/>
                </a:lnTo>
                <a:lnTo>
                  <a:pt x="99" y="199"/>
                </a:lnTo>
                <a:lnTo>
                  <a:pt x="92" y="199"/>
                </a:lnTo>
                <a:lnTo>
                  <a:pt x="85" y="206"/>
                </a:lnTo>
                <a:lnTo>
                  <a:pt x="85" y="213"/>
                </a:lnTo>
                <a:lnTo>
                  <a:pt x="92" y="220"/>
                </a:lnTo>
                <a:lnTo>
                  <a:pt x="92" y="227"/>
                </a:lnTo>
                <a:lnTo>
                  <a:pt x="92" y="234"/>
                </a:lnTo>
                <a:lnTo>
                  <a:pt x="99" y="241"/>
                </a:lnTo>
                <a:lnTo>
                  <a:pt x="106" y="248"/>
                </a:lnTo>
                <a:lnTo>
                  <a:pt x="113" y="262"/>
                </a:lnTo>
                <a:lnTo>
                  <a:pt x="120" y="269"/>
                </a:lnTo>
                <a:lnTo>
                  <a:pt x="128" y="284"/>
                </a:lnTo>
                <a:lnTo>
                  <a:pt x="135" y="291"/>
                </a:lnTo>
                <a:lnTo>
                  <a:pt x="142" y="305"/>
                </a:lnTo>
                <a:lnTo>
                  <a:pt x="156" y="319"/>
                </a:lnTo>
                <a:lnTo>
                  <a:pt x="163" y="333"/>
                </a:lnTo>
                <a:lnTo>
                  <a:pt x="177" y="347"/>
                </a:lnTo>
                <a:lnTo>
                  <a:pt x="191" y="362"/>
                </a:lnTo>
                <a:lnTo>
                  <a:pt x="198" y="369"/>
                </a:lnTo>
                <a:lnTo>
                  <a:pt x="213" y="383"/>
                </a:lnTo>
                <a:lnTo>
                  <a:pt x="227" y="397"/>
                </a:lnTo>
                <a:lnTo>
                  <a:pt x="234" y="411"/>
                </a:lnTo>
                <a:lnTo>
                  <a:pt x="248" y="425"/>
                </a:lnTo>
                <a:lnTo>
                  <a:pt x="262" y="439"/>
                </a:lnTo>
                <a:lnTo>
                  <a:pt x="276" y="447"/>
                </a:lnTo>
                <a:lnTo>
                  <a:pt x="283" y="461"/>
                </a:lnTo>
                <a:lnTo>
                  <a:pt x="298" y="468"/>
                </a:lnTo>
                <a:lnTo>
                  <a:pt x="312" y="482"/>
                </a:lnTo>
                <a:lnTo>
                  <a:pt x="319" y="489"/>
                </a:lnTo>
                <a:lnTo>
                  <a:pt x="326" y="496"/>
                </a:lnTo>
                <a:lnTo>
                  <a:pt x="340" y="503"/>
                </a:lnTo>
                <a:lnTo>
                  <a:pt x="347" y="510"/>
                </a:lnTo>
                <a:lnTo>
                  <a:pt x="354" y="517"/>
                </a:lnTo>
                <a:lnTo>
                  <a:pt x="361" y="525"/>
                </a:lnTo>
                <a:lnTo>
                  <a:pt x="369" y="532"/>
                </a:lnTo>
                <a:lnTo>
                  <a:pt x="376" y="532"/>
                </a:lnTo>
                <a:lnTo>
                  <a:pt x="369" y="532"/>
                </a:lnTo>
                <a:lnTo>
                  <a:pt x="361" y="525"/>
                </a:lnTo>
                <a:lnTo>
                  <a:pt x="354" y="517"/>
                </a:lnTo>
                <a:lnTo>
                  <a:pt x="340" y="517"/>
                </a:lnTo>
                <a:lnTo>
                  <a:pt x="333" y="510"/>
                </a:lnTo>
                <a:lnTo>
                  <a:pt x="326" y="503"/>
                </a:lnTo>
                <a:lnTo>
                  <a:pt x="312" y="496"/>
                </a:lnTo>
                <a:lnTo>
                  <a:pt x="298" y="489"/>
                </a:lnTo>
                <a:lnTo>
                  <a:pt x="283" y="482"/>
                </a:lnTo>
                <a:lnTo>
                  <a:pt x="269" y="475"/>
                </a:lnTo>
                <a:lnTo>
                  <a:pt x="255" y="468"/>
                </a:lnTo>
                <a:lnTo>
                  <a:pt x="241" y="461"/>
                </a:lnTo>
                <a:lnTo>
                  <a:pt x="227" y="454"/>
                </a:lnTo>
                <a:lnTo>
                  <a:pt x="213" y="447"/>
                </a:lnTo>
                <a:lnTo>
                  <a:pt x="191" y="439"/>
                </a:lnTo>
                <a:lnTo>
                  <a:pt x="177" y="432"/>
                </a:lnTo>
                <a:lnTo>
                  <a:pt x="163" y="425"/>
                </a:lnTo>
                <a:lnTo>
                  <a:pt x="142" y="418"/>
                </a:lnTo>
                <a:lnTo>
                  <a:pt x="128" y="411"/>
                </a:lnTo>
                <a:lnTo>
                  <a:pt x="113" y="404"/>
                </a:lnTo>
                <a:lnTo>
                  <a:pt x="99" y="397"/>
                </a:lnTo>
                <a:lnTo>
                  <a:pt x="85" y="397"/>
                </a:lnTo>
                <a:lnTo>
                  <a:pt x="71" y="390"/>
                </a:lnTo>
                <a:lnTo>
                  <a:pt x="57" y="390"/>
                </a:lnTo>
                <a:lnTo>
                  <a:pt x="50" y="383"/>
                </a:lnTo>
                <a:lnTo>
                  <a:pt x="35" y="383"/>
                </a:lnTo>
                <a:lnTo>
                  <a:pt x="28" y="383"/>
                </a:lnTo>
                <a:lnTo>
                  <a:pt x="21" y="383"/>
                </a:lnTo>
                <a:lnTo>
                  <a:pt x="14" y="383"/>
                </a:lnTo>
                <a:lnTo>
                  <a:pt x="7" y="383"/>
                </a:lnTo>
                <a:lnTo>
                  <a:pt x="0" y="390"/>
                </a:lnTo>
                <a:lnTo>
                  <a:pt x="7" y="397"/>
                </a:lnTo>
                <a:lnTo>
                  <a:pt x="14" y="404"/>
                </a:lnTo>
                <a:lnTo>
                  <a:pt x="21" y="411"/>
                </a:lnTo>
                <a:lnTo>
                  <a:pt x="28" y="418"/>
                </a:lnTo>
                <a:lnTo>
                  <a:pt x="43" y="425"/>
                </a:lnTo>
                <a:lnTo>
                  <a:pt x="50" y="425"/>
                </a:lnTo>
                <a:lnTo>
                  <a:pt x="64" y="432"/>
                </a:lnTo>
                <a:lnTo>
                  <a:pt x="78" y="439"/>
                </a:lnTo>
                <a:lnTo>
                  <a:pt x="85" y="447"/>
                </a:lnTo>
                <a:lnTo>
                  <a:pt x="99" y="454"/>
                </a:lnTo>
                <a:lnTo>
                  <a:pt x="113" y="461"/>
                </a:lnTo>
                <a:lnTo>
                  <a:pt x="135" y="468"/>
                </a:lnTo>
                <a:lnTo>
                  <a:pt x="149" y="475"/>
                </a:lnTo>
                <a:lnTo>
                  <a:pt x="163" y="482"/>
                </a:lnTo>
                <a:lnTo>
                  <a:pt x="177" y="489"/>
                </a:lnTo>
                <a:lnTo>
                  <a:pt x="198" y="489"/>
                </a:lnTo>
                <a:lnTo>
                  <a:pt x="213" y="496"/>
                </a:lnTo>
                <a:lnTo>
                  <a:pt x="227" y="503"/>
                </a:lnTo>
                <a:lnTo>
                  <a:pt x="241" y="510"/>
                </a:lnTo>
                <a:lnTo>
                  <a:pt x="255" y="510"/>
                </a:lnTo>
                <a:lnTo>
                  <a:pt x="269" y="517"/>
                </a:lnTo>
                <a:lnTo>
                  <a:pt x="283" y="517"/>
                </a:lnTo>
                <a:lnTo>
                  <a:pt x="298" y="525"/>
                </a:lnTo>
                <a:lnTo>
                  <a:pt x="305" y="525"/>
                </a:lnTo>
                <a:lnTo>
                  <a:pt x="319" y="532"/>
                </a:lnTo>
                <a:lnTo>
                  <a:pt x="326" y="532"/>
                </a:lnTo>
                <a:lnTo>
                  <a:pt x="333" y="532"/>
                </a:lnTo>
                <a:lnTo>
                  <a:pt x="340" y="539"/>
                </a:lnTo>
                <a:lnTo>
                  <a:pt x="347" y="539"/>
                </a:lnTo>
                <a:lnTo>
                  <a:pt x="354" y="539"/>
                </a:lnTo>
                <a:lnTo>
                  <a:pt x="361" y="539"/>
                </a:lnTo>
                <a:lnTo>
                  <a:pt x="354" y="539"/>
                </a:lnTo>
                <a:lnTo>
                  <a:pt x="347" y="539"/>
                </a:lnTo>
                <a:lnTo>
                  <a:pt x="340" y="539"/>
                </a:lnTo>
                <a:lnTo>
                  <a:pt x="333" y="539"/>
                </a:lnTo>
                <a:lnTo>
                  <a:pt x="326" y="539"/>
                </a:lnTo>
                <a:lnTo>
                  <a:pt x="319" y="539"/>
                </a:lnTo>
                <a:lnTo>
                  <a:pt x="312" y="539"/>
                </a:lnTo>
                <a:lnTo>
                  <a:pt x="305" y="539"/>
                </a:lnTo>
                <a:lnTo>
                  <a:pt x="298" y="539"/>
                </a:lnTo>
                <a:lnTo>
                  <a:pt x="291" y="539"/>
                </a:lnTo>
                <a:lnTo>
                  <a:pt x="283" y="539"/>
                </a:lnTo>
                <a:lnTo>
                  <a:pt x="276" y="539"/>
                </a:lnTo>
                <a:lnTo>
                  <a:pt x="269" y="546"/>
                </a:lnTo>
                <a:lnTo>
                  <a:pt x="262" y="546"/>
                </a:lnTo>
                <a:lnTo>
                  <a:pt x="269" y="553"/>
                </a:lnTo>
                <a:lnTo>
                  <a:pt x="276" y="553"/>
                </a:lnTo>
                <a:lnTo>
                  <a:pt x="283" y="553"/>
                </a:lnTo>
                <a:lnTo>
                  <a:pt x="291" y="553"/>
                </a:lnTo>
                <a:lnTo>
                  <a:pt x="298" y="553"/>
                </a:lnTo>
                <a:lnTo>
                  <a:pt x="305" y="553"/>
                </a:lnTo>
                <a:lnTo>
                  <a:pt x="312" y="553"/>
                </a:lnTo>
                <a:lnTo>
                  <a:pt x="319" y="553"/>
                </a:lnTo>
                <a:lnTo>
                  <a:pt x="326" y="553"/>
                </a:lnTo>
                <a:lnTo>
                  <a:pt x="333" y="553"/>
                </a:lnTo>
                <a:lnTo>
                  <a:pt x="340" y="553"/>
                </a:lnTo>
                <a:lnTo>
                  <a:pt x="347" y="553"/>
                </a:lnTo>
                <a:lnTo>
                  <a:pt x="354" y="553"/>
                </a:lnTo>
                <a:lnTo>
                  <a:pt x="361" y="553"/>
                </a:lnTo>
                <a:lnTo>
                  <a:pt x="354" y="553"/>
                </a:lnTo>
                <a:lnTo>
                  <a:pt x="347" y="553"/>
                </a:lnTo>
                <a:lnTo>
                  <a:pt x="340" y="553"/>
                </a:lnTo>
                <a:lnTo>
                  <a:pt x="333" y="560"/>
                </a:lnTo>
                <a:lnTo>
                  <a:pt x="326" y="560"/>
                </a:lnTo>
                <a:lnTo>
                  <a:pt x="319" y="560"/>
                </a:lnTo>
                <a:lnTo>
                  <a:pt x="305" y="567"/>
                </a:lnTo>
                <a:lnTo>
                  <a:pt x="298" y="567"/>
                </a:lnTo>
                <a:lnTo>
                  <a:pt x="283" y="574"/>
                </a:lnTo>
                <a:lnTo>
                  <a:pt x="269" y="574"/>
                </a:lnTo>
                <a:lnTo>
                  <a:pt x="255" y="581"/>
                </a:lnTo>
                <a:lnTo>
                  <a:pt x="241" y="581"/>
                </a:lnTo>
                <a:lnTo>
                  <a:pt x="227" y="588"/>
                </a:lnTo>
                <a:lnTo>
                  <a:pt x="213" y="595"/>
                </a:lnTo>
                <a:lnTo>
                  <a:pt x="198" y="602"/>
                </a:lnTo>
                <a:lnTo>
                  <a:pt x="177" y="602"/>
                </a:lnTo>
                <a:lnTo>
                  <a:pt x="163" y="610"/>
                </a:lnTo>
                <a:lnTo>
                  <a:pt x="149" y="617"/>
                </a:lnTo>
                <a:lnTo>
                  <a:pt x="135" y="624"/>
                </a:lnTo>
                <a:lnTo>
                  <a:pt x="113" y="631"/>
                </a:lnTo>
                <a:lnTo>
                  <a:pt x="99" y="638"/>
                </a:lnTo>
                <a:lnTo>
                  <a:pt x="85" y="645"/>
                </a:lnTo>
                <a:lnTo>
                  <a:pt x="78" y="652"/>
                </a:lnTo>
                <a:lnTo>
                  <a:pt x="64" y="659"/>
                </a:lnTo>
                <a:lnTo>
                  <a:pt x="50" y="666"/>
                </a:lnTo>
                <a:lnTo>
                  <a:pt x="43" y="666"/>
                </a:lnTo>
                <a:lnTo>
                  <a:pt x="28" y="673"/>
                </a:lnTo>
                <a:lnTo>
                  <a:pt x="21" y="680"/>
                </a:lnTo>
                <a:lnTo>
                  <a:pt x="14" y="687"/>
                </a:lnTo>
                <a:lnTo>
                  <a:pt x="7" y="695"/>
                </a:lnTo>
                <a:lnTo>
                  <a:pt x="0" y="702"/>
                </a:lnTo>
                <a:lnTo>
                  <a:pt x="7" y="709"/>
                </a:lnTo>
                <a:lnTo>
                  <a:pt x="14" y="709"/>
                </a:lnTo>
                <a:lnTo>
                  <a:pt x="21" y="709"/>
                </a:lnTo>
                <a:lnTo>
                  <a:pt x="28" y="709"/>
                </a:lnTo>
                <a:lnTo>
                  <a:pt x="35" y="709"/>
                </a:lnTo>
                <a:lnTo>
                  <a:pt x="50" y="709"/>
                </a:lnTo>
                <a:lnTo>
                  <a:pt x="57" y="702"/>
                </a:lnTo>
                <a:lnTo>
                  <a:pt x="71" y="702"/>
                </a:lnTo>
                <a:lnTo>
                  <a:pt x="85" y="695"/>
                </a:lnTo>
                <a:lnTo>
                  <a:pt x="99" y="695"/>
                </a:lnTo>
                <a:lnTo>
                  <a:pt x="113" y="687"/>
                </a:lnTo>
                <a:lnTo>
                  <a:pt x="128" y="680"/>
                </a:lnTo>
                <a:lnTo>
                  <a:pt x="142" y="673"/>
                </a:lnTo>
                <a:lnTo>
                  <a:pt x="163" y="666"/>
                </a:lnTo>
                <a:lnTo>
                  <a:pt x="177" y="659"/>
                </a:lnTo>
                <a:lnTo>
                  <a:pt x="191" y="652"/>
                </a:lnTo>
                <a:lnTo>
                  <a:pt x="213" y="645"/>
                </a:lnTo>
                <a:lnTo>
                  <a:pt x="227" y="638"/>
                </a:lnTo>
                <a:lnTo>
                  <a:pt x="241" y="631"/>
                </a:lnTo>
                <a:lnTo>
                  <a:pt x="255" y="624"/>
                </a:lnTo>
                <a:lnTo>
                  <a:pt x="269" y="617"/>
                </a:lnTo>
                <a:lnTo>
                  <a:pt x="283" y="610"/>
                </a:lnTo>
                <a:lnTo>
                  <a:pt x="298" y="602"/>
                </a:lnTo>
                <a:lnTo>
                  <a:pt x="312" y="595"/>
                </a:lnTo>
                <a:lnTo>
                  <a:pt x="326" y="588"/>
                </a:lnTo>
                <a:lnTo>
                  <a:pt x="333" y="581"/>
                </a:lnTo>
                <a:lnTo>
                  <a:pt x="340" y="574"/>
                </a:lnTo>
                <a:lnTo>
                  <a:pt x="354" y="574"/>
                </a:lnTo>
                <a:lnTo>
                  <a:pt x="361" y="567"/>
                </a:lnTo>
                <a:lnTo>
                  <a:pt x="369" y="560"/>
                </a:lnTo>
                <a:lnTo>
                  <a:pt x="376" y="560"/>
                </a:lnTo>
                <a:lnTo>
                  <a:pt x="369" y="567"/>
                </a:lnTo>
                <a:lnTo>
                  <a:pt x="361" y="567"/>
                </a:lnTo>
                <a:lnTo>
                  <a:pt x="354" y="574"/>
                </a:lnTo>
                <a:lnTo>
                  <a:pt x="347" y="581"/>
                </a:lnTo>
                <a:lnTo>
                  <a:pt x="340" y="588"/>
                </a:lnTo>
                <a:lnTo>
                  <a:pt x="326" y="595"/>
                </a:lnTo>
                <a:lnTo>
                  <a:pt x="319" y="602"/>
                </a:lnTo>
                <a:lnTo>
                  <a:pt x="312" y="610"/>
                </a:lnTo>
                <a:lnTo>
                  <a:pt x="298" y="624"/>
                </a:lnTo>
                <a:lnTo>
                  <a:pt x="283" y="631"/>
                </a:lnTo>
                <a:lnTo>
                  <a:pt x="276" y="645"/>
                </a:lnTo>
                <a:lnTo>
                  <a:pt x="262" y="652"/>
                </a:lnTo>
                <a:lnTo>
                  <a:pt x="248" y="666"/>
                </a:lnTo>
                <a:lnTo>
                  <a:pt x="234" y="680"/>
                </a:lnTo>
                <a:lnTo>
                  <a:pt x="227" y="695"/>
                </a:lnTo>
                <a:lnTo>
                  <a:pt x="213" y="709"/>
                </a:lnTo>
                <a:lnTo>
                  <a:pt x="198" y="723"/>
                </a:lnTo>
                <a:lnTo>
                  <a:pt x="191" y="730"/>
                </a:lnTo>
                <a:lnTo>
                  <a:pt x="177" y="744"/>
                </a:lnTo>
                <a:lnTo>
                  <a:pt x="163" y="758"/>
                </a:lnTo>
                <a:lnTo>
                  <a:pt x="156" y="773"/>
                </a:lnTo>
                <a:lnTo>
                  <a:pt x="142" y="787"/>
                </a:lnTo>
                <a:lnTo>
                  <a:pt x="135" y="801"/>
                </a:lnTo>
                <a:lnTo>
                  <a:pt x="128" y="808"/>
                </a:lnTo>
                <a:lnTo>
                  <a:pt x="120" y="822"/>
                </a:lnTo>
                <a:lnTo>
                  <a:pt x="113" y="829"/>
                </a:lnTo>
                <a:lnTo>
                  <a:pt x="106" y="843"/>
                </a:lnTo>
                <a:lnTo>
                  <a:pt x="99" y="850"/>
                </a:lnTo>
                <a:lnTo>
                  <a:pt x="92" y="858"/>
                </a:lnTo>
                <a:lnTo>
                  <a:pt x="92" y="865"/>
                </a:lnTo>
                <a:lnTo>
                  <a:pt x="92" y="872"/>
                </a:lnTo>
                <a:lnTo>
                  <a:pt x="85" y="879"/>
                </a:lnTo>
                <a:lnTo>
                  <a:pt x="85" y="886"/>
                </a:lnTo>
                <a:lnTo>
                  <a:pt x="92" y="893"/>
                </a:lnTo>
                <a:lnTo>
                  <a:pt x="99" y="893"/>
                </a:lnTo>
                <a:lnTo>
                  <a:pt x="106" y="893"/>
                </a:lnTo>
                <a:lnTo>
                  <a:pt x="113" y="886"/>
                </a:lnTo>
                <a:lnTo>
                  <a:pt x="120" y="886"/>
                </a:lnTo>
                <a:lnTo>
                  <a:pt x="128" y="879"/>
                </a:lnTo>
                <a:lnTo>
                  <a:pt x="135" y="872"/>
                </a:lnTo>
                <a:lnTo>
                  <a:pt x="142" y="865"/>
                </a:lnTo>
                <a:lnTo>
                  <a:pt x="156" y="858"/>
                </a:lnTo>
                <a:lnTo>
                  <a:pt x="163" y="850"/>
                </a:lnTo>
                <a:lnTo>
                  <a:pt x="170" y="843"/>
                </a:lnTo>
                <a:lnTo>
                  <a:pt x="184" y="829"/>
                </a:lnTo>
                <a:lnTo>
                  <a:pt x="191" y="822"/>
                </a:lnTo>
                <a:lnTo>
                  <a:pt x="206" y="808"/>
                </a:lnTo>
                <a:lnTo>
                  <a:pt x="213" y="801"/>
                </a:lnTo>
                <a:lnTo>
                  <a:pt x="227" y="787"/>
                </a:lnTo>
                <a:lnTo>
                  <a:pt x="234" y="773"/>
                </a:lnTo>
                <a:lnTo>
                  <a:pt x="241" y="765"/>
                </a:lnTo>
                <a:lnTo>
                  <a:pt x="255" y="751"/>
                </a:lnTo>
                <a:lnTo>
                  <a:pt x="262" y="737"/>
                </a:lnTo>
                <a:lnTo>
                  <a:pt x="276" y="730"/>
                </a:lnTo>
                <a:lnTo>
                  <a:pt x="283" y="716"/>
                </a:lnTo>
                <a:lnTo>
                  <a:pt x="291" y="702"/>
                </a:lnTo>
                <a:lnTo>
                  <a:pt x="298" y="695"/>
                </a:lnTo>
                <a:lnTo>
                  <a:pt x="305" y="680"/>
                </a:lnTo>
                <a:lnTo>
                  <a:pt x="312" y="673"/>
                </a:lnTo>
                <a:lnTo>
                  <a:pt x="319" y="666"/>
                </a:lnTo>
                <a:lnTo>
                  <a:pt x="326" y="652"/>
                </a:lnTo>
                <a:lnTo>
                  <a:pt x="333" y="645"/>
                </a:lnTo>
                <a:lnTo>
                  <a:pt x="340" y="638"/>
                </a:lnTo>
                <a:lnTo>
                  <a:pt x="347" y="631"/>
                </a:lnTo>
                <a:lnTo>
                  <a:pt x="347" y="624"/>
                </a:lnTo>
                <a:lnTo>
                  <a:pt x="354" y="617"/>
                </a:lnTo>
                <a:lnTo>
                  <a:pt x="347" y="624"/>
                </a:lnTo>
                <a:lnTo>
                  <a:pt x="347" y="631"/>
                </a:lnTo>
                <a:lnTo>
                  <a:pt x="347" y="638"/>
                </a:lnTo>
                <a:lnTo>
                  <a:pt x="347" y="645"/>
                </a:lnTo>
                <a:lnTo>
                  <a:pt x="340" y="652"/>
                </a:lnTo>
                <a:lnTo>
                  <a:pt x="340" y="659"/>
                </a:lnTo>
                <a:lnTo>
                  <a:pt x="333" y="673"/>
                </a:lnTo>
                <a:lnTo>
                  <a:pt x="333" y="680"/>
                </a:lnTo>
                <a:lnTo>
                  <a:pt x="326" y="695"/>
                </a:lnTo>
                <a:lnTo>
                  <a:pt x="326" y="702"/>
                </a:lnTo>
                <a:lnTo>
                  <a:pt x="319" y="716"/>
                </a:lnTo>
                <a:lnTo>
                  <a:pt x="312" y="730"/>
                </a:lnTo>
                <a:lnTo>
                  <a:pt x="312" y="744"/>
                </a:lnTo>
                <a:lnTo>
                  <a:pt x="305" y="758"/>
                </a:lnTo>
                <a:lnTo>
                  <a:pt x="305" y="780"/>
                </a:lnTo>
                <a:lnTo>
                  <a:pt x="298" y="794"/>
                </a:lnTo>
                <a:lnTo>
                  <a:pt x="291" y="808"/>
                </a:lnTo>
                <a:lnTo>
                  <a:pt x="291" y="822"/>
                </a:lnTo>
                <a:lnTo>
                  <a:pt x="283" y="843"/>
                </a:lnTo>
                <a:lnTo>
                  <a:pt x="283" y="858"/>
                </a:lnTo>
                <a:lnTo>
                  <a:pt x="276" y="872"/>
                </a:lnTo>
                <a:lnTo>
                  <a:pt x="276" y="893"/>
                </a:lnTo>
                <a:lnTo>
                  <a:pt x="269" y="907"/>
                </a:lnTo>
                <a:lnTo>
                  <a:pt x="269" y="921"/>
                </a:lnTo>
                <a:lnTo>
                  <a:pt x="269" y="936"/>
                </a:lnTo>
                <a:lnTo>
                  <a:pt x="269" y="950"/>
                </a:lnTo>
                <a:lnTo>
                  <a:pt x="262" y="964"/>
                </a:lnTo>
                <a:lnTo>
                  <a:pt x="262" y="978"/>
                </a:lnTo>
                <a:lnTo>
                  <a:pt x="262" y="992"/>
                </a:lnTo>
                <a:lnTo>
                  <a:pt x="262" y="1006"/>
                </a:lnTo>
                <a:lnTo>
                  <a:pt x="262" y="1021"/>
                </a:lnTo>
                <a:lnTo>
                  <a:pt x="262" y="1028"/>
                </a:lnTo>
                <a:lnTo>
                  <a:pt x="262" y="1042"/>
                </a:lnTo>
                <a:lnTo>
                  <a:pt x="262" y="1049"/>
                </a:lnTo>
                <a:lnTo>
                  <a:pt x="262" y="1056"/>
                </a:lnTo>
                <a:lnTo>
                  <a:pt x="269" y="1063"/>
                </a:lnTo>
                <a:lnTo>
                  <a:pt x="269" y="1070"/>
                </a:lnTo>
                <a:lnTo>
                  <a:pt x="276" y="1077"/>
                </a:lnTo>
                <a:lnTo>
                  <a:pt x="276" y="1084"/>
                </a:lnTo>
                <a:lnTo>
                  <a:pt x="283" y="1091"/>
                </a:lnTo>
                <a:lnTo>
                  <a:pt x="291" y="1084"/>
                </a:lnTo>
                <a:lnTo>
                  <a:pt x="298" y="1084"/>
                </a:lnTo>
                <a:lnTo>
                  <a:pt x="305" y="1077"/>
                </a:lnTo>
                <a:lnTo>
                  <a:pt x="312" y="1070"/>
                </a:lnTo>
                <a:lnTo>
                  <a:pt x="319" y="1063"/>
                </a:lnTo>
                <a:lnTo>
                  <a:pt x="319" y="1056"/>
                </a:lnTo>
                <a:lnTo>
                  <a:pt x="326" y="1049"/>
                </a:lnTo>
                <a:lnTo>
                  <a:pt x="333" y="1042"/>
                </a:lnTo>
                <a:lnTo>
                  <a:pt x="333" y="1028"/>
                </a:lnTo>
                <a:lnTo>
                  <a:pt x="340" y="1021"/>
                </a:lnTo>
                <a:lnTo>
                  <a:pt x="340" y="1013"/>
                </a:lnTo>
                <a:lnTo>
                  <a:pt x="347" y="999"/>
                </a:lnTo>
                <a:lnTo>
                  <a:pt x="347" y="992"/>
                </a:lnTo>
                <a:lnTo>
                  <a:pt x="354" y="978"/>
                </a:lnTo>
                <a:lnTo>
                  <a:pt x="361" y="964"/>
                </a:lnTo>
                <a:lnTo>
                  <a:pt x="361" y="957"/>
                </a:lnTo>
                <a:lnTo>
                  <a:pt x="361" y="943"/>
                </a:lnTo>
                <a:lnTo>
                  <a:pt x="369" y="928"/>
                </a:lnTo>
                <a:lnTo>
                  <a:pt x="369" y="921"/>
                </a:lnTo>
                <a:lnTo>
                  <a:pt x="376" y="907"/>
                </a:lnTo>
                <a:lnTo>
                  <a:pt x="376" y="893"/>
                </a:lnTo>
                <a:lnTo>
                  <a:pt x="383" y="879"/>
                </a:lnTo>
                <a:lnTo>
                  <a:pt x="383" y="865"/>
                </a:lnTo>
                <a:lnTo>
                  <a:pt x="383" y="858"/>
                </a:lnTo>
                <a:lnTo>
                  <a:pt x="383" y="843"/>
                </a:lnTo>
                <a:lnTo>
                  <a:pt x="390" y="829"/>
                </a:lnTo>
                <a:lnTo>
                  <a:pt x="390" y="815"/>
                </a:lnTo>
                <a:lnTo>
                  <a:pt x="390" y="801"/>
                </a:lnTo>
                <a:lnTo>
                  <a:pt x="390" y="794"/>
                </a:lnTo>
                <a:lnTo>
                  <a:pt x="397" y="780"/>
                </a:lnTo>
                <a:lnTo>
                  <a:pt x="397" y="765"/>
                </a:lnTo>
                <a:lnTo>
                  <a:pt x="397" y="751"/>
                </a:lnTo>
                <a:lnTo>
                  <a:pt x="397" y="744"/>
                </a:lnTo>
                <a:lnTo>
                  <a:pt x="397" y="730"/>
                </a:lnTo>
                <a:lnTo>
                  <a:pt x="397" y="723"/>
                </a:lnTo>
                <a:lnTo>
                  <a:pt x="397" y="709"/>
                </a:lnTo>
                <a:lnTo>
                  <a:pt x="397" y="702"/>
                </a:lnTo>
                <a:lnTo>
                  <a:pt x="397" y="687"/>
                </a:lnTo>
                <a:lnTo>
                  <a:pt x="397" y="680"/>
                </a:lnTo>
                <a:lnTo>
                  <a:pt x="397" y="673"/>
                </a:lnTo>
                <a:lnTo>
                  <a:pt x="397" y="659"/>
                </a:lnTo>
                <a:lnTo>
                  <a:pt x="397" y="652"/>
                </a:lnTo>
                <a:lnTo>
                  <a:pt x="397" y="645"/>
                </a:lnTo>
                <a:lnTo>
                  <a:pt x="397" y="638"/>
                </a:lnTo>
                <a:lnTo>
                  <a:pt x="397" y="631"/>
                </a:lnTo>
                <a:lnTo>
                  <a:pt x="397" y="624"/>
                </a:lnTo>
                <a:lnTo>
                  <a:pt x="397" y="617"/>
                </a:lnTo>
                <a:lnTo>
                  <a:pt x="397" y="610"/>
                </a:lnTo>
                <a:lnTo>
                  <a:pt x="397" y="602"/>
                </a:lnTo>
                <a:lnTo>
                  <a:pt x="397" y="595"/>
                </a:lnTo>
                <a:lnTo>
                  <a:pt x="397" y="588"/>
                </a:lnTo>
                <a:lnTo>
                  <a:pt x="397" y="581"/>
                </a:lnTo>
                <a:lnTo>
                  <a:pt x="397" y="574"/>
                </a:lnTo>
                <a:lnTo>
                  <a:pt x="397" y="567"/>
                </a:lnTo>
                <a:lnTo>
                  <a:pt x="397" y="574"/>
                </a:lnTo>
                <a:lnTo>
                  <a:pt x="404" y="581"/>
                </a:lnTo>
                <a:lnTo>
                  <a:pt x="404" y="588"/>
                </a:lnTo>
                <a:lnTo>
                  <a:pt x="411" y="595"/>
                </a:lnTo>
                <a:lnTo>
                  <a:pt x="411" y="602"/>
                </a:lnTo>
                <a:lnTo>
                  <a:pt x="418" y="610"/>
                </a:lnTo>
                <a:lnTo>
                  <a:pt x="418" y="617"/>
                </a:lnTo>
                <a:lnTo>
                  <a:pt x="425" y="624"/>
                </a:lnTo>
                <a:lnTo>
                  <a:pt x="425" y="631"/>
                </a:lnTo>
                <a:lnTo>
                  <a:pt x="432" y="638"/>
                </a:lnTo>
                <a:lnTo>
                  <a:pt x="432" y="645"/>
                </a:lnTo>
                <a:lnTo>
                  <a:pt x="439" y="652"/>
                </a:lnTo>
                <a:lnTo>
                  <a:pt x="446" y="659"/>
                </a:lnTo>
                <a:lnTo>
                  <a:pt x="454" y="666"/>
                </a:lnTo>
                <a:lnTo>
                  <a:pt x="454" y="673"/>
                </a:lnTo>
                <a:lnTo>
                  <a:pt x="461" y="680"/>
                </a:lnTo>
                <a:lnTo>
                  <a:pt x="468" y="695"/>
                </a:lnTo>
                <a:lnTo>
                  <a:pt x="475" y="702"/>
                </a:lnTo>
                <a:lnTo>
                  <a:pt x="475" y="709"/>
                </a:lnTo>
                <a:lnTo>
                  <a:pt x="482" y="723"/>
                </a:lnTo>
                <a:lnTo>
                  <a:pt x="489" y="730"/>
                </a:lnTo>
                <a:lnTo>
                  <a:pt x="496" y="744"/>
                </a:lnTo>
                <a:lnTo>
                  <a:pt x="510" y="751"/>
                </a:lnTo>
                <a:lnTo>
                  <a:pt x="517" y="765"/>
                </a:lnTo>
                <a:lnTo>
                  <a:pt x="524" y="780"/>
                </a:lnTo>
                <a:lnTo>
                  <a:pt x="532" y="794"/>
                </a:lnTo>
                <a:lnTo>
                  <a:pt x="546" y="801"/>
                </a:lnTo>
                <a:lnTo>
                  <a:pt x="553" y="815"/>
                </a:lnTo>
                <a:lnTo>
                  <a:pt x="567" y="829"/>
                </a:lnTo>
                <a:lnTo>
                  <a:pt x="574" y="843"/>
                </a:lnTo>
                <a:lnTo>
                  <a:pt x="588" y="858"/>
                </a:lnTo>
                <a:lnTo>
                  <a:pt x="602" y="872"/>
                </a:lnTo>
                <a:lnTo>
                  <a:pt x="617" y="886"/>
                </a:lnTo>
                <a:lnTo>
                  <a:pt x="624" y="900"/>
                </a:lnTo>
                <a:lnTo>
                  <a:pt x="638" y="914"/>
                </a:lnTo>
                <a:lnTo>
                  <a:pt x="652" y="928"/>
                </a:lnTo>
                <a:lnTo>
                  <a:pt x="666" y="943"/>
                </a:lnTo>
                <a:lnTo>
                  <a:pt x="680" y="957"/>
                </a:lnTo>
                <a:lnTo>
                  <a:pt x="695" y="971"/>
                </a:lnTo>
                <a:lnTo>
                  <a:pt x="709" y="985"/>
                </a:lnTo>
                <a:lnTo>
                  <a:pt x="716" y="999"/>
                </a:lnTo>
                <a:lnTo>
                  <a:pt x="730" y="1013"/>
                </a:lnTo>
                <a:lnTo>
                  <a:pt x="744" y="1021"/>
                </a:lnTo>
                <a:lnTo>
                  <a:pt x="758" y="1035"/>
                </a:lnTo>
                <a:lnTo>
                  <a:pt x="772" y="1042"/>
                </a:lnTo>
                <a:lnTo>
                  <a:pt x="780" y="1049"/>
                </a:lnTo>
                <a:lnTo>
                  <a:pt x="794" y="1063"/>
                </a:lnTo>
                <a:lnTo>
                  <a:pt x="808" y="1070"/>
                </a:lnTo>
                <a:lnTo>
                  <a:pt x="815" y="1070"/>
                </a:lnTo>
                <a:lnTo>
                  <a:pt x="822" y="1077"/>
                </a:lnTo>
                <a:lnTo>
                  <a:pt x="836" y="1084"/>
                </a:lnTo>
                <a:lnTo>
                  <a:pt x="843" y="1084"/>
                </a:lnTo>
                <a:lnTo>
                  <a:pt x="850" y="1091"/>
                </a:lnTo>
                <a:lnTo>
                  <a:pt x="858" y="1091"/>
                </a:lnTo>
                <a:lnTo>
                  <a:pt x="865" y="1091"/>
                </a:lnTo>
                <a:lnTo>
                  <a:pt x="872" y="1091"/>
                </a:lnTo>
                <a:lnTo>
                  <a:pt x="879" y="1084"/>
                </a:lnTo>
                <a:lnTo>
                  <a:pt x="886" y="1077"/>
                </a:lnTo>
                <a:lnTo>
                  <a:pt x="886" y="1070"/>
                </a:lnTo>
                <a:lnTo>
                  <a:pt x="886" y="1063"/>
                </a:lnTo>
                <a:lnTo>
                  <a:pt x="886" y="1056"/>
                </a:lnTo>
                <a:lnTo>
                  <a:pt x="886" y="1049"/>
                </a:lnTo>
                <a:lnTo>
                  <a:pt x="879" y="1035"/>
                </a:lnTo>
                <a:lnTo>
                  <a:pt x="879" y="1028"/>
                </a:lnTo>
                <a:lnTo>
                  <a:pt x="872" y="1021"/>
                </a:lnTo>
                <a:lnTo>
                  <a:pt x="872" y="1006"/>
                </a:lnTo>
                <a:lnTo>
                  <a:pt x="865" y="999"/>
                </a:lnTo>
                <a:lnTo>
                  <a:pt x="858" y="985"/>
                </a:lnTo>
                <a:lnTo>
                  <a:pt x="858" y="978"/>
                </a:lnTo>
                <a:lnTo>
                  <a:pt x="850" y="964"/>
                </a:lnTo>
                <a:lnTo>
                  <a:pt x="843" y="957"/>
                </a:lnTo>
                <a:lnTo>
                  <a:pt x="836" y="943"/>
                </a:lnTo>
                <a:lnTo>
                  <a:pt x="829" y="936"/>
                </a:lnTo>
                <a:lnTo>
                  <a:pt x="822" y="921"/>
                </a:lnTo>
                <a:lnTo>
                  <a:pt x="815" y="914"/>
                </a:lnTo>
                <a:lnTo>
                  <a:pt x="808" y="900"/>
                </a:lnTo>
                <a:lnTo>
                  <a:pt x="801" y="893"/>
                </a:lnTo>
                <a:lnTo>
                  <a:pt x="794" y="879"/>
                </a:lnTo>
                <a:lnTo>
                  <a:pt x="787" y="872"/>
                </a:lnTo>
                <a:lnTo>
                  <a:pt x="787" y="865"/>
                </a:lnTo>
                <a:lnTo>
                  <a:pt x="780" y="858"/>
                </a:lnTo>
                <a:lnTo>
                  <a:pt x="772" y="843"/>
                </a:lnTo>
                <a:lnTo>
                  <a:pt x="765" y="836"/>
                </a:lnTo>
                <a:lnTo>
                  <a:pt x="765" y="829"/>
                </a:lnTo>
                <a:lnTo>
                  <a:pt x="758" y="822"/>
                </a:lnTo>
                <a:lnTo>
                  <a:pt x="751" y="815"/>
                </a:lnTo>
                <a:lnTo>
                  <a:pt x="751" y="808"/>
                </a:lnTo>
                <a:lnTo>
                  <a:pt x="744" y="801"/>
                </a:lnTo>
                <a:lnTo>
                  <a:pt x="737" y="794"/>
                </a:lnTo>
                <a:lnTo>
                  <a:pt x="737" y="787"/>
                </a:lnTo>
                <a:lnTo>
                  <a:pt x="730" y="780"/>
                </a:lnTo>
                <a:lnTo>
                  <a:pt x="730" y="773"/>
                </a:lnTo>
                <a:lnTo>
                  <a:pt x="723" y="765"/>
                </a:lnTo>
                <a:lnTo>
                  <a:pt x="723" y="758"/>
                </a:lnTo>
                <a:lnTo>
                  <a:pt x="716" y="751"/>
                </a:lnTo>
                <a:lnTo>
                  <a:pt x="709" y="744"/>
                </a:lnTo>
                <a:lnTo>
                  <a:pt x="709" y="737"/>
                </a:lnTo>
                <a:lnTo>
                  <a:pt x="702" y="730"/>
                </a:lnTo>
                <a:lnTo>
                  <a:pt x="695" y="723"/>
                </a:lnTo>
                <a:lnTo>
                  <a:pt x="695" y="716"/>
                </a:lnTo>
                <a:lnTo>
                  <a:pt x="687" y="709"/>
                </a:lnTo>
                <a:lnTo>
                  <a:pt x="680" y="709"/>
                </a:lnTo>
                <a:lnTo>
                  <a:pt x="673" y="702"/>
                </a:lnTo>
                <a:lnTo>
                  <a:pt x="666" y="695"/>
                </a:lnTo>
                <a:lnTo>
                  <a:pt x="659" y="687"/>
                </a:lnTo>
                <a:lnTo>
                  <a:pt x="652" y="680"/>
                </a:lnTo>
                <a:lnTo>
                  <a:pt x="645" y="673"/>
                </a:lnTo>
                <a:lnTo>
                  <a:pt x="631" y="666"/>
                </a:lnTo>
                <a:lnTo>
                  <a:pt x="624" y="659"/>
                </a:lnTo>
                <a:lnTo>
                  <a:pt x="609" y="652"/>
                </a:lnTo>
                <a:lnTo>
                  <a:pt x="602" y="645"/>
                </a:lnTo>
                <a:lnTo>
                  <a:pt x="588" y="638"/>
                </a:lnTo>
                <a:lnTo>
                  <a:pt x="574" y="631"/>
                </a:lnTo>
                <a:lnTo>
                  <a:pt x="560" y="624"/>
                </a:lnTo>
                <a:lnTo>
                  <a:pt x="553" y="617"/>
                </a:lnTo>
                <a:lnTo>
                  <a:pt x="539" y="610"/>
                </a:lnTo>
                <a:lnTo>
                  <a:pt x="524" y="602"/>
                </a:lnTo>
                <a:lnTo>
                  <a:pt x="510" y="595"/>
                </a:lnTo>
                <a:lnTo>
                  <a:pt x="496" y="588"/>
                </a:lnTo>
                <a:lnTo>
                  <a:pt x="482" y="581"/>
                </a:lnTo>
                <a:lnTo>
                  <a:pt x="468" y="581"/>
                </a:lnTo>
                <a:lnTo>
                  <a:pt x="461" y="574"/>
                </a:lnTo>
                <a:lnTo>
                  <a:pt x="446" y="567"/>
                </a:lnTo>
                <a:lnTo>
                  <a:pt x="432" y="560"/>
                </a:lnTo>
                <a:lnTo>
                  <a:pt x="425" y="560"/>
                </a:lnTo>
                <a:lnTo>
                  <a:pt x="418" y="553"/>
                </a:lnTo>
                <a:lnTo>
                  <a:pt x="411" y="553"/>
                </a:lnTo>
                <a:lnTo>
                  <a:pt x="404" y="553"/>
                </a:lnTo>
                <a:lnTo>
                  <a:pt x="397" y="546"/>
                </a:lnTo>
                <a:lnTo>
                  <a:pt x="390" y="546"/>
                </a:lnTo>
                <a:lnTo>
                  <a:pt x="397" y="546"/>
                </a:lnTo>
                <a:lnTo>
                  <a:pt x="404" y="553"/>
                </a:lnTo>
                <a:lnTo>
                  <a:pt x="411" y="553"/>
                </a:lnTo>
                <a:lnTo>
                  <a:pt x="425" y="553"/>
                </a:lnTo>
                <a:lnTo>
                  <a:pt x="432" y="560"/>
                </a:lnTo>
                <a:lnTo>
                  <a:pt x="454" y="560"/>
                </a:lnTo>
                <a:lnTo>
                  <a:pt x="468" y="567"/>
                </a:lnTo>
                <a:lnTo>
                  <a:pt x="489" y="574"/>
                </a:lnTo>
                <a:lnTo>
                  <a:pt x="510" y="574"/>
                </a:lnTo>
                <a:lnTo>
                  <a:pt x="539" y="581"/>
                </a:lnTo>
                <a:lnTo>
                  <a:pt x="567" y="588"/>
                </a:lnTo>
                <a:lnTo>
                  <a:pt x="595" y="595"/>
                </a:lnTo>
                <a:lnTo>
                  <a:pt x="631" y="602"/>
                </a:lnTo>
                <a:lnTo>
                  <a:pt x="666" y="610"/>
                </a:lnTo>
                <a:lnTo>
                  <a:pt x="702" y="617"/>
                </a:lnTo>
                <a:lnTo>
                  <a:pt x="744" y="624"/>
                </a:lnTo>
                <a:lnTo>
                  <a:pt x="787" y="624"/>
                </a:lnTo>
                <a:lnTo>
                  <a:pt x="829" y="631"/>
                </a:lnTo>
                <a:lnTo>
                  <a:pt x="879" y="638"/>
                </a:lnTo>
                <a:lnTo>
                  <a:pt x="921" y="645"/>
                </a:lnTo>
                <a:lnTo>
                  <a:pt x="971" y="652"/>
                </a:lnTo>
                <a:lnTo>
                  <a:pt x="1021" y="652"/>
                </a:lnTo>
                <a:lnTo>
                  <a:pt x="1070" y="659"/>
                </a:lnTo>
                <a:lnTo>
                  <a:pt x="1127" y="659"/>
                </a:lnTo>
                <a:lnTo>
                  <a:pt x="1176" y="666"/>
                </a:lnTo>
                <a:lnTo>
                  <a:pt x="1233" y="666"/>
                </a:lnTo>
                <a:lnTo>
                  <a:pt x="1283" y="673"/>
                </a:lnTo>
                <a:lnTo>
                  <a:pt x="1332" y="673"/>
                </a:lnTo>
                <a:lnTo>
                  <a:pt x="1389" y="673"/>
                </a:lnTo>
                <a:lnTo>
                  <a:pt x="1439" y="673"/>
                </a:lnTo>
                <a:lnTo>
                  <a:pt x="1488" y="673"/>
                </a:lnTo>
                <a:lnTo>
                  <a:pt x="1538" y="666"/>
                </a:lnTo>
                <a:lnTo>
                  <a:pt x="1587" y="666"/>
                </a:lnTo>
                <a:lnTo>
                  <a:pt x="1637" y="666"/>
                </a:lnTo>
                <a:lnTo>
                  <a:pt x="1680" y="659"/>
                </a:lnTo>
                <a:lnTo>
                  <a:pt x="1729" y="652"/>
                </a:lnTo>
                <a:lnTo>
                  <a:pt x="1765" y="652"/>
                </a:lnTo>
                <a:lnTo>
                  <a:pt x="1807" y="645"/>
                </a:lnTo>
                <a:lnTo>
                  <a:pt x="1843" y="638"/>
                </a:lnTo>
                <a:lnTo>
                  <a:pt x="1878" y="631"/>
                </a:lnTo>
                <a:lnTo>
                  <a:pt x="1906" y="624"/>
                </a:lnTo>
                <a:lnTo>
                  <a:pt x="1935" y="617"/>
                </a:lnTo>
                <a:lnTo>
                  <a:pt x="1956" y="602"/>
                </a:lnTo>
                <a:lnTo>
                  <a:pt x="1977" y="595"/>
                </a:lnTo>
                <a:lnTo>
                  <a:pt x="1991" y="588"/>
                </a:lnTo>
                <a:lnTo>
                  <a:pt x="2006" y="574"/>
                </a:lnTo>
                <a:lnTo>
                  <a:pt x="2013" y="567"/>
                </a:lnTo>
                <a:lnTo>
                  <a:pt x="2020" y="553"/>
                </a:lnTo>
              </a:path>
            </a:pathLst>
          </a:custGeom>
          <a:solidFill>
            <a:schemeClr val="bg2"/>
          </a:solidFill>
          <a:ln w="22225" cap="flat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59"/>
          <p:cNvSpPr>
            <a:spLocks noChangeShapeType="1"/>
          </p:cNvSpPr>
          <p:nvPr/>
        </p:nvSpPr>
        <p:spPr bwMode="auto">
          <a:xfrm rot="-5402303">
            <a:off x="2664619" y="3112294"/>
            <a:ext cx="4087813" cy="3175"/>
          </a:xfrm>
          <a:prstGeom prst="line">
            <a:avLst/>
          </a:prstGeom>
          <a:noFill/>
          <a:ln w="28575">
            <a:solidFill>
              <a:srgbClr val="F8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Text Box 61"/>
          <p:cNvSpPr txBox="1">
            <a:spLocks noChangeArrowheads="1"/>
          </p:cNvSpPr>
          <p:nvPr/>
        </p:nvSpPr>
        <p:spPr bwMode="auto">
          <a:xfrm>
            <a:off x="4721225" y="831850"/>
            <a:ext cx="2403222" cy="400110"/>
          </a:xfrm>
          <a:prstGeom prst="rect">
            <a:avLst/>
          </a:prstGeom>
          <a:noFill/>
          <a:ln w="28575" cap="sq">
            <a:solidFill>
              <a:srgbClr val="F8262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</a:rPr>
              <a:t>Axis of the main lobe</a:t>
            </a:r>
            <a:endParaRPr lang="fr-FR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66" name="Text Box 62"/>
          <p:cNvSpPr txBox="1">
            <a:spLocks noChangeArrowheads="1"/>
          </p:cNvSpPr>
          <p:nvPr/>
        </p:nvSpPr>
        <p:spPr bwMode="auto">
          <a:xfrm>
            <a:off x="6575425" y="20272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7667" name="Text Box 63"/>
          <p:cNvSpPr txBox="1">
            <a:spLocks noChangeArrowheads="1"/>
          </p:cNvSpPr>
          <p:nvPr/>
        </p:nvSpPr>
        <p:spPr bwMode="auto">
          <a:xfrm>
            <a:off x="6181725" y="2624138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>
                <a:solidFill>
                  <a:schemeClr val="tx1"/>
                </a:solidFill>
                <a:latin typeface="Times New Roman" pitchFamily="18" charset="0"/>
              </a:rPr>
              <a:t>0,8</a:t>
            </a:r>
          </a:p>
        </p:txBody>
      </p:sp>
      <p:sp>
        <p:nvSpPr>
          <p:cNvPr id="27668" name="Text Box 64"/>
          <p:cNvSpPr txBox="1">
            <a:spLocks noChangeArrowheads="1"/>
          </p:cNvSpPr>
          <p:nvPr/>
        </p:nvSpPr>
        <p:spPr bwMode="auto">
          <a:xfrm>
            <a:off x="5788025" y="3271838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>
                <a:solidFill>
                  <a:schemeClr val="tx1"/>
                </a:solidFill>
                <a:latin typeface="Times New Roman" pitchFamily="18" charset="0"/>
              </a:rPr>
              <a:t>0,6</a:t>
            </a:r>
          </a:p>
        </p:txBody>
      </p:sp>
      <p:sp>
        <p:nvSpPr>
          <p:cNvPr id="27669" name="Text Box 65"/>
          <p:cNvSpPr txBox="1">
            <a:spLocks noChangeArrowheads="1"/>
          </p:cNvSpPr>
          <p:nvPr/>
        </p:nvSpPr>
        <p:spPr bwMode="auto">
          <a:xfrm>
            <a:off x="5394325" y="3894138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sz="2400">
                <a:solidFill>
                  <a:schemeClr val="tx1"/>
                </a:solidFill>
                <a:latin typeface="Times New Roman" pitchFamily="18" charset="0"/>
              </a:rPr>
              <a:t>0,4</a:t>
            </a:r>
          </a:p>
        </p:txBody>
      </p:sp>
      <p:sp>
        <p:nvSpPr>
          <p:cNvPr id="27670" name="Oval 66"/>
          <p:cNvSpPr>
            <a:spLocks noChangeArrowheads="1"/>
          </p:cNvSpPr>
          <p:nvPr/>
        </p:nvSpPr>
        <p:spPr bwMode="auto">
          <a:xfrm>
            <a:off x="4965700" y="3471863"/>
            <a:ext cx="127000" cy="762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1" name="Oval 67"/>
          <p:cNvSpPr>
            <a:spLocks noChangeArrowheads="1"/>
          </p:cNvSpPr>
          <p:nvPr/>
        </p:nvSpPr>
        <p:spPr bwMode="auto">
          <a:xfrm>
            <a:off x="4381500" y="3484563"/>
            <a:ext cx="127000" cy="762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72" name="Line 68"/>
          <p:cNvSpPr>
            <a:spLocks noChangeShapeType="1"/>
          </p:cNvSpPr>
          <p:nvPr/>
        </p:nvSpPr>
        <p:spPr bwMode="auto">
          <a:xfrm flipV="1">
            <a:off x="4711700" y="1668463"/>
            <a:ext cx="673100" cy="35179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69"/>
          <p:cNvSpPr>
            <a:spLocks noChangeShapeType="1"/>
          </p:cNvSpPr>
          <p:nvPr/>
        </p:nvSpPr>
        <p:spPr bwMode="auto">
          <a:xfrm flipH="1" flipV="1">
            <a:off x="4051300" y="1655763"/>
            <a:ext cx="673100" cy="35179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Arc 70"/>
          <p:cNvSpPr>
            <a:spLocks/>
          </p:cNvSpPr>
          <p:nvPr/>
        </p:nvSpPr>
        <p:spPr bwMode="auto">
          <a:xfrm>
            <a:off x="4111625" y="1506538"/>
            <a:ext cx="1206500" cy="876300"/>
          </a:xfrm>
          <a:custGeom>
            <a:avLst/>
            <a:gdLst>
              <a:gd name="T0" fmla="*/ 0 w 20665"/>
              <a:gd name="T1" fmla="*/ 109538 h 21600"/>
              <a:gd name="T2" fmla="*/ 1206500 w 20665"/>
              <a:gd name="T3" fmla="*/ 104061 h 21600"/>
              <a:gd name="T4" fmla="*/ 610460 w 20665"/>
              <a:gd name="T5" fmla="*/ 876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65" h="21600" fill="none" extrusionOk="0">
                <a:moveTo>
                  <a:pt x="-1" y="2699"/>
                </a:moveTo>
                <a:cubicBezTo>
                  <a:pt x="3200" y="928"/>
                  <a:pt x="6798" y="-1"/>
                  <a:pt x="10456" y="0"/>
                </a:cubicBezTo>
                <a:cubicBezTo>
                  <a:pt x="14018" y="0"/>
                  <a:pt x="17525" y="881"/>
                  <a:pt x="20665" y="2564"/>
                </a:cubicBezTo>
              </a:path>
              <a:path w="20665" h="21600" stroke="0" extrusionOk="0">
                <a:moveTo>
                  <a:pt x="-1" y="2699"/>
                </a:moveTo>
                <a:cubicBezTo>
                  <a:pt x="3200" y="928"/>
                  <a:pt x="6798" y="-1"/>
                  <a:pt x="10456" y="0"/>
                </a:cubicBezTo>
                <a:cubicBezTo>
                  <a:pt x="14018" y="0"/>
                  <a:pt x="17525" y="881"/>
                  <a:pt x="20665" y="2564"/>
                </a:cubicBezTo>
                <a:lnTo>
                  <a:pt x="10456" y="21600"/>
                </a:lnTo>
                <a:lnTo>
                  <a:pt x="-1" y="2699"/>
                </a:lnTo>
                <a:close/>
              </a:path>
            </a:pathLst>
          </a:custGeom>
          <a:noFill/>
          <a:ln w="38100" cap="sq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Text Box 71"/>
          <p:cNvSpPr txBox="1">
            <a:spLocks noChangeArrowheads="1"/>
          </p:cNvSpPr>
          <p:nvPr/>
        </p:nvSpPr>
        <p:spPr bwMode="auto">
          <a:xfrm>
            <a:off x="1403648" y="1060450"/>
            <a:ext cx="3251211" cy="400110"/>
          </a:xfrm>
          <a:prstGeom prst="rect">
            <a:avLst/>
          </a:prstGeom>
          <a:noFill/>
          <a:ln w="28575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</a:rPr>
              <a:t>Half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</a:rPr>
              <a:t>-power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</a:rPr>
              <a:t>beamwidth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</a:rPr>
              <a:t>(-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</a:rPr>
              <a:t>3dB)</a:t>
            </a:r>
          </a:p>
        </p:txBody>
      </p:sp>
      <p:sp>
        <p:nvSpPr>
          <p:cNvPr id="27676" name="Line 72"/>
          <p:cNvSpPr>
            <a:spLocks noChangeShapeType="1"/>
          </p:cNvSpPr>
          <p:nvPr/>
        </p:nvSpPr>
        <p:spPr bwMode="auto">
          <a:xfrm flipV="1">
            <a:off x="4749800" y="1719263"/>
            <a:ext cx="1524000" cy="3429000"/>
          </a:xfrm>
          <a:prstGeom prst="line">
            <a:avLst/>
          </a:prstGeom>
          <a:noFill/>
          <a:ln w="28575" cap="sq">
            <a:solidFill>
              <a:srgbClr val="99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73"/>
          <p:cNvSpPr>
            <a:spLocks noChangeShapeType="1"/>
          </p:cNvSpPr>
          <p:nvPr/>
        </p:nvSpPr>
        <p:spPr bwMode="auto">
          <a:xfrm flipH="1" flipV="1">
            <a:off x="3200400" y="1757363"/>
            <a:ext cx="1524000" cy="3429000"/>
          </a:xfrm>
          <a:prstGeom prst="line">
            <a:avLst/>
          </a:prstGeom>
          <a:noFill/>
          <a:ln w="28575" cap="sq">
            <a:solidFill>
              <a:srgbClr val="99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Text Box 75"/>
          <p:cNvSpPr txBox="1">
            <a:spLocks noChangeArrowheads="1"/>
          </p:cNvSpPr>
          <p:nvPr/>
        </p:nvSpPr>
        <p:spPr bwMode="auto">
          <a:xfrm>
            <a:off x="6588125" y="1416050"/>
            <a:ext cx="1919115" cy="400110"/>
          </a:xfrm>
          <a:prstGeom prst="rect">
            <a:avLst/>
          </a:prstGeom>
          <a:noFill/>
          <a:ln w="28575" cap="sq">
            <a:solidFill>
              <a:srgbClr val="99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</a:rPr>
              <a:t>Zero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</a:rPr>
              <a:t> of radiation</a:t>
            </a:r>
            <a:endParaRPr lang="fr-FR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79" name="Line 76"/>
          <p:cNvSpPr>
            <a:spLocks noChangeShapeType="1"/>
          </p:cNvSpPr>
          <p:nvPr/>
        </p:nvSpPr>
        <p:spPr bwMode="auto">
          <a:xfrm>
            <a:off x="1841500" y="2786063"/>
            <a:ext cx="2120900" cy="1676400"/>
          </a:xfrm>
          <a:prstGeom prst="line">
            <a:avLst/>
          </a:prstGeom>
          <a:noFill/>
          <a:ln w="38100" cap="sq">
            <a:solidFill>
              <a:srgbClr val="00FF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77"/>
          <p:cNvSpPr>
            <a:spLocks noChangeShapeType="1"/>
          </p:cNvSpPr>
          <p:nvPr/>
        </p:nvSpPr>
        <p:spPr bwMode="auto">
          <a:xfrm>
            <a:off x="1803400" y="2760663"/>
            <a:ext cx="3352800" cy="2006600"/>
          </a:xfrm>
          <a:prstGeom prst="line">
            <a:avLst/>
          </a:prstGeom>
          <a:noFill/>
          <a:ln w="38100" cap="sq">
            <a:solidFill>
              <a:srgbClr val="00FF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Text Box 78"/>
          <p:cNvSpPr txBox="1">
            <a:spLocks noChangeArrowheads="1"/>
          </p:cNvSpPr>
          <p:nvPr/>
        </p:nvSpPr>
        <p:spPr bwMode="auto">
          <a:xfrm>
            <a:off x="684751" y="2060848"/>
            <a:ext cx="1871025" cy="707886"/>
          </a:xfrm>
          <a:prstGeom prst="rect">
            <a:avLst/>
          </a:prstGeom>
          <a:noFill/>
          <a:ln w="28575" cap="sq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/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</a:rPr>
              <a:t>Secondary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</a:rPr>
              <a:t> lobes</a:t>
            </a:r>
          </a:p>
          <a:p>
            <a:pPr algn="l"/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</a:rPr>
              <a:t>sidelobes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fr-FR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195736" y="0"/>
            <a:ext cx="4797788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Types 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of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representation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35814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676" name="Picture 5" descr="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2"/>
          <a:stretch>
            <a:fillRect/>
          </a:stretch>
        </p:blipFill>
        <p:spPr bwMode="auto">
          <a:xfrm>
            <a:off x="609600" y="2590800"/>
            <a:ext cx="5181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</a:rPr>
              <a:t>There </a:t>
            </a:r>
            <a:r>
              <a:rPr lang="en-US" altLang="en-US" sz="2400" dirty="0">
                <a:solidFill>
                  <a:schemeClr val="tx1"/>
                </a:solidFill>
              </a:rPr>
              <a:t>are a multitude of ways to represent the radiation of an antenna: </a:t>
            </a:r>
            <a:r>
              <a:rPr lang="en-US" altLang="en-US" sz="2400" dirty="0" smtClean="0">
                <a:solidFill>
                  <a:schemeClr val="tx1"/>
                </a:solidFill>
              </a:rPr>
              <a:t>field pattern, power pattern, </a:t>
            </a:r>
            <a:r>
              <a:rPr lang="en-US" altLang="en-US" sz="2400" dirty="0">
                <a:solidFill>
                  <a:schemeClr val="tx1"/>
                </a:solidFill>
              </a:rPr>
              <a:t>gain, directivity, polar or Cartesian, linear or decibels, 2D or 3D</a:t>
            </a:r>
            <a:endParaRPr lang="fr-FR" altLang="en-US" sz="2400" dirty="0">
              <a:solidFill>
                <a:schemeClr val="tx1"/>
              </a:solidFill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3474" r="47694" b="14977"/>
          <a:stretch>
            <a:fillRect/>
          </a:stretch>
        </p:blipFill>
        <p:spPr bwMode="auto">
          <a:xfrm>
            <a:off x="5561013" y="2455863"/>
            <a:ext cx="3278187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619672" y="0"/>
            <a:ext cx="597118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of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microwave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bridge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9699" name="Group 129"/>
          <p:cNvGrpSpPr>
            <a:grpSpLocks/>
          </p:cNvGrpSpPr>
          <p:nvPr/>
        </p:nvGrpSpPr>
        <p:grpSpPr bwMode="auto">
          <a:xfrm>
            <a:off x="900113" y="685800"/>
            <a:ext cx="3525837" cy="2760663"/>
            <a:chOff x="628" y="634"/>
            <a:chExt cx="2221" cy="1739"/>
          </a:xfrm>
        </p:grpSpPr>
        <p:sp>
          <p:nvSpPr>
            <p:cNvPr id="29815" name="Rectangle 130"/>
            <p:cNvSpPr>
              <a:spLocks noChangeArrowheads="1"/>
            </p:cNvSpPr>
            <p:nvPr/>
          </p:nvSpPr>
          <p:spPr bwMode="auto">
            <a:xfrm>
              <a:off x="927" y="798"/>
              <a:ext cx="1807" cy="1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6" name="Rectangle 131"/>
            <p:cNvSpPr>
              <a:spLocks noChangeArrowheads="1"/>
            </p:cNvSpPr>
            <p:nvPr/>
          </p:nvSpPr>
          <p:spPr bwMode="auto">
            <a:xfrm>
              <a:off x="927" y="798"/>
              <a:ext cx="1807" cy="130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7" name="Freeform 132"/>
            <p:cNvSpPr>
              <a:spLocks/>
            </p:cNvSpPr>
            <p:nvPr/>
          </p:nvSpPr>
          <p:spPr bwMode="auto">
            <a:xfrm>
              <a:off x="927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Freeform 133"/>
            <p:cNvSpPr>
              <a:spLocks/>
            </p:cNvSpPr>
            <p:nvPr/>
          </p:nvSpPr>
          <p:spPr bwMode="auto">
            <a:xfrm>
              <a:off x="1380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Freeform 134"/>
            <p:cNvSpPr>
              <a:spLocks/>
            </p:cNvSpPr>
            <p:nvPr/>
          </p:nvSpPr>
          <p:spPr bwMode="auto">
            <a:xfrm>
              <a:off x="1834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Freeform 135"/>
            <p:cNvSpPr>
              <a:spLocks/>
            </p:cNvSpPr>
            <p:nvPr/>
          </p:nvSpPr>
          <p:spPr bwMode="auto">
            <a:xfrm>
              <a:off x="2280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Freeform 136"/>
            <p:cNvSpPr>
              <a:spLocks/>
            </p:cNvSpPr>
            <p:nvPr/>
          </p:nvSpPr>
          <p:spPr bwMode="auto">
            <a:xfrm>
              <a:off x="2734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Freeform 137"/>
            <p:cNvSpPr>
              <a:spLocks/>
            </p:cNvSpPr>
            <p:nvPr/>
          </p:nvSpPr>
          <p:spPr bwMode="auto">
            <a:xfrm>
              <a:off x="927" y="2102"/>
              <a:ext cx="1807" cy="1"/>
            </a:xfrm>
            <a:custGeom>
              <a:avLst/>
              <a:gdLst>
                <a:gd name="T0" fmla="*/ 0 w 255"/>
                <a:gd name="T1" fmla="*/ 0 h 1"/>
                <a:gd name="T2" fmla="*/ 1807 w 255"/>
                <a:gd name="T3" fmla="*/ 0 h 1"/>
                <a:gd name="T4" fmla="*/ 1807 w 25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1">
                  <a:moveTo>
                    <a:pt x="0" y="0"/>
                  </a:moveTo>
                  <a:lnTo>
                    <a:pt x="2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Freeform 138"/>
            <p:cNvSpPr>
              <a:spLocks/>
            </p:cNvSpPr>
            <p:nvPr/>
          </p:nvSpPr>
          <p:spPr bwMode="auto">
            <a:xfrm>
              <a:off x="927" y="1839"/>
              <a:ext cx="1807" cy="1"/>
            </a:xfrm>
            <a:custGeom>
              <a:avLst/>
              <a:gdLst>
                <a:gd name="T0" fmla="*/ 0 w 255"/>
                <a:gd name="T1" fmla="*/ 0 h 1"/>
                <a:gd name="T2" fmla="*/ 1807 w 255"/>
                <a:gd name="T3" fmla="*/ 0 h 1"/>
                <a:gd name="T4" fmla="*/ 1807 w 25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1">
                  <a:moveTo>
                    <a:pt x="0" y="0"/>
                  </a:moveTo>
                  <a:lnTo>
                    <a:pt x="2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Freeform 139"/>
            <p:cNvSpPr>
              <a:spLocks/>
            </p:cNvSpPr>
            <p:nvPr/>
          </p:nvSpPr>
          <p:spPr bwMode="auto">
            <a:xfrm>
              <a:off x="927" y="1577"/>
              <a:ext cx="1807" cy="1"/>
            </a:xfrm>
            <a:custGeom>
              <a:avLst/>
              <a:gdLst>
                <a:gd name="T0" fmla="*/ 0 w 255"/>
                <a:gd name="T1" fmla="*/ 0 h 1"/>
                <a:gd name="T2" fmla="*/ 1807 w 255"/>
                <a:gd name="T3" fmla="*/ 0 h 1"/>
                <a:gd name="T4" fmla="*/ 1807 w 25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1">
                  <a:moveTo>
                    <a:pt x="0" y="0"/>
                  </a:moveTo>
                  <a:lnTo>
                    <a:pt x="2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Freeform 140"/>
            <p:cNvSpPr>
              <a:spLocks/>
            </p:cNvSpPr>
            <p:nvPr/>
          </p:nvSpPr>
          <p:spPr bwMode="auto">
            <a:xfrm>
              <a:off x="927" y="1322"/>
              <a:ext cx="1807" cy="1"/>
            </a:xfrm>
            <a:custGeom>
              <a:avLst/>
              <a:gdLst>
                <a:gd name="T0" fmla="*/ 0 w 255"/>
                <a:gd name="T1" fmla="*/ 0 h 1"/>
                <a:gd name="T2" fmla="*/ 1807 w 255"/>
                <a:gd name="T3" fmla="*/ 0 h 1"/>
                <a:gd name="T4" fmla="*/ 1807 w 25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1">
                  <a:moveTo>
                    <a:pt x="0" y="0"/>
                  </a:moveTo>
                  <a:lnTo>
                    <a:pt x="2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Freeform 141"/>
            <p:cNvSpPr>
              <a:spLocks/>
            </p:cNvSpPr>
            <p:nvPr/>
          </p:nvSpPr>
          <p:spPr bwMode="auto">
            <a:xfrm>
              <a:off x="927" y="1060"/>
              <a:ext cx="1807" cy="1"/>
            </a:xfrm>
            <a:custGeom>
              <a:avLst/>
              <a:gdLst>
                <a:gd name="T0" fmla="*/ 0 w 255"/>
                <a:gd name="T1" fmla="*/ 0 h 1"/>
                <a:gd name="T2" fmla="*/ 1807 w 255"/>
                <a:gd name="T3" fmla="*/ 0 h 1"/>
                <a:gd name="T4" fmla="*/ 1807 w 25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1">
                  <a:moveTo>
                    <a:pt x="0" y="0"/>
                  </a:moveTo>
                  <a:lnTo>
                    <a:pt x="2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Freeform 142"/>
            <p:cNvSpPr>
              <a:spLocks/>
            </p:cNvSpPr>
            <p:nvPr/>
          </p:nvSpPr>
          <p:spPr bwMode="auto">
            <a:xfrm>
              <a:off x="927" y="798"/>
              <a:ext cx="1807" cy="1"/>
            </a:xfrm>
            <a:custGeom>
              <a:avLst/>
              <a:gdLst>
                <a:gd name="T0" fmla="*/ 0 w 255"/>
                <a:gd name="T1" fmla="*/ 0 h 1"/>
                <a:gd name="T2" fmla="*/ 1807 w 255"/>
                <a:gd name="T3" fmla="*/ 0 h 1"/>
                <a:gd name="T4" fmla="*/ 1807 w 25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1">
                  <a:moveTo>
                    <a:pt x="0" y="0"/>
                  </a:moveTo>
                  <a:lnTo>
                    <a:pt x="2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Line 143"/>
            <p:cNvSpPr>
              <a:spLocks noChangeShapeType="1"/>
            </p:cNvSpPr>
            <p:nvPr/>
          </p:nvSpPr>
          <p:spPr bwMode="auto">
            <a:xfrm>
              <a:off x="927" y="798"/>
              <a:ext cx="18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Freeform 144"/>
            <p:cNvSpPr>
              <a:spLocks/>
            </p:cNvSpPr>
            <p:nvPr/>
          </p:nvSpPr>
          <p:spPr bwMode="auto">
            <a:xfrm>
              <a:off x="927" y="798"/>
              <a:ext cx="1807" cy="1304"/>
            </a:xfrm>
            <a:custGeom>
              <a:avLst/>
              <a:gdLst>
                <a:gd name="T0" fmla="*/ 0 w 255"/>
                <a:gd name="T1" fmla="*/ 1304 h 184"/>
                <a:gd name="T2" fmla="*/ 1807 w 255"/>
                <a:gd name="T3" fmla="*/ 1304 h 184"/>
                <a:gd name="T4" fmla="*/ 1807 w 255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184"/>
                  </a:lnTo>
                  <a:lnTo>
                    <a:pt x="2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Line 145"/>
            <p:cNvSpPr>
              <a:spLocks noChangeShapeType="1"/>
            </p:cNvSpPr>
            <p:nvPr/>
          </p:nvSpPr>
          <p:spPr bwMode="auto">
            <a:xfrm flipV="1">
              <a:off x="927" y="798"/>
              <a:ext cx="1" cy="13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Line 146"/>
            <p:cNvSpPr>
              <a:spLocks noChangeShapeType="1"/>
            </p:cNvSpPr>
            <p:nvPr/>
          </p:nvSpPr>
          <p:spPr bwMode="auto">
            <a:xfrm>
              <a:off x="927" y="2102"/>
              <a:ext cx="18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Line 147"/>
            <p:cNvSpPr>
              <a:spLocks noChangeShapeType="1"/>
            </p:cNvSpPr>
            <p:nvPr/>
          </p:nvSpPr>
          <p:spPr bwMode="auto">
            <a:xfrm flipV="1">
              <a:off x="927" y="798"/>
              <a:ext cx="1" cy="13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Line 148"/>
            <p:cNvSpPr>
              <a:spLocks noChangeShapeType="1"/>
            </p:cNvSpPr>
            <p:nvPr/>
          </p:nvSpPr>
          <p:spPr bwMode="auto">
            <a:xfrm flipV="1">
              <a:off x="927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Line 149"/>
            <p:cNvSpPr>
              <a:spLocks noChangeShapeType="1"/>
            </p:cNvSpPr>
            <p:nvPr/>
          </p:nvSpPr>
          <p:spPr bwMode="auto">
            <a:xfrm>
              <a:off x="927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Rectangle 150"/>
            <p:cNvSpPr>
              <a:spLocks noChangeArrowheads="1"/>
            </p:cNvSpPr>
            <p:nvPr/>
          </p:nvSpPr>
          <p:spPr bwMode="auto">
            <a:xfrm>
              <a:off x="856" y="2130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-200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36" name="Line 151"/>
            <p:cNvSpPr>
              <a:spLocks noChangeShapeType="1"/>
            </p:cNvSpPr>
            <p:nvPr/>
          </p:nvSpPr>
          <p:spPr bwMode="auto">
            <a:xfrm flipV="1">
              <a:off x="1380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Line 152"/>
            <p:cNvSpPr>
              <a:spLocks noChangeShapeType="1"/>
            </p:cNvSpPr>
            <p:nvPr/>
          </p:nvSpPr>
          <p:spPr bwMode="auto">
            <a:xfrm>
              <a:off x="1380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Rectangle 153"/>
            <p:cNvSpPr>
              <a:spLocks noChangeArrowheads="1"/>
            </p:cNvSpPr>
            <p:nvPr/>
          </p:nvSpPr>
          <p:spPr bwMode="auto">
            <a:xfrm>
              <a:off x="1309" y="2130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-100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39" name="Line 154"/>
            <p:cNvSpPr>
              <a:spLocks noChangeShapeType="1"/>
            </p:cNvSpPr>
            <p:nvPr/>
          </p:nvSpPr>
          <p:spPr bwMode="auto">
            <a:xfrm flipV="1">
              <a:off x="1834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Line 155"/>
            <p:cNvSpPr>
              <a:spLocks noChangeShapeType="1"/>
            </p:cNvSpPr>
            <p:nvPr/>
          </p:nvSpPr>
          <p:spPr bwMode="auto">
            <a:xfrm>
              <a:off x="1834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Rectangle 156"/>
            <p:cNvSpPr>
              <a:spLocks noChangeArrowheads="1"/>
            </p:cNvSpPr>
            <p:nvPr/>
          </p:nvSpPr>
          <p:spPr bwMode="auto">
            <a:xfrm>
              <a:off x="1836" y="213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42" name="Line 157"/>
            <p:cNvSpPr>
              <a:spLocks noChangeShapeType="1"/>
            </p:cNvSpPr>
            <p:nvPr/>
          </p:nvSpPr>
          <p:spPr bwMode="auto">
            <a:xfrm flipV="1">
              <a:off x="2280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Line 158"/>
            <p:cNvSpPr>
              <a:spLocks noChangeShapeType="1"/>
            </p:cNvSpPr>
            <p:nvPr/>
          </p:nvSpPr>
          <p:spPr bwMode="auto">
            <a:xfrm>
              <a:off x="2280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Rectangle 159"/>
            <p:cNvSpPr>
              <a:spLocks noChangeArrowheads="1"/>
            </p:cNvSpPr>
            <p:nvPr/>
          </p:nvSpPr>
          <p:spPr bwMode="auto">
            <a:xfrm>
              <a:off x="2237" y="213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100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45" name="Line 160"/>
            <p:cNvSpPr>
              <a:spLocks noChangeShapeType="1"/>
            </p:cNvSpPr>
            <p:nvPr/>
          </p:nvSpPr>
          <p:spPr bwMode="auto">
            <a:xfrm flipV="1">
              <a:off x="2734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Line 161"/>
            <p:cNvSpPr>
              <a:spLocks noChangeShapeType="1"/>
            </p:cNvSpPr>
            <p:nvPr/>
          </p:nvSpPr>
          <p:spPr bwMode="auto">
            <a:xfrm>
              <a:off x="2734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Rectangle 162"/>
            <p:cNvSpPr>
              <a:spLocks noChangeArrowheads="1"/>
            </p:cNvSpPr>
            <p:nvPr/>
          </p:nvSpPr>
          <p:spPr bwMode="auto">
            <a:xfrm>
              <a:off x="2690" y="213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200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48" name="Line 163"/>
            <p:cNvSpPr>
              <a:spLocks noChangeShapeType="1"/>
            </p:cNvSpPr>
            <p:nvPr/>
          </p:nvSpPr>
          <p:spPr bwMode="auto">
            <a:xfrm>
              <a:off x="927" y="210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9" name="Line 164"/>
            <p:cNvSpPr>
              <a:spLocks noChangeShapeType="1"/>
            </p:cNvSpPr>
            <p:nvPr/>
          </p:nvSpPr>
          <p:spPr bwMode="auto">
            <a:xfrm flipH="1">
              <a:off x="2713" y="210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Rectangle 165"/>
            <p:cNvSpPr>
              <a:spLocks noChangeArrowheads="1"/>
            </p:cNvSpPr>
            <p:nvPr/>
          </p:nvSpPr>
          <p:spPr bwMode="auto">
            <a:xfrm>
              <a:off x="797" y="2045"/>
              <a:ext cx="1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-80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51" name="Line 166"/>
            <p:cNvSpPr>
              <a:spLocks noChangeShapeType="1"/>
            </p:cNvSpPr>
            <p:nvPr/>
          </p:nvSpPr>
          <p:spPr bwMode="auto">
            <a:xfrm>
              <a:off x="927" y="183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Line 167"/>
            <p:cNvSpPr>
              <a:spLocks noChangeShapeType="1"/>
            </p:cNvSpPr>
            <p:nvPr/>
          </p:nvSpPr>
          <p:spPr bwMode="auto">
            <a:xfrm flipH="1">
              <a:off x="2713" y="183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Rectangle 168"/>
            <p:cNvSpPr>
              <a:spLocks noChangeArrowheads="1"/>
            </p:cNvSpPr>
            <p:nvPr/>
          </p:nvSpPr>
          <p:spPr bwMode="auto">
            <a:xfrm>
              <a:off x="797" y="1783"/>
              <a:ext cx="1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-60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54" name="Line 169"/>
            <p:cNvSpPr>
              <a:spLocks noChangeShapeType="1"/>
            </p:cNvSpPr>
            <p:nvPr/>
          </p:nvSpPr>
          <p:spPr bwMode="auto">
            <a:xfrm>
              <a:off x="927" y="157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Line 170"/>
            <p:cNvSpPr>
              <a:spLocks noChangeShapeType="1"/>
            </p:cNvSpPr>
            <p:nvPr/>
          </p:nvSpPr>
          <p:spPr bwMode="auto">
            <a:xfrm flipH="1">
              <a:off x="2713" y="157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Rectangle 171"/>
            <p:cNvSpPr>
              <a:spLocks noChangeArrowheads="1"/>
            </p:cNvSpPr>
            <p:nvPr/>
          </p:nvSpPr>
          <p:spPr bwMode="auto">
            <a:xfrm>
              <a:off x="797" y="1520"/>
              <a:ext cx="1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-40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57" name="Line 172"/>
            <p:cNvSpPr>
              <a:spLocks noChangeShapeType="1"/>
            </p:cNvSpPr>
            <p:nvPr/>
          </p:nvSpPr>
          <p:spPr bwMode="auto">
            <a:xfrm>
              <a:off x="927" y="132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Line 173"/>
            <p:cNvSpPr>
              <a:spLocks noChangeShapeType="1"/>
            </p:cNvSpPr>
            <p:nvPr/>
          </p:nvSpPr>
          <p:spPr bwMode="auto">
            <a:xfrm flipH="1">
              <a:off x="2713" y="132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Rectangle 174"/>
            <p:cNvSpPr>
              <a:spLocks noChangeArrowheads="1"/>
            </p:cNvSpPr>
            <p:nvPr/>
          </p:nvSpPr>
          <p:spPr bwMode="auto">
            <a:xfrm>
              <a:off x="797" y="1265"/>
              <a:ext cx="1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-20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60" name="Line 175"/>
            <p:cNvSpPr>
              <a:spLocks noChangeShapeType="1"/>
            </p:cNvSpPr>
            <p:nvPr/>
          </p:nvSpPr>
          <p:spPr bwMode="auto">
            <a:xfrm>
              <a:off x="927" y="106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Line 176"/>
            <p:cNvSpPr>
              <a:spLocks noChangeShapeType="1"/>
            </p:cNvSpPr>
            <p:nvPr/>
          </p:nvSpPr>
          <p:spPr bwMode="auto">
            <a:xfrm flipH="1">
              <a:off x="2713" y="106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Rectangle 177"/>
            <p:cNvSpPr>
              <a:spLocks noChangeArrowheads="1"/>
            </p:cNvSpPr>
            <p:nvPr/>
          </p:nvSpPr>
          <p:spPr bwMode="auto">
            <a:xfrm>
              <a:off x="872" y="100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63" name="Line 178"/>
            <p:cNvSpPr>
              <a:spLocks noChangeShapeType="1"/>
            </p:cNvSpPr>
            <p:nvPr/>
          </p:nvSpPr>
          <p:spPr bwMode="auto">
            <a:xfrm>
              <a:off x="927" y="79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Line 179"/>
            <p:cNvSpPr>
              <a:spLocks noChangeShapeType="1"/>
            </p:cNvSpPr>
            <p:nvPr/>
          </p:nvSpPr>
          <p:spPr bwMode="auto">
            <a:xfrm flipH="1">
              <a:off x="2713" y="79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Rectangle 180"/>
            <p:cNvSpPr>
              <a:spLocks noChangeArrowheads="1"/>
            </p:cNvSpPr>
            <p:nvPr/>
          </p:nvSpPr>
          <p:spPr bwMode="auto">
            <a:xfrm>
              <a:off x="824" y="741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20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66" name="Line 181"/>
            <p:cNvSpPr>
              <a:spLocks noChangeShapeType="1"/>
            </p:cNvSpPr>
            <p:nvPr/>
          </p:nvSpPr>
          <p:spPr bwMode="auto">
            <a:xfrm>
              <a:off x="927" y="798"/>
              <a:ext cx="18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Freeform 182"/>
            <p:cNvSpPr>
              <a:spLocks/>
            </p:cNvSpPr>
            <p:nvPr/>
          </p:nvSpPr>
          <p:spPr bwMode="auto">
            <a:xfrm>
              <a:off x="927" y="798"/>
              <a:ext cx="1807" cy="1304"/>
            </a:xfrm>
            <a:custGeom>
              <a:avLst/>
              <a:gdLst>
                <a:gd name="T0" fmla="*/ 0 w 255"/>
                <a:gd name="T1" fmla="*/ 1304 h 184"/>
                <a:gd name="T2" fmla="*/ 1807 w 255"/>
                <a:gd name="T3" fmla="*/ 1304 h 184"/>
                <a:gd name="T4" fmla="*/ 1807 w 255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184">
                  <a:moveTo>
                    <a:pt x="0" y="184"/>
                  </a:moveTo>
                  <a:lnTo>
                    <a:pt x="255" y="184"/>
                  </a:lnTo>
                  <a:lnTo>
                    <a:pt x="2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Line 183"/>
            <p:cNvSpPr>
              <a:spLocks noChangeShapeType="1"/>
            </p:cNvSpPr>
            <p:nvPr/>
          </p:nvSpPr>
          <p:spPr bwMode="auto">
            <a:xfrm flipV="1">
              <a:off x="927" y="798"/>
              <a:ext cx="1" cy="13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Freeform 184"/>
            <p:cNvSpPr>
              <a:spLocks/>
            </p:cNvSpPr>
            <p:nvPr/>
          </p:nvSpPr>
          <p:spPr bwMode="auto">
            <a:xfrm>
              <a:off x="1019" y="826"/>
              <a:ext cx="1623" cy="1063"/>
            </a:xfrm>
            <a:custGeom>
              <a:avLst/>
              <a:gdLst>
                <a:gd name="T0" fmla="*/ 28 w 1623"/>
                <a:gd name="T1" fmla="*/ 879 h 1063"/>
                <a:gd name="T2" fmla="*/ 50 w 1623"/>
                <a:gd name="T3" fmla="*/ 865 h 1063"/>
                <a:gd name="T4" fmla="*/ 78 w 1623"/>
                <a:gd name="T5" fmla="*/ 950 h 1063"/>
                <a:gd name="T6" fmla="*/ 106 w 1623"/>
                <a:gd name="T7" fmla="*/ 850 h 1063"/>
                <a:gd name="T8" fmla="*/ 135 w 1623"/>
                <a:gd name="T9" fmla="*/ 758 h 1063"/>
                <a:gd name="T10" fmla="*/ 163 w 1623"/>
                <a:gd name="T11" fmla="*/ 843 h 1063"/>
                <a:gd name="T12" fmla="*/ 191 w 1623"/>
                <a:gd name="T13" fmla="*/ 744 h 1063"/>
                <a:gd name="T14" fmla="*/ 213 w 1623"/>
                <a:gd name="T15" fmla="*/ 709 h 1063"/>
                <a:gd name="T16" fmla="*/ 248 w 1623"/>
                <a:gd name="T17" fmla="*/ 730 h 1063"/>
                <a:gd name="T18" fmla="*/ 276 w 1623"/>
                <a:gd name="T19" fmla="*/ 631 h 1063"/>
                <a:gd name="T20" fmla="*/ 305 w 1623"/>
                <a:gd name="T21" fmla="*/ 567 h 1063"/>
                <a:gd name="T22" fmla="*/ 333 w 1623"/>
                <a:gd name="T23" fmla="*/ 687 h 1063"/>
                <a:gd name="T24" fmla="*/ 361 w 1623"/>
                <a:gd name="T25" fmla="*/ 638 h 1063"/>
                <a:gd name="T26" fmla="*/ 390 w 1623"/>
                <a:gd name="T27" fmla="*/ 609 h 1063"/>
                <a:gd name="T28" fmla="*/ 411 w 1623"/>
                <a:gd name="T29" fmla="*/ 645 h 1063"/>
                <a:gd name="T30" fmla="*/ 446 w 1623"/>
                <a:gd name="T31" fmla="*/ 531 h 1063"/>
                <a:gd name="T32" fmla="*/ 475 w 1623"/>
                <a:gd name="T33" fmla="*/ 602 h 1063"/>
                <a:gd name="T34" fmla="*/ 503 w 1623"/>
                <a:gd name="T35" fmla="*/ 375 h 1063"/>
                <a:gd name="T36" fmla="*/ 531 w 1623"/>
                <a:gd name="T37" fmla="*/ 347 h 1063"/>
                <a:gd name="T38" fmla="*/ 560 w 1623"/>
                <a:gd name="T39" fmla="*/ 496 h 1063"/>
                <a:gd name="T40" fmla="*/ 588 w 1623"/>
                <a:gd name="T41" fmla="*/ 319 h 1063"/>
                <a:gd name="T42" fmla="*/ 617 w 1623"/>
                <a:gd name="T43" fmla="*/ 383 h 1063"/>
                <a:gd name="T44" fmla="*/ 645 w 1623"/>
                <a:gd name="T45" fmla="*/ 340 h 1063"/>
                <a:gd name="T46" fmla="*/ 673 w 1623"/>
                <a:gd name="T47" fmla="*/ 290 h 1063"/>
                <a:gd name="T48" fmla="*/ 702 w 1623"/>
                <a:gd name="T49" fmla="*/ 439 h 1063"/>
                <a:gd name="T50" fmla="*/ 723 w 1623"/>
                <a:gd name="T51" fmla="*/ 333 h 1063"/>
                <a:gd name="T52" fmla="*/ 758 w 1623"/>
                <a:gd name="T53" fmla="*/ 319 h 1063"/>
                <a:gd name="T54" fmla="*/ 787 w 1623"/>
                <a:gd name="T55" fmla="*/ 326 h 1063"/>
                <a:gd name="T56" fmla="*/ 815 w 1623"/>
                <a:gd name="T57" fmla="*/ 49 h 1063"/>
                <a:gd name="T58" fmla="*/ 850 w 1623"/>
                <a:gd name="T59" fmla="*/ 49 h 1063"/>
                <a:gd name="T60" fmla="*/ 872 w 1623"/>
                <a:gd name="T61" fmla="*/ 163 h 1063"/>
                <a:gd name="T62" fmla="*/ 900 w 1623"/>
                <a:gd name="T63" fmla="*/ 510 h 1063"/>
                <a:gd name="T64" fmla="*/ 935 w 1623"/>
                <a:gd name="T65" fmla="*/ 340 h 1063"/>
                <a:gd name="T66" fmla="*/ 964 w 1623"/>
                <a:gd name="T67" fmla="*/ 276 h 1063"/>
                <a:gd name="T68" fmla="*/ 985 w 1623"/>
                <a:gd name="T69" fmla="*/ 368 h 1063"/>
                <a:gd name="T70" fmla="*/ 1020 w 1623"/>
                <a:gd name="T71" fmla="*/ 397 h 1063"/>
                <a:gd name="T72" fmla="*/ 1049 w 1623"/>
                <a:gd name="T73" fmla="*/ 340 h 1063"/>
                <a:gd name="T74" fmla="*/ 1077 w 1623"/>
                <a:gd name="T75" fmla="*/ 432 h 1063"/>
                <a:gd name="T76" fmla="*/ 1106 w 1623"/>
                <a:gd name="T77" fmla="*/ 439 h 1063"/>
                <a:gd name="T78" fmla="*/ 1134 w 1623"/>
                <a:gd name="T79" fmla="*/ 425 h 1063"/>
                <a:gd name="T80" fmla="*/ 1162 w 1623"/>
                <a:gd name="T81" fmla="*/ 503 h 1063"/>
                <a:gd name="T82" fmla="*/ 1191 w 1623"/>
                <a:gd name="T83" fmla="*/ 645 h 1063"/>
                <a:gd name="T84" fmla="*/ 1219 w 1623"/>
                <a:gd name="T85" fmla="*/ 1042 h 1063"/>
                <a:gd name="T86" fmla="*/ 1247 w 1623"/>
                <a:gd name="T87" fmla="*/ 702 h 1063"/>
                <a:gd name="T88" fmla="*/ 1276 w 1623"/>
                <a:gd name="T89" fmla="*/ 624 h 1063"/>
                <a:gd name="T90" fmla="*/ 1311 w 1623"/>
                <a:gd name="T91" fmla="*/ 602 h 1063"/>
                <a:gd name="T92" fmla="*/ 1332 w 1623"/>
                <a:gd name="T93" fmla="*/ 716 h 1063"/>
                <a:gd name="T94" fmla="*/ 1361 w 1623"/>
                <a:gd name="T95" fmla="*/ 694 h 1063"/>
                <a:gd name="T96" fmla="*/ 1396 w 1623"/>
                <a:gd name="T97" fmla="*/ 709 h 1063"/>
                <a:gd name="T98" fmla="*/ 1424 w 1623"/>
                <a:gd name="T99" fmla="*/ 744 h 1063"/>
                <a:gd name="T100" fmla="*/ 1453 w 1623"/>
                <a:gd name="T101" fmla="*/ 907 h 1063"/>
                <a:gd name="T102" fmla="*/ 1481 w 1623"/>
                <a:gd name="T103" fmla="*/ 744 h 1063"/>
                <a:gd name="T104" fmla="*/ 1509 w 1623"/>
                <a:gd name="T105" fmla="*/ 772 h 1063"/>
                <a:gd name="T106" fmla="*/ 1538 w 1623"/>
                <a:gd name="T107" fmla="*/ 1035 h 1063"/>
                <a:gd name="T108" fmla="*/ 1559 w 1623"/>
                <a:gd name="T109" fmla="*/ 702 h 1063"/>
                <a:gd name="T110" fmla="*/ 1587 w 1623"/>
                <a:gd name="T111" fmla="*/ 595 h 1063"/>
                <a:gd name="T112" fmla="*/ 1623 w 1623"/>
                <a:gd name="T113" fmla="*/ 581 h 10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23" h="1063">
                  <a:moveTo>
                    <a:pt x="0" y="631"/>
                  </a:moveTo>
                  <a:lnTo>
                    <a:pt x="7" y="673"/>
                  </a:lnTo>
                  <a:lnTo>
                    <a:pt x="14" y="737"/>
                  </a:lnTo>
                  <a:lnTo>
                    <a:pt x="14" y="829"/>
                  </a:lnTo>
                  <a:lnTo>
                    <a:pt x="21" y="1013"/>
                  </a:lnTo>
                  <a:lnTo>
                    <a:pt x="28" y="879"/>
                  </a:lnTo>
                  <a:lnTo>
                    <a:pt x="28" y="843"/>
                  </a:lnTo>
                  <a:lnTo>
                    <a:pt x="35" y="850"/>
                  </a:lnTo>
                  <a:lnTo>
                    <a:pt x="35" y="907"/>
                  </a:lnTo>
                  <a:lnTo>
                    <a:pt x="42" y="1063"/>
                  </a:lnTo>
                  <a:lnTo>
                    <a:pt x="50" y="942"/>
                  </a:lnTo>
                  <a:lnTo>
                    <a:pt x="50" y="865"/>
                  </a:lnTo>
                  <a:lnTo>
                    <a:pt x="57" y="829"/>
                  </a:lnTo>
                  <a:lnTo>
                    <a:pt x="64" y="829"/>
                  </a:lnTo>
                  <a:lnTo>
                    <a:pt x="64" y="843"/>
                  </a:lnTo>
                  <a:lnTo>
                    <a:pt x="71" y="886"/>
                  </a:lnTo>
                  <a:lnTo>
                    <a:pt x="78" y="1006"/>
                  </a:lnTo>
                  <a:lnTo>
                    <a:pt x="78" y="950"/>
                  </a:lnTo>
                  <a:lnTo>
                    <a:pt x="85" y="857"/>
                  </a:lnTo>
                  <a:lnTo>
                    <a:pt x="92" y="815"/>
                  </a:lnTo>
                  <a:lnTo>
                    <a:pt x="92" y="794"/>
                  </a:lnTo>
                  <a:lnTo>
                    <a:pt x="99" y="794"/>
                  </a:lnTo>
                  <a:lnTo>
                    <a:pt x="99" y="808"/>
                  </a:lnTo>
                  <a:lnTo>
                    <a:pt x="106" y="850"/>
                  </a:lnTo>
                  <a:lnTo>
                    <a:pt x="113" y="942"/>
                  </a:lnTo>
                  <a:lnTo>
                    <a:pt x="113" y="978"/>
                  </a:lnTo>
                  <a:lnTo>
                    <a:pt x="120" y="857"/>
                  </a:lnTo>
                  <a:lnTo>
                    <a:pt x="128" y="801"/>
                  </a:lnTo>
                  <a:lnTo>
                    <a:pt x="128" y="772"/>
                  </a:lnTo>
                  <a:lnTo>
                    <a:pt x="135" y="758"/>
                  </a:lnTo>
                  <a:lnTo>
                    <a:pt x="142" y="765"/>
                  </a:lnTo>
                  <a:lnTo>
                    <a:pt x="142" y="779"/>
                  </a:lnTo>
                  <a:lnTo>
                    <a:pt x="149" y="815"/>
                  </a:lnTo>
                  <a:lnTo>
                    <a:pt x="149" y="900"/>
                  </a:lnTo>
                  <a:lnTo>
                    <a:pt x="156" y="1006"/>
                  </a:lnTo>
                  <a:lnTo>
                    <a:pt x="163" y="843"/>
                  </a:lnTo>
                  <a:lnTo>
                    <a:pt x="163" y="779"/>
                  </a:lnTo>
                  <a:lnTo>
                    <a:pt x="170" y="744"/>
                  </a:lnTo>
                  <a:lnTo>
                    <a:pt x="177" y="730"/>
                  </a:lnTo>
                  <a:lnTo>
                    <a:pt x="177" y="723"/>
                  </a:lnTo>
                  <a:lnTo>
                    <a:pt x="184" y="730"/>
                  </a:lnTo>
                  <a:lnTo>
                    <a:pt x="191" y="744"/>
                  </a:lnTo>
                  <a:lnTo>
                    <a:pt x="191" y="787"/>
                  </a:lnTo>
                  <a:lnTo>
                    <a:pt x="198" y="865"/>
                  </a:lnTo>
                  <a:lnTo>
                    <a:pt x="198" y="978"/>
                  </a:lnTo>
                  <a:lnTo>
                    <a:pt x="205" y="808"/>
                  </a:lnTo>
                  <a:lnTo>
                    <a:pt x="213" y="744"/>
                  </a:lnTo>
                  <a:lnTo>
                    <a:pt x="213" y="709"/>
                  </a:lnTo>
                  <a:lnTo>
                    <a:pt x="220" y="680"/>
                  </a:lnTo>
                  <a:lnTo>
                    <a:pt x="227" y="666"/>
                  </a:lnTo>
                  <a:lnTo>
                    <a:pt x="234" y="666"/>
                  </a:lnTo>
                  <a:lnTo>
                    <a:pt x="241" y="673"/>
                  </a:lnTo>
                  <a:lnTo>
                    <a:pt x="241" y="694"/>
                  </a:lnTo>
                  <a:lnTo>
                    <a:pt x="248" y="730"/>
                  </a:lnTo>
                  <a:lnTo>
                    <a:pt x="248" y="808"/>
                  </a:lnTo>
                  <a:lnTo>
                    <a:pt x="255" y="950"/>
                  </a:lnTo>
                  <a:lnTo>
                    <a:pt x="262" y="772"/>
                  </a:lnTo>
                  <a:lnTo>
                    <a:pt x="262" y="702"/>
                  </a:lnTo>
                  <a:lnTo>
                    <a:pt x="269" y="659"/>
                  </a:lnTo>
                  <a:lnTo>
                    <a:pt x="276" y="631"/>
                  </a:lnTo>
                  <a:lnTo>
                    <a:pt x="276" y="602"/>
                  </a:lnTo>
                  <a:lnTo>
                    <a:pt x="283" y="588"/>
                  </a:lnTo>
                  <a:lnTo>
                    <a:pt x="291" y="581"/>
                  </a:lnTo>
                  <a:lnTo>
                    <a:pt x="291" y="574"/>
                  </a:lnTo>
                  <a:lnTo>
                    <a:pt x="298" y="567"/>
                  </a:lnTo>
                  <a:lnTo>
                    <a:pt x="305" y="567"/>
                  </a:lnTo>
                  <a:lnTo>
                    <a:pt x="312" y="574"/>
                  </a:lnTo>
                  <a:lnTo>
                    <a:pt x="312" y="588"/>
                  </a:lnTo>
                  <a:lnTo>
                    <a:pt x="319" y="602"/>
                  </a:lnTo>
                  <a:lnTo>
                    <a:pt x="326" y="616"/>
                  </a:lnTo>
                  <a:lnTo>
                    <a:pt x="326" y="645"/>
                  </a:lnTo>
                  <a:lnTo>
                    <a:pt x="333" y="687"/>
                  </a:lnTo>
                  <a:lnTo>
                    <a:pt x="340" y="744"/>
                  </a:lnTo>
                  <a:lnTo>
                    <a:pt x="340" y="843"/>
                  </a:lnTo>
                  <a:lnTo>
                    <a:pt x="347" y="779"/>
                  </a:lnTo>
                  <a:lnTo>
                    <a:pt x="347" y="709"/>
                  </a:lnTo>
                  <a:lnTo>
                    <a:pt x="354" y="666"/>
                  </a:lnTo>
                  <a:lnTo>
                    <a:pt x="361" y="638"/>
                  </a:lnTo>
                  <a:lnTo>
                    <a:pt x="361" y="616"/>
                  </a:lnTo>
                  <a:lnTo>
                    <a:pt x="368" y="609"/>
                  </a:lnTo>
                  <a:lnTo>
                    <a:pt x="376" y="602"/>
                  </a:lnTo>
                  <a:lnTo>
                    <a:pt x="376" y="595"/>
                  </a:lnTo>
                  <a:lnTo>
                    <a:pt x="383" y="602"/>
                  </a:lnTo>
                  <a:lnTo>
                    <a:pt x="390" y="609"/>
                  </a:lnTo>
                  <a:lnTo>
                    <a:pt x="390" y="631"/>
                  </a:lnTo>
                  <a:lnTo>
                    <a:pt x="397" y="666"/>
                  </a:lnTo>
                  <a:lnTo>
                    <a:pt x="397" y="730"/>
                  </a:lnTo>
                  <a:lnTo>
                    <a:pt x="404" y="1042"/>
                  </a:lnTo>
                  <a:lnTo>
                    <a:pt x="411" y="723"/>
                  </a:lnTo>
                  <a:lnTo>
                    <a:pt x="411" y="645"/>
                  </a:lnTo>
                  <a:lnTo>
                    <a:pt x="418" y="602"/>
                  </a:lnTo>
                  <a:lnTo>
                    <a:pt x="425" y="574"/>
                  </a:lnTo>
                  <a:lnTo>
                    <a:pt x="425" y="553"/>
                  </a:lnTo>
                  <a:lnTo>
                    <a:pt x="432" y="539"/>
                  </a:lnTo>
                  <a:lnTo>
                    <a:pt x="439" y="531"/>
                  </a:lnTo>
                  <a:lnTo>
                    <a:pt x="446" y="531"/>
                  </a:lnTo>
                  <a:lnTo>
                    <a:pt x="454" y="539"/>
                  </a:lnTo>
                  <a:lnTo>
                    <a:pt x="454" y="560"/>
                  </a:lnTo>
                  <a:lnTo>
                    <a:pt x="461" y="595"/>
                  </a:lnTo>
                  <a:lnTo>
                    <a:pt x="461" y="652"/>
                  </a:lnTo>
                  <a:lnTo>
                    <a:pt x="468" y="709"/>
                  </a:lnTo>
                  <a:lnTo>
                    <a:pt x="475" y="602"/>
                  </a:lnTo>
                  <a:lnTo>
                    <a:pt x="475" y="531"/>
                  </a:lnTo>
                  <a:lnTo>
                    <a:pt x="482" y="482"/>
                  </a:lnTo>
                  <a:lnTo>
                    <a:pt x="489" y="446"/>
                  </a:lnTo>
                  <a:lnTo>
                    <a:pt x="489" y="418"/>
                  </a:lnTo>
                  <a:lnTo>
                    <a:pt x="496" y="397"/>
                  </a:lnTo>
                  <a:lnTo>
                    <a:pt x="503" y="375"/>
                  </a:lnTo>
                  <a:lnTo>
                    <a:pt x="503" y="361"/>
                  </a:lnTo>
                  <a:lnTo>
                    <a:pt x="510" y="347"/>
                  </a:lnTo>
                  <a:lnTo>
                    <a:pt x="517" y="340"/>
                  </a:lnTo>
                  <a:lnTo>
                    <a:pt x="524" y="333"/>
                  </a:lnTo>
                  <a:lnTo>
                    <a:pt x="524" y="340"/>
                  </a:lnTo>
                  <a:lnTo>
                    <a:pt x="531" y="347"/>
                  </a:lnTo>
                  <a:lnTo>
                    <a:pt x="539" y="354"/>
                  </a:lnTo>
                  <a:lnTo>
                    <a:pt x="539" y="383"/>
                  </a:lnTo>
                  <a:lnTo>
                    <a:pt x="546" y="418"/>
                  </a:lnTo>
                  <a:lnTo>
                    <a:pt x="553" y="482"/>
                  </a:lnTo>
                  <a:lnTo>
                    <a:pt x="553" y="645"/>
                  </a:lnTo>
                  <a:lnTo>
                    <a:pt x="560" y="496"/>
                  </a:lnTo>
                  <a:lnTo>
                    <a:pt x="560" y="411"/>
                  </a:lnTo>
                  <a:lnTo>
                    <a:pt x="567" y="368"/>
                  </a:lnTo>
                  <a:lnTo>
                    <a:pt x="574" y="340"/>
                  </a:lnTo>
                  <a:lnTo>
                    <a:pt x="574" y="319"/>
                  </a:lnTo>
                  <a:lnTo>
                    <a:pt x="581" y="312"/>
                  </a:lnTo>
                  <a:lnTo>
                    <a:pt x="588" y="319"/>
                  </a:lnTo>
                  <a:lnTo>
                    <a:pt x="595" y="333"/>
                  </a:lnTo>
                  <a:lnTo>
                    <a:pt x="602" y="368"/>
                  </a:lnTo>
                  <a:lnTo>
                    <a:pt x="602" y="425"/>
                  </a:lnTo>
                  <a:lnTo>
                    <a:pt x="609" y="588"/>
                  </a:lnTo>
                  <a:lnTo>
                    <a:pt x="609" y="468"/>
                  </a:lnTo>
                  <a:lnTo>
                    <a:pt x="617" y="383"/>
                  </a:lnTo>
                  <a:lnTo>
                    <a:pt x="624" y="333"/>
                  </a:lnTo>
                  <a:lnTo>
                    <a:pt x="624" y="312"/>
                  </a:lnTo>
                  <a:lnTo>
                    <a:pt x="631" y="298"/>
                  </a:lnTo>
                  <a:lnTo>
                    <a:pt x="638" y="298"/>
                  </a:lnTo>
                  <a:lnTo>
                    <a:pt x="638" y="312"/>
                  </a:lnTo>
                  <a:lnTo>
                    <a:pt x="645" y="340"/>
                  </a:lnTo>
                  <a:lnTo>
                    <a:pt x="652" y="397"/>
                  </a:lnTo>
                  <a:lnTo>
                    <a:pt x="652" y="553"/>
                  </a:lnTo>
                  <a:lnTo>
                    <a:pt x="659" y="439"/>
                  </a:lnTo>
                  <a:lnTo>
                    <a:pt x="659" y="347"/>
                  </a:lnTo>
                  <a:lnTo>
                    <a:pt x="666" y="305"/>
                  </a:lnTo>
                  <a:lnTo>
                    <a:pt x="673" y="290"/>
                  </a:lnTo>
                  <a:lnTo>
                    <a:pt x="673" y="276"/>
                  </a:lnTo>
                  <a:lnTo>
                    <a:pt x="680" y="290"/>
                  </a:lnTo>
                  <a:lnTo>
                    <a:pt x="687" y="312"/>
                  </a:lnTo>
                  <a:lnTo>
                    <a:pt x="687" y="361"/>
                  </a:lnTo>
                  <a:lnTo>
                    <a:pt x="694" y="482"/>
                  </a:lnTo>
                  <a:lnTo>
                    <a:pt x="702" y="439"/>
                  </a:lnTo>
                  <a:lnTo>
                    <a:pt x="702" y="340"/>
                  </a:lnTo>
                  <a:lnTo>
                    <a:pt x="709" y="298"/>
                  </a:lnTo>
                  <a:lnTo>
                    <a:pt x="709" y="283"/>
                  </a:lnTo>
                  <a:lnTo>
                    <a:pt x="716" y="276"/>
                  </a:lnTo>
                  <a:lnTo>
                    <a:pt x="723" y="290"/>
                  </a:lnTo>
                  <a:lnTo>
                    <a:pt x="723" y="333"/>
                  </a:lnTo>
                  <a:lnTo>
                    <a:pt x="730" y="418"/>
                  </a:lnTo>
                  <a:lnTo>
                    <a:pt x="737" y="475"/>
                  </a:lnTo>
                  <a:lnTo>
                    <a:pt x="737" y="354"/>
                  </a:lnTo>
                  <a:lnTo>
                    <a:pt x="744" y="305"/>
                  </a:lnTo>
                  <a:lnTo>
                    <a:pt x="751" y="290"/>
                  </a:lnTo>
                  <a:lnTo>
                    <a:pt x="758" y="319"/>
                  </a:lnTo>
                  <a:lnTo>
                    <a:pt x="758" y="397"/>
                  </a:lnTo>
                  <a:lnTo>
                    <a:pt x="765" y="517"/>
                  </a:lnTo>
                  <a:lnTo>
                    <a:pt x="772" y="354"/>
                  </a:lnTo>
                  <a:lnTo>
                    <a:pt x="772" y="305"/>
                  </a:lnTo>
                  <a:lnTo>
                    <a:pt x="780" y="290"/>
                  </a:lnTo>
                  <a:lnTo>
                    <a:pt x="787" y="326"/>
                  </a:lnTo>
                  <a:lnTo>
                    <a:pt x="787" y="461"/>
                  </a:lnTo>
                  <a:lnTo>
                    <a:pt x="794" y="276"/>
                  </a:lnTo>
                  <a:lnTo>
                    <a:pt x="801" y="177"/>
                  </a:lnTo>
                  <a:lnTo>
                    <a:pt x="801" y="120"/>
                  </a:lnTo>
                  <a:lnTo>
                    <a:pt x="808" y="78"/>
                  </a:lnTo>
                  <a:lnTo>
                    <a:pt x="815" y="49"/>
                  </a:lnTo>
                  <a:lnTo>
                    <a:pt x="815" y="28"/>
                  </a:lnTo>
                  <a:lnTo>
                    <a:pt x="822" y="7"/>
                  </a:lnTo>
                  <a:lnTo>
                    <a:pt x="829" y="0"/>
                  </a:lnTo>
                  <a:lnTo>
                    <a:pt x="836" y="7"/>
                  </a:lnTo>
                  <a:lnTo>
                    <a:pt x="843" y="28"/>
                  </a:lnTo>
                  <a:lnTo>
                    <a:pt x="850" y="49"/>
                  </a:lnTo>
                  <a:lnTo>
                    <a:pt x="850" y="78"/>
                  </a:lnTo>
                  <a:lnTo>
                    <a:pt x="857" y="120"/>
                  </a:lnTo>
                  <a:lnTo>
                    <a:pt x="865" y="170"/>
                  </a:lnTo>
                  <a:lnTo>
                    <a:pt x="865" y="198"/>
                  </a:lnTo>
                  <a:lnTo>
                    <a:pt x="872" y="184"/>
                  </a:lnTo>
                  <a:lnTo>
                    <a:pt x="872" y="163"/>
                  </a:lnTo>
                  <a:lnTo>
                    <a:pt x="879" y="156"/>
                  </a:lnTo>
                  <a:lnTo>
                    <a:pt x="886" y="163"/>
                  </a:lnTo>
                  <a:lnTo>
                    <a:pt x="886" y="191"/>
                  </a:lnTo>
                  <a:lnTo>
                    <a:pt x="893" y="234"/>
                  </a:lnTo>
                  <a:lnTo>
                    <a:pt x="900" y="319"/>
                  </a:lnTo>
                  <a:lnTo>
                    <a:pt x="900" y="510"/>
                  </a:lnTo>
                  <a:lnTo>
                    <a:pt x="907" y="312"/>
                  </a:lnTo>
                  <a:lnTo>
                    <a:pt x="914" y="255"/>
                  </a:lnTo>
                  <a:lnTo>
                    <a:pt x="914" y="234"/>
                  </a:lnTo>
                  <a:lnTo>
                    <a:pt x="921" y="241"/>
                  </a:lnTo>
                  <a:lnTo>
                    <a:pt x="928" y="276"/>
                  </a:lnTo>
                  <a:lnTo>
                    <a:pt x="935" y="340"/>
                  </a:lnTo>
                  <a:lnTo>
                    <a:pt x="935" y="496"/>
                  </a:lnTo>
                  <a:lnTo>
                    <a:pt x="943" y="411"/>
                  </a:lnTo>
                  <a:lnTo>
                    <a:pt x="950" y="319"/>
                  </a:lnTo>
                  <a:lnTo>
                    <a:pt x="950" y="283"/>
                  </a:lnTo>
                  <a:lnTo>
                    <a:pt x="957" y="276"/>
                  </a:lnTo>
                  <a:lnTo>
                    <a:pt x="964" y="276"/>
                  </a:lnTo>
                  <a:lnTo>
                    <a:pt x="964" y="290"/>
                  </a:lnTo>
                  <a:lnTo>
                    <a:pt x="971" y="319"/>
                  </a:lnTo>
                  <a:lnTo>
                    <a:pt x="971" y="375"/>
                  </a:lnTo>
                  <a:lnTo>
                    <a:pt x="978" y="517"/>
                  </a:lnTo>
                  <a:lnTo>
                    <a:pt x="985" y="468"/>
                  </a:lnTo>
                  <a:lnTo>
                    <a:pt x="985" y="368"/>
                  </a:lnTo>
                  <a:lnTo>
                    <a:pt x="992" y="326"/>
                  </a:lnTo>
                  <a:lnTo>
                    <a:pt x="999" y="312"/>
                  </a:lnTo>
                  <a:lnTo>
                    <a:pt x="1006" y="305"/>
                  </a:lnTo>
                  <a:lnTo>
                    <a:pt x="1013" y="319"/>
                  </a:lnTo>
                  <a:lnTo>
                    <a:pt x="1013" y="347"/>
                  </a:lnTo>
                  <a:lnTo>
                    <a:pt x="1020" y="397"/>
                  </a:lnTo>
                  <a:lnTo>
                    <a:pt x="1020" y="482"/>
                  </a:lnTo>
                  <a:lnTo>
                    <a:pt x="1028" y="602"/>
                  </a:lnTo>
                  <a:lnTo>
                    <a:pt x="1035" y="453"/>
                  </a:lnTo>
                  <a:lnTo>
                    <a:pt x="1035" y="390"/>
                  </a:lnTo>
                  <a:lnTo>
                    <a:pt x="1042" y="361"/>
                  </a:lnTo>
                  <a:lnTo>
                    <a:pt x="1049" y="340"/>
                  </a:lnTo>
                  <a:lnTo>
                    <a:pt x="1056" y="333"/>
                  </a:lnTo>
                  <a:lnTo>
                    <a:pt x="1063" y="340"/>
                  </a:lnTo>
                  <a:lnTo>
                    <a:pt x="1063" y="354"/>
                  </a:lnTo>
                  <a:lnTo>
                    <a:pt x="1070" y="368"/>
                  </a:lnTo>
                  <a:lnTo>
                    <a:pt x="1070" y="397"/>
                  </a:lnTo>
                  <a:lnTo>
                    <a:pt x="1077" y="432"/>
                  </a:lnTo>
                  <a:lnTo>
                    <a:pt x="1084" y="489"/>
                  </a:lnTo>
                  <a:lnTo>
                    <a:pt x="1084" y="588"/>
                  </a:lnTo>
                  <a:lnTo>
                    <a:pt x="1091" y="602"/>
                  </a:lnTo>
                  <a:lnTo>
                    <a:pt x="1098" y="517"/>
                  </a:lnTo>
                  <a:lnTo>
                    <a:pt x="1098" y="468"/>
                  </a:lnTo>
                  <a:lnTo>
                    <a:pt x="1106" y="439"/>
                  </a:lnTo>
                  <a:lnTo>
                    <a:pt x="1113" y="425"/>
                  </a:lnTo>
                  <a:lnTo>
                    <a:pt x="1113" y="418"/>
                  </a:lnTo>
                  <a:lnTo>
                    <a:pt x="1120" y="411"/>
                  </a:lnTo>
                  <a:lnTo>
                    <a:pt x="1127" y="411"/>
                  </a:lnTo>
                  <a:lnTo>
                    <a:pt x="1134" y="418"/>
                  </a:lnTo>
                  <a:lnTo>
                    <a:pt x="1134" y="425"/>
                  </a:lnTo>
                  <a:lnTo>
                    <a:pt x="1141" y="432"/>
                  </a:lnTo>
                  <a:lnTo>
                    <a:pt x="1148" y="446"/>
                  </a:lnTo>
                  <a:lnTo>
                    <a:pt x="1148" y="453"/>
                  </a:lnTo>
                  <a:lnTo>
                    <a:pt x="1155" y="468"/>
                  </a:lnTo>
                  <a:lnTo>
                    <a:pt x="1162" y="489"/>
                  </a:lnTo>
                  <a:lnTo>
                    <a:pt x="1162" y="503"/>
                  </a:lnTo>
                  <a:lnTo>
                    <a:pt x="1169" y="524"/>
                  </a:lnTo>
                  <a:lnTo>
                    <a:pt x="1176" y="546"/>
                  </a:lnTo>
                  <a:lnTo>
                    <a:pt x="1176" y="567"/>
                  </a:lnTo>
                  <a:lnTo>
                    <a:pt x="1183" y="588"/>
                  </a:lnTo>
                  <a:lnTo>
                    <a:pt x="1183" y="616"/>
                  </a:lnTo>
                  <a:lnTo>
                    <a:pt x="1191" y="645"/>
                  </a:lnTo>
                  <a:lnTo>
                    <a:pt x="1198" y="673"/>
                  </a:lnTo>
                  <a:lnTo>
                    <a:pt x="1198" y="709"/>
                  </a:lnTo>
                  <a:lnTo>
                    <a:pt x="1205" y="744"/>
                  </a:lnTo>
                  <a:lnTo>
                    <a:pt x="1212" y="794"/>
                  </a:lnTo>
                  <a:lnTo>
                    <a:pt x="1212" y="879"/>
                  </a:lnTo>
                  <a:lnTo>
                    <a:pt x="1219" y="1042"/>
                  </a:lnTo>
                  <a:lnTo>
                    <a:pt x="1226" y="886"/>
                  </a:lnTo>
                  <a:lnTo>
                    <a:pt x="1226" y="815"/>
                  </a:lnTo>
                  <a:lnTo>
                    <a:pt x="1233" y="772"/>
                  </a:lnTo>
                  <a:lnTo>
                    <a:pt x="1233" y="744"/>
                  </a:lnTo>
                  <a:lnTo>
                    <a:pt x="1240" y="723"/>
                  </a:lnTo>
                  <a:lnTo>
                    <a:pt x="1247" y="702"/>
                  </a:lnTo>
                  <a:lnTo>
                    <a:pt x="1247" y="680"/>
                  </a:lnTo>
                  <a:lnTo>
                    <a:pt x="1254" y="666"/>
                  </a:lnTo>
                  <a:lnTo>
                    <a:pt x="1261" y="652"/>
                  </a:lnTo>
                  <a:lnTo>
                    <a:pt x="1261" y="645"/>
                  </a:lnTo>
                  <a:lnTo>
                    <a:pt x="1269" y="631"/>
                  </a:lnTo>
                  <a:lnTo>
                    <a:pt x="1276" y="624"/>
                  </a:lnTo>
                  <a:lnTo>
                    <a:pt x="1276" y="616"/>
                  </a:lnTo>
                  <a:lnTo>
                    <a:pt x="1283" y="602"/>
                  </a:lnTo>
                  <a:lnTo>
                    <a:pt x="1290" y="595"/>
                  </a:lnTo>
                  <a:lnTo>
                    <a:pt x="1297" y="595"/>
                  </a:lnTo>
                  <a:lnTo>
                    <a:pt x="1304" y="595"/>
                  </a:lnTo>
                  <a:lnTo>
                    <a:pt x="1311" y="602"/>
                  </a:lnTo>
                  <a:lnTo>
                    <a:pt x="1311" y="609"/>
                  </a:lnTo>
                  <a:lnTo>
                    <a:pt x="1318" y="616"/>
                  </a:lnTo>
                  <a:lnTo>
                    <a:pt x="1325" y="631"/>
                  </a:lnTo>
                  <a:lnTo>
                    <a:pt x="1325" y="652"/>
                  </a:lnTo>
                  <a:lnTo>
                    <a:pt x="1332" y="680"/>
                  </a:lnTo>
                  <a:lnTo>
                    <a:pt x="1332" y="716"/>
                  </a:lnTo>
                  <a:lnTo>
                    <a:pt x="1339" y="765"/>
                  </a:lnTo>
                  <a:lnTo>
                    <a:pt x="1346" y="865"/>
                  </a:lnTo>
                  <a:lnTo>
                    <a:pt x="1346" y="857"/>
                  </a:lnTo>
                  <a:lnTo>
                    <a:pt x="1354" y="765"/>
                  </a:lnTo>
                  <a:lnTo>
                    <a:pt x="1361" y="723"/>
                  </a:lnTo>
                  <a:lnTo>
                    <a:pt x="1361" y="694"/>
                  </a:lnTo>
                  <a:lnTo>
                    <a:pt x="1368" y="673"/>
                  </a:lnTo>
                  <a:lnTo>
                    <a:pt x="1375" y="666"/>
                  </a:lnTo>
                  <a:lnTo>
                    <a:pt x="1382" y="659"/>
                  </a:lnTo>
                  <a:lnTo>
                    <a:pt x="1382" y="666"/>
                  </a:lnTo>
                  <a:lnTo>
                    <a:pt x="1389" y="687"/>
                  </a:lnTo>
                  <a:lnTo>
                    <a:pt x="1396" y="709"/>
                  </a:lnTo>
                  <a:lnTo>
                    <a:pt x="1396" y="751"/>
                  </a:lnTo>
                  <a:lnTo>
                    <a:pt x="1403" y="815"/>
                  </a:lnTo>
                  <a:lnTo>
                    <a:pt x="1410" y="978"/>
                  </a:lnTo>
                  <a:lnTo>
                    <a:pt x="1410" y="857"/>
                  </a:lnTo>
                  <a:lnTo>
                    <a:pt x="1417" y="779"/>
                  </a:lnTo>
                  <a:lnTo>
                    <a:pt x="1424" y="744"/>
                  </a:lnTo>
                  <a:lnTo>
                    <a:pt x="1424" y="723"/>
                  </a:lnTo>
                  <a:lnTo>
                    <a:pt x="1431" y="716"/>
                  </a:lnTo>
                  <a:lnTo>
                    <a:pt x="1439" y="730"/>
                  </a:lnTo>
                  <a:lnTo>
                    <a:pt x="1446" y="758"/>
                  </a:lnTo>
                  <a:lnTo>
                    <a:pt x="1446" y="801"/>
                  </a:lnTo>
                  <a:lnTo>
                    <a:pt x="1453" y="907"/>
                  </a:lnTo>
                  <a:lnTo>
                    <a:pt x="1460" y="957"/>
                  </a:lnTo>
                  <a:lnTo>
                    <a:pt x="1460" y="829"/>
                  </a:lnTo>
                  <a:lnTo>
                    <a:pt x="1467" y="772"/>
                  </a:lnTo>
                  <a:lnTo>
                    <a:pt x="1474" y="751"/>
                  </a:lnTo>
                  <a:lnTo>
                    <a:pt x="1474" y="737"/>
                  </a:lnTo>
                  <a:lnTo>
                    <a:pt x="1481" y="744"/>
                  </a:lnTo>
                  <a:lnTo>
                    <a:pt x="1481" y="765"/>
                  </a:lnTo>
                  <a:lnTo>
                    <a:pt x="1488" y="801"/>
                  </a:lnTo>
                  <a:lnTo>
                    <a:pt x="1495" y="893"/>
                  </a:lnTo>
                  <a:lnTo>
                    <a:pt x="1495" y="992"/>
                  </a:lnTo>
                  <a:lnTo>
                    <a:pt x="1502" y="829"/>
                  </a:lnTo>
                  <a:lnTo>
                    <a:pt x="1509" y="772"/>
                  </a:lnTo>
                  <a:lnTo>
                    <a:pt x="1509" y="744"/>
                  </a:lnTo>
                  <a:lnTo>
                    <a:pt x="1517" y="737"/>
                  </a:lnTo>
                  <a:lnTo>
                    <a:pt x="1524" y="744"/>
                  </a:lnTo>
                  <a:lnTo>
                    <a:pt x="1524" y="772"/>
                  </a:lnTo>
                  <a:lnTo>
                    <a:pt x="1531" y="829"/>
                  </a:lnTo>
                  <a:lnTo>
                    <a:pt x="1538" y="1035"/>
                  </a:lnTo>
                  <a:lnTo>
                    <a:pt x="1538" y="843"/>
                  </a:lnTo>
                  <a:lnTo>
                    <a:pt x="1545" y="758"/>
                  </a:lnTo>
                  <a:lnTo>
                    <a:pt x="1545" y="723"/>
                  </a:lnTo>
                  <a:lnTo>
                    <a:pt x="1552" y="702"/>
                  </a:lnTo>
                  <a:lnTo>
                    <a:pt x="1559" y="694"/>
                  </a:lnTo>
                  <a:lnTo>
                    <a:pt x="1559" y="702"/>
                  </a:lnTo>
                  <a:lnTo>
                    <a:pt x="1566" y="723"/>
                  </a:lnTo>
                  <a:lnTo>
                    <a:pt x="1573" y="737"/>
                  </a:lnTo>
                  <a:lnTo>
                    <a:pt x="1573" y="716"/>
                  </a:lnTo>
                  <a:lnTo>
                    <a:pt x="1580" y="666"/>
                  </a:lnTo>
                  <a:lnTo>
                    <a:pt x="1587" y="631"/>
                  </a:lnTo>
                  <a:lnTo>
                    <a:pt x="1587" y="595"/>
                  </a:lnTo>
                  <a:lnTo>
                    <a:pt x="1594" y="574"/>
                  </a:lnTo>
                  <a:lnTo>
                    <a:pt x="1594" y="560"/>
                  </a:lnTo>
                  <a:lnTo>
                    <a:pt x="1602" y="553"/>
                  </a:lnTo>
                  <a:lnTo>
                    <a:pt x="1609" y="553"/>
                  </a:lnTo>
                  <a:lnTo>
                    <a:pt x="1616" y="567"/>
                  </a:lnTo>
                  <a:lnTo>
                    <a:pt x="1623" y="581"/>
                  </a:lnTo>
                  <a:lnTo>
                    <a:pt x="1623" y="602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Rectangle 185"/>
            <p:cNvSpPr>
              <a:spLocks noChangeArrowheads="1"/>
            </p:cNvSpPr>
            <p:nvPr/>
          </p:nvSpPr>
          <p:spPr bwMode="auto">
            <a:xfrm>
              <a:off x="1672" y="2258"/>
              <a:ext cx="3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 b="1">
                  <a:latin typeface="Helvetica" pitchFamily="34" charset="0"/>
                </a:rPr>
                <a:t>angle (°)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71" name="Rectangle 186"/>
            <p:cNvSpPr>
              <a:spLocks noChangeArrowheads="1"/>
            </p:cNvSpPr>
            <p:nvPr/>
          </p:nvSpPr>
          <p:spPr bwMode="auto">
            <a:xfrm rot="-5400000">
              <a:off x="648" y="1511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 b="1">
                  <a:latin typeface="Helvetica" pitchFamily="34" charset="0"/>
                </a:rPr>
                <a:t>G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72" name="Rectangle 187"/>
            <p:cNvSpPr>
              <a:spLocks noChangeArrowheads="1"/>
            </p:cNvSpPr>
            <p:nvPr/>
          </p:nvSpPr>
          <p:spPr bwMode="auto">
            <a:xfrm rot="-5400000">
              <a:off x="720" y="1479"/>
              <a:ext cx="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800" b="1">
                  <a:latin typeface="Symbol" pitchFamily="18" charset="2"/>
                </a:rPr>
                <a:t>q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73" name="Rectangle 188"/>
            <p:cNvSpPr>
              <a:spLocks noChangeArrowheads="1"/>
            </p:cNvSpPr>
            <p:nvPr/>
          </p:nvSpPr>
          <p:spPr bwMode="auto">
            <a:xfrm rot="-5400000">
              <a:off x="563" y="1304"/>
              <a:ext cx="24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 b="1">
                  <a:latin typeface="Helvetica" pitchFamily="34" charset="0"/>
                </a:rPr>
                <a:t> (dBi)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74" name="Rectangle 189"/>
            <p:cNvSpPr>
              <a:spLocks noChangeArrowheads="1"/>
            </p:cNvSpPr>
            <p:nvPr/>
          </p:nvSpPr>
          <p:spPr bwMode="auto">
            <a:xfrm>
              <a:off x="1258" y="634"/>
              <a:ext cx="79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 b="1" dirty="0" smtClean="0"/>
                <a:t>Radiation pattern</a:t>
              </a:r>
              <a:endParaRPr lang="fr-FR" alt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29700" name="Group 190"/>
          <p:cNvGrpSpPr>
            <a:grpSpLocks/>
          </p:cNvGrpSpPr>
          <p:nvPr/>
        </p:nvGrpSpPr>
        <p:grpSpPr bwMode="auto">
          <a:xfrm>
            <a:off x="4849814" y="685800"/>
            <a:ext cx="3536950" cy="2747963"/>
            <a:chOff x="3116" y="642"/>
            <a:chExt cx="2228" cy="1731"/>
          </a:xfrm>
        </p:grpSpPr>
        <p:sp>
          <p:nvSpPr>
            <p:cNvPr id="29756" name="Rectangle 191"/>
            <p:cNvSpPr>
              <a:spLocks noChangeArrowheads="1"/>
            </p:cNvSpPr>
            <p:nvPr/>
          </p:nvSpPr>
          <p:spPr bwMode="auto">
            <a:xfrm rot="-5400000">
              <a:off x="3142" y="1396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 b="1">
                  <a:latin typeface="Helvetica" pitchFamily="34" charset="0"/>
                </a:rPr>
                <a:t>P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57" name="Rectangle 192"/>
            <p:cNvSpPr>
              <a:spLocks noChangeArrowheads="1"/>
            </p:cNvSpPr>
            <p:nvPr/>
          </p:nvSpPr>
          <p:spPr bwMode="auto">
            <a:xfrm>
              <a:off x="3414" y="798"/>
              <a:ext cx="1814" cy="1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8" name="Rectangle 193"/>
            <p:cNvSpPr>
              <a:spLocks noChangeArrowheads="1"/>
            </p:cNvSpPr>
            <p:nvPr/>
          </p:nvSpPr>
          <p:spPr bwMode="auto">
            <a:xfrm>
              <a:off x="3414" y="798"/>
              <a:ext cx="1814" cy="130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9" name="Freeform 194"/>
            <p:cNvSpPr>
              <a:spLocks/>
            </p:cNvSpPr>
            <p:nvPr/>
          </p:nvSpPr>
          <p:spPr bwMode="auto">
            <a:xfrm>
              <a:off x="3414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195"/>
            <p:cNvSpPr>
              <a:spLocks/>
            </p:cNvSpPr>
            <p:nvPr/>
          </p:nvSpPr>
          <p:spPr bwMode="auto">
            <a:xfrm>
              <a:off x="3868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196"/>
            <p:cNvSpPr>
              <a:spLocks/>
            </p:cNvSpPr>
            <p:nvPr/>
          </p:nvSpPr>
          <p:spPr bwMode="auto">
            <a:xfrm>
              <a:off x="4321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197"/>
            <p:cNvSpPr>
              <a:spLocks/>
            </p:cNvSpPr>
            <p:nvPr/>
          </p:nvSpPr>
          <p:spPr bwMode="auto">
            <a:xfrm>
              <a:off x="4775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198"/>
            <p:cNvSpPr>
              <a:spLocks/>
            </p:cNvSpPr>
            <p:nvPr/>
          </p:nvSpPr>
          <p:spPr bwMode="auto">
            <a:xfrm>
              <a:off x="5228" y="798"/>
              <a:ext cx="1" cy="1304"/>
            </a:xfrm>
            <a:custGeom>
              <a:avLst/>
              <a:gdLst>
                <a:gd name="T0" fmla="*/ 0 w 1"/>
                <a:gd name="T1" fmla="*/ 1304 h 184"/>
                <a:gd name="T2" fmla="*/ 0 w 1"/>
                <a:gd name="T3" fmla="*/ 0 h 184"/>
                <a:gd name="T4" fmla="*/ 0 w 1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4">
                  <a:moveTo>
                    <a:pt x="0" y="184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Freeform 199"/>
            <p:cNvSpPr>
              <a:spLocks/>
            </p:cNvSpPr>
            <p:nvPr/>
          </p:nvSpPr>
          <p:spPr bwMode="auto">
            <a:xfrm>
              <a:off x="3414" y="2102"/>
              <a:ext cx="1814" cy="1"/>
            </a:xfrm>
            <a:custGeom>
              <a:avLst/>
              <a:gdLst>
                <a:gd name="T0" fmla="*/ 0 w 256"/>
                <a:gd name="T1" fmla="*/ 0 h 1"/>
                <a:gd name="T2" fmla="*/ 1814 w 256"/>
                <a:gd name="T3" fmla="*/ 0 h 1"/>
                <a:gd name="T4" fmla="*/ 1814 w 25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200"/>
            <p:cNvSpPr>
              <a:spLocks/>
            </p:cNvSpPr>
            <p:nvPr/>
          </p:nvSpPr>
          <p:spPr bwMode="auto">
            <a:xfrm>
              <a:off x="3414" y="1839"/>
              <a:ext cx="1814" cy="1"/>
            </a:xfrm>
            <a:custGeom>
              <a:avLst/>
              <a:gdLst>
                <a:gd name="T0" fmla="*/ 0 w 256"/>
                <a:gd name="T1" fmla="*/ 0 h 1"/>
                <a:gd name="T2" fmla="*/ 1814 w 256"/>
                <a:gd name="T3" fmla="*/ 0 h 1"/>
                <a:gd name="T4" fmla="*/ 1814 w 25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201"/>
            <p:cNvSpPr>
              <a:spLocks/>
            </p:cNvSpPr>
            <p:nvPr/>
          </p:nvSpPr>
          <p:spPr bwMode="auto">
            <a:xfrm>
              <a:off x="3414" y="1577"/>
              <a:ext cx="1814" cy="1"/>
            </a:xfrm>
            <a:custGeom>
              <a:avLst/>
              <a:gdLst>
                <a:gd name="T0" fmla="*/ 0 w 256"/>
                <a:gd name="T1" fmla="*/ 0 h 1"/>
                <a:gd name="T2" fmla="*/ 1814 w 256"/>
                <a:gd name="T3" fmla="*/ 0 h 1"/>
                <a:gd name="T4" fmla="*/ 1814 w 25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202"/>
            <p:cNvSpPr>
              <a:spLocks/>
            </p:cNvSpPr>
            <p:nvPr/>
          </p:nvSpPr>
          <p:spPr bwMode="auto">
            <a:xfrm>
              <a:off x="3414" y="1322"/>
              <a:ext cx="1814" cy="1"/>
            </a:xfrm>
            <a:custGeom>
              <a:avLst/>
              <a:gdLst>
                <a:gd name="T0" fmla="*/ 0 w 256"/>
                <a:gd name="T1" fmla="*/ 0 h 1"/>
                <a:gd name="T2" fmla="*/ 1814 w 256"/>
                <a:gd name="T3" fmla="*/ 0 h 1"/>
                <a:gd name="T4" fmla="*/ 1814 w 25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Freeform 203"/>
            <p:cNvSpPr>
              <a:spLocks/>
            </p:cNvSpPr>
            <p:nvPr/>
          </p:nvSpPr>
          <p:spPr bwMode="auto">
            <a:xfrm>
              <a:off x="3414" y="1060"/>
              <a:ext cx="1814" cy="1"/>
            </a:xfrm>
            <a:custGeom>
              <a:avLst/>
              <a:gdLst>
                <a:gd name="T0" fmla="*/ 0 w 256"/>
                <a:gd name="T1" fmla="*/ 0 h 1"/>
                <a:gd name="T2" fmla="*/ 1814 w 256"/>
                <a:gd name="T3" fmla="*/ 0 h 1"/>
                <a:gd name="T4" fmla="*/ 1814 w 25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Freeform 204"/>
            <p:cNvSpPr>
              <a:spLocks/>
            </p:cNvSpPr>
            <p:nvPr/>
          </p:nvSpPr>
          <p:spPr bwMode="auto">
            <a:xfrm>
              <a:off x="3414" y="798"/>
              <a:ext cx="1814" cy="1"/>
            </a:xfrm>
            <a:custGeom>
              <a:avLst/>
              <a:gdLst>
                <a:gd name="T0" fmla="*/ 0 w 256"/>
                <a:gd name="T1" fmla="*/ 0 h 1"/>
                <a:gd name="T2" fmla="*/ 1814 w 256"/>
                <a:gd name="T3" fmla="*/ 0 h 1"/>
                <a:gd name="T4" fmla="*/ 1814 w 25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205"/>
            <p:cNvSpPr>
              <a:spLocks noChangeShapeType="1"/>
            </p:cNvSpPr>
            <p:nvPr/>
          </p:nvSpPr>
          <p:spPr bwMode="auto">
            <a:xfrm>
              <a:off x="3414" y="798"/>
              <a:ext cx="18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206"/>
            <p:cNvSpPr>
              <a:spLocks/>
            </p:cNvSpPr>
            <p:nvPr/>
          </p:nvSpPr>
          <p:spPr bwMode="auto">
            <a:xfrm>
              <a:off x="3414" y="798"/>
              <a:ext cx="1814" cy="1304"/>
            </a:xfrm>
            <a:custGeom>
              <a:avLst/>
              <a:gdLst>
                <a:gd name="T0" fmla="*/ 0 w 256"/>
                <a:gd name="T1" fmla="*/ 1304 h 184"/>
                <a:gd name="T2" fmla="*/ 1814 w 256"/>
                <a:gd name="T3" fmla="*/ 1304 h 184"/>
                <a:gd name="T4" fmla="*/ 1814 w 256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84">
                  <a:moveTo>
                    <a:pt x="0" y="184"/>
                  </a:moveTo>
                  <a:lnTo>
                    <a:pt x="256" y="184"/>
                  </a:lnTo>
                  <a:lnTo>
                    <a:pt x="2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207"/>
            <p:cNvSpPr>
              <a:spLocks noChangeShapeType="1"/>
            </p:cNvSpPr>
            <p:nvPr/>
          </p:nvSpPr>
          <p:spPr bwMode="auto">
            <a:xfrm flipV="1">
              <a:off x="3414" y="798"/>
              <a:ext cx="1" cy="13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208"/>
            <p:cNvSpPr>
              <a:spLocks noChangeShapeType="1"/>
            </p:cNvSpPr>
            <p:nvPr/>
          </p:nvSpPr>
          <p:spPr bwMode="auto">
            <a:xfrm>
              <a:off x="3414" y="2102"/>
              <a:ext cx="18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209"/>
            <p:cNvSpPr>
              <a:spLocks noChangeShapeType="1"/>
            </p:cNvSpPr>
            <p:nvPr/>
          </p:nvSpPr>
          <p:spPr bwMode="auto">
            <a:xfrm flipV="1">
              <a:off x="3414" y="798"/>
              <a:ext cx="1" cy="13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210"/>
            <p:cNvSpPr>
              <a:spLocks noChangeShapeType="1"/>
            </p:cNvSpPr>
            <p:nvPr/>
          </p:nvSpPr>
          <p:spPr bwMode="auto">
            <a:xfrm flipV="1">
              <a:off x="3414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Line 211"/>
            <p:cNvSpPr>
              <a:spLocks noChangeShapeType="1"/>
            </p:cNvSpPr>
            <p:nvPr/>
          </p:nvSpPr>
          <p:spPr bwMode="auto">
            <a:xfrm>
              <a:off x="3414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Rectangle 212"/>
            <p:cNvSpPr>
              <a:spLocks noChangeArrowheads="1"/>
            </p:cNvSpPr>
            <p:nvPr/>
          </p:nvSpPr>
          <p:spPr bwMode="auto">
            <a:xfrm>
              <a:off x="3343" y="2130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-200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78" name="Line 213"/>
            <p:cNvSpPr>
              <a:spLocks noChangeShapeType="1"/>
            </p:cNvSpPr>
            <p:nvPr/>
          </p:nvSpPr>
          <p:spPr bwMode="auto">
            <a:xfrm flipV="1">
              <a:off x="3868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214"/>
            <p:cNvSpPr>
              <a:spLocks noChangeShapeType="1"/>
            </p:cNvSpPr>
            <p:nvPr/>
          </p:nvSpPr>
          <p:spPr bwMode="auto">
            <a:xfrm>
              <a:off x="3868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Rectangle 215"/>
            <p:cNvSpPr>
              <a:spLocks noChangeArrowheads="1"/>
            </p:cNvSpPr>
            <p:nvPr/>
          </p:nvSpPr>
          <p:spPr bwMode="auto">
            <a:xfrm>
              <a:off x="3797" y="2130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-100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81" name="Line 216"/>
            <p:cNvSpPr>
              <a:spLocks noChangeShapeType="1"/>
            </p:cNvSpPr>
            <p:nvPr/>
          </p:nvSpPr>
          <p:spPr bwMode="auto">
            <a:xfrm flipV="1">
              <a:off x="4321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217"/>
            <p:cNvSpPr>
              <a:spLocks noChangeShapeType="1"/>
            </p:cNvSpPr>
            <p:nvPr/>
          </p:nvSpPr>
          <p:spPr bwMode="auto">
            <a:xfrm>
              <a:off x="4321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Rectangle 218"/>
            <p:cNvSpPr>
              <a:spLocks noChangeArrowheads="1"/>
            </p:cNvSpPr>
            <p:nvPr/>
          </p:nvSpPr>
          <p:spPr bwMode="auto">
            <a:xfrm>
              <a:off x="4323" y="213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84" name="Line 219"/>
            <p:cNvSpPr>
              <a:spLocks noChangeShapeType="1"/>
            </p:cNvSpPr>
            <p:nvPr/>
          </p:nvSpPr>
          <p:spPr bwMode="auto">
            <a:xfrm flipV="1">
              <a:off x="4775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Line 220"/>
            <p:cNvSpPr>
              <a:spLocks noChangeShapeType="1"/>
            </p:cNvSpPr>
            <p:nvPr/>
          </p:nvSpPr>
          <p:spPr bwMode="auto">
            <a:xfrm>
              <a:off x="4775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Rectangle 221"/>
            <p:cNvSpPr>
              <a:spLocks noChangeArrowheads="1"/>
            </p:cNvSpPr>
            <p:nvPr/>
          </p:nvSpPr>
          <p:spPr bwMode="auto">
            <a:xfrm>
              <a:off x="4731" y="213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100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87" name="Line 222"/>
            <p:cNvSpPr>
              <a:spLocks noChangeShapeType="1"/>
            </p:cNvSpPr>
            <p:nvPr/>
          </p:nvSpPr>
          <p:spPr bwMode="auto">
            <a:xfrm flipV="1">
              <a:off x="5228" y="208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223"/>
            <p:cNvSpPr>
              <a:spLocks noChangeShapeType="1"/>
            </p:cNvSpPr>
            <p:nvPr/>
          </p:nvSpPr>
          <p:spPr bwMode="auto">
            <a:xfrm>
              <a:off x="5228" y="79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Rectangle 224"/>
            <p:cNvSpPr>
              <a:spLocks noChangeArrowheads="1"/>
            </p:cNvSpPr>
            <p:nvPr/>
          </p:nvSpPr>
          <p:spPr bwMode="auto">
            <a:xfrm>
              <a:off x="5185" y="213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200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90" name="Line 225"/>
            <p:cNvSpPr>
              <a:spLocks noChangeShapeType="1"/>
            </p:cNvSpPr>
            <p:nvPr/>
          </p:nvSpPr>
          <p:spPr bwMode="auto">
            <a:xfrm>
              <a:off x="3414" y="210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226"/>
            <p:cNvSpPr>
              <a:spLocks noChangeShapeType="1"/>
            </p:cNvSpPr>
            <p:nvPr/>
          </p:nvSpPr>
          <p:spPr bwMode="auto">
            <a:xfrm flipH="1">
              <a:off x="5207" y="210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Rectangle 227"/>
            <p:cNvSpPr>
              <a:spLocks noChangeArrowheads="1"/>
            </p:cNvSpPr>
            <p:nvPr/>
          </p:nvSpPr>
          <p:spPr bwMode="auto">
            <a:xfrm>
              <a:off x="3359" y="204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93" name="Line 228"/>
            <p:cNvSpPr>
              <a:spLocks noChangeShapeType="1"/>
            </p:cNvSpPr>
            <p:nvPr/>
          </p:nvSpPr>
          <p:spPr bwMode="auto">
            <a:xfrm>
              <a:off x="3414" y="183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Line 229"/>
            <p:cNvSpPr>
              <a:spLocks noChangeShapeType="1"/>
            </p:cNvSpPr>
            <p:nvPr/>
          </p:nvSpPr>
          <p:spPr bwMode="auto">
            <a:xfrm flipH="1">
              <a:off x="5207" y="183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Rectangle 230"/>
            <p:cNvSpPr>
              <a:spLocks noChangeArrowheads="1"/>
            </p:cNvSpPr>
            <p:nvPr/>
          </p:nvSpPr>
          <p:spPr bwMode="auto">
            <a:xfrm>
              <a:off x="3283" y="1783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0.2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96" name="Line 231"/>
            <p:cNvSpPr>
              <a:spLocks noChangeShapeType="1"/>
            </p:cNvSpPr>
            <p:nvPr/>
          </p:nvSpPr>
          <p:spPr bwMode="auto">
            <a:xfrm>
              <a:off x="3414" y="157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232"/>
            <p:cNvSpPr>
              <a:spLocks noChangeShapeType="1"/>
            </p:cNvSpPr>
            <p:nvPr/>
          </p:nvSpPr>
          <p:spPr bwMode="auto">
            <a:xfrm flipH="1">
              <a:off x="5207" y="157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Rectangle 233"/>
            <p:cNvSpPr>
              <a:spLocks noChangeArrowheads="1"/>
            </p:cNvSpPr>
            <p:nvPr/>
          </p:nvSpPr>
          <p:spPr bwMode="auto">
            <a:xfrm>
              <a:off x="3283" y="1520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0.4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99" name="Line 234"/>
            <p:cNvSpPr>
              <a:spLocks noChangeShapeType="1"/>
            </p:cNvSpPr>
            <p:nvPr/>
          </p:nvSpPr>
          <p:spPr bwMode="auto">
            <a:xfrm>
              <a:off x="3414" y="132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235"/>
            <p:cNvSpPr>
              <a:spLocks noChangeShapeType="1"/>
            </p:cNvSpPr>
            <p:nvPr/>
          </p:nvSpPr>
          <p:spPr bwMode="auto">
            <a:xfrm flipH="1">
              <a:off x="5207" y="132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Rectangle 236"/>
            <p:cNvSpPr>
              <a:spLocks noChangeArrowheads="1"/>
            </p:cNvSpPr>
            <p:nvPr/>
          </p:nvSpPr>
          <p:spPr bwMode="auto">
            <a:xfrm>
              <a:off x="3283" y="1265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0.6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02" name="Line 237"/>
            <p:cNvSpPr>
              <a:spLocks noChangeShapeType="1"/>
            </p:cNvSpPr>
            <p:nvPr/>
          </p:nvSpPr>
          <p:spPr bwMode="auto">
            <a:xfrm>
              <a:off x="3414" y="106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Line 238"/>
            <p:cNvSpPr>
              <a:spLocks noChangeShapeType="1"/>
            </p:cNvSpPr>
            <p:nvPr/>
          </p:nvSpPr>
          <p:spPr bwMode="auto">
            <a:xfrm flipH="1">
              <a:off x="5207" y="106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Rectangle 239"/>
            <p:cNvSpPr>
              <a:spLocks noChangeArrowheads="1"/>
            </p:cNvSpPr>
            <p:nvPr/>
          </p:nvSpPr>
          <p:spPr bwMode="auto">
            <a:xfrm>
              <a:off x="3283" y="1003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0.8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05" name="Line 240"/>
            <p:cNvSpPr>
              <a:spLocks noChangeShapeType="1"/>
            </p:cNvSpPr>
            <p:nvPr/>
          </p:nvSpPr>
          <p:spPr bwMode="auto">
            <a:xfrm>
              <a:off x="3414" y="79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Line 241"/>
            <p:cNvSpPr>
              <a:spLocks noChangeShapeType="1"/>
            </p:cNvSpPr>
            <p:nvPr/>
          </p:nvSpPr>
          <p:spPr bwMode="auto">
            <a:xfrm flipH="1">
              <a:off x="5207" y="79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Rectangle 242"/>
            <p:cNvSpPr>
              <a:spLocks noChangeArrowheads="1"/>
            </p:cNvSpPr>
            <p:nvPr/>
          </p:nvSpPr>
          <p:spPr bwMode="auto">
            <a:xfrm>
              <a:off x="3359" y="74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1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08" name="Line 243"/>
            <p:cNvSpPr>
              <a:spLocks noChangeShapeType="1"/>
            </p:cNvSpPr>
            <p:nvPr/>
          </p:nvSpPr>
          <p:spPr bwMode="auto">
            <a:xfrm>
              <a:off x="3414" y="798"/>
              <a:ext cx="18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244"/>
            <p:cNvSpPr>
              <a:spLocks/>
            </p:cNvSpPr>
            <p:nvPr/>
          </p:nvSpPr>
          <p:spPr bwMode="auto">
            <a:xfrm>
              <a:off x="3414" y="798"/>
              <a:ext cx="1814" cy="1304"/>
            </a:xfrm>
            <a:custGeom>
              <a:avLst/>
              <a:gdLst>
                <a:gd name="T0" fmla="*/ 0 w 256"/>
                <a:gd name="T1" fmla="*/ 1304 h 184"/>
                <a:gd name="T2" fmla="*/ 1814 w 256"/>
                <a:gd name="T3" fmla="*/ 1304 h 184"/>
                <a:gd name="T4" fmla="*/ 1814 w 256"/>
                <a:gd name="T5" fmla="*/ 0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6" h="184">
                  <a:moveTo>
                    <a:pt x="0" y="184"/>
                  </a:moveTo>
                  <a:lnTo>
                    <a:pt x="256" y="184"/>
                  </a:lnTo>
                  <a:lnTo>
                    <a:pt x="2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Line 245"/>
            <p:cNvSpPr>
              <a:spLocks noChangeShapeType="1"/>
            </p:cNvSpPr>
            <p:nvPr/>
          </p:nvSpPr>
          <p:spPr bwMode="auto">
            <a:xfrm flipV="1">
              <a:off x="3414" y="798"/>
              <a:ext cx="1" cy="13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Freeform 246"/>
            <p:cNvSpPr>
              <a:spLocks/>
            </p:cNvSpPr>
            <p:nvPr/>
          </p:nvSpPr>
          <p:spPr bwMode="auto">
            <a:xfrm>
              <a:off x="3506" y="798"/>
              <a:ext cx="1630" cy="1304"/>
            </a:xfrm>
            <a:custGeom>
              <a:avLst/>
              <a:gdLst>
                <a:gd name="T0" fmla="*/ 22 w 1630"/>
                <a:gd name="T1" fmla="*/ 1304 h 1304"/>
                <a:gd name="T2" fmla="*/ 50 w 1630"/>
                <a:gd name="T3" fmla="*/ 1304 h 1304"/>
                <a:gd name="T4" fmla="*/ 78 w 1630"/>
                <a:gd name="T5" fmla="*/ 1304 h 1304"/>
                <a:gd name="T6" fmla="*/ 107 w 1630"/>
                <a:gd name="T7" fmla="*/ 1304 h 1304"/>
                <a:gd name="T8" fmla="*/ 135 w 1630"/>
                <a:gd name="T9" fmla="*/ 1304 h 1304"/>
                <a:gd name="T10" fmla="*/ 163 w 1630"/>
                <a:gd name="T11" fmla="*/ 1304 h 1304"/>
                <a:gd name="T12" fmla="*/ 192 w 1630"/>
                <a:gd name="T13" fmla="*/ 1304 h 1304"/>
                <a:gd name="T14" fmla="*/ 220 w 1630"/>
                <a:gd name="T15" fmla="*/ 1304 h 1304"/>
                <a:gd name="T16" fmla="*/ 248 w 1630"/>
                <a:gd name="T17" fmla="*/ 1304 h 1304"/>
                <a:gd name="T18" fmla="*/ 277 w 1630"/>
                <a:gd name="T19" fmla="*/ 1304 h 1304"/>
                <a:gd name="T20" fmla="*/ 305 w 1630"/>
                <a:gd name="T21" fmla="*/ 1304 h 1304"/>
                <a:gd name="T22" fmla="*/ 333 w 1630"/>
                <a:gd name="T23" fmla="*/ 1304 h 1304"/>
                <a:gd name="T24" fmla="*/ 362 w 1630"/>
                <a:gd name="T25" fmla="*/ 1304 h 1304"/>
                <a:gd name="T26" fmla="*/ 390 w 1630"/>
                <a:gd name="T27" fmla="*/ 1304 h 1304"/>
                <a:gd name="T28" fmla="*/ 419 w 1630"/>
                <a:gd name="T29" fmla="*/ 1304 h 1304"/>
                <a:gd name="T30" fmla="*/ 447 w 1630"/>
                <a:gd name="T31" fmla="*/ 1304 h 1304"/>
                <a:gd name="T32" fmla="*/ 475 w 1630"/>
                <a:gd name="T33" fmla="*/ 1304 h 1304"/>
                <a:gd name="T34" fmla="*/ 504 w 1630"/>
                <a:gd name="T35" fmla="*/ 1304 h 1304"/>
                <a:gd name="T36" fmla="*/ 532 w 1630"/>
                <a:gd name="T37" fmla="*/ 1304 h 1304"/>
                <a:gd name="T38" fmla="*/ 560 w 1630"/>
                <a:gd name="T39" fmla="*/ 1304 h 1304"/>
                <a:gd name="T40" fmla="*/ 589 w 1630"/>
                <a:gd name="T41" fmla="*/ 1297 h 1304"/>
                <a:gd name="T42" fmla="*/ 617 w 1630"/>
                <a:gd name="T43" fmla="*/ 1304 h 1304"/>
                <a:gd name="T44" fmla="*/ 645 w 1630"/>
                <a:gd name="T45" fmla="*/ 1304 h 1304"/>
                <a:gd name="T46" fmla="*/ 674 w 1630"/>
                <a:gd name="T47" fmla="*/ 1297 h 1304"/>
                <a:gd name="T48" fmla="*/ 702 w 1630"/>
                <a:gd name="T49" fmla="*/ 1304 h 1304"/>
                <a:gd name="T50" fmla="*/ 730 w 1630"/>
                <a:gd name="T51" fmla="*/ 1304 h 1304"/>
                <a:gd name="T52" fmla="*/ 759 w 1630"/>
                <a:gd name="T53" fmla="*/ 1297 h 1304"/>
                <a:gd name="T54" fmla="*/ 787 w 1630"/>
                <a:gd name="T55" fmla="*/ 1297 h 1304"/>
                <a:gd name="T56" fmla="*/ 808 w 1630"/>
                <a:gd name="T57" fmla="*/ 1155 h 1304"/>
                <a:gd name="T58" fmla="*/ 822 w 1630"/>
                <a:gd name="T59" fmla="*/ 240 h 1304"/>
                <a:gd name="T60" fmla="*/ 844 w 1630"/>
                <a:gd name="T61" fmla="*/ 240 h 1304"/>
                <a:gd name="T62" fmla="*/ 858 w 1630"/>
                <a:gd name="T63" fmla="*/ 1155 h 1304"/>
                <a:gd name="T64" fmla="*/ 879 w 1630"/>
                <a:gd name="T65" fmla="*/ 1233 h 1304"/>
                <a:gd name="T66" fmla="*/ 900 w 1630"/>
                <a:gd name="T67" fmla="*/ 1282 h 1304"/>
                <a:gd name="T68" fmla="*/ 915 w 1630"/>
                <a:gd name="T69" fmla="*/ 1289 h 1304"/>
                <a:gd name="T70" fmla="*/ 943 w 1630"/>
                <a:gd name="T71" fmla="*/ 1304 h 1304"/>
                <a:gd name="T72" fmla="*/ 971 w 1630"/>
                <a:gd name="T73" fmla="*/ 1297 h 1304"/>
                <a:gd name="T74" fmla="*/ 1000 w 1630"/>
                <a:gd name="T75" fmla="*/ 1297 h 1304"/>
                <a:gd name="T76" fmla="*/ 1028 w 1630"/>
                <a:gd name="T77" fmla="*/ 1304 h 1304"/>
                <a:gd name="T78" fmla="*/ 1056 w 1630"/>
                <a:gd name="T79" fmla="*/ 1304 h 1304"/>
                <a:gd name="T80" fmla="*/ 1085 w 1630"/>
                <a:gd name="T81" fmla="*/ 1304 h 1304"/>
                <a:gd name="T82" fmla="*/ 1113 w 1630"/>
                <a:gd name="T83" fmla="*/ 1304 h 1304"/>
                <a:gd name="T84" fmla="*/ 1141 w 1630"/>
                <a:gd name="T85" fmla="*/ 1304 h 1304"/>
                <a:gd name="T86" fmla="*/ 1170 w 1630"/>
                <a:gd name="T87" fmla="*/ 1304 h 1304"/>
                <a:gd name="T88" fmla="*/ 1198 w 1630"/>
                <a:gd name="T89" fmla="*/ 1304 h 1304"/>
                <a:gd name="T90" fmla="*/ 1226 w 1630"/>
                <a:gd name="T91" fmla="*/ 1304 h 1304"/>
                <a:gd name="T92" fmla="*/ 1255 w 1630"/>
                <a:gd name="T93" fmla="*/ 1304 h 1304"/>
                <a:gd name="T94" fmla="*/ 1283 w 1630"/>
                <a:gd name="T95" fmla="*/ 1304 h 1304"/>
                <a:gd name="T96" fmla="*/ 1311 w 1630"/>
                <a:gd name="T97" fmla="*/ 1304 h 1304"/>
                <a:gd name="T98" fmla="*/ 1340 w 1630"/>
                <a:gd name="T99" fmla="*/ 1304 h 1304"/>
                <a:gd name="T100" fmla="*/ 1368 w 1630"/>
                <a:gd name="T101" fmla="*/ 1304 h 1304"/>
                <a:gd name="T102" fmla="*/ 1397 w 1630"/>
                <a:gd name="T103" fmla="*/ 1304 h 1304"/>
                <a:gd name="T104" fmla="*/ 1425 w 1630"/>
                <a:gd name="T105" fmla="*/ 1304 h 1304"/>
                <a:gd name="T106" fmla="*/ 1453 w 1630"/>
                <a:gd name="T107" fmla="*/ 1304 h 1304"/>
                <a:gd name="T108" fmla="*/ 1482 w 1630"/>
                <a:gd name="T109" fmla="*/ 1304 h 1304"/>
                <a:gd name="T110" fmla="*/ 1510 w 1630"/>
                <a:gd name="T111" fmla="*/ 1304 h 1304"/>
                <a:gd name="T112" fmla="*/ 1538 w 1630"/>
                <a:gd name="T113" fmla="*/ 1304 h 1304"/>
                <a:gd name="T114" fmla="*/ 1567 w 1630"/>
                <a:gd name="T115" fmla="*/ 1304 h 1304"/>
                <a:gd name="T116" fmla="*/ 1595 w 1630"/>
                <a:gd name="T117" fmla="*/ 1304 h 1304"/>
                <a:gd name="T118" fmla="*/ 1623 w 1630"/>
                <a:gd name="T119" fmla="*/ 1304 h 13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630" h="1304">
                  <a:moveTo>
                    <a:pt x="0" y="1304"/>
                  </a:moveTo>
                  <a:lnTo>
                    <a:pt x="8" y="1304"/>
                  </a:lnTo>
                  <a:lnTo>
                    <a:pt x="15" y="1304"/>
                  </a:lnTo>
                  <a:lnTo>
                    <a:pt x="22" y="1304"/>
                  </a:lnTo>
                  <a:lnTo>
                    <a:pt x="29" y="1304"/>
                  </a:lnTo>
                  <a:lnTo>
                    <a:pt x="36" y="1304"/>
                  </a:lnTo>
                  <a:lnTo>
                    <a:pt x="43" y="1304"/>
                  </a:lnTo>
                  <a:lnTo>
                    <a:pt x="50" y="1304"/>
                  </a:lnTo>
                  <a:lnTo>
                    <a:pt x="57" y="1304"/>
                  </a:lnTo>
                  <a:lnTo>
                    <a:pt x="64" y="1304"/>
                  </a:lnTo>
                  <a:lnTo>
                    <a:pt x="71" y="1304"/>
                  </a:lnTo>
                  <a:lnTo>
                    <a:pt x="78" y="1304"/>
                  </a:lnTo>
                  <a:lnTo>
                    <a:pt x="85" y="1304"/>
                  </a:lnTo>
                  <a:lnTo>
                    <a:pt x="93" y="1304"/>
                  </a:lnTo>
                  <a:lnTo>
                    <a:pt x="100" y="1304"/>
                  </a:lnTo>
                  <a:lnTo>
                    <a:pt x="107" y="1304"/>
                  </a:lnTo>
                  <a:lnTo>
                    <a:pt x="114" y="1304"/>
                  </a:lnTo>
                  <a:lnTo>
                    <a:pt x="121" y="1304"/>
                  </a:lnTo>
                  <a:lnTo>
                    <a:pt x="128" y="1304"/>
                  </a:lnTo>
                  <a:lnTo>
                    <a:pt x="135" y="1304"/>
                  </a:lnTo>
                  <a:lnTo>
                    <a:pt x="142" y="1304"/>
                  </a:lnTo>
                  <a:lnTo>
                    <a:pt x="149" y="1304"/>
                  </a:lnTo>
                  <a:lnTo>
                    <a:pt x="156" y="1304"/>
                  </a:lnTo>
                  <a:lnTo>
                    <a:pt x="163" y="1304"/>
                  </a:lnTo>
                  <a:lnTo>
                    <a:pt x="171" y="1304"/>
                  </a:lnTo>
                  <a:lnTo>
                    <a:pt x="178" y="1304"/>
                  </a:lnTo>
                  <a:lnTo>
                    <a:pt x="185" y="1304"/>
                  </a:lnTo>
                  <a:lnTo>
                    <a:pt x="192" y="1304"/>
                  </a:lnTo>
                  <a:lnTo>
                    <a:pt x="199" y="1304"/>
                  </a:lnTo>
                  <a:lnTo>
                    <a:pt x="206" y="1304"/>
                  </a:lnTo>
                  <a:lnTo>
                    <a:pt x="213" y="1304"/>
                  </a:lnTo>
                  <a:lnTo>
                    <a:pt x="220" y="1304"/>
                  </a:lnTo>
                  <a:lnTo>
                    <a:pt x="227" y="1304"/>
                  </a:lnTo>
                  <a:lnTo>
                    <a:pt x="234" y="1304"/>
                  </a:lnTo>
                  <a:lnTo>
                    <a:pt x="241" y="1304"/>
                  </a:lnTo>
                  <a:lnTo>
                    <a:pt x="248" y="1304"/>
                  </a:lnTo>
                  <a:lnTo>
                    <a:pt x="256" y="1304"/>
                  </a:lnTo>
                  <a:lnTo>
                    <a:pt x="263" y="1304"/>
                  </a:lnTo>
                  <a:lnTo>
                    <a:pt x="270" y="1304"/>
                  </a:lnTo>
                  <a:lnTo>
                    <a:pt x="277" y="1304"/>
                  </a:lnTo>
                  <a:lnTo>
                    <a:pt x="284" y="1304"/>
                  </a:lnTo>
                  <a:lnTo>
                    <a:pt x="291" y="1304"/>
                  </a:lnTo>
                  <a:lnTo>
                    <a:pt x="298" y="1304"/>
                  </a:lnTo>
                  <a:lnTo>
                    <a:pt x="305" y="1304"/>
                  </a:lnTo>
                  <a:lnTo>
                    <a:pt x="312" y="1304"/>
                  </a:lnTo>
                  <a:lnTo>
                    <a:pt x="319" y="1304"/>
                  </a:lnTo>
                  <a:lnTo>
                    <a:pt x="326" y="1304"/>
                  </a:lnTo>
                  <a:lnTo>
                    <a:pt x="333" y="1304"/>
                  </a:lnTo>
                  <a:lnTo>
                    <a:pt x="341" y="1304"/>
                  </a:lnTo>
                  <a:lnTo>
                    <a:pt x="348" y="1304"/>
                  </a:lnTo>
                  <a:lnTo>
                    <a:pt x="355" y="1304"/>
                  </a:lnTo>
                  <a:lnTo>
                    <a:pt x="362" y="1304"/>
                  </a:lnTo>
                  <a:lnTo>
                    <a:pt x="369" y="1304"/>
                  </a:lnTo>
                  <a:lnTo>
                    <a:pt x="376" y="1304"/>
                  </a:lnTo>
                  <a:lnTo>
                    <a:pt x="383" y="1304"/>
                  </a:lnTo>
                  <a:lnTo>
                    <a:pt x="390" y="1304"/>
                  </a:lnTo>
                  <a:lnTo>
                    <a:pt x="397" y="1304"/>
                  </a:lnTo>
                  <a:lnTo>
                    <a:pt x="404" y="1304"/>
                  </a:lnTo>
                  <a:lnTo>
                    <a:pt x="411" y="1304"/>
                  </a:lnTo>
                  <a:lnTo>
                    <a:pt x="419" y="1304"/>
                  </a:lnTo>
                  <a:lnTo>
                    <a:pt x="426" y="1304"/>
                  </a:lnTo>
                  <a:lnTo>
                    <a:pt x="433" y="1304"/>
                  </a:lnTo>
                  <a:lnTo>
                    <a:pt x="440" y="1304"/>
                  </a:lnTo>
                  <a:lnTo>
                    <a:pt x="447" y="1304"/>
                  </a:lnTo>
                  <a:lnTo>
                    <a:pt x="454" y="1304"/>
                  </a:lnTo>
                  <a:lnTo>
                    <a:pt x="461" y="1304"/>
                  </a:lnTo>
                  <a:lnTo>
                    <a:pt x="468" y="1304"/>
                  </a:lnTo>
                  <a:lnTo>
                    <a:pt x="475" y="1304"/>
                  </a:lnTo>
                  <a:lnTo>
                    <a:pt x="482" y="1304"/>
                  </a:lnTo>
                  <a:lnTo>
                    <a:pt x="489" y="1304"/>
                  </a:lnTo>
                  <a:lnTo>
                    <a:pt x="496" y="1304"/>
                  </a:lnTo>
                  <a:lnTo>
                    <a:pt x="504" y="1304"/>
                  </a:lnTo>
                  <a:lnTo>
                    <a:pt x="511" y="1304"/>
                  </a:lnTo>
                  <a:lnTo>
                    <a:pt x="518" y="1304"/>
                  </a:lnTo>
                  <a:lnTo>
                    <a:pt x="525" y="1304"/>
                  </a:lnTo>
                  <a:lnTo>
                    <a:pt x="532" y="1304"/>
                  </a:lnTo>
                  <a:lnTo>
                    <a:pt x="539" y="1304"/>
                  </a:lnTo>
                  <a:lnTo>
                    <a:pt x="546" y="1304"/>
                  </a:lnTo>
                  <a:lnTo>
                    <a:pt x="553" y="1304"/>
                  </a:lnTo>
                  <a:lnTo>
                    <a:pt x="560" y="1304"/>
                  </a:lnTo>
                  <a:lnTo>
                    <a:pt x="567" y="1304"/>
                  </a:lnTo>
                  <a:lnTo>
                    <a:pt x="574" y="1304"/>
                  </a:lnTo>
                  <a:lnTo>
                    <a:pt x="582" y="1297"/>
                  </a:lnTo>
                  <a:lnTo>
                    <a:pt x="589" y="1297"/>
                  </a:lnTo>
                  <a:lnTo>
                    <a:pt x="596" y="1304"/>
                  </a:lnTo>
                  <a:lnTo>
                    <a:pt x="603" y="1304"/>
                  </a:lnTo>
                  <a:lnTo>
                    <a:pt x="610" y="1304"/>
                  </a:lnTo>
                  <a:lnTo>
                    <a:pt x="617" y="1304"/>
                  </a:lnTo>
                  <a:lnTo>
                    <a:pt x="624" y="1304"/>
                  </a:lnTo>
                  <a:lnTo>
                    <a:pt x="631" y="1297"/>
                  </a:lnTo>
                  <a:lnTo>
                    <a:pt x="638" y="1297"/>
                  </a:lnTo>
                  <a:lnTo>
                    <a:pt x="645" y="1304"/>
                  </a:lnTo>
                  <a:lnTo>
                    <a:pt x="652" y="1304"/>
                  </a:lnTo>
                  <a:lnTo>
                    <a:pt x="659" y="1304"/>
                  </a:lnTo>
                  <a:lnTo>
                    <a:pt x="667" y="1304"/>
                  </a:lnTo>
                  <a:lnTo>
                    <a:pt x="674" y="1297"/>
                  </a:lnTo>
                  <a:lnTo>
                    <a:pt x="681" y="1297"/>
                  </a:lnTo>
                  <a:lnTo>
                    <a:pt x="688" y="1297"/>
                  </a:lnTo>
                  <a:lnTo>
                    <a:pt x="695" y="1304"/>
                  </a:lnTo>
                  <a:lnTo>
                    <a:pt x="702" y="1304"/>
                  </a:lnTo>
                  <a:lnTo>
                    <a:pt x="709" y="1297"/>
                  </a:lnTo>
                  <a:lnTo>
                    <a:pt x="716" y="1297"/>
                  </a:lnTo>
                  <a:lnTo>
                    <a:pt x="723" y="1297"/>
                  </a:lnTo>
                  <a:lnTo>
                    <a:pt x="730" y="1304"/>
                  </a:lnTo>
                  <a:lnTo>
                    <a:pt x="737" y="1304"/>
                  </a:lnTo>
                  <a:lnTo>
                    <a:pt x="745" y="1297"/>
                  </a:lnTo>
                  <a:lnTo>
                    <a:pt x="752" y="1297"/>
                  </a:lnTo>
                  <a:lnTo>
                    <a:pt x="759" y="1297"/>
                  </a:lnTo>
                  <a:lnTo>
                    <a:pt x="766" y="1304"/>
                  </a:lnTo>
                  <a:lnTo>
                    <a:pt x="773" y="1304"/>
                  </a:lnTo>
                  <a:lnTo>
                    <a:pt x="780" y="1297"/>
                  </a:lnTo>
                  <a:lnTo>
                    <a:pt x="787" y="1297"/>
                  </a:lnTo>
                  <a:lnTo>
                    <a:pt x="794" y="1304"/>
                  </a:lnTo>
                  <a:lnTo>
                    <a:pt x="794" y="1297"/>
                  </a:lnTo>
                  <a:lnTo>
                    <a:pt x="801" y="1254"/>
                  </a:lnTo>
                  <a:lnTo>
                    <a:pt x="808" y="1155"/>
                  </a:lnTo>
                  <a:lnTo>
                    <a:pt x="808" y="992"/>
                  </a:lnTo>
                  <a:lnTo>
                    <a:pt x="815" y="758"/>
                  </a:lnTo>
                  <a:lnTo>
                    <a:pt x="822" y="503"/>
                  </a:lnTo>
                  <a:lnTo>
                    <a:pt x="822" y="240"/>
                  </a:lnTo>
                  <a:lnTo>
                    <a:pt x="830" y="56"/>
                  </a:lnTo>
                  <a:lnTo>
                    <a:pt x="837" y="0"/>
                  </a:lnTo>
                  <a:lnTo>
                    <a:pt x="837" y="56"/>
                  </a:lnTo>
                  <a:lnTo>
                    <a:pt x="844" y="240"/>
                  </a:lnTo>
                  <a:lnTo>
                    <a:pt x="844" y="503"/>
                  </a:lnTo>
                  <a:lnTo>
                    <a:pt x="851" y="758"/>
                  </a:lnTo>
                  <a:lnTo>
                    <a:pt x="858" y="992"/>
                  </a:lnTo>
                  <a:lnTo>
                    <a:pt x="858" y="1155"/>
                  </a:lnTo>
                  <a:lnTo>
                    <a:pt x="865" y="1240"/>
                  </a:lnTo>
                  <a:lnTo>
                    <a:pt x="872" y="1261"/>
                  </a:lnTo>
                  <a:lnTo>
                    <a:pt x="872" y="1254"/>
                  </a:lnTo>
                  <a:lnTo>
                    <a:pt x="879" y="1233"/>
                  </a:lnTo>
                  <a:lnTo>
                    <a:pt x="886" y="1226"/>
                  </a:lnTo>
                  <a:lnTo>
                    <a:pt x="886" y="1240"/>
                  </a:lnTo>
                  <a:lnTo>
                    <a:pt x="893" y="1261"/>
                  </a:lnTo>
                  <a:lnTo>
                    <a:pt x="900" y="1282"/>
                  </a:lnTo>
                  <a:lnTo>
                    <a:pt x="900" y="1297"/>
                  </a:lnTo>
                  <a:lnTo>
                    <a:pt x="908" y="1304"/>
                  </a:lnTo>
                  <a:lnTo>
                    <a:pt x="908" y="1297"/>
                  </a:lnTo>
                  <a:lnTo>
                    <a:pt x="915" y="1289"/>
                  </a:lnTo>
                  <a:lnTo>
                    <a:pt x="922" y="1282"/>
                  </a:lnTo>
                  <a:lnTo>
                    <a:pt x="929" y="1289"/>
                  </a:lnTo>
                  <a:lnTo>
                    <a:pt x="936" y="1297"/>
                  </a:lnTo>
                  <a:lnTo>
                    <a:pt x="943" y="1304"/>
                  </a:lnTo>
                  <a:lnTo>
                    <a:pt x="950" y="1297"/>
                  </a:lnTo>
                  <a:lnTo>
                    <a:pt x="957" y="1297"/>
                  </a:lnTo>
                  <a:lnTo>
                    <a:pt x="964" y="1297"/>
                  </a:lnTo>
                  <a:lnTo>
                    <a:pt x="971" y="1297"/>
                  </a:lnTo>
                  <a:lnTo>
                    <a:pt x="978" y="1304"/>
                  </a:lnTo>
                  <a:lnTo>
                    <a:pt x="985" y="1304"/>
                  </a:lnTo>
                  <a:lnTo>
                    <a:pt x="993" y="1304"/>
                  </a:lnTo>
                  <a:lnTo>
                    <a:pt x="1000" y="1297"/>
                  </a:lnTo>
                  <a:lnTo>
                    <a:pt x="1007" y="1297"/>
                  </a:lnTo>
                  <a:lnTo>
                    <a:pt x="1014" y="1297"/>
                  </a:lnTo>
                  <a:lnTo>
                    <a:pt x="1021" y="1304"/>
                  </a:lnTo>
                  <a:lnTo>
                    <a:pt x="1028" y="1304"/>
                  </a:lnTo>
                  <a:lnTo>
                    <a:pt x="1035" y="1304"/>
                  </a:lnTo>
                  <a:lnTo>
                    <a:pt x="1042" y="1304"/>
                  </a:lnTo>
                  <a:lnTo>
                    <a:pt x="1049" y="1304"/>
                  </a:lnTo>
                  <a:lnTo>
                    <a:pt x="1056" y="1304"/>
                  </a:lnTo>
                  <a:lnTo>
                    <a:pt x="1063" y="1304"/>
                  </a:lnTo>
                  <a:lnTo>
                    <a:pt x="1071" y="1304"/>
                  </a:lnTo>
                  <a:lnTo>
                    <a:pt x="1078" y="1304"/>
                  </a:lnTo>
                  <a:lnTo>
                    <a:pt x="1085" y="1304"/>
                  </a:lnTo>
                  <a:lnTo>
                    <a:pt x="1092" y="1304"/>
                  </a:lnTo>
                  <a:lnTo>
                    <a:pt x="1099" y="1304"/>
                  </a:lnTo>
                  <a:lnTo>
                    <a:pt x="1106" y="1304"/>
                  </a:lnTo>
                  <a:lnTo>
                    <a:pt x="1113" y="1304"/>
                  </a:lnTo>
                  <a:lnTo>
                    <a:pt x="1120" y="1304"/>
                  </a:lnTo>
                  <a:lnTo>
                    <a:pt x="1127" y="1304"/>
                  </a:lnTo>
                  <a:lnTo>
                    <a:pt x="1134" y="1304"/>
                  </a:lnTo>
                  <a:lnTo>
                    <a:pt x="1141" y="1304"/>
                  </a:lnTo>
                  <a:lnTo>
                    <a:pt x="1148" y="1304"/>
                  </a:lnTo>
                  <a:lnTo>
                    <a:pt x="1156" y="1304"/>
                  </a:lnTo>
                  <a:lnTo>
                    <a:pt x="1163" y="1304"/>
                  </a:lnTo>
                  <a:lnTo>
                    <a:pt x="1170" y="1304"/>
                  </a:lnTo>
                  <a:lnTo>
                    <a:pt x="1177" y="1304"/>
                  </a:lnTo>
                  <a:lnTo>
                    <a:pt x="1184" y="1304"/>
                  </a:lnTo>
                  <a:lnTo>
                    <a:pt x="1191" y="1304"/>
                  </a:lnTo>
                  <a:lnTo>
                    <a:pt x="1198" y="1304"/>
                  </a:lnTo>
                  <a:lnTo>
                    <a:pt x="1205" y="1304"/>
                  </a:lnTo>
                  <a:lnTo>
                    <a:pt x="1212" y="1304"/>
                  </a:lnTo>
                  <a:lnTo>
                    <a:pt x="1219" y="1304"/>
                  </a:lnTo>
                  <a:lnTo>
                    <a:pt x="1226" y="1304"/>
                  </a:lnTo>
                  <a:lnTo>
                    <a:pt x="1234" y="1304"/>
                  </a:lnTo>
                  <a:lnTo>
                    <a:pt x="1241" y="1304"/>
                  </a:lnTo>
                  <a:lnTo>
                    <a:pt x="1248" y="1304"/>
                  </a:lnTo>
                  <a:lnTo>
                    <a:pt x="1255" y="1304"/>
                  </a:lnTo>
                  <a:lnTo>
                    <a:pt x="1262" y="1304"/>
                  </a:lnTo>
                  <a:lnTo>
                    <a:pt x="1269" y="1304"/>
                  </a:lnTo>
                  <a:lnTo>
                    <a:pt x="1276" y="1304"/>
                  </a:lnTo>
                  <a:lnTo>
                    <a:pt x="1283" y="1304"/>
                  </a:lnTo>
                  <a:lnTo>
                    <a:pt x="1290" y="1304"/>
                  </a:lnTo>
                  <a:lnTo>
                    <a:pt x="1297" y="1304"/>
                  </a:lnTo>
                  <a:lnTo>
                    <a:pt x="1304" y="1304"/>
                  </a:lnTo>
                  <a:lnTo>
                    <a:pt x="1311" y="1304"/>
                  </a:lnTo>
                  <a:lnTo>
                    <a:pt x="1319" y="1304"/>
                  </a:lnTo>
                  <a:lnTo>
                    <a:pt x="1326" y="1304"/>
                  </a:lnTo>
                  <a:lnTo>
                    <a:pt x="1333" y="1304"/>
                  </a:lnTo>
                  <a:lnTo>
                    <a:pt x="1340" y="1304"/>
                  </a:lnTo>
                  <a:lnTo>
                    <a:pt x="1347" y="1304"/>
                  </a:lnTo>
                  <a:lnTo>
                    <a:pt x="1354" y="1304"/>
                  </a:lnTo>
                  <a:lnTo>
                    <a:pt x="1361" y="1304"/>
                  </a:lnTo>
                  <a:lnTo>
                    <a:pt x="1368" y="1304"/>
                  </a:lnTo>
                  <a:lnTo>
                    <a:pt x="1375" y="1304"/>
                  </a:lnTo>
                  <a:lnTo>
                    <a:pt x="1382" y="1304"/>
                  </a:lnTo>
                  <a:lnTo>
                    <a:pt x="1389" y="1304"/>
                  </a:lnTo>
                  <a:lnTo>
                    <a:pt x="1397" y="1304"/>
                  </a:lnTo>
                  <a:lnTo>
                    <a:pt x="1404" y="1304"/>
                  </a:lnTo>
                  <a:lnTo>
                    <a:pt x="1411" y="1304"/>
                  </a:lnTo>
                  <a:lnTo>
                    <a:pt x="1418" y="1304"/>
                  </a:lnTo>
                  <a:lnTo>
                    <a:pt x="1425" y="1304"/>
                  </a:lnTo>
                  <a:lnTo>
                    <a:pt x="1432" y="1304"/>
                  </a:lnTo>
                  <a:lnTo>
                    <a:pt x="1439" y="1304"/>
                  </a:lnTo>
                  <a:lnTo>
                    <a:pt x="1446" y="1304"/>
                  </a:lnTo>
                  <a:lnTo>
                    <a:pt x="1453" y="1304"/>
                  </a:lnTo>
                  <a:lnTo>
                    <a:pt x="1460" y="1304"/>
                  </a:lnTo>
                  <a:lnTo>
                    <a:pt x="1467" y="1304"/>
                  </a:lnTo>
                  <a:lnTo>
                    <a:pt x="1474" y="1304"/>
                  </a:lnTo>
                  <a:lnTo>
                    <a:pt x="1482" y="1304"/>
                  </a:lnTo>
                  <a:lnTo>
                    <a:pt x="1489" y="1304"/>
                  </a:lnTo>
                  <a:lnTo>
                    <a:pt x="1496" y="1304"/>
                  </a:lnTo>
                  <a:lnTo>
                    <a:pt x="1503" y="1304"/>
                  </a:lnTo>
                  <a:lnTo>
                    <a:pt x="1510" y="1304"/>
                  </a:lnTo>
                  <a:lnTo>
                    <a:pt x="1517" y="1304"/>
                  </a:lnTo>
                  <a:lnTo>
                    <a:pt x="1524" y="1304"/>
                  </a:lnTo>
                  <a:lnTo>
                    <a:pt x="1531" y="1304"/>
                  </a:lnTo>
                  <a:lnTo>
                    <a:pt x="1538" y="1304"/>
                  </a:lnTo>
                  <a:lnTo>
                    <a:pt x="1545" y="1304"/>
                  </a:lnTo>
                  <a:lnTo>
                    <a:pt x="1552" y="1304"/>
                  </a:lnTo>
                  <a:lnTo>
                    <a:pt x="1560" y="1304"/>
                  </a:lnTo>
                  <a:lnTo>
                    <a:pt x="1567" y="1304"/>
                  </a:lnTo>
                  <a:lnTo>
                    <a:pt x="1574" y="1304"/>
                  </a:lnTo>
                  <a:lnTo>
                    <a:pt x="1581" y="1304"/>
                  </a:lnTo>
                  <a:lnTo>
                    <a:pt x="1588" y="1304"/>
                  </a:lnTo>
                  <a:lnTo>
                    <a:pt x="1595" y="1304"/>
                  </a:lnTo>
                  <a:lnTo>
                    <a:pt x="1602" y="1304"/>
                  </a:lnTo>
                  <a:lnTo>
                    <a:pt x="1609" y="1304"/>
                  </a:lnTo>
                  <a:lnTo>
                    <a:pt x="1616" y="1304"/>
                  </a:lnTo>
                  <a:lnTo>
                    <a:pt x="1623" y="1304"/>
                  </a:lnTo>
                  <a:lnTo>
                    <a:pt x="1630" y="1304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Rectangle 247"/>
            <p:cNvSpPr>
              <a:spLocks noChangeArrowheads="1"/>
            </p:cNvSpPr>
            <p:nvPr/>
          </p:nvSpPr>
          <p:spPr bwMode="auto">
            <a:xfrm>
              <a:off x="4160" y="2258"/>
              <a:ext cx="3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 b="1">
                  <a:latin typeface="Helvetica" pitchFamily="34" charset="0"/>
                </a:rPr>
                <a:t>angle (°)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13" name="Rectangle 248"/>
            <p:cNvSpPr>
              <a:spLocks noChangeArrowheads="1"/>
            </p:cNvSpPr>
            <p:nvPr/>
          </p:nvSpPr>
          <p:spPr bwMode="auto">
            <a:xfrm rot="-5400000">
              <a:off x="3208" y="1366"/>
              <a:ext cx="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800" b="1">
                  <a:latin typeface="Symbol" pitchFamily="18" charset="2"/>
                </a:rPr>
                <a:t>q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814" name="Rectangle 249"/>
            <p:cNvSpPr>
              <a:spLocks noChangeArrowheads="1"/>
            </p:cNvSpPr>
            <p:nvPr/>
          </p:nvSpPr>
          <p:spPr bwMode="auto">
            <a:xfrm>
              <a:off x="3360" y="642"/>
              <a:ext cx="152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 b="1" dirty="0" err="1" smtClean="0">
                  <a:latin typeface="Helvetica" pitchFamily="34" charset="0"/>
                </a:rPr>
                <a:t>Linear</a:t>
              </a:r>
              <a:r>
                <a:rPr lang="fr-FR" altLang="en-US" sz="1200" b="1" dirty="0" smtClean="0">
                  <a:latin typeface="Helvetica" pitchFamily="34" charset="0"/>
                </a:rPr>
                <a:t> radiation pattern (P/</a:t>
              </a:r>
              <a:r>
                <a:rPr lang="fr-FR" altLang="en-US" sz="1200" b="1" dirty="0" err="1" smtClean="0">
                  <a:latin typeface="Helvetica" pitchFamily="34" charset="0"/>
                </a:rPr>
                <a:t>Pmax</a:t>
              </a:r>
              <a:r>
                <a:rPr lang="fr-FR" altLang="en-US" sz="1200" b="1" dirty="0">
                  <a:latin typeface="Helvetica" pitchFamily="34" charset="0"/>
                </a:rPr>
                <a:t>)</a:t>
              </a:r>
              <a:endParaRPr lang="fr-FR" alt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29701" name="Group 250"/>
          <p:cNvGrpSpPr>
            <a:grpSpLocks/>
          </p:cNvGrpSpPr>
          <p:nvPr/>
        </p:nvGrpSpPr>
        <p:grpSpPr bwMode="auto">
          <a:xfrm>
            <a:off x="1411288" y="3529013"/>
            <a:ext cx="2687637" cy="2703512"/>
            <a:chOff x="982" y="2392"/>
            <a:chExt cx="1693" cy="1703"/>
          </a:xfrm>
        </p:grpSpPr>
        <p:sp>
          <p:nvSpPr>
            <p:cNvPr id="29728" name="Freeform 251"/>
            <p:cNvSpPr>
              <a:spLocks/>
            </p:cNvSpPr>
            <p:nvPr/>
          </p:nvSpPr>
          <p:spPr bwMode="auto">
            <a:xfrm>
              <a:off x="1104" y="2520"/>
              <a:ext cx="1453" cy="1446"/>
            </a:xfrm>
            <a:custGeom>
              <a:avLst/>
              <a:gdLst>
                <a:gd name="T0" fmla="*/ 1453 w 1453"/>
                <a:gd name="T1" fmla="*/ 680 h 1446"/>
                <a:gd name="T2" fmla="*/ 1439 w 1453"/>
                <a:gd name="T3" fmla="*/ 588 h 1446"/>
                <a:gd name="T4" fmla="*/ 1417 w 1453"/>
                <a:gd name="T5" fmla="*/ 496 h 1446"/>
                <a:gd name="T6" fmla="*/ 1382 w 1453"/>
                <a:gd name="T7" fmla="*/ 411 h 1446"/>
                <a:gd name="T8" fmla="*/ 1339 w 1453"/>
                <a:gd name="T9" fmla="*/ 333 h 1446"/>
                <a:gd name="T10" fmla="*/ 1283 w 1453"/>
                <a:gd name="T11" fmla="*/ 262 h 1446"/>
                <a:gd name="T12" fmla="*/ 1219 w 1453"/>
                <a:gd name="T13" fmla="*/ 191 h 1446"/>
                <a:gd name="T14" fmla="*/ 1155 w 1453"/>
                <a:gd name="T15" fmla="*/ 134 h 1446"/>
                <a:gd name="T16" fmla="*/ 1077 w 1453"/>
                <a:gd name="T17" fmla="*/ 85 h 1446"/>
                <a:gd name="T18" fmla="*/ 992 w 1453"/>
                <a:gd name="T19" fmla="*/ 49 h 1446"/>
                <a:gd name="T20" fmla="*/ 907 w 1453"/>
                <a:gd name="T21" fmla="*/ 21 h 1446"/>
                <a:gd name="T22" fmla="*/ 815 w 1453"/>
                <a:gd name="T23" fmla="*/ 7 h 1446"/>
                <a:gd name="T24" fmla="*/ 730 w 1453"/>
                <a:gd name="T25" fmla="*/ 0 h 1446"/>
                <a:gd name="T26" fmla="*/ 638 w 1453"/>
                <a:gd name="T27" fmla="*/ 7 h 1446"/>
                <a:gd name="T28" fmla="*/ 546 w 1453"/>
                <a:gd name="T29" fmla="*/ 21 h 1446"/>
                <a:gd name="T30" fmla="*/ 461 w 1453"/>
                <a:gd name="T31" fmla="*/ 49 h 1446"/>
                <a:gd name="T32" fmla="*/ 376 w 1453"/>
                <a:gd name="T33" fmla="*/ 85 h 1446"/>
                <a:gd name="T34" fmla="*/ 298 w 1453"/>
                <a:gd name="T35" fmla="*/ 134 h 1446"/>
                <a:gd name="T36" fmla="*/ 234 w 1453"/>
                <a:gd name="T37" fmla="*/ 191 h 1446"/>
                <a:gd name="T38" fmla="*/ 170 w 1453"/>
                <a:gd name="T39" fmla="*/ 262 h 1446"/>
                <a:gd name="T40" fmla="*/ 113 w 1453"/>
                <a:gd name="T41" fmla="*/ 333 h 1446"/>
                <a:gd name="T42" fmla="*/ 71 w 1453"/>
                <a:gd name="T43" fmla="*/ 411 h 1446"/>
                <a:gd name="T44" fmla="*/ 35 w 1453"/>
                <a:gd name="T45" fmla="*/ 496 h 1446"/>
                <a:gd name="T46" fmla="*/ 14 w 1453"/>
                <a:gd name="T47" fmla="*/ 588 h 1446"/>
                <a:gd name="T48" fmla="*/ 0 w 1453"/>
                <a:gd name="T49" fmla="*/ 680 h 1446"/>
                <a:gd name="T50" fmla="*/ 0 w 1453"/>
                <a:gd name="T51" fmla="*/ 765 h 1446"/>
                <a:gd name="T52" fmla="*/ 14 w 1453"/>
                <a:gd name="T53" fmla="*/ 857 h 1446"/>
                <a:gd name="T54" fmla="*/ 35 w 1453"/>
                <a:gd name="T55" fmla="*/ 949 h 1446"/>
                <a:gd name="T56" fmla="*/ 71 w 1453"/>
                <a:gd name="T57" fmla="*/ 1035 h 1446"/>
                <a:gd name="T58" fmla="*/ 113 w 1453"/>
                <a:gd name="T59" fmla="*/ 1113 h 1446"/>
                <a:gd name="T60" fmla="*/ 170 w 1453"/>
                <a:gd name="T61" fmla="*/ 1183 h 1446"/>
                <a:gd name="T62" fmla="*/ 234 w 1453"/>
                <a:gd name="T63" fmla="*/ 1254 h 1446"/>
                <a:gd name="T64" fmla="*/ 298 w 1453"/>
                <a:gd name="T65" fmla="*/ 1311 h 1446"/>
                <a:gd name="T66" fmla="*/ 376 w 1453"/>
                <a:gd name="T67" fmla="*/ 1361 h 1446"/>
                <a:gd name="T68" fmla="*/ 461 w 1453"/>
                <a:gd name="T69" fmla="*/ 1396 h 1446"/>
                <a:gd name="T70" fmla="*/ 546 w 1453"/>
                <a:gd name="T71" fmla="*/ 1424 h 1446"/>
                <a:gd name="T72" fmla="*/ 638 w 1453"/>
                <a:gd name="T73" fmla="*/ 1439 h 1446"/>
                <a:gd name="T74" fmla="*/ 730 w 1453"/>
                <a:gd name="T75" fmla="*/ 1446 h 1446"/>
                <a:gd name="T76" fmla="*/ 815 w 1453"/>
                <a:gd name="T77" fmla="*/ 1439 h 1446"/>
                <a:gd name="T78" fmla="*/ 907 w 1453"/>
                <a:gd name="T79" fmla="*/ 1424 h 1446"/>
                <a:gd name="T80" fmla="*/ 992 w 1453"/>
                <a:gd name="T81" fmla="*/ 1396 h 1446"/>
                <a:gd name="T82" fmla="*/ 1077 w 1453"/>
                <a:gd name="T83" fmla="*/ 1361 h 1446"/>
                <a:gd name="T84" fmla="*/ 1155 w 1453"/>
                <a:gd name="T85" fmla="*/ 1311 h 1446"/>
                <a:gd name="T86" fmla="*/ 1219 w 1453"/>
                <a:gd name="T87" fmla="*/ 1254 h 1446"/>
                <a:gd name="T88" fmla="*/ 1283 w 1453"/>
                <a:gd name="T89" fmla="*/ 1183 h 1446"/>
                <a:gd name="T90" fmla="*/ 1339 w 1453"/>
                <a:gd name="T91" fmla="*/ 1113 h 1446"/>
                <a:gd name="T92" fmla="*/ 1382 w 1453"/>
                <a:gd name="T93" fmla="*/ 1035 h 1446"/>
                <a:gd name="T94" fmla="*/ 1417 w 1453"/>
                <a:gd name="T95" fmla="*/ 949 h 1446"/>
                <a:gd name="T96" fmla="*/ 1439 w 1453"/>
                <a:gd name="T97" fmla="*/ 857 h 1446"/>
                <a:gd name="T98" fmla="*/ 1453 w 1453"/>
                <a:gd name="T99" fmla="*/ 765 h 14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53" h="1446">
                  <a:moveTo>
                    <a:pt x="1453" y="723"/>
                  </a:moveTo>
                  <a:lnTo>
                    <a:pt x="1453" y="680"/>
                  </a:lnTo>
                  <a:lnTo>
                    <a:pt x="1446" y="631"/>
                  </a:lnTo>
                  <a:lnTo>
                    <a:pt x="1439" y="588"/>
                  </a:lnTo>
                  <a:lnTo>
                    <a:pt x="1432" y="546"/>
                  </a:lnTo>
                  <a:lnTo>
                    <a:pt x="1417" y="496"/>
                  </a:lnTo>
                  <a:lnTo>
                    <a:pt x="1403" y="453"/>
                  </a:lnTo>
                  <a:lnTo>
                    <a:pt x="1382" y="411"/>
                  </a:lnTo>
                  <a:lnTo>
                    <a:pt x="1361" y="375"/>
                  </a:lnTo>
                  <a:lnTo>
                    <a:pt x="1339" y="333"/>
                  </a:lnTo>
                  <a:lnTo>
                    <a:pt x="1311" y="297"/>
                  </a:lnTo>
                  <a:lnTo>
                    <a:pt x="1283" y="262"/>
                  </a:lnTo>
                  <a:lnTo>
                    <a:pt x="1254" y="227"/>
                  </a:lnTo>
                  <a:lnTo>
                    <a:pt x="1219" y="191"/>
                  </a:lnTo>
                  <a:lnTo>
                    <a:pt x="1191" y="163"/>
                  </a:lnTo>
                  <a:lnTo>
                    <a:pt x="1155" y="134"/>
                  </a:lnTo>
                  <a:lnTo>
                    <a:pt x="1113" y="113"/>
                  </a:lnTo>
                  <a:lnTo>
                    <a:pt x="1077" y="85"/>
                  </a:lnTo>
                  <a:lnTo>
                    <a:pt x="1035" y="71"/>
                  </a:lnTo>
                  <a:lnTo>
                    <a:pt x="992" y="49"/>
                  </a:lnTo>
                  <a:lnTo>
                    <a:pt x="950" y="35"/>
                  </a:lnTo>
                  <a:lnTo>
                    <a:pt x="907" y="21"/>
                  </a:lnTo>
                  <a:lnTo>
                    <a:pt x="865" y="14"/>
                  </a:lnTo>
                  <a:lnTo>
                    <a:pt x="815" y="7"/>
                  </a:lnTo>
                  <a:lnTo>
                    <a:pt x="772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8" y="7"/>
                  </a:lnTo>
                  <a:lnTo>
                    <a:pt x="588" y="14"/>
                  </a:lnTo>
                  <a:lnTo>
                    <a:pt x="546" y="21"/>
                  </a:lnTo>
                  <a:lnTo>
                    <a:pt x="503" y="35"/>
                  </a:lnTo>
                  <a:lnTo>
                    <a:pt x="461" y="49"/>
                  </a:lnTo>
                  <a:lnTo>
                    <a:pt x="418" y="71"/>
                  </a:lnTo>
                  <a:lnTo>
                    <a:pt x="376" y="85"/>
                  </a:lnTo>
                  <a:lnTo>
                    <a:pt x="340" y="113"/>
                  </a:lnTo>
                  <a:lnTo>
                    <a:pt x="298" y="134"/>
                  </a:lnTo>
                  <a:lnTo>
                    <a:pt x="262" y="163"/>
                  </a:lnTo>
                  <a:lnTo>
                    <a:pt x="234" y="191"/>
                  </a:lnTo>
                  <a:lnTo>
                    <a:pt x="198" y="227"/>
                  </a:lnTo>
                  <a:lnTo>
                    <a:pt x="170" y="262"/>
                  </a:lnTo>
                  <a:lnTo>
                    <a:pt x="142" y="297"/>
                  </a:lnTo>
                  <a:lnTo>
                    <a:pt x="113" y="333"/>
                  </a:lnTo>
                  <a:lnTo>
                    <a:pt x="92" y="375"/>
                  </a:lnTo>
                  <a:lnTo>
                    <a:pt x="71" y="411"/>
                  </a:lnTo>
                  <a:lnTo>
                    <a:pt x="50" y="453"/>
                  </a:lnTo>
                  <a:lnTo>
                    <a:pt x="35" y="496"/>
                  </a:lnTo>
                  <a:lnTo>
                    <a:pt x="21" y="546"/>
                  </a:lnTo>
                  <a:lnTo>
                    <a:pt x="14" y="588"/>
                  </a:lnTo>
                  <a:lnTo>
                    <a:pt x="7" y="631"/>
                  </a:lnTo>
                  <a:lnTo>
                    <a:pt x="0" y="680"/>
                  </a:lnTo>
                  <a:lnTo>
                    <a:pt x="0" y="723"/>
                  </a:lnTo>
                  <a:lnTo>
                    <a:pt x="0" y="765"/>
                  </a:lnTo>
                  <a:lnTo>
                    <a:pt x="7" y="815"/>
                  </a:lnTo>
                  <a:lnTo>
                    <a:pt x="14" y="857"/>
                  </a:lnTo>
                  <a:lnTo>
                    <a:pt x="21" y="900"/>
                  </a:lnTo>
                  <a:lnTo>
                    <a:pt x="35" y="949"/>
                  </a:lnTo>
                  <a:lnTo>
                    <a:pt x="50" y="992"/>
                  </a:lnTo>
                  <a:lnTo>
                    <a:pt x="71" y="1035"/>
                  </a:lnTo>
                  <a:lnTo>
                    <a:pt x="92" y="1070"/>
                  </a:lnTo>
                  <a:lnTo>
                    <a:pt x="113" y="1113"/>
                  </a:lnTo>
                  <a:lnTo>
                    <a:pt x="142" y="1148"/>
                  </a:lnTo>
                  <a:lnTo>
                    <a:pt x="170" y="1183"/>
                  </a:lnTo>
                  <a:lnTo>
                    <a:pt x="198" y="1219"/>
                  </a:lnTo>
                  <a:lnTo>
                    <a:pt x="234" y="1254"/>
                  </a:lnTo>
                  <a:lnTo>
                    <a:pt x="262" y="1283"/>
                  </a:lnTo>
                  <a:lnTo>
                    <a:pt x="298" y="1311"/>
                  </a:lnTo>
                  <a:lnTo>
                    <a:pt x="340" y="1332"/>
                  </a:lnTo>
                  <a:lnTo>
                    <a:pt x="376" y="1361"/>
                  </a:lnTo>
                  <a:lnTo>
                    <a:pt x="418" y="1375"/>
                  </a:lnTo>
                  <a:lnTo>
                    <a:pt x="461" y="1396"/>
                  </a:lnTo>
                  <a:lnTo>
                    <a:pt x="503" y="1410"/>
                  </a:lnTo>
                  <a:lnTo>
                    <a:pt x="546" y="1424"/>
                  </a:lnTo>
                  <a:lnTo>
                    <a:pt x="588" y="1431"/>
                  </a:lnTo>
                  <a:lnTo>
                    <a:pt x="638" y="1439"/>
                  </a:lnTo>
                  <a:lnTo>
                    <a:pt x="680" y="1446"/>
                  </a:lnTo>
                  <a:lnTo>
                    <a:pt x="730" y="1446"/>
                  </a:lnTo>
                  <a:lnTo>
                    <a:pt x="772" y="1446"/>
                  </a:lnTo>
                  <a:lnTo>
                    <a:pt x="815" y="1439"/>
                  </a:lnTo>
                  <a:lnTo>
                    <a:pt x="865" y="1431"/>
                  </a:lnTo>
                  <a:lnTo>
                    <a:pt x="907" y="1424"/>
                  </a:lnTo>
                  <a:lnTo>
                    <a:pt x="950" y="1410"/>
                  </a:lnTo>
                  <a:lnTo>
                    <a:pt x="992" y="1396"/>
                  </a:lnTo>
                  <a:lnTo>
                    <a:pt x="1035" y="1375"/>
                  </a:lnTo>
                  <a:lnTo>
                    <a:pt x="1077" y="1361"/>
                  </a:lnTo>
                  <a:lnTo>
                    <a:pt x="1113" y="1332"/>
                  </a:lnTo>
                  <a:lnTo>
                    <a:pt x="1155" y="1311"/>
                  </a:lnTo>
                  <a:lnTo>
                    <a:pt x="1191" y="1283"/>
                  </a:lnTo>
                  <a:lnTo>
                    <a:pt x="1219" y="1254"/>
                  </a:lnTo>
                  <a:lnTo>
                    <a:pt x="1254" y="1219"/>
                  </a:lnTo>
                  <a:lnTo>
                    <a:pt x="1283" y="1183"/>
                  </a:lnTo>
                  <a:lnTo>
                    <a:pt x="1311" y="1148"/>
                  </a:lnTo>
                  <a:lnTo>
                    <a:pt x="1339" y="1113"/>
                  </a:lnTo>
                  <a:lnTo>
                    <a:pt x="1361" y="1070"/>
                  </a:lnTo>
                  <a:lnTo>
                    <a:pt x="1382" y="1035"/>
                  </a:lnTo>
                  <a:lnTo>
                    <a:pt x="1403" y="992"/>
                  </a:lnTo>
                  <a:lnTo>
                    <a:pt x="1417" y="949"/>
                  </a:lnTo>
                  <a:lnTo>
                    <a:pt x="1432" y="900"/>
                  </a:lnTo>
                  <a:lnTo>
                    <a:pt x="1439" y="857"/>
                  </a:lnTo>
                  <a:lnTo>
                    <a:pt x="1446" y="815"/>
                  </a:lnTo>
                  <a:lnTo>
                    <a:pt x="1453" y="765"/>
                  </a:lnTo>
                  <a:lnTo>
                    <a:pt x="1453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252"/>
            <p:cNvSpPr>
              <a:spLocks/>
            </p:cNvSpPr>
            <p:nvPr/>
          </p:nvSpPr>
          <p:spPr bwMode="auto">
            <a:xfrm>
              <a:off x="1104" y="2520"/>
              <a:ext cx="1453" cy="1446"/>
            </a:xfrm>
            <a:custGeom>
              <a:avLst/>
              <a:gdLst>
                <a:gd name="T0" fmla="*/ 1453 w 1453"/>
                <a:gd name="T1" fmla="*/ 680 h 1446"/>
                <a:gd name="T2" fmla="*/ 1439 w 1453"/>
                <a:gd name="T3" fmla="*/ 588 h 1446"/>
                <a:gd name="T4" fmla="*/ 1417 w 1453"/>
                <a:gd name="T5" fmla="*/ 496 h 1446"/>
                <a:gd name="T6" fmla="*/ 1382 w 1453"/>
                <a:gd name="T7" fmla="*/ 411 h 1446"/>
                <a:gd name="T8" fmla="*/ 1339 w 1453"/>
                <a:gd name="T9" fmla="*/ 333 h 1446"/>
                <a:gd name="T10" fmla="*/ 1283 w 1453"/>
                <a:gd name="T11" fmla="*/ 262 h 1446"/>
                <a:gd name="T12" fmla="*/ 1219 w 1453"/>
                <a:gd name="T13" fmla="*/ 191 h 1446"/>
                <a:gd name="T14" fmla="*/ 1155 w 1453"/>
                <a:gd name="T15" fmla="*/ 134 h 1446"/>
                <a:gd name="T16" fmla="*/ 1077 w 1453"/>
                <a:gd name="T17" fmla="*/ 85 h 1446"/>
                <a:gd name="T18" fmla="*/ 992 w 1453"/>
                <a:gd name="T19" fmla="*/ 49 h 1446"/>
                <a:gd name="T20" fmla="*/ 907 w 1453"/>
                <a:gd name="T21" fmla="*/ 21 h 1446"/>
                <a:gd name="T22" fmla="*/ 815 w 1453"/>
                <a:gd name="T23" fmla="*/ 7 h 1446"/>
                <a:gd name="T24" fmla="*/ 730 w 1453"/>
                <a:gd name="T25" fmla="*/ 0 h 1446"/>
                <a:gd name="T26" fmla="*/ 638 w 1453"/>
                <a:gd name="T27" fmla="*/ 7 h 1446"/>
                <a:gd name="T28" fmla="*/ 546 w 1453"/>
                <a:gd name="T29" fmla="*/ 21 h 1446"/>
                <a:gd name="T30" fmla="*/ 461 w 1453"/>
                <a:gd name="T31" fmla="*/ 49 h 1446"/>
                <a:gd name="T32" fmla="*/ 376 w 1453"/>
                <a:gd name="T33" fmla="*/ 85 h 1446"/>
                <a:gd name="T34" fmla="*/ 298 w 1453"/>
                <a:gd name="T35" fmla="*/ 134 h 1446"/>
                <a:gd name="T36" fmla="*/ 234 w 1453"/>
                <a:gd name="T37" fmla="*/ 191 h 1446"/>
                <a:gd name="T38" fmla="*/ 170 w 1453"/>
                <a:gd name="T39" fmla="*/ 262 h 1446"/>
                <a:gd name="T40" fmla="*/ 113 w 1453"/>
                <a:gd name="T41" fmla="*/ 333 h 1446"/>
                <a:gd name="T42" fmla="*/ 71 w 1453"/>
                <a:gd name="T43" fmla="*/ 411 h 1446"/>
                <a:gd name="T44" fmla="*/ 35 w 1453"/>
                <a:gd name="T45" fmla="*/ 496 h 1446"/>
                <a:gd name="T46" fmla="*/ 14 w 1453"/>
                <a:gd name="T47" fmla="*/ 588 h 1446"/>
                <a:gd name="T48" fmla="*/ 0 w 1453"/>
                <a:gd name="T49" fmla="*/ 680 h 1446"/>
                <a:gd name="T50" fmla="*/ 0 w 1453"/>
                <a:gd name="T51" fmla="*/ 765 h 1446"/>
                <a:gd name="T52" fmla="*/ 14 w 1453"/>
                <a:gd name="T53" fmla="*/ 857 h 1446"/>
                <a:gd name="T54" fmla="*/ 35 w 1453"/>
                <a:gd name="T55" fmla="*/ 949 h 1446"/>
                <a:gd name="T56" fmla="*/ 71 w 1453"/>
                <a:gd name="T57" fmla="*/ 1035 h 1446"/>
                <a:gd name="T58" fmla="*/ 113 w 1453"/>
                <a:gd name="T59" fmla="*/ 1113 h 1446"/>
                <a:gd name="T60" fmla="*/ 170 w 1453"/>
                <a:gd name="T61" fmla="*/ 1183 h 1446"/>
                <a:gd name="T62" fmla="*/ 234 w 1453"/>
                <a:gd name="T63" fmla="*/ 1254 h 1446"/>
                <a:gd name="T64" fmla="*/ 298 w 1453"/>
                <a:gd name="T65" fmla="*/ 1311 h 1446"/>
                <a:gd name="T66" fmla="*/ 376 w 1453"/>
                <a:gd name="T67" fmla="*/ 1361 h 1446"/>
                <a:gd name="T68" fmla="*/ 461 w 1453"/>
                <a:gd name="T69" fmla="*/ 1396 h 1446"/>
                <a:gd name="T70" fmla="*/ 546 w 1453"/>
                <a:gd name="T71" fmla="*/ 1424 h 1446"/>
                <a:gd name="T72" fmla="*/ 638 w 1453"/>
                <a:gd name="T73" fmla="*/ 1439 h 1446"/>
                <a:gd name="T74" fmla="*/ 730 w 1453"/>
                <a:gd name="T75" fmla="*/ 1446 h 1446"/>
                <a:gd name="T76" fmla="*/ 815 w 1453"/>
                <a:gd name="T77" fmla="*/ 1439 h 1446"/>
                <a:gd name="T78" fmla="*/ 907 w 1453"/>
                <a:gd name="T79" fmla="*/ 1424 h 1446"/>
                <a:gd name="T80" fmla="*/ 992 w 1453"/>
                <a:gd name="T81" fmla="*/ 1396 h 1446"/>
                <a:gd name="T82" fmla="*/ 1077 w 1453"/>
                <a:gd name="T83" fmla="*/ 1361 h 1446"/>
                <a:gd name="T84" fmla="*/ 1155 w 1453"/>
                <a:gd name="T85" fmla="*/ 1311 h 1446"/>
                <a:gd name="T86" fmla="*/ 1219 w 1453"/>
                <a:gd name="T87" fmla="*/ 1254 h 1446"/>
                <a:gd name="T88" fmla="*/ 1283 w 1453"/>
                <a:gd name="T89" fmla="*/ 1183 h 1446"/>
                <a:gd name="T90" fmla="*/ 1339 w 1453"/>
                <a:gd name="T91" fmla="*/ 1113 h 1446"/>
                <a:gd name="T92" fmla="*/ 1382 w 1453"/>
                <a:gd name="T93" fmla="*/ 1035 h 1446"/>
                <a:gd name="T94" fmla="*/ 1417 w 1453"/>
                <a:gd name="T95" fmla="*/ 949 h 1446"/>
                <a:gd name="T96" fmla="*/ 1439 w 1453"/>
                <a:gd name="T97" fmla="*/ 857 h 1446"/>
                <a:gd name="T98" fmla="*/ 1453 w 1453"/>
                <a:gd name="T99" fmla="*/ 765 h 1446"/>
                <a:gd name="T100" fmla="*/ 1453 w 1453"/>
                <a:gd name="T101" fmla="*/ 723 h 14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53" h="1446">
                  <a:moveTo>
                    <a:pt x="1453" y="723"/>
                  </a:moveTo>
                  <a:lnTo>
                    <a:pt x="1453" y="680"/>
                  </a:lnTo>
                  <a:lnTo>
                    <a:pt x="1446" y="631"/>
                  </a:lnTo>
                  <a:lnTo>
                    <a:pt x="1439" y="588"/>
                  </a:lnTo>
                  <a:lnTo>
                    <a:pt x="1432" y="546"/>
                  </a:lnTo>
                  <a:lnTo>
                    <a:pt x="1417" y="496"/>
                  </a:lnTo>
                  <a:lnTo>
                    <a:pt x="1403" y="453"/>
                  </a:lnTo>
                  <a:lnTo>
                    <a:pt x="1382" y="411"/>
                  </a:lnTo>
                  <a:lnTo>
                    <a:pt x="1361" y="375"/>
                  </a:lnTo>
                  <a:lnTo>
                    <a:pt x="1339" y="333"/>
                  </a:lnTo>
                  <a:lnTo>
                    <a:pt x="1311" y="297"/>
                  </a:lnTo>
                  <a:lnTo>
                    <a:pt x="1283" y="262"/>
                  </a:lnTo>
                  <a:lnTo>
                    <a:pt x="1254" y="227"/>
                  </a:lnTo>
                  <a:lnTo>
                    <a:pt x="1219" y="191"/>
                  </a:lnTo>
                  <a:lnTo>
                    <a:pt x="1191" y="163"/>
                  </a:lnTo>
                  <a:lnTo>
                    <a:pt x="1155" y="134"/>
                  </a:lnTo>
                  <a:lnTo>
                    <a:pt x="1113" y="113"/>
                  </a:lnTo>
                  <a:lnTo>
                    <a:pt x="1077" y="85"/>
                  </a:lnTo>
                  <a:lnTo>
                    <a:pt x="1035" y="71"/>
                  </a:lnTo>
                  <a:lnTo>
                    <a:pt x="992" y="49"/>
                  </a:lnTo>
                  <a:lnTo>
                    <a:pt x="950" y="35"/>
                  </a:lnTo>
                  <a:lnTo>
                    <a:pt x="907" y="21"/>
                  </a:lnTo>
                  <a:lnTo>
                    <a:pt x="865" y="14"/>
                  </a:lnTo>
                  <a:lnTo>
                    <a:pt x="815" y="7"/>
                  </a:lnTo>
                  <a:lnTo>
                    <a:pt x="772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8" y="7"/>
                  </a:lnTo>
                  <a:lnTo>
                    <a:pt x="588" y="14"/>
                  </a:lnTo>
                  <a:lnTo>
                    <a:pt x="546" y="21"/>
                  </a:lnTo>
                  <a:lnTo>
                    <a:pt x="503" y="35"/>
                  </a:lnTo>
                  <a:lnTo>
                    <a:pt x="461" y="49"/>
                  </a:lnTo>
                  <a:lnTo>
                    <a:pt x="418" y="71"/>
                  </a:lnTo>
                  <a:lnTo>
                    <a:pt x="376" y="85"/>
                  </a:lnTo>
                  <a:lnTo>
                    <a:pt x="340" y="113"/>
                  </a:lnTo>
                  <a:lnTo>
                    <a:pt x="298" y="134"/>
                  </a:lnTo>
                  <a:lnTo>
                    <a:pt x="262" y="163"/>
                  </a:lnTo>
                  <a:lnTo>
                    <a:pt x="234" y="191"/>
                  </a:lnTo>
                  <a:lnTo>
                    <a:pt x="198" y="227"/>
                  </a:lnTo>
                  <a:lnTo>
                    <a:pt x="170" y="262"/>
                  </a:lnTo>
                  <a:lnTo>
                    <a:pt x="142" y="297"/>
                  </a:lnTo>
                  <a:lnTo>
                    <a:pt x="113" y="333"/>
                  </a:lnTo>
                  <a:lnTo>
                    <a:pt x="92" y="375"/>
                  </a:lnTo>
                  <a:lnTo>
                    <a:pt x="71" y="411"/>
                  </a:lnTo>
                  <a:lnTo>
                    <a:pt x="50" y="453"/>
                  </a:lnTo>
                  <a:lnTo>
                    <a:pt x="35" y="496"/>
                  </a:lnTo>
                  <a:lnTo>
                    <a:pt x="21" y="546"/>
                  </a:lnTo>
                  <a:lnTo>
                    <a:pt x="14" y="588"/>
                  </a:lnTo>
                  <a:lnTo>
                    <a:pt x="7" y="631"/>
                  </a:lnTo>
                  <a:lnTo>
                    <a:pt x="0" y="680"/>
                  </a:lnTo>
                  <a:lnTo>
                    <a:pt x="0" y="723"/>
                  </a:lnTo>
                  <a:lnTo>
                    <a:pt x="0" y="765"/>
                  </a:lnTo>
                  <a:lnTo>
                    <a:pt x="7" y="815"/>
                  </a:lnTo>
                  <a:lnTo>
                    <a:pt x="14" y="857"/>
                  </a:lnTo>
                  <a:lnTo>
                    <a:pt x="21" y="900"/>
                  </a:lnTo>
                  <a:lnTo>
                    <a:pt x="35" y="949"/>
                  </a:lnTo>
                  <a:lnTo>
                    <a:pt x="50" y="992"/>
                  </a:lnTo>
                  <a:lnTo>
                    <a:pt x="71" y="1035"/>
                  </a:lnTo>
                  <a:lnTo>
                    <a:pt x="92" y="1070"/>
                  </a:lnTo>
                  <a:lnTo>
                    <a:pt x="113" y="1113"/>
                  </a:lnTo>
                  <a:lnTo>
                    <a:pt x="142" y="1148"/>
                  </a:lnTo>
                  <a:lnTo>
                    <a:pt x="170" y="1183"/>
                  </a:lnTo>
                  <a:lnTo>
                    <a:pt x="198" y="1219"/>
                  </a:lnTo>
                  <a:lnTo>
                    <a:pt x="234" y="1254"/>
                  </a:lnTo>
                  <a:lnTo>
                    <a:pt x="262" y="1283"/>
                  </a:lnTo>
                  <a:lnTo>
                    <a:pt x="298" y="1311"/>
                  </a:lnTo>
                  <a:lnTo>
                    <a:pt x="340" y="1332"/>
                  </a:lnTo>
                  <a:lnTo>
                    <a:pt x="376" y="1361"/>
                  </a:lnTo>
                  <a:lnTo>
                    <a:pt x="418" y="1375"/>
                  </a:lnTo>
                  <a:lnTo>
                    <a:pt x="461" y="1396"/>
                  </a:lnTo>
                  <a:lnTo>
                    <a:pt x="503" y="1410"/>
                  </a:lnTo>
                  <a:lnTo>
                    <a:pt x="546" y="1424"/>
                  </a:lnTo>
                  <a:lnTo>
                    <a:pt x="588" y="1431"/>
                  </a:lnTo>
                  <a:lnTo>
                    <a:pt x="638" y="1439"/>
                  </a:lnTo>
                  <a:lnTo>
                    <a:pt x="680" y="1446"/>
                  </a:lnTo>
                  <a:lnTo>
                    <a:pt x="730" y="1446"/>
                  </a:lnTo>
                  <a:lnTo>
                    <a:pt x="772" y="1446"/>
                  </a:lnTo>
                  <a:lnTo>
                    <a:pt x="815" y="1439"/>
                  </a:lnTo>
                  <a:lnTo>
                    <a:pt x="865" y="1431"/>
                  </a:lnTo>
                  <a:lnTo>
                    <a:pt x="907" y="1424"/>
                  </a:lnTo>
                  <a:lnTo>
                    <a:pt x="950" y="1410"/>
                  </a:lnTo>
                  <a:lnTo>
                    <a:pt x="992" y="1396"/>
                  </a:lnTo>
                  <a:lnTo>
                    <a:pt x="1035" y="1375"/>
                  </a:lnTo>
                  <a:lnTo>
                    <a:pt x="1077" y="1361"/>
                  </a:lnTo>
                  <a:lnTo>
                    <a:pt x="1113" y="1332"/>
                  </a:lnTo>
                  <a:lnTo>
                    <a:pt x="1155" y="1311"/>
                  </a:lnTo>
                  <a:lnTo>
                    <a:pt x="1191" y="1283"/>
                  </a:lnTo>
                  <a:lnTo>
                    <a:pt x="1219" y="1254"/>
                  </a:lnTo>
                  <a:lnTo>
                    <a:pt x="1254" y="1219"/>
                  </a:lnTo>
                  <a:lnTo>
                    <a:pt x="1283" y="1183"/>
                  </a:lnTo>
                  <a:lnTo>
                    <a:pt x="1311" y="1148"/>
                  </a:lnTo>
                  <a:lnTo>
                    <a:pt x="1339" y="1113"/>
                  </a:lnTo>
                  <a:lnTo>
                    <a:pt x="1361" y="1070"/>
                  </a:lnTo>
                  <a:lnTo>
                    <a:pt x="1382" y="1035"/>
                  </a:lnTo>
                  <a:lnTo>
                    <a:pt x="1403" y="992"/>
                  </a:lnTo>
                  <a:lnTo>
                    <a:pt x="1417" y="949"/>
                  </a:lnTo>
                  <a:lnTo>
                    <a:pt x="1432" y="900"/>
                  </a:lnTo>
                  <a:lnTo>
                    <a:pt x="1439" y="857"/>
                  </a:lnTo>
                  <a:lnTo>
                    <a:pt x="1446" y="815"/>
                  </a:lnTo>
                  <a:lnTo>
                    <a:pt x="1453" y="765"/>
                  </a:lnTo>
                  <a:lnTo>
                    <a:pt x="1453" y="7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253"/>
            <p:cNvSpPr>
              <a:spLocks/>
            </p:cNvSpPr>
            <p:nvPr/>
          </p:nvSpPr>
          <p:spPr bwMode="auto">
            <a:xfrm>
              <a:off x="1465" y="2881"/>
              <a:ext cx="730" cy="723"/>
            </a:xfrm>
            <a:custGeom>
              <a:avLst/>
              <a:gdLst>
                <a:gd name="T0" fmla="*/ 730 w 730"/>
                <a:gd name="T1" fmla="*/ 340 h 723"/>
                <a:gd name="T2" fmla="*/ 723 w 730"/>
                <a:gd name="T3" fmla="*/ 291 h 723"/>
                <a:gd name="T4" fmla="*/ 709 w 730"/>
                <a:gd name="T5" fmla="*/ 248 h 723"/>
                <a:gd name="T6" fmla="*/ 695 w 730"/>
                <a:gd name="T7" fmla="*/ 206 h 723"/>
                <a:gd name="T8" fmla="*/ 674 w 730"/>
                <a:gd name="T9" fmla="*/ 170 h 723"/>
                <a:gd name="T10" fmla="*/ 645 w 730"/>
                <a:gd name="T11" fmla="*/ 128 h 723"/>
                <a:gd name="T12" fmla="*/ 610 w 730"/>
                <a:gd name="T13" fmla="*/ 99 h 723"/>
                <a:gd name="T14" fmla="*/ 582 w 730"/>
                <a:gd name="T15" fmla="*/ 71 h 723"/>
                <a:gd name="T16" fmla="*/ 539 w 730"/>
                <a:gd name="T17" fmla="*/ 43 h 723"/>
                <a:gd name="T18" fmla="*/ 497 w 730"/>
                <a:gd name="T19" fmla="*/ 21 h 723"/>
                <a:gd name="T20" fmla="*/ 454 w 730"/>
                <a:gd name="T21" fmla="*/ 7 h 723"/>
                <a:gd name="T22" fmla="*/ 411 w 730"/>
                <a:gd name="T23" fmla="*/ 0 h 723"/>
                <a:gd name="T24" fmla="*/ 369 w 730"/>
                <a:gd name="T25" fmla="*/ 0 h 723"/>
                <a:gd name="T26" fmla="*/ 319 w 730"/>
                <a:gd name="T27" fmla="*/ 0 h 723"/>
                <a:gd name="T28" fmla="*/ 277 w 730"/>
                <a:gd name="T29" fmla="*/ 7 h 723"/>
                <a:gd name="T30" fmla="*/ 234 w 730"/>
                <a:gd name="T31" fmla="*/ 21 h 723"/>
                <a:gd name="T32" fmla="*/ 192 w 730"/>
                <a:gd name="T33" fmla="*/ 43 h 723"/>
                <a:gd name="T34" fmla="*/ 149 w 730"/>
                <a:gd name="T35" fmla="*/ 71 h 723"/>
                <a:gd name="T36" fmla="*/ 121 w 730"/>
                <a:gd name="T37" fmla="*/ 99 h 723"/>
                <a:gd name="T38" fmla="*/ 85 w 730"/>
                <a:gd name="T39" fmla="*/ 128 h 723"/>
                <a:gd name="T40" fmla="*/ 57 w 730"/>
                <a:gd name="T41" fmla="*/ 170 h 723"/>
                <a:gd name="T42" fmla="*/ 36 w 730"/>
                <a:gd name="T43" fmla="*/ 206 h 723"/>
                <a:gd name="T44" fmla="*/ 22 w 730"/>
                <a:gd name="T45" fmla="*/ 248 h 723"/>
                <a:gd name="T46" fmla="*/ 8 w 730"/>
                <a:gd name="T47" fmla="*/ 291 h 723"/>
                <a:gd name="T48" fmla="*/ 0 w 730"/>
                <a:gd name="T49" fmla="*/ 340 h 723"/>
                <a:gd name="T50" fmla="*/ 0 w 730"/>
                <a:gd name="T51" fmla="*/ 383 h 723"/>
                <a:gd name="T52" fmla="*/ 8 w 730"/>
                <a:gd name="T53" fmla="*/ 433 h 723"/>
                <a:gd name="T54" fmla="*/ 22 w 730"/>
                <a:gd name="T55" fmla="*/ 475 h 723"/>
                <a:gd name="T56" fmla="*/ 36 w 730"/>
                <a:gd name="T57" fmla="*/ 518 h 723"/>
                <a:gd name="T58" fmla="*/ 57 w 730"/>
                <a:gd name="T59" fmla="*/ 553 h 723"/>
                <a:gd name="T60" fmla="*/ 85 w 730"/>
                <a:gd name="T61" fmla="*/ 596 h 723"/>
                <a:gd name="T62" fmla="*/ 121 w 730"/>
                <a:gd name="T63" fmla="*/ 624 h 723"/>
                <a:gd name="T64" fmla="*/ 149 w 730"/>
                <a:gd name="T65" fmla="*/ 652 h 723"/>
                <a:gd name="T66" fmla="*/ 192 w 730"/>
                <a:gd name="T67" fmla="*/ 681 h 723"/>
                <a:gd name="T68" fmla="*/ 234 w 730"/>
                <a:gd name="T69" fmla="*/ 702 h 723"/>
                <a:gd name="T70" fmla="*/ 277 w 730"/>
                <a:gd name="T71" fmla="*/ 716 h 723"/>
                <a:gd name="T72" fmla="*/ 319 w 730"/>
                <a:gd name="T73" fmla="*/ 723 h 723"/>
                <a:gd name="T74" fmla="*/ 369 w 730"/>
                <a:gd name="T75" fmla="*/ 723 h 723"/>
                <a:gd name="T76" fmla="*/ 411 w 730"/>
                <a:gd name="T77" fmla="*/ 723 h 723"/>
                <a:gd name="T78" fmla="*/ 454 w 730"/>
                <a:gd name="T79" fmla="*/ 716 h 723"/>
                <a:gd name="T80" fmla="*/ 497 w 730"/>
                <a:gd name="T81" fmla="*/ 702 h 723"/>
                <a:gd name="T82" fmla="*/ 539 w 730"/>
                <a:gd name="T83" fmla="*/ 681 h 723"/>
                <a:gd name="T84" fmla="*/ 582 w 730"/>
                <a:gd name="T85" fmla="*/ 652 h 723"/>
                <a:gd name="T86" fmla="*/ 610 w 730"/>
                <a:gd name="T87" fmla="*/ 624 h 723"/>
                <a:gd name="T88" fmla="*/ 645 w 730"/>
                <a:gd name="T89" fmla="*/ 596 h 723"/>
                <a:gd name="T90" fmla="*/ 674 w 730"/>
                <a:gd name="T91" fmla="*/ 553 h 723"/>
                <a:gd name="T92" fmla="*/ 695 w 730"/>
                <a:gd name="T93" fmla="*/ 518 h 723"/>
                <a:gd name="T94" fmla="*/ 709 w 730"/>
                <a:gd name="T95" fmla="*/ 475 h 723"/>
                <a:gd name="T96" fmla="*/ 723 w 730"/>
                <a:gd name="T97" fmla="*/ 433 h 723"/>
                <a:gd name="T98" fmla="*/ 730 w 730"/>
                <a:gd name="T99" fmla="*/ 383 h 7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30" h="723">
                  <a:moveTo>
                    <a:pt x="730" y="362"/>
                  </a:moveTo>
                  <a:lnTo>
                    <a:pt x="730" y="340"/>
                  </a:lnTo>
                  <a:lnTo>
                    <a:pt x="723" y="319"/>
                  </a:lnTo>
                  <a:lnTo>
                    <a:pt x="723" y="291"/>
                  </a:lnTo>
                  <a:lnTo>
                    <a:pt x="716" y="270"/>
                  </a:lnTo>
                  <a:lnTo>
                    <a:pt x="709" y="248"/>
                  </a:lnTo>
                  <a:lnTo>
                    <a:pt x="702" y="227"/>
                  </a:lnTo>
                  <a:lnTo>
                    <a:pt x="695" y="206"/>
                  </a:lnTo>
                  <a:lnTo>
                    <a:pt x="681" y="185"/>
                  </a:lnTo>
                  <a:lnTo>
                    <a:pt x="674" y="170"/>
                  </a:lnTo>
                  <a:lnTo>
                    <a:pt x="660" y="149"/>
                  </a:lnTo>
                  <a:lnTo>
                    <a:pt x="645" y="128"/>
                  </a:lnTo>
                  <a:lnTo>
                    <a:pt x="631" y="114"/>
                  </a:lnTo>
                  <a:lnTo>
                    <a:pt x="610" y="99"/>
                  </a:lnTo>
                  <a:lnTo>
                    <a:pt x="596" y="85"/>
                  </a:lnTo>
                  <a:lnTo>
                    <a:pt x="582" y="71"/>
                  </a:lnTo>
                  <a:lnTo>
                    <a:pt x="560" y="57"/>
                  </a:lnTo>
                  <a:lnTo>
                    <a:pt x="539" y="43"/>
                  </a:lnTo>
                  <a:lnTo>
                    <a:pt x="518" y="36"/>
                  </a:lnTo>
                  <a:lnTo>
                    <a:pt x="497" y="21"/>
                  </a:lnTo>
                  <a:lnTo>
                    <a:pt x="475" y="14"/>
                  </a:lnTo>
                  <a:lnTo>
                    <a:pt x="454" y="7"/>
                  </a:lnTo>
                  <a:lnTo>
                    <a:pt x="433" y="7"/>
                  </a:lnTo>
                  <a:lnTo>
                    <a:pt x="411" y="0"/>
                  </a:lnTo>
                  <a:lnTo>
                    <a:pt x="390" y="0"/>
                  </a:lnTo>
                  <a:lnTo>
                    <a:pt x="369" y="0"/>
                  </a:lnTo>
                  <a:lnTo>
                    <a:pt x="341" y="0"/>
                  </a:lnTo>
                  <a:lnTo>
                    <a:pt x="319" y="0"/>
                  </a:lnTo>
                  <a:lnTo>
                    <a:pt x="298" y="7"/>
                  </a:lnTo>
                  <a:lnTo>
                    <a:pt x="277" y="7"/>
                  </a:lnTo>
                  <a:lnTo>
                    <a:pt x="256" y="14"/>
                  </a:lnTo>
                  <a:lnTo>
                    <a:pt x="234" y="21"/>
                  </a:lnTo>
                  <a:lnTo>
                    <a:pt x="213" y="36"/>
                  </a:lnTo>
                  <a:lnTo>
                    <a:pt x="192" y="43"/>
                  </a:lnTo>
                  <a:lnTo>
                    <a:pt x="171" y="57"/>
                  </a:lnTo>
                  <a:lnTo>
                    <a:pt x="149" y="71"/>
                  </a:lnTo>
                  <a:lnTo>
                    <a:pt x="135" y="85"/>
                  </a:lnTo>
                  <a:lnTo>
                    <a:pt x="121" y="99"/>
                  </a:lnTo>
                  <a:lnTo>
                    <a:pt x="100" y="114"/>
                  </a:lnTo>
                  <a:lnTo>
                    <a:pt x="85" y="128"/>
                  </a:lnTo>
                  <a:lnTo>
                    <a:pt x="71" y="149"/>
                  </a:lnTo>
                  <a:lnTo>
                    <a:pt x="57" y="170"/>
                  </a:lnTo>
                  <a:lnTo>
                    <a:pt x="50" y="185"/>
                  </a:lnTo>
                  <a:lnTo>
                    <a:pt x="36" y="206"/>
                  </a:lnTo>
                  <a:lnTo>
                    <a:pt x="29" y="227"/>
                  </a:lnTo>
                  <a:lnTo>
                    <a:pt x="22" y="248"/>
                  </a:lnTo>
                  <a:lnTo>
                    <a:pt x="15" y="270"/>
                  </a:lnTo>
                  <a:lnTo>
                    <a:pt x="8" y="291"/>
                  </a:lnTo>
                  <a:lnTo>
                    <a:pt x="8" y="319"/>
                  </a:lnTo>
                  <a:lnTo>
                    <a:pt x="0" y="340"/>
                  </a:lnTo>
                  <a:lnTo>
                    <a:pt x="0" y="362"/>
                  </a:lnTo>
                  <a:lnTo>
                    <a:pt x="0" y="383"/>
                  </a:lnTo>
                  <a:lnTo>
                    <a:pt x="8" y="404"/>
                  </a:lnTo>
                  <a:lnTo>
                    <a:pt x="8" y="433"/>
                  </a:lnTo>
                  <a:lnTo>
                    <a:pt x="15" y="454"/>
                  </a:lnTo>
                  <a:lnTo>
                    <a:pt x="22" y="475"/>
                  </a:lnTo>
                  <a:lnTo>
                    <a:pt x="29" y="496"/>
                  </a:lnTo>
                  <a:lnTo>
                    <a:pt x="36" y="518"/>
                  </a:lnTo>
                  <a:lnTo>
                    <a:pt x="50" y="539"/>
                  </a:lnTo>
                  <a:lnTo>
                    <a:pt x="57" y="553"/>
                  </a:lnTo>
                  <a:lnTo>
                    <a:pt x="71" y="574"/>
                  </a:lnTo>
                  <a:lnTo>
                    <a:pt x="85" y="596"/>
                  </a:lnTo>
                  <a:lnTo>
                    <a:pt x="100" y="610"/>
                  </a:lnTo>
                  <a:lnTo>
                    <a:pt x="121" y="624"/>
                  </a:lnTo>
                  <a:lnTo>
                    <a:pt x="135" y="638"/>
                  </a:lnTo>
                  <a:lnTo>
                    <a:pt x="149" y="652"/>
                  </a:lnTo>
                  <a:lnTo>
                    <a:pt x="171" y="666"/>
                  </a:lnTo>
                  <a:lnTo>
                    <a:pt x="192" y="681"/>
                  </a:lnTo>
                  <a:lnTo>
                    <a:pt x="213" y="688"/>
                  </a:lnTo>
                  <a:lnTo>
                    <a:pt x="234" y="702"/>
                  </a:lnTo>
                  <a:lnTo>
                    <a:pt x="256" y="709"/>
                  </a:lnTo>
                  <a:lnTo>
                    <a:pt x="277" y="716"/>
                  </a:lnTo>
                  <a:lnTo>
                    <a:pt x="298" y="716"/>
                  </a:lnTo>
                  <a:lnTo>
                    <a:pt x="319" y="723"/>
                  </a:lnTo>
                  <a:lnTo>
                    <a:pt x="341" y="723"/>
                  </a:lnTo>
                  <a:lnTo>
                    <a:pt x="369" y="723"/>
                  </a:lnTo>
                  <a:lnTo>
                    <a:pt x="390" y="723"/>
                  </a:lnTo>
                  <a:lnTo>
                    <a:pt x="411" y="723"/>
                  </a:lnTo>
                  <a:lnTo>
                    <a:pt x="433" y="716"/>
                  </a:lnTo>
                  <a:lnTo>
                    <a:pt x="454" y="716"/>
                  </a:lnTo>
                  <a:lnTo>
                    <a:pt x="475" y="709"/>
                  </a:lnTo>
                  <a:lnTo>
                    <a:pt x="497" y="702"/>
                  </a:lnTo>
                  <a:lnTo>
                    <a:pt x="518" y="688"/>
                  </a:lnTo>
                  <a:lnTo>
                    <a:pt x="539" y="681"/>
                  </a:lnTo>
                  <a:lnTo>
                    <a:pt x="560" y="666"/>
                  </a:lnTo>
                  <a:lnTo>
                    <a:pt x="582" y="652"/>
                  </a:lnTo>
                  <a:lnTo>
                    <a:pt x="596" y="638"/>
                  </a:lnTo>
                  <a:lnTo>
                    <a:pt x="610" y="624"/>
                  </a:lnTo>
                  <a:lnTo>
                    <a:pt x="631" y="610"/>
                  </a:lnTo>
                  <a:lnTo>
                    <a:pt x="645" y="596"/>
                  </a:lnTo>
                  <a:lnTo>
                    <a:pt x="660" y="574"/>
                  </a:lnTo>
                  <a:lnTo>
                    <a:pt x="674" y="553"/>
                  </a:lnTo>
                  <a:lnTo>
                    <a:pt x="681" y="539"/>
                  </a:lnTo>
                  <a:lnTo>
                    <a:pt x="695" y="518"/>
                  </a:lnTo>
                  <a:lnTo>
                    <a:pt x="702" y="496"/>
                  </a:lnTo>
                  <a:lnTo>
                    <a:pt x="709" y="475"/>
                  </a:lnTo>
                  <a:lnTo>
                    <a:pt x="716" y="454"/>
                  </a:lnTo>
                  <a:lnTo>
                    <a:pt x="723" y="433"/>
                  </a:lnTo>
                  <a:lnTo>
                    <a:pt x="723" y="404"/>
                  </a:lnTo>
                  <a:lnTo>
                    <a:pt x="730" y="383"/>
                  </a:lnTo>
                  <a:lnTo>
                    <a:pt x="730" y="3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Rectangle 254"/>
            <p:cNvSpPr>
              <a:spLocks noChangeArrowheads="1"/>
            </p:cNvSpPr>
            <p:nvPr/>
          </p:nvSpPr>
          <p:spPr bwMode="auto">
            <a:xfrm>
              <a:off x="1934" y="2754"/>
              <a:ext cx="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  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32" name="Freeform 255"/>
            <p:cNvSpPr>
              <a:spLocks/>
            </p:cNvSpPr>
            <p:nvPr/>
          </p:nvSpPr>
          <p:spPr bwMode="auto">
            <a:xfrm>
              <a:off x="2139" y="2591"/>
              <a:ext cx="347" cy="340"/>
            </a:xfrm>
            <a:custGeom>
              <a:avLst/>
              <a:gdLst>
                <a:gd name="T0" fmla="*/ 347 w 347"/>
                <a:gd name="T1" fmla="*/ 340 h 340"/>
                <a:gd name="T2" fmla="*/ 347 w 347"/>
                <a:gd name="T3" fmla="*/ 340 h 340"/>
                <a:gd name="T4" fmla="*/ 326 w 347"/>
                <a:gd name="T5" fmla="*/ 304 h 340"/>
                <a:gd name="T6" fmla="*/ 304 w 347"/>
                <a:gd name="T7" fmla="*/ 262 h 340"/>
                <a:gd name="T8" fmla="*/ 276 w 347"/>
                <a:gd name="T9" fmla="*/ 226 h 340"/>
                <a:gd name="T10" fmla="*/ 248 w 347"/>
                <a:gd name="T11" fmla="*/ 191 h 340"/>
                <a:gd name="T12" fmla="*/ 219 w 347"/>
                <a:gd name="T13" fmla="*/ 156 h 340"/>
                <a:gd name="T14" fmla="*/ 184 w 347"/>
                <a:gd name="T15" fmla="*/ 120 h 340"/>
                <a:gd name="T16" fmla="*/ 156 w 347"/>
                <a:gd name="T17" fmla="*/ 92 h 340"/>
                <a:gd name="T18" fmla="*/ 120 w 347"/>
                <a:gd name="T19" fmla="*/ 63 h 340"/>
                <a:gd name="T20" fmla="*/ 78 w 347"/>
                <a:gd name="T21" fmla="*/ 42 h 340"/>
                <a:gd name="T22" fmla="*/ 42 w 347"/>
                <a:gd name="T23" fmla="*/ 14 h 340"/>
                <a:gd name="T24" fmla="*/ 0 w 347"/>
                <a:gd name="T25" fmla="*/ 0 h 340"/>
                <a:gd name="T26" fmla="*/ 0 w 347"/>
                <a:gd name="T27" fmla="*/ 0 h 3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7" h="340">
                  <a:moveTo>
                    <a:pt x="347" y="340"/>
                  </a:moveTo>
                  <a:lnTo>
                    <a:pt x="347" y="340"/>
                  </a:lnTo>
                  <a:lnTo>
                    <a:pt x="326" y="304"/>
                  </a:lnTo>
                  <a:lnTo>
                    <a:pt x="304" y="262"/>
                  </a:lnTo>
                  <a:lnTo>
                    <a:pt x="276" y="226"/>
                  </a:lnTo>
                  <a:lnTo>
                    <a:pt x="248" y="191"/>
                  </a:lnTo>
                  <a:lnTo>
                    <a:pt x="219" y="156"/>
                  </a:lnTo>
                  <a:lnTo>
                    <a:pt x="184" y="120"/>
                  </a:lnTo>
                  <a:lnTo>
                    <a:pt x="156" y="92"/>
                  </a:lnTo>
                  <a:lnTo>
                    <a:pt x="120" y="63"/>
                  </a:lnTo>
                  <a:lnTo>
                    <a:pt x="78" y="42"/>
                  </a:lnTo>
                  <a:lnTo>
                    <a:pt x="42" y="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256"/>
            <p:cNvSpPr>
              <a:spLocks/>
            </p:cNvSpPr>
            <p:nvPr/>
          </p:nvSpPr>
          <p:spPr bwMode="auto">
            <a:xfrm>
              <a:off x="1182" y="2591"/>
              <a:ext cx="340" cy="326"/>
            </a:xfrm>
            <a:custGeom>
              <a:avLst/>
              <a:gdLst>
                <a:gd name="T0" fmla="*/ 340 w 340"/>
                <a:gd name="T1" fmla="*/ 0 h 326"/>
                <a:gd name="T2" fmla="*/ 340 w 340"/>
                <a:gd name="T3" fmla="*/ 0 h 326"/>
                <a:gd name="T4" fmla="*/ 298 w 340"/>
                <a:gd name="T5" fmla="*/ 14 h 326"/>
                <a:gd name="T6" fmla="*/ 262 w 340"/>
                <a:gd name="T7" fmla="*/ 42 h 326"/>
                <a:gd name="T8" fmla="*/ 220 w 340"/>
                <a:gd name="T9" fmla="*/ 63 h 326"/>
                <a:gd name="T10" fmla="*/ 184 w 340"/>
                <a:gd name="T11" fmla="*/ 92 h 326"/>
                <a:gd name="T12" fmla="*/ 156 w 340"/>
                <a:gd name="T13" fmla="*/ 120 h 326"/>
                <a:gd name="T14" fmla="*/ 120 w 340"/>
                <a:gd name="T15" fmla="*/ 156 h 326"/>
                <a:gd name="T16" fmla="*/ 92 w 340"/>
                <a:gd name="T17" fmla="*/ 191 h 326"/>
                <a:gd name="T18" fmla="*/ 64 w 340"/>
                <a:gd name="T19" fmla="*/ 226 h 326"/>
                <a:gd name="T20" fmla="*/ 35 w 340"/>
                <a:gd name="T21" fmla="*/ 262 h 326"/>
                <a:gd name="T22" fmla="*/ 14 w 340"/>
                <a:gd name="T23" fmla="*/ 304 h 326"/>
                <a:gd name="T24" fmla="*/ 0 w 340"/>
                <a:gd name="T25" fmla="*/ 326 h 3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0" h="326">
                  <a:moveTo>
                    <a:pt x="340" y="0"/>
                  </a:moveTo>
                  <a:lnTo>
                    <a:pt x="340" y="0"/>
                  </a:lnTo>
                  <a:lnTo>
                    <a:pt x="298" y="14"/>
                  </a:lnTo>
                  <a:lnTo>
                    <a:pt x="262" y="42"/>
                  </a:lnTo>
                  <a:lnTo>
                    <a:pt x="220" y="63"/>
                  </a:lnTo>
                  <a:lnTo>
                    <a:pt x="184" y="92"/>
                  </a:lnTo>
                  <a:lnTo>
                    <a:pt x="156" y="120"/>
                  </a:lnTo>
                  <a:lnTo>
                    <a:pt x="120" y="156"/>
                  </a:lnTo>
                  <a:lnTo>
                    <a:pt x="92" y="191"/>
                  </a:lnTo>
                  <a:lnTo>
                    <a:pt x="64" y="226"/>
                  </a:lnTo>
                  <a:lnTo>
                    <a:pt x="35" y="262"/>
                  </a:lnTo>
                  <a:lnTo>
                    <a:pt x="14" y="304"/>
                  </a:lnTo>
                  <a:lnTo>
                    <a:pt x="0" y="3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257"/>
            <p:cNvSpPr>
              <a:spLocks/>
            </p:cNvSpPr>
            <p:nvPr/>
          </p:nvSpPr>
          <p:spPr bwMode="auto">
            <a:xfrm>
              <a:off x="1182" y="3569"/>
              <a:ext cx="340" cy="326"/>
            </a:xfrm>
            <a:custGeom>
              <a:avLst/>
              <a:gdLst>
                <a:gd name="T0" fmla="*/ 0 w 340"/>
                <a:gd name="T1" fmla="*/ 0 h 326"/>
                <a:gd name="T2" fmla="*/ 14 w 340"/>
                <a:gd name="T3" fmla="*/ 21 h 326"/>
                <a:gd name="T4" fmla="*/ 35 w 340"/>
                <a:gd name="T5" fmla="*/ 64 h 326"/>
                <a:gd name="T6" fmla="*/ 64 w 340"/>
                <a:gd name="T7" fmla="*/ 99 h 326"/>
                <a:gd name="T8" fmla="*/ 92 w 340"/>
                <a:gd name="T9" fmla="*/ 134 h 326"/>
                <a:gd name="T10" fmla="*/ 120 w 340"/>
                <a:gd name="T11" fmla="*/ 170 h 326"/>
                <a:gd name="T12" fmla="*/ 156 w 340"/>
                <a:gd name="T13" fmla="*/ 205 h 326"/>
                <a:gd name="T14" fmla="*/ 184 w 340"/>
                <a:gd name="T15" fmla="*/ 234 h 326"/>
                <a:gd name="T16" fmla="*/ 220 w 340"/>
                <a:gd name="T17" fmla="*/ 262 h 326"/>
                <a:gd name="T18" fmla="*/ 262 w 340"/>
                <a:gd name="T19" fmla="*/ 283 h 326"/>
                <a:gd name="T20" fmla="*/ 298 w 340"/>
                <a:gd name="T21" fmla="*/ 312 h 326"/>
                <a:gd name="T22" fmla="*/ 340 w 340"/>
                <a:gd name="T23" fmla="*/ 326 h 326"/>
                <a:gd name="T24" fmla="*/ 340 w 340"/>
                <a:gd name="T25" fmla="*/ 326 h 3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0" h="326">
                  <a:moveTo>
                    <a:pt x="0" y="0"/>
                  </a:moveTo>
                  <a:lnTo>
                    <a:pt x="14" y="21"/>
                  </a:lnTo>
                  <a:lnTo>
                    <a:pt x="35" y="64"/>
                  </a:lnTo>
                  <a:lnTo>
                    <a:pt x="64" y="99"/>
                  </a:lnTo>
                  <a:lnTo>
                    <a:pt x="92" y="134"/>
                  </a:lnTo>
                  <a:lnTo>
                    <a:pt x="120" y="170"/>
                  </a:lnTo>
                  <a:lnTo>
                    <a:pt x="156" y="205"/>
                  </a:lnTo>
                  <a:lnTo>
                    <a:pt x="184" y="234"/>
                  </a:lnTo>
                  <a:lnTo>
                    <a:pt x="220" y="262"/>
                  </a:lnTo>
                  <a:lnTo>
                    <a:pt x="262" y="283"/>
                  </a:lnTo>
                  <a:lnTo>
                    <a:pt x="298" y="312"/>
                  </a:lnTo>
                  <a:lnTo>
                    <a:pt x="340" y="3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258"/>
            <p:cNvSpPr>
              <a:spLocks/>
            </p:cNvSpPr>
            <p:nvPr/>
          </p:nvSpPr>
          <p:spPr bwMode="auto">
            <a:xfrm>
              <a:off x="2139" y="3555"/>
              <a:ext cx="347" cy="340"/>
            </a:xfrm>
            <a:custGeom>
              <a:avLst/>
              <a:gdLst>
                <a:gd name="T0" fmla="*/ 0 w 347"/>
                <a:gd name="T1" fmla="*/ 340 h 340"/>
                <a:gd name="T2" fmla="*/ 0 w 347"/>
                <a:gd name="T3" fmla="*/ 340 h 340"/>
                <a:gd name="T4" fmla="*/ 42 w 347"/>
                <a:gd name="T5" fmla="*/ 326 h 340"/>
                <a:gd name="T6" fmla="*/ 78 w 347"/>
                <a:gd name="T7" fmla="*/ 297 h 340"/>
                <a:gd name="T8" fmla="*/ 120 w 347"/>
                <a:gd name="T9" fmla="*/ 276 h 340"/>
                <a:gd name="T10" fmla="*/ 156 w 347"/>
                <a:gd name="T11" fmla="*/ 248 h 340"/>
                <a:gd name="T12" fmla="*/ 184 w 347"/>
                <a:gd name="T13" fmla="*/ 219 h 340"/>
                <a:gd name="T14" fmla="*/ 219 w 347"/>
                <a:gd name="T15" fmla="*/ 184 h 340"/>
                <a:gd name="T16" fmla="*/ 248 w 347"/>
                <a:gd name="T17" fmla="*/ 148 h 340"/>
                <a:gd name="T18" fmla="*/ 276 w 347"/>
                <a:gd name="T19" fmla="*/ 113 h 340"/>
                <a:gd name="T20" fmla="*/ 304 w 347"/>
                <a:gd name="T21" fmla="*/ 78 h 340"/>
                <a:gd name="T22" fmla="*/ 326 w 347"/>
                <a:gd name="T23" fmla="*/ 35 h 340"/>
                <a:gd name="T24" fmla="*/ 347 w 347"/>
                <a:gd name="T25" fmla="*/ 0 h 340"/>
                <a:gd name="T26" fmla="*/ 347 w 347"/>
                <a:gd name="T27" fmla="*/ 0 h 3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7" h="340">
                  <a:moveTo>
                    <a:pt x="0" y="340"/>
                  </a:moveTo>
                  <a:lnTo>
                    <a:pt x="0" y="340"/>
                  </a:lnTo>
                  <a:lnTo>
                    <a:pt x="42" y="326"/>
                  </a:lnTo>
                  <a:lnTo>
                    <a:pt x="78" y="297"/>
                  </a:lnTo>
                  <a:lnTo>
                    <a:pt x="120" y="276"/>
                  </a:lnTo>
                  <a:lnTo>
                    <a:pt x="156" y="248"/>
                  </a:lnTo>
                  <a:lnTo>
                    <a:pt x="184" y="219"/>
                  </a:lnTo>
                  <a:lnTo>
                    <a:pt x="219" y="184"/>
                  </a:lnTo>
                  <a:lnTo>
                    <a:pt x="248" y="148"/>
                  </a:lnTo>
                  <a:lnTo>
                    <a:pt x="276" y="113"/>
                  </a:lnTo>
                  <a:lnTo>
                    <a:pt x="304" y="78"/>
                  </a:lnTo>
                  <a:lnTo>
                    <a:pt x="326" y="35"/>
                  </a:lnTo>
                  <a:lnTo>
                    <a:pt x="34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Rectangle 259"/>
            <p:cNvSpPr>
              <a:spLocks noChangeArrowheads="1"/>
            </p:cNvSpPr>
            <p:nvPr/>
          </p:nvSpPr>
          <p:spPr bwMode="auto">
            <a:xfrm>
              <a:off x="2012" y="2392"/>
              <a:ext cx="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  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37" name="Line 260"/>
            <p:cNvSpPr>
              <a:spLocks noChangeShapeType="1"/>
            </p:cNvSpPr>
            <p:nvPr/>
          </p:nvSpPr>
          <p:spPr bwMode="auto">
            <a:xfrm flipV="1">
              <a:off x="1203" y="2881"/>
              <a:ext cx="1255" cy="7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261"/>
            <p:cNvSpPr>
              <a:spLocks noChangeShapeType="1"/>
            </p:cNvSpPr>
            <p:nvPr/>
          </p:nvSpPr>
          <p:spPr bwMode="auto">
            <a:xfrm flipV="1">
              <a:off x="1465" y="2612"/>
              <a:ext cx="730" cy="1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262"/>
            <p:cNvSpPr>
              <a:spLocks noChangeShapeType="1"/>
            </p:cNvSpPr>
            <p:nvPr/>
          </p:nvSpPr>
          <p:spPr bwMode="auto">
            <a:xfrm flipV="1">
              <a:off x="1834" y="2591"/>
              <a:ext cx="1" cy="13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263"/>
            <p:cNvSpPr>
              <a:spLocks noChangeShapeType="1"/>
            </p:cNvSpPr>
            <p:nvPr/>
          </p:nvSpPr>
          <p:spPr bwMode="auto">
            <a:xfrm flipH="1" flipV="1">
              <a:off x="1465" y="2612"/>
              <a:ext cx="730" cy="1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264"/>
            <p:cNvSpPr>
              <a:spLocks noChangeShapeType="1"/>
            </p:cNvSpPr>
            <p:nvPr/>
          </p:nvSpPr>
          <p:spPr bwMode="auto">
            <a:xfrm flipH="1" flipV="1">
              <a:off x="1203" y="2881"/>
              <a:ext cx="1255" cy="7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265"/>
            <p:cNvSpPr>
              <a:spLocks noChangeShapeType="1"/>
            </p:cNvSpPr>
            <p:nvPr/>
          </p:nvSpPr>
          <p:spPr bwMode="auto">
            <a:xfrm flipH="1">
              <a:off x="1182" y="3243"/>
              <a:ext cx="13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Rectangle 266"/>
            <p:cNvSpPr>
              <a:spLocks noChangeArrowheads="1"/>
            </p:cNvSpPr>
            <p:nvPr/>
          </p:nvSpPr>
          <p:spPr bwMode="auto">
            <a:xfrm>
              <a:off x="2497" y="2789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30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44" name="Rectangle 267"/>
            <p:cNvSpPr>
              <a:spLocks noChangeArrowheads="1"/>
            </p:cNvSpPr>
            <p:nvPr/>
          </p:nvSpPr>
          <p:spPr bwMode="auto">
            <a:xfrm>
              <a:off x="1088" y="3583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210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45" name="Rectangle 268"/>
            <p:cNvSpPr>
              <a:spLocks noChangeArrowheads="1"/>
            </p:cNvSpPr>
            <p:nvPr/>
          </p:nvSpPr>
          <p:spPr bwMode="auto">
            <a:xfrm>
              <a:off x="2206" y="2499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60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46" name="Rectangle 269"/>
            <p:cNvSpPr>
              <a:spLocks noChangeArrowheads="1"/>
            </p:cNvSpPr>
            <p:nvPr/>
          </p:nvSpPr>
          <p:spPr bwMode="auto">
            <a:xfrm>
              <a:off x="1379" y="3873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240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47" name="Rectangle 270"/>
            <p:cNvSpPr>
              <a:spLocks noChangeArrowheads="1"/>
            </p:cNvSpPr>
            <p:nvPr/>
          </p:nvSpPr>
          <p:spPr bwMode="auto">
            <a:xfrm>
              <a:off x="1809" y="2392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90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48" name="Rectangle 271"/>
            <p:cNvSpPr>
              <a:spLocks noChangeArrowheads="1"/>
            </p:cNvSpPr>
            <p:nvPr/>
          </p:nvSpPr>
          <p:spPr bwMode="auto">
            <a:xfrm>
              <a:off x="1783" y="398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270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49" name="Rectangle 272"/>
            <p:cNvSpPr>
              <a:spLocks noChangeArrowheads="1"/>
            </p:cNvSpPr>
            <p:nvPr/>
          </p:nvSpPr>
          <p:spPr bwMode="auto">
            <a:xfrm>
              <a:off x="1379" y="249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120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50" name="Rectangle 273"/>
            <p:cNvSpPr>
              <a:spLocks noChangeArrowheads="1"/>
            </p:cNvSpPr>
            <p:nvPr/>
          </p:nvSpPr>
          <p:spPr bwMode="auto">
            <a:xfrm>
              <a:off x="2180" y="3873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300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51" name="Rectangle 274"/>
            <p:cNvSpPr>
              <a:spLocks noChangeArrowheads="1"/>
            </p:cNvSpPr>
            <p:nvPr/>
          </p:nvSpPr>
          <p:spPr bwMode="auto">
            <a:xfrm>
              <a:off x="1088" y="278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150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52" name="Rectangle 275"/>
            <p:cNvSpPr>
              <a:spLocks noChangeArrowheads="1"/>
            </p:cNvSpPr>
            <p:nvPr/>
          </p:nvSpPr>
          <p:spPr bwMode="auto">
            <a:xfrm>
              <a:off x="2470" y="3583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330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53" name="Rectangle 276"/>
            <p:cNvSpPr>
              <a:spLocks noChangeArrowheads="1"/>
            </p:cNvSpPr>
            <p:nvPr/>
          </p:nvSpPr>
          <p:spPr bwMode="auto">
            <a:xfrm>
              <a:off x="982" y="318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180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54" name="Rectangle 277"/>
            <p:cNvSpPr>
              <a:spLocks noChangeArrowheads="1"/>
            </p:cNvSpPr>
            <p:nvPr/>
          </p:nvSpPr>
          <p:spPr bwMode="auto">
            <a:xfrm>
              <a:off x="2622" y="318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55" name="Freeform 278"/>
            <p:cNvSpPr>
              <a:spLocks/>
            </p:cNvSpPr>
            <p:nvPr/>
          </p:nvSpPr>
          <p:spPr bwMode="auto">
            <a:xfrm>
              <a:off x="1550" y="2902"/>
              <a:ext cx="872" cy="709"/>
            </a:xfrm>
            <a:custGeom>
              <a:avLst/>
              <a:gdLst>
                <a:gd name="T0" fmla="*/ 178 w 872"/>
                <a:gd name="T1" fmla="*/ 355 h 709"/>
                <a:gd name="T2" fmla="*/ 171 w 872"/>
                <a:gd name="T3" fmla="*/ 362 h 709"/>
                <a:gd name="T4" fmla="*/ 220 w 872"/>
                <a:gd name="T5" fmla="*/ 362 h 709"/>
                <a:gd name="T6" fmla="*/ 220 w 872"/>
                <a:gd name="T7" fmla="*/ 369 h 709"/>
                <a:gd name="T8" fmla="*/ 149 w 872"/>
                <a:gd name="T9" fmla="*/ 426 h 709"/>
                <a:gd name="T10" fmla="*/ 142 w 872"/>
                <a:gd name="T11" fmla="*/ 447 h 709"/>
                <a:gd name="T12" fmla="*/ 249 w 872"/>
                <a:gd name="T13" fmla="*/ 376 h 709"/>
                <a:gd name="T14" fmla="*/ 142 w 872"/>
                <a:gd name="T15" fmla="*/ 518 h 709"/>
                <a:gd name="T16" fmla="*/ 199 w 872"/>
                <a:gd name="T17" fmla="*/ 475 h 709"/>
                <a:gd name="T18" fmla="*/ 163 w 872"/>
                <a:gd name="T19" fmla="*/ 582 h 709"/>
                <a:gd name="T20" fmla="*/ 206 w 872"/>
                <a:gd name="T21" fmla="*/ 575 h 709"/>
                <a:gd name="T22" fmla="*/ 241 w 872"/>
                <a:gd name="T23" fmla="*/ 532 h 709"/>
                <a:gd name="T24" fmla="*/ 263 w 872"/>
                <a:gd name="T25" fmla="*/ 589 h 709"/>
                <a:gd name="T26" fmla="*/ 291 w 872"/>
                <a:gd name="T27" fmla="*/ 575 h 709"/>
                <a:gd name="T28" fmla="*/ 326 w 872"/>
                <a:gd name="T29" fmla="*/ 631 h 709"/>
                <a:gd name="T30" fmla="*/ 348 w 872"/>
                <a:gd name="T31" fmla="*/ 589 h 709"/>
                <a:gd name="T32" fmla="*/ 419 w 872"/>
                <a:gd name="T33" fmla="*/ 695 h 709"/>
                <a:gd name="T34" fmla="*/ 468 w 872"/>
                <a:gd name="T35" fmla="*/ 695 h 709"/>
                <a:gd name="T36" fmla="*/ 454 w 872"/>
                <a:gd name="T37" fmla="*/ 603 h 709"/>
                <a:gd name="T38" fmla="*/ 546 w 872"/>
                <a:gd name="T39" fmla="*/ 660 h 709"/>
                <a:gd name="T40" fmla="*/ 518 w 872"/>
                <a:gd name="T41" fmla="*/ 567 h 709"/>
                <a:gd name="T42" fmla="*/ 610 w 872"/>
                <a:gd name="T43" fmla="*/ 596 h 709"/>
                <a:gd name="T44" fmla="*/ 638 w 872"/>
                <a:gd name="T45" fmla="*/ 560 h 709"/>
                <a:gd name="T46" fmla="*/ 575 w 872"/>
                <a:gd name="T47" fmla="*/ 482 h 709"/>
                <a:gd name="T48" fmla="*/ 681 w 872"/>
                <a:gd name="T49" fmla="*/ 490 h 709"/>
                <a:gd name="T50" fmla="*/ 702 w 872"/>
                <a:gd name="T51" fmla="*/ 447 h 709"/>
                <a:gd name="T52" fmla="*/ 702 w 872"/>
                <a:gd name="T53" fmla="*/ 397 h 709"/>
                <a:gd name="T54" fmla="*/ 801 w 872"/>
                <a:gd name="T55" fmla="*/ 362 h 709"/>
                <a:gd name="T56" fmla="*/ 872 w 872"/>
                <a:gd name="T57" fmla="*/ 298 h 709"/>
                <a:gd name="T58" fmla="*/ 794 w 872"/>
                <a:gd name="T59" fmla="*/ 249 h 709"/>
                <a:gd name="T60" fmla="*/ 759 w 872"/>
                <a:gd name="T61" fmla="*/ 206 h 709"/>
                <a:gd name="T62" fmla="*/ 695 w 872"/>
                <a:gd name="T63" fmla="*/ 171 h 709"/>
                <a:gd name="T64" fmla="*/ 560 w 872"/>
                <a:gd name="T65" fmla="*/ 192 h 709"/>
                <a:gd name="T66" fmla="*/ 638 w 872"/>
                <a:gd name="T67" fmla="*/ 100 h 709"/>
                <a:gd name="T68" fmla="*/ 596 w 872"/>
                <a:gd name="T69" fmla="*/ 78 h 709"/>
                <a:gd name="T70" fmla="*/ 504 w 872"/>
                <a:gd name="T71" fmla="*/ 107 h 709"/>
                <a:gd name="T72" fmla="*/ 525 w 872"/>
                <a:gd name="T73" fmla="*/ 15 h 709"/>
                <a:gd name="T74" fmla="*/ 461 w 872"/>
                <a:gd name="T75" fmla="*/ 43 h 709"/>
                <a:gd name="T76" fmla="*/ 426 w 872"/>
                <a:gd name="T77" fmla="*/ 29 h 709"/>
                <a:gd name="T78" fmla="*/ 390 w 872"/>
                <a:gd name="T79" fmla="*/ 0 h 709"/>
                <a:gd name="T80" fmla="*/ 348 w 872"/>
                <a:gd name="T81" fmla="*/ 36 h 709"/>
                <a:gd name="T82" fmla="*/ 305 w 872"/>
                <a:gd name="T83" fmla="*/ 107 h 709"/>
                <a:gd name="T84" fmla="*/ 284 w 872"/>
                <a:gd name="T85" fmla="*/ 327 h 709"/>
                <a:gd name="T86" fmla="*/ 263 w 872"/>
                <a:gd name="T87" fmla="*/ 142 h 709"/>
                <a:gd name="T88" fmla="*/ 220 w 872"/>
                <a:gd name="T89" fmla="*/ 93 h 709"/>
                <a:gd name="T90" fmla="*/ 185 w 872"/>
                <a:gd name="T91" fmla="*/ 114 h 709"/>
                <a:gd name="T92" fmla="*/ 227 w 872"/>
                <a:gd name="T93" fmla="*/ 241 h 709"/>
                <a:gd name="T94" fmla="*/ 149 w 872"/>
                <a:gd name="T95" fmla="*/ 164 h 709"/>
                <a:gd name="T96" fmla="*/ 206 w 872"/>
                <a:gd name="T97" fmla="*/ 256 h 709"/>
                <a:gd name="T98" fmla="*/ 149 w 872"/>
                <a:gd name="T99" fmla="*/ 227 h 709"/>
                <a:gd name="T100" fmla="*/ 135 w 872"/>
                <a:gd name="T101" fmla="*/ 241 h 709"/>
                <a:gd name="T102" fmla="*/ 163 w 872"/>
                <a:gd name="T103" fmla="*/ 284 h 709"/>
                <a:gd name="T104" fmla="*/ 163 w 872"/>
                <a:gd name="T105" fmla="*/ 291 h 709"/>
                <a:gd name="T106" fmla="*/ 86 w 872"/>
                <a:gd name="T107" fmla="*/ 291 h 709"/>
                <a:gd name="T108" fmla="*/ 22 w 872"/>
                <a:gd name="T109" fmla="*/ 305 h 709"/>
                <a:gd name="T110" fmla="*/ 15 w 872"/>
                <a:gd name="T111" fmla="*/ 334 h 7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72" h="709">
                  <a:moveTo>
                    <a:pt x="43" y="348"/>
                  </a:moveTo>
                  <a:lnTo>
                    <a:pt x="64" y="348"/>
                  </a:lnTo>
                  <a:lnTo>
                    <a:pt x="100" y="348"/>
                  </a:lnTo>
                  <a:lnTo>
                    <a:pt x="149" y="348"/>
                  </a:lnTo>
                  <a:lnTo>
                    <a:pt x="256" y="341"/>
                  </a:lnTo>
                  <a:lnTo>
                    <a:pt x="178" y="355"/>
                  </a:lnTo>
                  <a:lnTo>
                    <a:pt x="156" y="355"/>
                  </a:lnTo>
                  <a:lnTo>
                    <a:pt x="163" y="355"/>
                  </a:lnTo>
                  <a:lnTo>
                    <a:pt x="192" y="355"/>
                  </a:lnTo>
                  <a:lnTo>
                    <a:pt x="284" y="341"/>
                  </a:lnTo>
                  <a:lnTo>
                    <a:pt x="213" y="355"/>
                  </a:lnTo>
                  <a:lnTo>
                    <a:pt x="171" y="362"/>
                  </a:lnTo>
                  <a:lnTo>
                    <a:pt x="156" y="369"/>
                  </a:lnTo>
                  <a:lnTo>
                    <a:pt x="149" y="376"/>
                  </a:lnTo>
                  <a:lnTo>
                    <a:pt x="163" y="369"/>
                  </a:lnTo>
                  <a:lnTo>
                    <a:pt x="185" y="369"/>
                  </a:lnTo>
                  <a:lnTo>
                    <a:pt x="249" y="348"/>
                  </a:lnTo>
                  <a:lnTo>
                    <a:pt x="220" y="362"/>
                  </a:lnTo>
                  <a:lnTo>
                    <a:pt x="171" y="376"/>
                  </a:lnTo>
                  <a:lnTo>
                    <a:pt x="149" y="390"/>
                  </a:lnTo>
                  <a:lnTo>
                    <a:pt x="142" y="397"/>
                  </a:lnTo>
                  <a:lnTo>
                    <a:pt x="149" y="397"/>
                  </a:lnTo>
                  <a:lnTo>
                    <a:pt x="171" y="390"/>
                  </a:lnTo>
                  <a:lnTo>
                    <a:pt x="220" y="369"/>
                  </a:lnTo>
                  <a:lnTo>
                    <a:pt x="241" y="362"/>
                  </a:lnTo>
                  <a:lnTo>
                    <a:pt x="178" y="390"/>
                  </a:lnTo>
                  <a:lnTo>
                    <a:pt x="149" y="412"/>
                  </a:lnTo>
                  <a:lnTo>
                    <a:pt x="142" y="419"/>
                  </a:lnTo>
                  <a:lnTo>
                    <a:pt x="135" y="426"/>
                  </a:lnTo>
                  <a:lnTo>
                    <a:pt x="149" y="426"/>
                  </a:lnTo>
                  <a:lnTo>
                    <a:pt x="163" y="419"/>
                  </a:lnTo>
                  <a:lnTo>
                    <a:pt x="206" y="390"/>
                  </a:lnTo>
                  <a:lnTo>
                    <a:pt x="256" y="355"/>
                  </a:lnTo>
                  <a:lnTo>
                    <a:pt x="185" y="412"/>
                  </a:lnTo>
                  <a:lnTo>
                    <a:pt x="156" y="433"/>
                  </a:lnTo>
                  <a:lnTo>
                    <a:pt x="142" y="447"/>
                  </a:lnTo>
                  <a:lnTo>
                    <a:pt x="135" y="454"/>
                  </a:lnTo>
                  <a:lnTo>
                    <a:pt x="142" y="461"/>
                  </a:lnTo>
                  <a:lnTo>
                    <a:pt x="149" y="461"/>
                  </a:lnTo>
                  <a:lnTo>
                    <a:pt x="171" y="447"/>
                  </a:lnTo>
                  <a:lnTo>
                    <a:pt x="199" y="419"/>
                  </a:lnTo>
                  <a:lnTo>
                    <a:pt x="249" y="376"/>
                  </a:lnTo>
                  <a:lnTo>
                    <a:pt x="185" y="440"/>
                  </a:lnTo>
                  <a:lnTo>
                    <a:pt x="156" y="468"/>
                  </a:lnTo>
                  <a:lnTo>
                    <a:pt x="149" y="490"/>
                  </a:lnTo>
                  <a:lnTo>
                    <a:pt x="142" y="504"/>
                  </a:lnTo>
                  <a:lnTo>
                    <a:pt x="142" y="511"/>
                  </a:lnTo>
                  <a:lnTo>
                    <a:pt x="142" y="518"/>
                  </a:lnTo>
                  <a:lnTo>
                    <a:pt x="149" y="511"/>
                  </a:lnTo>
                  <a:lnTo>
                    <a:pt x="163" y="504"/>
                  </a:lnTo>
                  <a:lnTo>
                    <a:pt x="178" y="490"/>
                  </a:lnTo>
                  <a:lnTo>
                    <a:pt x="199" y="461"/>
                  </a:lnTo>
                  <a:lnTo>
                    <a:pt x="249" y="397"/>
                  </a:lnTo>
                  <a:lnTo>
                    <a:pt x="199" y="475"/>
                  </a:lnTo>
                  <a:lnTo>
                    <a:pt x="178" y="511"/>
                  </a:lnTo>
                  <a:lnTo>
                    <a:pt x="171" y="539"/>
                  </a:lnTo>
                  <a:lnTo>
                    <a:pt x="163" y="553"/>
                  </a:lnTo>
                  <a:lnTo>
                    <a:pt x="163" y="567"/>
                  </a:lnTo>
                  <a:lnTo>
                    <a:pt x="163" y="575"/>
                  </a:lnTo>
                  <a:lnTo>
                    <a:pt x="163" y="582"/>
                  </a:lnTo>
                  <a:lnTo>
                    <a:pt x="171" y="589"/>
                  </a:lnTo>
                  <a:lnTo>
                    <a:pt x="178" y="596"/>
                  </a:lnTo>
                  <a:lnTo>
                    <a:pt x="185" y="596"/>
                  </a:lnTo>
                  <a:lnTo>
                    <a:pt x="192" y="589"/>
                  </a:lnTo>
                  <a:lnTo>
                    <a:pt x="199" y="582"/>
                  </a:lnTo>
                  <a:lnTo>
                    <a:pt x="206" y="575"/>
                  </a:lnTo>
                  <a:lnTo>
                    <a:pt x="213" y="560"/>
                  </a:lnTo>
                  <a:lnTo>
                    <a:pt x="220" y="539"/>
                  </a:lnTo>
                  <a:lnTo>
                    <a:pt x="234" y="511"/>
                  </a:lnTo>
                  <a:lnTo>
                    <a:pt x="249" y="461"/>
                  </a:lnTo>
                  <a:lnTo>
                    <a:pt x="249" y="497"/>
                  </a:lnTo>
                  <a:lnTo>
                    <a:pt x="241" y="532"/>
                  </a:lnTo>
                  <a:lnTo>
                    <a:pt x="241" y="560"/>
                  </a:lnTo>
                  <a:lnTo>
                    <a:pt x="241" y="575"/>
                  </a:lnTo>
                  <a:lnTo>
                    <a:pt x="241" y="582"/>
                  </a:lnTo>
                  <a:lnTo>
                    <a:pt x="249" y="589"/>
                  </a:lnTo>
                  <a:lnTo>
                    <a:pt x="256" y="596"/>
                  </a:lnTo>
                  <a:lnTo>
                    <a:pt x="263" y="589"/>
                  </a:lnTo>
                  <a:lnTo>
                    <a:pt x="270" y="582"/>
                  </a:lnTo>
                  <a:lnTo>
                    <a:pt x="270" y="560"/>
                  </a:lnTo>
                  <a:lnTo>
                    <a:pt x="277" y="525"/>
                  </a:lnTo>
                  <a:lnTo>
                    <a:pt x="284" y="355"/>
                  </a:lnTo>
                  <a:lnTo>
                    <a:pt x="284" y="532"/>
                  </a:lnTo>
                  <a:lnTo>
                    <a:pt x="291" y="575"/>
                  </a:lnTo>
                  <a:lnTo>
                    <a:pt x="291" y="596"/>
                  </a:lnTo>
                  <a:lnTo>
                    <a:pt x="298" y="610"/>
                  </a:lnTo>
                  <a:lnTo>
                    <a:pt x="305" y="624"/>
                  </a:lnTo>
                  <a:lnTo>
                    <a:pt x="312" y="631"/>
                  </a:lnTo>
                  <a:lnTo>
                    <a:pt x="319" y="631"/>
                  </a:lnTo>
                  <a:lnTo>
                    <a:pt x="326" y="631"/>
                  </a:lnTo>
                  <a:lnTo>
                    <a:pt x="334" y="624"/>
                  </a:lnTo>
                  <a:lnTo>
                    <a:pt x="334" y="617"/>
                  </a:lnTo>
                  <a:lnTo>
                    <a:pt x="334" y="596"/>
                  </a:lnTo>
                  <a:lnTo>
                    <a:pt x="334" y="560"/>
                  </a:lnTo>
                  <a:lnTo>
                    <a:pt x="326" y="532"/>
                  </a:lnTo>
                  <a:lnTo>
                    <a:pt x="348" y="589"/>
                  </a:lnTo>
                  <a:lnTo>
                    <a:pt x="362" y="624"/>
                  </a:lnTo>
                  <a:lnTo>
                    <a:pt x="376" y="645"/>
                  </a:lnTo>
                  <a:lnTo>
                    <a:pt x="383" y="667"/>
                  </a:lnTo>
                  <a:lnTo>
                    <a:pt x="397" y="681"/>
                  </a:lnTo>
                  <a:lnTo>
                    <a:pt x="404" y="688"/>
                  </a:lnTo>
                  <a:lnTo>
                    <a:pt x="419" y="695"/>
                  </a:lnTo>
                  <a:lnTo>
                    <a:pt x="426" y="702"/>
                  </a:lnTo>
                  <a:lnTo>
                    <a:pt x="433" y="702"/>
                  </a:lnTo>
                  <a:lnTo>
                    <a:pt x="447" y="709"/>
                  </a:lnTo>
                  <a:lnTo>
                    <a:pt x="454" y="709"/>
                  </a:lnTo>
                  <a:lnTo>
                    <a:pt x="461" y="702"/>
                  </a:lnTo>
                  <a:lnTo>
                    <a:pt x="468" y="695"/>
                  </a:lnTo>
                  <a:lnTo>
                    <a:pt x="468" y="681"/>
                  </a:lnTo>
                  <a:lnTo>
                    <a:pt x="468" y="667"/>
                  </a:lnTo>
                  <a:lnTo>
                    <a:pt x="468" y="653"/>
                  </a:lnTo>
                  <a:lnTo>
                    <a:pt x="454" y="617"/>
                  </a:lnTo>
                  <a:lnTo>
                    <a:pt x="404" y="539"/>
                  </a:lnTo>
                  <a:lnTo>
                    <a:pt x="454" y="603"/>
                  </a:lnTo>
                  <a:lnTo>
                    <a:pt x="489" y="638"/>
                  </a:lnTo>
                  <a:lnTo>
                    <a:pt x="504" y="653"/>
                  </a:lnTo>
                  <a:lnTo>
                    <a:pt x="525" y="660"/>
                  </a:lnTo>
                  <a:lnTo>
                    <a:pt x="532" y="667"/>
                  </a:lnTo>
                  <a:lnTo>
                    <a:pt x="539" y="667"/>
                  </a:lnTo>
                  <a:lnTo>
                    <a:pt x="546" y="660"/>
                  </a:lnTo>
                  <a:lnTo>
                    <a:pt x="553" y="653"/>
                  </a:lnTo>
                  <a:lnTo>
                    <a:pt x="553" y="638"/>
                  </a:lnTo>
                  <a:lnTo>
                    <a:pt x="546" y="624"/>
                  </a:lnTo>
                  <a:lnTo>
                    <a:pt x="525" y="596"/>
                  </a:lnTo>
                  <a:lnTo>
                    <a:pt x="468" y="525"/>
                  </a:lnTo>
                  <a:lnTo>
                    <a:pt x="518" y="567"/>
                  </a:lnTo>
                  <a:lnTo>
                    <a:pt x="560" y="603"/>
                  </a:lnTo>
                  <a:lnTo>
                    <a:pt x="582" y="610"/>
                  </a:lnTo>
                  <a:lnTo>
                    <a:pt x="596" y="617"/>
                  </a:lnTo>
                  <a:lnTo>
                    <a:pt x="603" y="617"/>
                  </a:lnTo>
                  <a:lnTo>
                    <a:pt x="610" y="610"/>
                  </a:lnTo>
                  <a:lnTo>
                    <a:pt x="610" y="596"/>
                  </a:lnTo>
                  <a:lnTo>
                    <a:pt x="603" y="582"/>
                  </a:lnTo>
                  <a:lnTo>
                    <a:pt x="582" y="560"/>
                  </a:lnTo>
                  <a:lnTo>
                    <a:pt x="511" y="504"/>
                  </a:lnTo>
                  <a:lnTo>
                    <a:pt x="567" y="532"/>
                  </a:lnTo>
                  <a:lnTo>
                    <a:pt x="610" y="553"/>
                  </a:lnTo>
                  <a:lnTo>
                    <a:pt x="638" y="560"/>
                  </a:lnTo>
                  <a:lnTo>
                    <a:pt x="652" y="560"/>
                  </a:lnTo>
                  <a:lnTo>
                    <a:pt x="660" y="560"/>
                  </a:lnTo>
                  <a:lnTo>
                    <a:pt x="660" y="546"/>
                  </a:lnTo>
                  <a:lnTo>
                    <a:pt x="652" y="539"/>
                  </a:lnTo>
                  <a:lnTo>
                    <a:pt x="631" y="518"/>
                  </a:lnTo>
                  <a:lnTo>
                    <a:pt x="575" y="482"/>
                  </a:lnTo>
                  <a:lnTo>
                    <a:pt x="596" y="490"/>
                  </a:lnTo>
                  <a:lnTo>
                    <a:pt x="645" y="504"/>
                  </a:lnTo>
                  <a:lnTo>
                    <a:pt x="674" y="504"/>
                  </a:lnTo>
                  <a:lnTo>
                    <a:pt x="681" y="504"/>
                  </a:lnTo>
                  <a:lnTo>
                    <a:pt x="688" y="497"/>
                  </a:lnTo>
                  <a:lnTo>
                    <a:pt x="681" y="490"/>
                  </a:lnTo>
                  <a:lnTo>
                    <a:pt x="667" y="475"/>
                  </a:lnTo>
                  <a:lnTo>
                    <a:pt x="617" y="454"/>
                  </a:lnTo>
                  <a:lnTo>
                    <a:pt x="596" y="440"/>
                  </a:lnTo>
                  <a:lnTo>
                    <a:pt x="660" y="447"/>
                  </a:lnTo>
                  <a:lnTo>
                    <a:pt x="688" y="447"/>
                  </a:lnTo>
                  <a:lnTo>
                    <a:pt x="702" y="447"/>
                  </a:lnTo>
                  <a:lnTo>
                    <a:pt x="702" y="440"/>
                  </a:lnTo>
                  <a:lnTo>
                    <a:pt x="688" y="426"/>
                  </a:lnTo>
                  <a:lnTo>
                    <a:pt x="645" y="412"/>
                  </a:lnTo>
                  <a:lnTo>
                    <a:pt x="582" y="390"/>
                  </a:lnTo>
                  <a:lnTo>
                    <a:pt x="667" y="404"/>
                  </a:lnTo>
                  <a:lnTo>
                    <a:pt x="702" y="397"/>
                  </a:lnTo>
                  <a:lnTo>
                    <a:pt x="709" y="390"/>
                  </a:lnTo>
                  <a:lnTo>
                    <a:pt x="688" y="383"/>
                  </a:lnTo>
                  <a:lnTo>
                    <a:pt x="617" y="369"/>
                  </a:lnTo>
                  <a:lnTo>
                    <a:pt x="716" y="369"/>
                  </a:lnTo>
                  <a:lnTo>
                    <a:pt x="773" y="369"/>
                  </a:lnTo>
                  <a:lnTo>
                    <a:pt x="801" y="362"/>
                  </a:lnTo>
                  <a:lnTo>
                    <a:pt x="830" y="348"/>
                  </a:lnTo>
                  <a:lnTo>
                    <a:pt x="844" y="341"/>
                  </a:lnTo>
                  <a:lnTo>
                    <a:pt x="858" y="334"/>
                  </a:lnTo>
                  <a:lnTo>
                    <a:pt x="865" y="319"/>
                  </a:lnTo>
                  <a:lnTo>
                    <a:pt x="872" y="312"/>
                  </a:lnTo>
                  <a:lnTo>
                    <a:pt x="872" y="298"/>
                  </a:lnTo>
                  <a:lnTo>
                    <a:pt x="865" y="291"/>
                  </a:lnTo>
                  <a:lnTo>
                    <a:pt x="865" y="277"/>
                  </a:lnTo>
                  <a:lnTo>
                    <a:pt x="851" y="270"/>
                  </a:lnTo>
                  <a:lnTo>
                    <a:pt x="837" y="263"/>
                  </a:lnTo>
                  <a:lnTo>
                    <a:pt x="823" y="256"/>
                  </a:lnTo>
                  <a:lnTo>
                    <a:pt x="794" y="249"/>
                  </a:lnTo>
                  <a:lnTo>
                    <a:pt x="766" y="249"/>
                  </a:lnTo>
                  <a:lnTo>
                    <a:pt x="752" y="241"/>
                  </a:lnTo>
                  <a:lnTo>
                    <a:pt x="759" y="227"/>
                  </a:lnTo>
                  <a:lnTo>
                    <a:pt x="766" y="220"/>
                  </a:lnTo>
                  <a:lnTo>
                    <a:pt x="766" y="213"/>
                  </a:lnTo>
                  <a:lnTo>
                    <a:pt x="759" y="206"/>
                  </a:lnTo>
                  <a:lnTo>
                    <a:pt x="745" y="199"/>
                  </a:lnTo>
                  <a:lnTo>
                    <a:pt x="716" y="199"/>
                  </a:lnTo>
                  <a:lnTo>
                    <a:pt x="674" y="206"/>
                  </a:lnTo>
                  <a:lnTo>
                    <a:pt x="567" y="234"/>
                  </a:lnTo>
                  <a:lnTo>
                    <a:pt x="667" y="192"/>
                  </a:lnTo>
                  <a:lnTo>
                    <a:pt x="695" y="171"/>
                  </a:lnTo>
                  <a:lnTo>
                    <a:pt x="702" y="164"/>
                  </a:lnTo>
                  <a:lnTo>
                    <a:pt x="702" y="149"/>
                  </a:lnTo>
                  <a:lnTo>
                    <a:pt x="695" y="149"/>
                  </a:lnTo>
                  <a:lnTo>
                    <a:pt x="674" y="149"/>
                  </a:lnTo>
                  <a:lnTo>
                    <a:pt x="638" y="156"/>
                  </a:lnTo>
                  <a:lnTo>
                    <a:pt x="560" y="192"/>
                  </a:lnTo>
                  <a:lnTo>
                    <a:pt x="596" y="164"/>
                  </a:lnTo>
                  <a:lnTo>
                    <a:pt x="638" y="135"/>
                  </a:lnTo>
                  <a:lnTo>
                    <a:pt x="652" y="121"/>
                  </a:lnTo>
                  <a:lnTo>
                    <a:pt x="652" y="107"/>
                  </a:lnTo>
                  <a:lnTo>
                    <a:pt x="645" y="100"/>
                  </a:lnTo>
                  <a:lnTo>
                    <a:pt x="638" y="100"/>
                  </a:lnTo>
                  <a:lnTo>
                    <a:pt x="617" y="107"/>
                  </a:lnTo>
                  <a:lnTo>
                    <a:pt x="589" y="114"/>
                  </a:lnTo>
                  <a:lnTo>
                    <a:pt x="525" y="156"/>
                  </a:lnTo>
                  <a:lnTo>
                    <a:pt x="539" y="135"/>
                  </a:lnTo>
                  <a:lnTo>
                    <a:pt x="582" y="100"/>
                  </a:lnTo>
                  <a:lnTo>
                    <a:pt x="596" y="78"/>
                  </a:lnTo>
                  <a:lnTo>
                    <a:pt x="596" y="64"/>
                  </a:lnTo>
                  <a:lnTo>
                    <a:pt x="589" y="57"/>
                  </a:lnTo>
                  <a:lnTo>
                    <a:pt x="575" y="57"/>
                  </a:lnTo>
                  <a:lnTo>
                    <a:pt x="560" y="57"/>
                  </a:lnTo>
                  <a:lnTo>
                    <a:pt x="539" y="71"/>
                  </a:lnTo>
                  <a:lnTo>
                    <a:pt x="504" y="107"/>
                  </a:lnTo>
                  <a:lnTo>
                    <a:pt x="454" y="149"/>
                  </a:lnTo>
                  <a:lnTo>
                    <a:pt x="504" y="86"/>
                  </a:lnTo>
                  <a:lnTo>
                    <a:pt x="518" y="57"/>
                  </a:lnTo>
                  <a:lnTo>
                    <a:pt x="525" y="36"/>
                  </a:lnTo>
                  <a:lnTo>
                    <a:pt x="525" y="29"/>
                  </a:lnTo>
                  <a:lnTo>
                    <a:pt x="525" y="15"/>
                  </a:lnTo>
                  <a:lnTo>
                    <a:pt x="518" y="15"/>
                  </a:lnTo>
                  <a:lnTo>
                    <a:pt x="511" y="15"/>
                  </a:lnTo>
                  <a:lnTo>
                    <a:pt x="504" y="15"/>
                  </a:lnTo>
                  <a:lnTo>
                    <a:pt x="489" y="15"/>
                  </a:lnTo>
                  <a:lnTo>
                    <a:pt x="475" y="29"/>
                  </a:lnTo>
                  <a:lnTo>
                    <a:pt x="461" y="43"/>
                  </a:lnTo>
                  <a:lnTo>
                    <a:pt x="440" y="64"/>
                  </a:lnTo>
                  <a:lnTo>
                    <a:pt x="412" y="107"/>
                  </a:lnTo>
                  <a:lnTo>
                    <a:pt x="397" y="114"/>
                  </a:lnTo>
                  <a:lnTo>
                    <a:pt x="419" y="71"/>
                  </a:lnTo>
                  <a:lnTo>
                    <a:pt x="426" y="43"/>
                  </a:lnTo>
                  <a:lnTo>
                    <a:pt x="426" y="29"/>
                  </a:lnTo>
                  <a:lnTo>
                    <a:pt x="426" y="15"/>
                  </a:lnTo>
                  <a:lnTo>
                    <a:pt x="419" y="8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7" y="0"/>
                  </a:lnTo>
                  <a:lnTo>
                    <a:pt x="390" y="0"/>
                  </a:lnTo>
                  <a:lnTo>
                    <a:pt x="383" y="8"/>
                  </a:lnTo>
                  <a:lnTo>
                    <a:pt x="376" y="8"/>
                  </a:lnTo>
                  <a:lnTo>
                    <a:pt x="369" y="15"/>
                  </a:lnTo>
                  <a:lnTo>
                    <a:pt x="362" y="22"/>
                  </a:lnTo>
                  <a:lnTo>
                    <a:pt x="355" y="29"/>
                  </a:lnTo>
                  <a:lnTo>
                    <a:pt x="348" y="36"/>
                  </a:lnTo>
                  <a:lnTo>
                    <a:pt x="341" y="50"/>
                  </a:lnTo>
                  <a:lnTo>
                    <a:pt x="334" y="57"/>
                  </a:lnTo>
                  <a:lnTo>
                    <a:pt x="326" y="71"/>
                  </a:lnTo>
                  <a:lnTo>
                    <a:pt x="319" y="78"/>
                  </a:lnTo>
                  <a:lnTo>
                    <a:pt x="312" y="93"/>
                  </a:lnTo>
                  <a:lnTo>
                    <a:pt x="305" y="107"/>
                  </a:lnTo>
                  <a:lnTo>
                    <a:pt x="298" y="128"/>
                  </a:lnTo>
                  <a:lnTo>
                    <a:pt x="291" y="142"/>
                  </a:lnTo>
                  <a:lnTo>
                    <a:pt x="291" y="164"/>
                  </a:lnTo>
                  <a:lnTo>
                    <a:pt x="284" y="192"/>
                  </a:lnTo>
                  <a:lnTo>
                    <a:pt x="284" y="241"/>
                  </a:lnTo>
                  <a:lnTo>
                    <a:pt x="284" y="327"/>
                  </a:lnTo>
                  <a:lnTo>
                    <a:pt x="277" y="241"/>
                  </a:lnTo>
                  <a:lnTo>
                    <a:pt x="277" y="206"/>
                  </a:lnTo>
                  <a:lnTo>
                    <a:pt x="270" y="178"/>
                  </a:lnTo>
                  <a:lnTo>
                    <a:pt x="270" y="164"/>
                  </a:lnTo>
                  <a:lnTo>
                    <a:pt x="263" y="149"/>
                  </a:lnTo>
                  <a:lnTo>
                    <a:pt x="263" y="142"/>
                  </a:lnTo>
                  <a:lnTo>
                    <a:pt x="256" y="128"/>
                  </a:lnTo>
                  <a:lnTo>
                    <a:pt x="249" y="121"/>
                  </a:lnTo>
                  <a:lnTo>
                    <a:pt x="241" y="114"/>
                  </a:lnTo>
                  <a:lnTo>
                    <a:pt x="234" y="107"/>
                  </a:lnTo>
                  <a:lnTo>
                    <a:pt x="227" y="100"/>
                  </a:lnTo>
                  <a:lnTo>
                    <a:pt x="220" y="93"/>
                  </a:lnTo>
                  <a:lnTo>
                    <a:pt x="213" y="93"/>
                  </a:lnTo>
                  <a:lnTo>
                    <a:pt x="206" y="93"/>
                  </a:lnTo>
                  <a:lnTo>
                    <a:pt x="199" y="93"/>
                  </a:lnTo>
                  <a:lnTo>
                    <a:pt x="192" y="100"/>
                  </a:lnTo>
                  <a:lnTo>
                    <a:pt x="192" y="107"/>
                  </a:lnTo>
                  <a:lnTo>
                    <a:pt x="185" y="114"/>
                  </a:lnTo>
                  <a:lnTo>
                    <a:pt x="185" y="121"/>
                  </a:lnTo>
                  <a:lnTo>
                    <a:pt x="185" y="135"/>
                  </a:lnTo>
                  <a:lnTo>
                    <a:pt x="192" y="149"/>
                  </a:lnTo>
                  <a:lnTo>
                    <a:pt x="192" y="164"/>
                  </a:lnTo>
                  <a:lnTo>
                    <a:pt x="206" y="192"/>
                  </a:lnTo>
                  <a:lnTo>
                    <a:pt x="227" y="241"/>
                  </a:lnTo>
                  <a:lnTo>
                    <a:pt x="199" y="199"/>
                  </a:lnTo>
                  <a:lnTo>
                    <a:pt x="185" y="178"/>
                  </a:lnTo>
                  <a:lnTo>
                    <a:pt x="171" y="164"/>
                  </a:lnTo>
                  <a:lnTo>
                    <a:pt x="163" y="156"/>
                  </a:lnTo>
                  <a:lnTo>
                    <a:pt x="156" y="156"/>
                  </a:lnTo>
                  <a:lnTo>
                    <a:pt x="149" y="164"/>
                  </a:lnTo>
                  <a:lnTo>
                    <a:pt x="149" y="178"/>
                  </a:lnTo>
                  <a:lnTo>
                    <a:pt x="156" y="185"/>
                  </a:lnTo>
                  <a:lnTo>
                    <a:pt x="171" y="206"/>
                  </a:lnTo>
                  <a:lnTo>
                    <a:pt x="192" y="234"/>
                  </a:lnTo>
                  <a:lnTo>
                    <a:pt x="249" y="305"/>
                  </a:lnTo>
                  <a:lnTo>
                    <a:pt x="206" y="256"/>
                  </a:lnTo>
                  <a:lnTo>
                    <a:pt x="171" y="227"/>
                  </a:lnTo>
                  <a:lnTo>
                    <a:pt x="156" y="213"/>
                  </a:lnTo>
                  <a:lnTo>
                    <a:pt x="142" y="206"/>
                  </a:lnTo>
                  <a:lnTo>
                    <a:pt x="135" y="213"/>
                  </a:lnTo>
                  <a:lnTo>
                    <a:pt x="142" y="220"/>
                  </a:lnTo>
                  <a:lnTo>
                    <a:pt x="149" y="227"/>
                  </a:lnTo>
                  <a:lnTo>
                    <a:pt x="171" y="249"/>
                  </a:lnTo>
                  <a:lnTo>
                    <a:pt x="213" y="284"/>
                  </a:lnTo>
                  <a:lnTo>
                    <a:pt x="234" y="305"/>
                  </a:lnTo>
                  <a:lnTo>
                    <a:pt x="171" y="263"/>
                  </a:lnTo>
                  <a:lnTo>
                    <a:pt x="149" y="249"/>
                  </a:lnTo>
                  <a:lnTo>
                    <a:pt x="135" y="241"/>
                  </a:lnTo>
                  <a:lnTo>
                    <a:pt x="128" y="249"/>
                  </a:lnTo>
                  <a:lnTo>
                    <a:pt x="135" y="256"/>
                  </a:lnTo>
                  <a:lnTo>
                    <a:pt x="156" y="270"/>
                  </a:lnTo>
                  <a:lnTo>
                    <a:pt x="199" y="298"/>
                  </a:lnTo>
                  <a:lnTo>
                    <a:pt x="241" y="319"/>
                  </a:lnTo>
                  <a:lnTo>
                    <a:pt x="163" y="284"/>
                  </a:lnTo>
                  <a:lnTo>
                    <a:pt x="135" y="270"/>
                  </a:lnTo>
                  <a:lnTo>
                    <a:pt x="121" y="270"/>
                  </a:lnTo>
                  <a:lnTo>
                    <a:pt x="114" y="270"/>
                  </a:lnTo>
                  <a:lnTo>
                    <a:pt x="121" y="270"/>
                  </a:lnTo>
                  <a:lnTo>
                    <a:pt x="128" y="277"/>
                  </a:lnTo>
                  <a:lnTo>
                    <a:pt x="163" y="291"/>
                  </a:lnTo>
                  <a:lnTo>
                    <a:pt x="263" y="334"/>
                  </a:lnTo>
                  <a:lnTo>
                    <a:pt x="163" y="298"/>
                  </a:lnTo>
                  <a:lnTo>
                    <a:pt x="121" y="291"/>
                  </a:lnTo>
                  <a:lnTo>
                    <a:pt x="100" y="284"/>
                  </a:lnTo>
                  <a:lnTo>
                    <a:pt x="86" y="284"/>
                  </a:lnTo>
                  <a:lnTo>
                    <a:pt x="86" y="291"/>
                  </a:lnTo>
                  <a:lnTo>
                    <a:pt x="100" y="298"/>
                  </a:lnTo>
                  <a:lnTo>
                    <a:pt x="107" y="305"/>
                  </a:lnTo>
                  <a:lnTo>
                    <a:pt x="93" y="305"/>
                  </a:lnTo>
                  <a:lnTo>
                    <a:pt x="64" y="305"/>
                  </a:lnTo>
                  <a:lnTo>
                    <a:pt x="43" y="305"/>
                  </a:lnTo>
                  <a:lnTo>
                    <a:pt x="22" y="305"/>
                  </a:lnTo>
                  <a:lnTo>
                    <a:pt x="15" y="305"/>
                  </a:lnTo>
                  <a:lnTo>
                    <a:pt x="0" y="312"/>
                  </a:lnTo>
                  <a:lnTo>
                    <a:pt x="0" y="319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15" y="334"/>
                  </a:lnTo>
                  <a:lnTo>
                    <a:pt x="22" y="341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279"/>
          <p:cNvGrpSpPr>
            <a:grpSpLocks/>
          </p:cNvGrpSpPr>
          <p:nvPr/>
        </p:nvGrpSpPr>
        <p:grpSpPr bwMode="auto">
          <a:xfrm>
            <a:off x="5387975" y="3614738"/>
            <a:ext cx="2708275" cy="2738437"/>
            <a:chOff x="3564" y="2470"/>
            <a:chExt cx="1517" cy="1534"/>
          </a:xfrm>
        </p:grpSpPr>
        <p:sp>
          <p:nvSpPr>
            <p:cNvPr id="29703" name="Freeform 280"/>
            <p:cNvSpPr>
              <a:spLocks/>
            </p:cNvSpPr>
            <p:nvPr/>
          </p:nvSpPr>
          <p:spPr bwMode="auto">
            <a:xfrm>
              <a:off x="3669" y="2591"/>
              <a:ext cx="1304" cy="1304"/>
            </a:xfrm>
            <a:custGeom>
              <a:avLst/>
              <a:gdLst>
                <a:gd name="T0" fmla="*/ 1304 w 1304"/>
                <a:gd name="T1" fmla="*/ 609 h 1304"/>
                <a:gd name="T2" fmla="*/ 1290 w 1304"/>
                <a:gd name="T3" fmla="*/ 531 h 1304"/>
                <a:gd name="T4" fmla="*/ 1269 w 1304"/>
                <a:gd name="T5" fmla="*/ 453 h 1304"/>
                <a:gd name="T6" fmla="*/ 1241 w 1304"/>
                <a:gd name="T7" fmla="*/ 375 h 1304"/>
                <a:gd name="T8" fmla="*/ 1205 w 1304"/>
                <a:gd name="T9" fmla="*/ 304 h 1304"/>
                <a:gd name="T10" fmla="*/ 1156 w 1304"/>
                <a:gd name="T11" fmla="*/ 234 h 1304"/>
                <a:gd name="T12" fmla="*/ 1099 w 1304"/>
                <a:gd name="T13" fmla="*/ 177 h 1304"/>
                <a:gd name="T14" fmla="*/ 1035 w 1304"/>
                <a:gd name="T15" fmla="*/ 127 h 1304"/>
                <a:gd name="T16" fmla="*/ 964 w 1304"/>
                <a:gd name="T17" fmla="*/ 78 h 1304"/>
                <a:gd name="T18" fmla="*/ 893 w 1304"/>
                <a:gd name="T19" fmla="*/ 42 h 1304"/>
                <a:gd name="T20" fmla="*/ 815 w 1304"/>
                <a:gd name="T21" fmla="*/ 21 h 1304"/>
                <a:gd name="T22" fmla="*/ 737 w 1304"/>
                <a:gd name="T23" fmla="*/ 7 h 1304"/>
                <a:gd name="T24" fmla="*/ 652 w 1304"/>
                <a:gd name="T25" fmla="*/ 0 h 1304"/>
                <a:gd name="T26" fmla="*/ 567 w 1304"/>
                <a:gd name="T27" fmla="*/ 7 h 1304"/>
                <a:gd name="T28" fmla="*/ 489 w 1304"/>
                <a:gd name="T29" fmla="*/ 21 h 1304"/>
                <a:gd name="T30" fmla="*/ 411 w 1304"/>
                <a:gd name="T31" fmla="*/ 42 h 1304"/>
                <a:gd name="T32" fmla="*/ 341 w 1304"/>
                <a:gd name="T33" fmla="*/ 78 h 1304"/>
                <a:gd name="T34" fmla="*/ 270 w 1304"/>
                <a:gd name="T35" fmla="*/ 127 h 1304"/>
                <a:gd name="T36" fmla="*/ 206 w 1304"/>
                <a:gd name="T37" fmla="*/ 177 h 1304"/>
                <a:gd name="T38" fmla="*/ 149 w 1304"/>
                <a:gd name="T39" fmla="*/ 234 h 1304"/>
                <a:gd name="T40" fmla="*/ 100 w 1304"/>
                <a:gd name="T41" fmla="*/ 304 h 1304"/>
                <a:gd name="T42" fmla="*/ 64 w 1304"/>
                <a:gd name="T43" fmla="*/ 375 h 1304"/>
                <a:gd name="T44" fmla="*/ 36 w 1304"/>
                <a:gd name="T45" fmla="*/ 453 h 1304"/>
                <a:gd name="T46" fmla="*/ 15 w 1304"/>
                <a:gd name="T47" fmla="*/ 531 h 1304"/>
                <a:gd name="T48" fmla="*/ 0 w 1304"/>
                <a:gd name="T49" fmla="*/ 609 h 1304"/>
                <a:gd name="T50" fmla="*/ 0 w 1304"/>
                <a:gd name="T51" fmla="*/ 694 h 1304"/>
                <a:gd name="T52" fmla="*/ 15 w 1304"/>
                <a:gd name="T53" fmla="*/ 772 h 1304"/>
                <a:gd name="T54" fmla="*/ 36 w 1304"/>
                <a:gd name="T55" fmla="*/ 850 h 1304"/>
                <a:gd name="T56" fmla="*/ 64 w 1304"/>
                <a:gd name="T57" fmla="*/ 928 h 1304"/>
                <a:gd name="T58" fmla="*/ 100 w 1304"/>
                <a:gd name="T59" fmla="*/ 999 h 1304"/>
                <a:gd name="T60" fmla="*/ 149 w 1304"/>
                <a:gd name="T61" fmla="*/ 1070 h 1304"/>
                <a:gd name="T62" fmla="*/ 206 w 1304"/>
                <a:gd name="T63" fmla="*/ 1127 h 1304"/>
                <a:gd name="T64" fmla="*/ 270 w 1304"/>
                <a:gd name="T65" fmla="*/ 1176 h 1304"/>
                <a:gd name="T66" fmla="*/ 341 w 1304"/>
                <a:gd name="T67" fmla="*/ 1226 h 1304"/>
                <a:gd name="T68" fmla="*/ 411 w 1304"/>
                <a:gd name="T69" fmla="*/ 1261 h 1304"/>
                <a:gd name="T70" fmla="*/ 489 w 1304"/>
                <a:gd name="T71" fmla="*/ 1282 h 1304"/>
                <a:gd name="T72" fmla="*/ 567 w 1304"/>
                <a:gd name="T73" fmla="*/ 1297 h 1304"/>
                <a:gd name="T74" fmla="*/ 652 w 1304"/>
                <a:gd name="T75" fmla="*/ 1304 h 1304"/>
                <a:gd name="T76" fmla="*/ 737 w 1304"/>
                <a:gd name="T77" fmla="*/ 1297 h 1304"/>
                <a:gd name="T78" fmla="*/ 815 w 1304"/>
                <a:gd name="T79" fmla="*/ 1282 h 1304"/>
                <a:gd name="T80" fmla="*/ 893 w 1304"/>
                <a:gd name="T81" fmla="*/ 1261 h 1304"/>
                <a:gd name="T82" fmla="*/ 964 w 1304"/>
                <a:gd name="T83" fmla="*/ 1226 h 1304"/>
                <a:gd name="T84" fmla="*/ 1035 w 1304"/>
                <a:gd name="T85" fmla="*/ 1176 h 1304"/>
                <a:gd name="T86" fmla="*/ 1099 w 1304"/>
                <a:gd name="T87" fmla="*/ 1127 h 1304"/>
                <a:gd name="T88" fmla="*/ 1156 w 1304"/>
                <a:gd name="T89" fmla="*/ 1070 h 1304"/>
                <a:gd name="T90" fmla="*/ 1205 w 1304"/>
                <a:gd name="T91" fmla="*/ 999 h 1304"/>
                <a:gd name="T92" fmla="*/ 1241 w 1304"/>
                <a:gd name="T93" fmla="*/ 928 h 1304"/>
                <a:gd name="T94" fmla="*/ 1269 w 1304"/>
                <a:gd name="T95" fmla="*/ 850 h 1304"/>
                <a:gd name="T96" fmla="*/ 1290 w 1304"/>
                <a:gd name="T97" fmla="*/ 772 h 1304"/>
                <a:gd name="T98" fmla="*/ 1304 w 1304"/>
                <a:gd name="T99" fmla="*/ 694 h 1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09"/>
                  </a:lnTo>
                  <a:lnTo>
                    <a:pt x="1297" y="567"/>
                  </a:lnTo>
                  <a:lnTo>
                    <a:pt x="1290" y="531"/>
                  </a:lnTo>
                  <a:lnTo>
                    <a:pt x="1283" y="489"/>
                  </a:lnTo>
                  <a:lnTo>
                    <a:pt x="1269" y="453"/>
                  </a:lnTo>
                  <a:lnTo>
                    <a:pt x="1262" y="411"/>
                  </a:lnTo>
                  <a:lnTo>
                    <a:pt x="1241" y="375"/>
                  </a:lnTo>
                  <a:lnTo>
                    <a:pt x="1226" y="340"/>
                  </a:lnTo>
                  <a:lnTo>
                    <a:pt x="1205" y="304"/>
                  </a:lnTo>
                  <a:lnTo>
                    <a:pt x="1177" y="269"/>
                  </a:lnTo>
                  <a:lnTo>
                    <a:pt x="1156" y="234"/>
                  </a:lnTo>
                  <a:lnTo>
                    <a:pt x="1127" y="205"/>
                  </a:lnTo>
                  <a:lnTo>
                    <a:pt x="1099" y="177"/>
                  </a:lnTo>
                  <a:lnTo>
                    <a:pt x="1071" y="148"/>
                  </a:lnTo>
                  <a:lnTo>
                    <a:pt x="1035" y="127"/>
                  </a:lnTo>
                  <a:lnTo>
                    <a:pt x="1000" y="99"/>
                  </a:lnTo>
                  <a:lnTo>
                    <a:pt x="964" y="78"/>
                  </a:lnTo>
                  <a:lnTo>
                    <a:pt x="929" y="63"/>
                  </a:lnTo>
                  <a:lnTo>
                    <a:pt x="893" y="42"/>
                  </a:lnTo>
                  <a:lnTo>
                    <a:pt x="851" y="35"/>
                  </a:lnTo>
                  <a:lnTo>
                    <a:pt x="815" y="21"/>
                  </a:lnTo>
                  <a:lnTo>
                    <a:pt x="773" y="14"/>
                  </a:lnTo>
                  <a:lnTo>
                    <a:pt x="737" y="7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0" y="0"/>
                  </a:lnTo>
                  <a:lnTo>
                    <a:pt x="567" y="7"/>
                  </a:lnTo>
                  <a:lnTo>
                    <a:pt x="532" y="14"/>
                  </a:lnTo>
                  <a:lnTo>
                    <a:pt x="489" y="21"/>
                  </a:lnTo>
                  <a:lnTo>
                    <a:pt x="454" y="35"/>
                  </a:lnTo>
                  <a:lnTo>
                    <a:pt x="411" y="42"/>
                  </a:lnTo>
                  <a:lnTo>
                    <a:pt x="376" y="63"/>
                  </a:lnTo>
                  <a:lnTo>
                    <a:pt x="341" y="78"/>
                  </a:lnTo>
                  <a:lnTo>
                    <a:pt x="305" y="99"/>
                  </a:lnTo>
                  <a:lnTo>
                    <a:pt x="270" y="127"/>
                  </a:lnTo>
                  <a:lnTo>
                    <a:pt x="234" y="148"/>
                  </a:lnTo>
                  <a:lnTo>
                    <a:pt x="206" y="177"/>
                  </a:lnTo>
                  <a:lnTo>
                    <a:pt x="178" y="205"/>
                  </a:lnTo>
                  <a:lnTo>
                    <a:pt x="149" y="234"/>
                  </a:lnTo>
                  <a:lnTo>
                    <a:pt x="128" y="269"/>
                  </a:lnTo>
                  <a:lnTo>
                    <a:pt x="100" y="304"/>
                  </a:lnTo>
                  <a:lnTo>
                    <a:pt x="78" y="340"/>
                  </a:lnTo>
                  <a:lnTo>
                    <a:pt x="64" y="375"/>
                  </a:lnTo>
                  <a:lnTo>
                    <a:pt x="43" y="411"/>
                  </a:lnTo>
                  <a:lnTo>
                    <a:pt x="36" y="453"/>
                  </a:lnTo>
                  <a:lnTo>
                    <a:pt x="22" y="489"/>
                  </a:lnTo>
                  <a:lnTo>
                    <a:pt x="15" y="531"/>
                  </a:lnTo>
                  <a:lnTo>
                    <a:pt x="8" y="567"/>
                  </a:lnTo>
                  <a:lnTo>
                    <a:pt x="0" y="609"/>
                  </a:lnTo>
                  <a:lnTo>
                    <a:pt x="0" y="652"/>
                  </a:lnTo>
                  <a:lnTo>
                    <a:pt x="0" y="694"/>
                  </a:lnTo>
                  <a:lnTo>
                    <a:pt x="8" y="737"/>
                  </a:lnTo>
                  <a:lnTo>
                    <a:pt x="15" y="772"/>
                  </a:lnTo>
                  <a:lnTo>
                    <a:pt x="22" y="815"/>
                  </a:lnTo>
                  <a:lnTo>
                    <a:pt x="36" y="850"/>
                  </a:lnTo>
                  <a:lnTo>
                    <a:pt x="43" y="893"/>
                  </a:lnTo>
                  <a:lnTo>
                    <a:pt x="64" y="928"/>
                  </a:lnTo>
                  <a:lnTo>
                    <a:pt x="78" y="964"/>
                  </a:lnTo>
                  <a:lnTo>
                    <a:pt x="100" y="999"/>
                  </a:lnTo>
                  <a:lnTo>
                    <a:pt x="128" y="1034"/>
                  </a:lnTo>
                  <a:lnTo>
                    <a:pt x="149" y="1070"/>
                  </a:lnTo>
                  <a:lnTo>
                    <a:pt x="178" y="1098"/>
                  </a:lnTo>
                  <a:lnTo>
                    <a:pt x="206" y="1127"/>
                  </a:lnTo>
                  <a:lnTo>
                    <a:pt x="234" y="1155"/>
                  </a:lnTo>
                  <a:lnTo>
                    <a:pt x="270" y="1176"/>
                  </a:lnTo>
                  <a:lnTo>
                    <a:pt x="305" y="1205"/>
                  </a:lnTo>
                  <a:lnTo>
                    <a:pt x="341" y="1226"/>
                  </a:lnTo>
                  <a:lnTo>
                    <a:pt x="376" y="1240"/>
                  </a:lnTo>
                  <a:lnTo>
                    <a:pt x="411" y="1261"/>
                  </a:lnTo>
                  <a:lnTo>
                    <a:pt x="454" y="1268"/>
                  </a:lnTo>
                  <a:lnTo>
                    <a:pt x="489" y="1282"/>
                  </a:lnTo>
                  <a:lnTo>
                    <a:pt x="532" y="1290"/>
                  </a:lnTo>
                  <a:lnTo>
                    <a:pt x="567" y="1297"/>
                  </a:lnTo>
                  <a:lnTo>
                    <a:pt x="610" y="1304"/>
                  </a:lnTo>
                  <a:lnTo>
                    <a:pt x="652" y="1304"/>
                  </a:lnTo>
                  <a:lnTo>
                    <a:pt x="695" y="1304"/>
                  </a:lnTo>
                  <a:lnTo>
                    <a:pt x="737" y="1297"/>
                  </a:lnTo>
                  <a:lnTo>
                    <a:pt x="773" y="1290"/>
                  </a:lnTo>
                  <a:lnTo>
                    <a:pt x="815" y="1282"/>
                  </a:lnTo>
                  <a:lnTo>
                    <a:pt x="851" y="1268"/>
                  </a:lnTo>
                  <a:lnTo>
                    <a:pt x="893" y="1261"/>
                  </a:lnTo>
                  <a:lnTo>
                    <a:pt x="929" y="1240"/>
                  </a:lnTo>
                  <a:lnTo>
                    <a:pt x="964" y="1226"/>
                  </a:lnTo>
                  <a:lnTo>
                    <a:pt x="1000" y="1205"/>
                  </a:lnTo>
                  <a:lnTo>
                    <a:pt x="1035" y="1176"/>
                  </a:lnTo>
                  <a:lnTo>
                    <a:pt x="1071" y="1155"/>
                  </a:lnTo>
                  <a:lnTo>
                    <a:pt x="1099" y="1127"/>
                  </a:lnTo>
                  <a:lnTo>
                    <a:pt x="1127" y="1098"/>
                  </a:lnTo>
                  <a:lnTo>
                    <a:pt x="1156" y="1070"/>
                  </a:lnTo>
                  <a:lnTo>
                    <a:pt x="1177" y="1034"/>
                  </a:lnTo>
                  <a:lnTo>
                    <a:pt x="1205" y="999"/>
                  </a:lnTo>
                  <a:lnTo>
                    <a:pt x="1226" y="964"/>
                  </a:lnTo>
                  <a:lnTo>
                    <a:pt x="1241" y="928"/>
                  </a:lnTo>
                  <a:lnTo>
                    <a:pt x="1262" y="893"/>
                  </a:lnTo>
                  <a:lnTo>
                    <a:pt x="1269" y="850"/>
                  </a:lnTo>
                  <a:lnTo>
                    <a:pt x="1283" y="815"/>
                  </a:lnTo>
                  <a:lnTo>
                    <a:pt x="1290" y="772"/>
                  </a:lnTo>
                  <a:lnTo>
                    <a:pt x="1297" y="737"/>
                  </a:lnTo>
                  <a:lnTo>
                    <a:pt x="1304" y="694"/>
                  </a:lnTo>
                  <a:lnTo>
                    <a:pt x="1304" y="6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281"/>
            <p:cNvSpPr>
              <a:spLocks/>
            </p:cNvSpPr>
            <p:nvPr/>
          </p:nvSpPr>
          <p:spPr bwMode="auto">
            <a:xfrm>
              <a:off x="3669" y="2591"/>
              <a:ext cx="1304" cy="1304"/>
            </a:xfrm>
            <a:custGeom>
              <a:avLst/>
              <a:gdLst>
                <a:gd name="T0" fmla="*/ 1304 w 1304"/>
                <a:gd name="T1" fmla="*/ 609 h 1304"/>
                <a:gd name="T2" fmla="*/ 1290 w 1304"/>
                <a:gd name="T3" fmla="*/ 531 h 1304"/>
                <a:gd name="T4" fmla="*/ 1269 w 1304"/>
                <a:gd name="T5" fmla="*/ 453 h 1304"/>
                <a:gd name="T6" fmla="*/ 1241 w 1304"/>
                <a:gd name="T7" fmla="*/ 375 h 1304"/>
                <a:gd name="T8" fmla="*/ 1205 w 1304"/>
                <a:gd name="T9" fmla="*/ 304 h 1304"/>
                <a:gd name="T10" fmla="*/ 1156 w 1304"/>
                <a:gd name="T11" fmla="*/ 234 h 1304"/>
                <a:gd name="T12" fmla="*/ 1099 w 1304"/>
                <a:gd name="T13" fmla="*/ 177 h 1304"/>
                <a:gd name="T14" fmla="*/ 1035 w 1304"/>
                <a:gd name="T15" fmla="*/ 127 h 1304"/>
                <a:gd name="T16" fmla="*/ 964 w 1304"/>
                <a:gd name="T17" fmla="*/ 78 h 1304"/>
                <a:gd name="T18" fmla="*/ 893 w 1304"/>
                <a:gd name="T19" fmla="*/ 42 h 1304"/>
                <a:gd name="T20" fmla="*/ 815 w 1304"/>
                <a:gd name="T21" fmla="*/ 21 h 1304"/>
                <a:gd name="T22" fmla="*/ 737 w 1304"/>
                <a:gd name="T23" fmla="*/ 7 h 1304"/>
                <a:gd name="T24" fmla="*/ 652 w 1304"/>
                <a:gd name="T25" fmla="*/ 0 h 1304"/>
                <a:gd name="T26" fmla="*/ 567 w 1304"/>
                <a:gd name="T27" fmla="*/ 7 h 1304"/>
                <a:gd name="T28" fmla="*/ 489 w 1304"/>
                <a:gd name="T29" fmla="*/ 21 h 1304"/>
                <a:gd name="T30" fmla="*/ 411 w 1304"/>
                <a:gd name="T31" fmla="*/ 42 h 1304"/>
                <a:gd name="T32" fmla="*/ 341 w 1304"/>
                <a:gd name="T33" fmla="*/ 78 h 1304"/>
                <a:gd name="T34" fmla="*/ 270 w 1304"/>
                <a:gd name="T35" fmla="*/ 127 h 1304"/>
                <a:gd name="T36" fmla="*/ 206 w 1304"/>
                <a:gd name="T37" fmla="*/ 177 h 1304"/>
                <a:gd name="T38" fmla="*/ 149 w 1304"/>
                <a:gd name="T39" fmla="*/ 234 h 1304"/>
                <a:gd name="T40" fmla="*/ 100 w 1304"/>
                <a:gd name="T41" fmla="*/ 304 h 1304"/>
                <a:gd name="T42" fmla="*/ 64 w 1304"/>
                <a:gd name="T43" fmla="*/ 375 h 1304"/>
                <a:gd name="T44" fmla="*/ 36 w 1304"/>
                <a:gd name="T45" fmla="*/ 453 h 1304"/>
                <a:gd name="T46" fmla="*/ 15 w 1304"/>
                <a:gd name="T47" fmla="*/ 531 h 1304"/>
                <a:gd name="T48" fmla="*/ 0 w 1304"/>
                <a:gd name="T49" fmla="*/ 609 h 1304"/>
                <a:gd name="T50" fmla="*/ 0 w 1304"/>
                <a:gd name="T51" fmla="*/ 694 h 1304"/>
                <a:gd name="T52" fmla="*/ 15 w 1304"/>
                <a:gd name="T53" fmla="*/ 772 h 1304"/>
                <a:gd name="T54" fmla="*/ 36 w 1304"/>
                <a:gd name="T55" fmla="*/ 850 h 1304"/>
                <a:gd name="T56" fmla="*/ 64 w 1304"/>
                <a:gd name="T57" fmla="*/ 928 h 1304"/>
                <a:gd name="T58" fmla="*/ 100 w 1304"/>
                <a:gd name="T59" fmla="*/ 999 h 1304"/>
                <a:gd name="T60" fmla="*/ 149 w 1304"/>
                <a:gd name="T61" fmla="*/ 1070 h 1304"/>
                <a:gd name="T62" fmla="*/ 206 w 1304"/>
                <a:gd name="T63" fmla="*/ 1127 h 1304"/>
                <a:gd name="T64" fmla="*/ 270 w 1304"/>
                <a:gd name="T65" fmla="*/ 1176 h 1304"/>
                <a:gd name="T66" fmla="*/ 341 w 1304"/>
                <a:gd name="T67" fmla="*/ 1226 h 1304"/>
                <a:gd name="T68" fmla="*/ 411 w 1304"/>
                <a:gd name="T69" fmla="*/ 1261 h 1304"/>
                <a:gd name="T70" fmla="*/ 489 w 1304"/>
                <a:gd name="T71" fmla="*/ 1282 h 1304"/>
                <a:gd name="T72" fmla="*/ 567 w 1304"/>
                <a:gd name="T73" fmla="*/ 1297 h 1304"/>
                <a:gd name="T74" fmla="*/ 652 w 1304"/>
                <a:gd name="T75" fmla="*/ 1304 h 1304"/>
                <a:gd name="T76" fmla="*/ 737 w 1304"/>
                <a:gd name="T77" fmla="*/ 1297 h 1304"/>
                <a:gd name="T78" fmla="*/ 815 w 1304"/>
                <a:gd name="T79" fmla="*/ 1282 h 1304"/>
                <a:gd name="T80" fmla="*/ 893 w 1304"/>
                <a:gd name="T81" fmla="*/ 1261 h 1304"/>
                <a:gd name="T82" fmla="*/ 964 w 1304"/>
                <a:gd name="T83" fmla="*/ 1226 h 1304"/>
                <a:gd name="T84" fmla="*/ 1035 w 1304"/>
                <a:gd name="T85" fmla="*/ 1176 h 1304"/>
                <a:gd name="T86" fmla="*/ 1099 w 1304"/>
                <a:gd name="T87" fmla="*/ 1127 h 1304"/>
                <a:gd name="T88" fmla="*/ 1156 w 1304"/>
                <a:gd name="T89" fmla="*/ 1070 h 1304"/>
                <a:gd name="T90" fmla="*/ 1205 w 1304"/>
                <a:gd name="T91" fmla="*/ 999 h 1304"/>
                <a:gd name="T92" fmla="*/ 1241 w 1304"/>
                <a:gd name="T93" fmla="*/ 928 h 1304"/>
                <a:gd name="T94" fmla="*/ 1269 w 1304"/>
                <a:gd name="T95" fmla="*/ 850 h 1304"/>
                <a:gd name="T96" fmla="*/ 1290 w 1304"/>
                <a:gd name="T97" fmla="*/ 772 h 1304"/>
                <a:gd name="T98" fmla="*/ 1304 w 1304"/>
                <a:gd name="T99" fmla="*/ 694 h 1304"/>
                <a:gd name="T100" fmla="*/ 1304 w 1304"/>
                <a:gd name="T101" fmla="*/ 652 h 1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09"/>
                  </a:lnTo>
                  <a:lnTo>
                    <a:pt x="1297" y="567"/>
                  </a:lnTo>
                  <a:lnTo>
                    <a:pt x="1290" y="531"/>
                  </a:lnTo>
                  <a:lnTo>
                    <a:pt x="1283" y="489"/>
                  </a:lnTo>
                  <a:lnTo>
                    <a:pt x="1269" y="453"/>
                  </a:lnTo>
                  <a:lnTo>
                    <a:pt x="1262" y="411"/>
                  </a:lnTo>
                  <a:lnTo>
                    <a:pt x="1241" y="375"/>
                  </a:lnTo>
                  <a:lnTo>
                    <a:pt x="1226" y="340"/>
                  </a:lnTo>
                  <a:lnTo>
                    <a:pt x="1205" y="304"/>
                  </a:lnTo>
                  <a:lnTo>
                    <a:pt x="1177" y="269"/>
                  </a:lnTo>
                  <a:lnTo>
                    <a:pt x="1156" y="234"/>
                  </a:lnTo>
                  <a:lnTo>
                    <a:pt x="1127" y="205"/>
                  </a:lnTo>
                  <a:lnTo>
                    <a:pt x="1099" y="177"/>
                  </a:lnTo>
                  <a:lnTo>
                    <a:pt x="1071" y="148"/>
                  </a:lnTo>
                  <a:lnTo>
                    <a:pt x="1035" y="127"/>
                  </a:lnTo>
                  <a:lnTo>
                    <a:pt x="1000" y="99"/>
                  </a:lnTo>
                  <a:lnTo>
                    <a:pt x="964" y="78"/>
                  </a:lnTo>
                  <a:lnTo>
                    <a:pt x="929" y="63"/>
                  </a:lnTo>
                  <a:lnTo>
                    <a:pt x="893" y="42"/>
                  </a:lnTo>
                  <a:lnTo>
                    <a:pt x="851" y="35"/>
                  </a:lnTo>
                  <a:lnTo>
                    <a:pt x="815" y="21"/>
                  </a:lnTo>
                  <a:lnTo>
                    <a:pt x="773" y="14"/>
                  </a:lnTo>
                  <a:lnTo>
                    <a:pt x="737" y="7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0" y="0"/>
                  </a:lnTo>
                  <a:lnTo>
                    <a:pt x="567" y="7"/>
                  </a:lnTo>
                  <a:lnTo>
                    <a:pt x="532" y="14"/>
                  </a:lnTo>
                  <a:lnTo>
                    <a:pt x="489" y="21"/>
                  </a:lnTo>
                  <a:lnTo>
                    <a:pt x="454" y="35"/>
                  </a:lnTo>
                  <a:lnTo>
                    <a:pt x="411" y="42"/>
                  </a:lnTo>
                  <a:lnTo>
                    <a:pt x="376" y="63"/>
                  </a:lnTo>
                  <a:lnTo>
                    <a:pt x="341" y="78"/>
                  </a:lnTo>
                  <a:lnTo>
                    <a:pt x="305" y="99"/>
                  </a:lnTo>
                  <a:lnTo>
                    <a:pt x="270" y="127"/>
                  </a:lnTo>
                  <a:lnTo>
                    <a:pt x="234" y="148"/>
                  </a:lnTo>
                  <a:lnTo>
                    <a:pt x="206" y="177"/>
                  </a:lnTo>
                  <a:lnTo>
                    <a:pt x="178" y="205"/>
                  </a:lnTo>
                  <a:lnTo>
                    <a:pt x="149" y="234"/>
                  </a:lnTo>
                  <a:lnTo>
                    <a:pt x="128" y="269"/>
                  </a:lnTo>
                  <a:lnTo>
                    <a:pt x="100" y="304"/>
                  </a:lnTo>
                  <a:lnTo>
                    <a:pt x="78" y="340"/>
                  </a:lnTo>
                  <a:lnTo>
                    <a:pt x="64" y="375"/>
                  </a:lnTo>
                  <a:lnTo>
                    <a:pt x="43" y="411"/>
                  </a:lnTo>
                  <a:lnTo>
                    <a:pt x="36" y="453"/>
                  </a:lnTo>
                  <a:lnTo>
                    <a:pt x="22" y="489"/>
                  </a:lnTo>
                  <a:lnTo>
                    <a:pt x="15" y="531"/>
                  </a:lnTo>
                  <a:lnTo>
                    <a:pt x="8" y="567"/>
                  </a:lnTo>
                  <a:lnTo>
                    <a:pt x="0" y="609"/>
                  </a:lnTo>
                  <a:lnTo>
                    <a:pt x="0" y="652"/>
                  </a:lnTo>
                  <a:lnTo>
                    <a:pt x="0" y="694"/>
                  </a:lnTo>
                  <a:lnTo>
                    <a:pt x="8" y="737"/>
                  </a:lnTo>
                  <a:lnTo>
                    <a:pt x="15" y="772"/>
                  </a:lnTo>
                  <a:lnTo>
                    <a:pt x="22" y="815"/>
                  </a:lnTo>
                  <a:lnTo>
                    <a:pt x="36" y="850"/>
                  </a:lnTo>
                  <a:lnTo>
                    <a:pt x="43" y="893"/>
                  </a:lnTo>
                  <a:lnTo>
                    <a:pt x="64" y="928"/>
                  </a:lnTo>
                  <a:lnTo>
                    <a:pt x="78" y="964"/>
                  </a:lnTo>
                  <a:lnTo>
                    <a:pt x="100" y="999"/>
                  </a:lnTo>
                  <a:lnTo>
                    <a:pt x="128" y="1034"/>
                  </a:lnTo>
                  <a:lnTo>
                    <a:pt x="149" y="1070"/>
                  </a:lnTo>
                  <a:lnTo>
                    <a:pt x="178" y="1098"/>
                  </a:lnTo>
                  <a:lnTo>
                    <a:pt x="206" y="1127"/>
                  </a:lnTo>
                  <a:lnTo>
                    <a:pt x="234" y="1155"/>
                  </a:lnTo>
                  <a:lnTo>
                    <a:pt x="270" y="1176"/>
                  </a:lnTo>
                  <a:lnTo>
                    <a:pt x="305" y="1205"/>
                  </a:lnTo>
                  <a:lnTo>
                    <a:pt x="341" y="1226"/>
                  </a:lnTo>
                  <a:lnTo>
                    <a:pt x="376" y="1240"/>
                  </a:lnTo>
                  <a:lnTo>
                    <a:pt x="411" y="1261"/>
                  </a:lnTo>
                  <a:lnTo>
                    <a:pt x="454" y="1268"/>
                  </a:lnTo>
                  <a:lnTo>
                    <a:pt x="489" y="1282"/>
                  </a:lnTo>
                  <a:lnTo>
                    <a:pt x="532" y="1290"/>
                  </a:lnTo>
                  <a:lnTo>
                    <a:pt x="567" y="1297"/>
                  </a:lnTo>
                  <a:lnTo>
                    <a:pt x="610" y="1304"/>
                  </a:lnTo>
                  <a:lnTo>
                    <a:pt x="652" y="1304"/>
                  </a:lnTo>
                  <a:lnTo>
                    <a:pt x="695" y="1304"/>
                  </a:lnTo>
                  <a:lnTo>
                    <a:pt x="737" y="1297"/>
                  </a:lnTo>
                  <a:lnTo>
                    <a:pt x="773" y="1290"/>
                  </a:lnTo>
                  <a:lnTo>
                    <a:pt x="815" y="1282"/>
                  </a:lnTo>
                  <a:lnTo>
                    <a:pt x="851" y="1268"/>
                  </a:lnTo>
                  <a:lnTo>
                    <a:pt x="893" y="1261"/>
                  </a:lnTo>
                  <a:lnTo>
                    <a:pt x="929" y="1240"/>
                  </a:lnTo>
                  <a:lnTo>
                    <a:pt x="964" y="1226"/>
                  </a:lnTo>
                  <a:lnTo>
                    <a:pt x="1000" y="1205"/>
                  </a:lnTo>
                  <a:lnTo>
                    <a:pt x="1035" y="1176"/>
                  </a:lnTo>
                  <a:lnTo>
                    <a:pt x="1071" y="1155"/>
                  </a:lnTo>
                  <a:lnTo>
                    <a:pt x="1099" y="1127"/>
                  </a:lnTo>
                  <a:lnTo>
                    <a:pt x="1127" y="1098"/>
                  </a:lnTo>
                  <a:lnTo>
                    <a:pt x="1156" y="1070"/>
                  </a:lnTo>
                  <a:lnTo>
                    <a:pt x="1177" y="1034"/>
                  </a:lnTo>
                  <a:lnTo>
                    <a:pt x="1205" y="999"/>
                  </a:lnTo>
                  <a:lnTo>
                    <a:pt x="1226" y="964"/>
                  </a:lnTo>
                  <a:lnTo>
                    <a:pt x="1241" y="928"/>
                  </a:lnTo>
                  <a:lnTo>
                    <a:pt x="1262" y="893"/>
                  </a:lnTo>
                  <a:lnTo>
                    <a:pt x="1269" y="850"/>
                  </a:lnTo>
                  <a:lnTo>
                    <a:pt x="1283" y="815"/>
                  </a:lnTo>
                  <a:lnTo>
                    <a:pt x="1290" y="772"/>
                  </a:lnTo>
                  <a:lnTo>
                    <a:pt x="1297" y="737"/>
                  </a:lnTo>
                  <a:lnTo>
                    <a:pt x="1304" y="694"/>
                  </a:lnTo>
                  <a:lnTo>
                    <a:pt x="1304" y="6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282"/>
            <p:cNvSpPr>
              <a:spLocks/>
            </p:cNvSpPr>
            <p:nvPr/>
          </p:nvSpPr>
          <p:spPr bwMode="auto">
            <a:xfrm>
              <a:off x="3995" y="2917"/>
              <a:ext cx="652" cy="652"/>
            </a:xfrm>
            <a:custGeom>
              <a:avLst/>
              <a:gdLst>
                <a:gd name="T0" fmla="*/ 652 w 652"/>
                <a:gd name="T1" fmla="*/ 304 h 652"/>
                <a:gd name="T2" fmla="*/ 645 w 652"/>
                <a:gd name="T3" fmla="*/ 262 h 652"/>
                <a:gd name="T4" fmla="*/ 638 w 652"/>
                <a:gd name="T5" fmla="*/ 226 h 652"/>
                <a:gd name="T6" fmla="*/ 624 w 652"/>
                <a:gd name="T7" fmla="*/ 184 h 652"/>
                <a:gd name="T8" fmla="*/ 603 w 652"/>
                <a:gd name="T9" fmla="*/ 149 h 652"/>
                <a:gd name="T10" fmla="*/ 574 w 652"/>
                <a:gd name="T11" fmla="*/ 120 h 652"/>
                <a:gd name="T12" fmla="*/ 546 w 652"/>
                <a:gd name="T13" fmla="*/ 85 h 652"/>
                <a:gd name="T14" fmla="*/ 518 w 652"/>
                <a:gd name="T15" fmla="*/ 63 h 652"/>
                <a:gd name="T16" fmla="*/ 482 w 652"/>
                <a:gd name="T17" fmla="*/ 42 h 652"/>
                <a:gd name="T18" fmla="*/ 447 w 652"/>
                <a:gd name="T19" fmla="*/ 21 h 652"/>
                <a:gd name="T20" fmla="*/ 404 w 652"/>
                <a:gd name="T21" fmla="*/ 7 h 652"/>
                <a:gd name="T22" fmla="*/ 369 w 652"/>
                <a:gd name="T23" fmla="*/ 0 h 652"/>
                <a:gd name="T24" fmla="*/ 326 w 652"/>
                <a:gd name="T25" fmla="*/ 0 h 652"/>
                <a:gd name="T26" fmla="*/ 284 w 652"/>
                <a:gd name="T27" fmla="*/ 0 h 652"/>
                <a:gd name="T28" fmla="*/ 248 w 652"/>
                <a:gd name="T29" fmla="*/ 7 h 652"/>
                <a:gd name="T30" fmla="*/ 206 w 652"/>
                <a:gd name="T31" fmla="*/ 21 h 652"/>
                <a:gd name="T32" fmla="*/ 170 w 652"/>
                <a:gd name="T33" fmla="*/ 42 h 652"/>
                <a:gd name="T34" fmla="*/ 135 w 652"/>
                <a:gd name="T35" fmla="*/ 63 h 652"/>
                <a:gd name="T36" fmla="*/ 107 w 652"/>
                <a:gd name="T37" fmla="*/ 85 h 652"/>
                <a:gd name="T38" fmla="*/ 78 w 652"/>
                <a:gd name="T39" fmla="*/ 120 h 652"/>
                <a:gd name="T40" fmla="*/ 50 w 652"/>
                <a:gd name="T41" fmla="*/ 149 h 652"/>
                <a:gd name="T42" fmla="*/ 29 w 652"/>
                <a:gd name="T43" fmla="*/ 184 h 652"/>
                <a:gd name="T44" fmla="*/ 15 w 652"/>
                <a:gd name="T45" fmla="*/ 226 h 652"/>
                <a:gd name="T46" fmla="*/ 7 w 652"/>
                <a:gd name="T47" fmla="*/ 262 h 652"/>
                <a:gd name="T48" fmla="*/ 0 w 652"/>
                <a:gd name="T49" fmla="*/ 304 h 652"/>
                <a:gd name="T50" fmla="*/ 0 w 652"/>
                <a:gd name="T51" fmla="*/ 347 h 652"/>
                <a:gd name="T52" fmla="*/ 7 w 652"/>
                <a:gd name="T53" fmla="*/ 389 h 652"/>
                <a:gd name="T54" fmla="*/ 15 w 652"/>
                <a:gd name="T55" fmla="*/ 425 h 652"/>
                <a:gd name="T56" fmla="*/ 29 w 652"/>
                <a:gd name="T57" fmla="*/ 467 h 652"/>
                <a:gd name="T58" fmla="*/ 50 w 652"/>
                <a:gd name="T59" fmla="*/ 503 h 652"/>
                <a:gd name="T60" fmla="*/ 78 w 652"/>
                <a:gd name="T61" fmla="*/ 531 h 652"/>
                <a:gd name="T62" fmla="*/ 107 w 652"/>
                <a:gd name="T63" fmla="*/ 567 h 652"/>
                <a:gd name="T64" fmla="*/ 135 w 652"/>
                <a:gd name="T65" fmla="*/ 588 h 652"/>
                <a:gd name="T66" fmla="*/ 170 w 652"/>
                <a:gd name="T67" fmla="*/ 609 h 652"/>
                <a:gd name="T68" fmla="*/ 206 w 652"/>
                <a:gd name="T69" fmla="*/ 630 h 652"/>
                <a:gd name="T70" fmla="*/ 248 w 652"/>
                <a:gd name="T71" fmla="*/ 645 h 652"/>
                <a:gd name="T72" fmla="*/ 284 w 652"/>
                <a:gd name="T73" fmla="*/ 652 h 652"/>
                <a:gd name="T74" fmla="*/ 326 w 652"/>
                <a:gd name="T75" fmla="*/ 652 h 652"/>
                <a:gd name="T76" fmla="*/ 369 w 652"/>
                <a:gd name="T77" fmla="*/ 652 h 652"/>
                <a:gd name="T78" fmla="*/ 404 w 652"/>
                <a:gd name="T79" fmla="*/ 645 h 652"/>
                <a:gd name="T80" fmla="*/ 447 w 652"/>
                <a:gd name="T81" fmla="*/ 630 h 652"/>
                <a:gd name="T82" fmla="*/ 482 w 652"/>
                <a:gd name="T83" fmla="*/ 609 h 652"/>
                <a:gd name="T84" fmla="*/ 518 w 652"/>
                <a:gd name="T85" fmla="*/ 588 h 652"/>
                <a:gd name="T86" fmla="*/ 546 w 652"/>
                <a:gd name="T87" fmla="*/ 567 h 652"/>
                <a:gd name="T88" fmla="*/ 574 w 652"/>
                <a:gd name="T89" fmla="*/ 531 h 652"/>
                <a:gd name="T90" fmla="*/ 603 w 652"/>
                <a:gd name="T91" fmla="*/ 503 h 652"/>
                <a:gd name="T92" fmla="*/ 624 w 652"/>
                <a:gd name="T93" fmla="*/ 467 h 652"/>
                <a:gd name="T94" fmla="*/ 638 w 652"/>
                <a:gd name="T95" fmla="*/ 425 h 652"/>
                <a:gd name="T96" fmla="*/ 645 w 652"/>
                <a:gd name="T97" fmla="*/ 389 h 652"/>
                <a:gd name="T98" fmla="*/ 652 w 652"/>
                <a:gd name="T99" fmla="*/ 347 h 6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52" h="652">
                  <a:moveTo>
                    <a:pt x="652" y="326"/>
                  </a:moveTo>
                  <a:lnTo>
                    <a:pt x="652" y="304"/>
                  </a:lnTo>
                  <a:lnTo>
                    <a:pt x="652" y="283"/>
                  </a:lnTo>
                  <a:lnTo>
                    <a:pt x="645" y="262"/>
                  </a:lnTo>
                  <a:lnTo>
                    <a:pt x="645" y="248"/>
                  </a:lnTo>
                  <a:lnTo>
                    <a:pt x="638" y="226"/>
                  </a:lnTo>
                  <a:lnTo>
                    <a:pt x="631" y="205"/>
                  </a:lnTo>
                  <a:lnTo>
                    <a:pt x="624" y="184"/>
                  </a:lnTo>
                  <a:lnTo>
                    <a:pt x="610" y="170"/>
                  </a:lnTo>
                  <a:lnTo>
                    <a:pt x="603" y="149"/>
                  </a:lnTo>
                  <a:lnTo>
                    <a:pt x="589" y="134"/>
                  </a:lnTo>
                  <a:lnTo>
                    <a:pt x="574" y="120"/>
                  </a:lnTo>
                  <a:lnTo>
                    <a:pt x="567" y="106"/>
                  </a:lnTo>
                  <a:lnTo>
                    <a:pt x="546" y="85"/>
                  </a:lnTo>
                  <a:lnTo>
                    <a:pt x="532" y="78"/>
                  </a:lnTo>
                  <a:lnTo>
                    <a:pt x="518" y="63"/>
                  </a:lnTo>
                  <a:lnTo>
                    <a:pt x="504" y="49"/>
                  </a:lnTo>
                  <a:lnTo>
                    <a:pt x="482" y="42"/>
                  </a:lnTo>
                  <a:lnTo>
                    <a:pt x="468" y="28"/>
                  </a:lnTo>
                  <a:lnTo>
                    <a:pt x="447" y="21"/>
                  </a:lnTo>
                  <a:lnTo>
                    <a:pt x="426" y="14"/>
                  </a:lnTo>
                  <a:lnTo>
                    <a:pt x="404" y="7"/>
                  </a:lnTo>
                  <a:lnTo>
                    <a:pt x="390" y="7"/>
                  </a:lnTo>
                  <a:lnTo>
                    <a:pt x="369" y="0"/>
                  </a:lnTo>
                  <a:lnTo>
                    <a:pt x="348" y="0"/>
                  </a:lnTo>
                  <a:lnTo>
                    <a:pt x="326" y="0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7"/>
                  </a:lnTo>
                  <a:lnTo>
                    <a:pt x="248" y="7"/>
                  </a:lnTo>
                  <a:lnTo>
                    <a:pt x="227" y="14"/>
                  </a:lnTo>
                  <a:lnTo>
                    <a:pt x="206" y="21"/>
                  </a:lnTo>
                  <a:lnTo>
                    <a:pt x="185" y="28"/>
                  </a:lnTo>
                  <a:lnTo>
                    <a:pt x="170" y="42"/>
                  </a:lnTo>
                  <a:lnTo>
                    <a:pt x="149" y="49"/>
                  </a:lnTo>
                  <a:lnTo>
                    <a:pt x="135" y="63"/>
                  </a:lnTo>
                  <a:lnTo>
                    <a:pt x="121" y="78"/>
                  </a:lnTo>
                  <a:lnTo>
                    <a:pt x="107" y="85"/>
                  </a:lnTo>
                  <a:lnTo>
                    <a:pt x="85" y="106"/>
                  </a:lnTo>
                  <a:lnTo>
                    <a:pt x="78" y="120"/>
                  </a:lnTo>
                  <a:lnTo>
                    <a:pt x="64" y="134"/>
                  </a:lnTo>
                  <a:lnTo>
                    <a:pt x="50" y="149"/>
                  </a:lnTo>
                  <a:lnTo>
                    <a:pt x="43" y="170"/>
                  </a:lnTo>
                  <a:lnTo>
                    <a:pt x="29" y="184"/>
                  </a:lnTo>
                  <a:lnTo>
                    <a:pt x="22" y="205"/>
                  </a:lnTo>
                  <a:lnTo>
                    <a:pt x="15" y="226"/>
                  </a:lnTo>
                  <a:lnTo>
                    <a:pt x="7" y="248"/>
                  </a:lnTo>
                  <a:lnTo>
                    <a:pt x="7" y="262"/>
                  </a:lnTo>
                  <a:lnTo>
                    <a:pt x="0" y="283"/>
                  </a:lnTo>
                  <a:lnTo>
                    <a:pt x="0" y="304"/>
                  </a:lnTo>
                  <a:lnTo>
                    <a:pt x="0" y="326"/>
                  </a:lnTo>
                  <a:lnTo>
                    <a:pt x="0" y="347"/>
                  </a:lnTo>
                  <a:lnTo>
                    <a:pt x="0" y="368"/>
                  </a:lnTo>
                  <a:lnTo>
                    <a:pt x="7" y="389"/>
                  </a:lnTo>
                  <a:lnTo>
                    <a:pt x="7" y="404"/>
                  </a:lnTo>
                  <a:lnTo>
                    <a:pt x="15" y="425"/>
                  </a:lnTo>
                  <a:lnTo>
                    <a:pt x="22" y="446"/>
                  </a:lnTo>
                  <a:lnTo>
                    <a:pt x="29" y="467"/>
                  </a:lnTo>
                  <a:lnTo>
                    <a:pt x="43" y="482"/>
                  </a:lnTo>
                  <a:lnTo>
                    <a:pt x="50" y="503"/>
                  </a:lnTo>
                  <a:lnTo>
                    <a:pt x="64" y="517"/>
                  </a:lnTo>
                  <a:lnTo>
                    <a:pt x="78" y="531"/>
                  </a:lnTo>
                  <a:lnTo>
                    <a:pt x="85" y="545"/>
                  </a:lnTo>
                  <a:lnTo>
                    <a:pt x="107" y="567"/>
                  </a:lnTo>
                  <a:lnTo>
                    <a:pt x="121" y="574"/>
                  </a:lnTo>
                  <a:lnTo>
                    <a:pt x="135" y="588"/>
                  </a:lnTo>
                  <a:lnTo>
                    <a:pt x="149" y="602"/>
                  </a:lnTo>
                  <a:lnTo>
                    <a:pt x="170" y="609"/>
                  </a:lnTo>
                  <a:lnTo>
                    <a:pt x="185" y="623"/>
                  </a:lnTo>
                  <a:lnTo>
                    <a:pt x="206" y="630"/>
                  </a:lnTo>
                  <a:lnTo>
                    <a:pt x="227" y="638"/>
                  </a:lnTo>
                  <a:lnTo>
                    <a:pt x="248" y="645"/>
                  </a:lnTo>
                  <a:lnTo>
                    <a:pt x="263" y="645"/>
                  </a:lnTo>
                  <a:lnTo>
                    <a:pt x="284" y="652"/>
                  </a:lnTo>
                  <a:lnTo>
                    <a:pt x="305" y="652"/>
                  </a:lnTo>
                  <a:lnTo>
                    <a:pt x="326" y="652"/>
                  </a:lnTo>
                  <a:lnTo>
                    <a:pt x="348" y="652"/>
                  </a:lnTo>
                  <a:lnTo>
                    <a:pt x="369" y="652"/>
                  </a:lnTo>
                  <a:lnTo>
                    <a:pt x="390" y="645"/>
                  </a:lnTo>
                  <a:lnTo>
                    <a:pt x="404" y="645"/>
                  </a:lnTo>
                  <a:lnTo>
                    <a:pt x="426" y="638"/>
                  </a:lnTo>
                  <a:lnTo>
                    <a:pt x="447" y="630"/>
                  </a:lnTo>
                  <a:lnTo>
                    <a:pt x="468" y="623"/>
                  </a:lnTo>
                  <a:lnTo>
                    <a:pt x="482" y="609"/>
                  </a:lnTo>
                  <a:lnTo>
                    <a:pt x="504" y="602"/>
                  </a:lnTo>
                  <a:lnTo>
                    <a:pt x="518" y="588"/>
                  </a:lnTo>
                  <a:lnTo>
                    <a:pt x="532" y="574"/>
                  </a:lnTo>
                  <a:lnTo>
                    <a:pt x="546" y="567"/>
                  </a:lnTo>
                  <a:lnTo>
                    <a:pt x="567" y="545"/>
                  </a:lnTo>
                  <a:lnTo>
                    <a:pt x="574" y="531"/>
                  </a:lnTo>
                  <a:lnTo>
                    <a:pt x="589" y="517"/>
                  </a:lnTo>
                  <a:lnTo>
                    <a:pt x="603" y="503"/>
                  </a:lnTo>
                  <a:lnTo>
                    <a:pt x="610" y="482"/>
                  </a:lnTo>
                  <a:lnTo>
                    <a:pt x="624" y="467"/>
                  </a:lnTo>
                  <a:lnTo>
                    <a:pt x="631" y="446"/>
                  </a:lnTo>
                  <a:lnTo>
                    <a:pt x="638" y="425"/>
                  </a:lnTo>
                  <a:lnTo>
                    <a:pt x="645" y="404"/>
                  </a:lnTo>
                  <a:lnTo>
                    <a:pt x="645" y="389"/>
                  </a:lnTo>
                  <a:lnTo>
                    <a:pt x="652" y="368"/>
                  </a:lnTo>
                  <a:lnTo>
                    <a:pt x="652" y="347"/>
                  </a:lnTo>
                  <a:lnTo>
                    <a:pt x="652" y="3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Rectangle 283"/>
            <p:cNvSpPr>
              <a:spLocks noChangeArrowheads="1"/>
            </p:cNvSpPr>
            <p:nvPr/>
          </p:nvSpPr>
          <p:spPr bwMode="auto">
            <a:xfrm>
              <a:off x="4467" y="2789"/>
              <a:ext cx="4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  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07" name="Freeform 284"/>
            <p:cNvSpPr>
              <a:spLocks/>
            </p:cNvSpPr>
            <p:nvPr/>
          </p:nvSpPr>
          <p:spPr bwMode="auto">
            <a:xfrm>
              <a:off x="3669" y="2591"/>
              <a:ext cx="1304" cy="1304"/>
            </a:xfrm>
            <a:custGeom>
              <a:avLst/>
              <a:gdLst>
                <a:gd name="T0" fmla="*/ 1304 w 1304"/>
                <a:gd name="T1" fmla="*/ 609 h 1304"/>
                <a:gd name="T2" fmla="*/ 1290 w 1304"/>
                <a:gd name="T3" fmla="*/ 531 h 1304"/>
                <a:gd name="T4" fmla="*/ 1269 w 1304"/>
                <a:gd name="T5" fmla="*/ 453 h 1304"/>
                <a:gd name="T6" fmla="*/ 1241 w 1304"/>
                <a:gd name="T7" fmla="*/ 375 h 1304"/>
                <a:gd name="T8" fmla="*/ 1205 w 1304"/>
                <a:gd name="T9" fmla="*/ 304 h 1304"/>
                <a:gd name="T10" fmla="*/ 1156 w 1304"/>
                <a:gd name="T11" fmla="*/ 234 h 1304"/>
                <a:gd name="T12" fmla="*/ 1099 w 1304"/>
                <a:gd name="T13" fmla="*/ 177 h 1304"/>
                <a:gd name="T14" fmla="*/ 1035 w 1304"/>
                <a:gd name="T15" fmla="*/ 127 h 1304"/>
                <a:gd name="T16" fmla="*/ 964 w 1304"/>
                <a:gd name="T17" fmla="*/ 78 h 1304"/>
                <a:gd name="T18" fmla="*/ 893 w 1304"/>
                <a:gd name="T19" fmla="*/ 42 h 1304"/>
                <a:gd name="T20" fmla="*/ 815 w 1304"/>
                <a:gd name="T21" fmla="*/ 21 h 1304"/>
                <a:gd name="T22" fmla="*/ 737 w 1304"/>
                <a:gd name="T23" fmla="*/ 7 h 1304"/>
                <a:gd name="T24" fmla="*/ 652 w 1304"/>
                <a:gd name="T25" fmla="*/ 0 h 1304"/>
                <a:gd name="T26" fmla="*/ 567 w 1304"/>
                <a:gd name="T27" fmla="*/ 7 h 1304"/>
                <a:gd name="T28" fmla="*/ 489 w 1304"/>
                <a:gd name="T29" fmla="*/ 21 h 1304"/>
                <a:gd name="T30" fmla="*/ 411 w 1304"/>
                <a:gd name="T31" fmla="*/ 42 h 1304"/>
                <a:gd name="T32" fmla="*/ 341 w 1304"/>
                <a:gd name="T33" fmla="*/ 78 h 1304"/>
                <a:gd name="T34" fmla="*/ 270 w 1304"/>
                <a:gd name="T35" fmla="*/ 127 h 1304"/>
                <a:gd name="T36" fmla="*/ 206 w 1304"/>
                <a:gd name="T37" fmla="*/ 177 h 1304"/>
                <a:gd name="T38" fmla="*/ 149 w 1304"/>
                <a:gd name="T39" fmla="*/ 234 h 1304"/>
                <a:gd name="T40" fmla="*/ 100 w 1304"/>
                <a:gd name="T41" fmla="*/ 304 h 1304"/>
                <a:gd name="T42" fmla="*/ 64 w 1304"/>
                <a:gd name="T43" fmla="*/ 375 h 1304"/>
                <a:gd name="T44" fmla="*/ 36 w 1304"/>
                <a:gd name="T45" fmla="*/ 453 h 1304"/>
                <a:gd name="T46" fmla="*/ 15 w 1304"/>
                <a:gd name="T47" fmla="*/ 531 h 1304"/>
                <a:gd name="T48" fmla="*/ 0 w 1304"/>
                <a:gd name="T49" fmla="*/ 609 h 1304"/>
                <a:gd name="T50" fmla="*/ 0 w 1304"/>
                <a:gd name="T51" fmla="*/ 694 h 1304"/>
                <a:gd name="T52" fmla="*/ 15 w 1304"/>
                <a:gd name="T53" fmla="*/ 772 h 1304"/>
                <a:gd name="T54" fmla="*/ 36 w 1304"/>
                <a:gd name="T55" fmla="*/ 850 h 1304"/>
                <a:gd name="T56" fmla="*/ 64 w 1304"/>
                <a:gd name="T57" fmla="*/ 928 h 1304"/>
                <a:gd name="T58" fmla="*/ 100 w 1304"/>
                <a:gd name="T59" fmla="*/ 999 h 1304"/>
                <a:gd name="T60" fmla="*/ 149 w 1304"/>
                <a:gd name="T61" fmla="*/ 1070 h 1304"/>
                <a:gd name="T62" fmla="*/ 206 w 1304"/>
                <a:gd name="T63" fmla="*/ 1127 h 1304"/>
                <a:gd name="T64" fmla="*/ 270 w 1304"/>
                <a:gd name="T65" fmla="*/ 1176 h 1304"/>
                <a:gd name="T66" fmla="*/ 341 w 1304"/>
                <a:gd name="T67" fmla="*/ 1226 h 1304"/>
                <a:gd name="T68" fmla="*/ 411 w 1304"/>
                <a:gd name="T69" fmla="*/ 1261 h 1304"/>
                <a:gd name="T70" fmla="*/ 489 w 1304"/>
                <a:gd name="T71" fmla="*/ 1282 h 1304"/>
                <a:gd name="T72" fmla="*/ 567 w 1304"/>
                <a:gd name="T73" fmla="*/ 1297 h 1304"/>
                <a:gd name="T74" fmla="*/ 652 w 1304"/>
                <a:gd name="T75" fmla="*/ 1304 h 1304"/>
                <a:gd name="T76" fmla="*/ 737 w 1304"/>
                <a:gd name="T77" fmla="*/ 1297 h 1304"/>
                <a:gd name="T78" fmla="*/ 815 w 1304"/>
                <a:gd name="T79" fmla="*/ 1282 h 1304"/>
                <a:gd name="T80" fmla="*/ 893 w 1304"/>
                <a:gd name="T81" fmla="*/ 1261 h 1304"/>
                <a:gd name="T82" fmla="*/ 964 w 1304"/>
                <a:gd name="T83" fmla="*/ 1226 h 1304"/>
                <a:gd name="T84" fmla="*/ 1035 w 1304"/>
                <a:gd name="T85" fmla="*/ 1176 h 1304"/>
                <a:gd name="T86" fmla="*/ 1099 w 1304"/>
                <a:gd name="T87" fmla="*/ 1127 h 1304"/>
                <a:gd name="T88" fmla="*/ 1156 w 1304"/>
                <a:gd name="T89" fmla="*/ 1070 h 1304"/>
                <a:gd name="T90" fmla="*/ 1205 w 1304"/>
                <a:gd name="T91" fmla="*/ 999 h 1304"/>
                <a:gd name="T92" fmla="*/ 1241 w 1304"/>
                <a:gd name="T93" fmla="*/ 928 h 1304"/>
                <a:gd name="T94" fmla="*/ 1269 w 1304"/>
                <a:gd name="T95" fmla="*/ 850 h 1304"/>
                <a:gd name="T96" fmla="*/ 1290 w 1304"/>
                <a:gd name="T97" fmla="*/ 772 h 1304"/>
                <a:gd name="T98" fmla="*/ 1304 w 1304"/>
                <a:gd name="T99" fmla="*/ 694 h 1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09"/>
                  </a:lnTo>
                  <a:lnTo>
                    <a:pt x="1297" y="567"/>
                  </a:lnTo>
                  <a:lnTo>
                    <a:pt x="1290" y="531"/>
                  </a:lnTo>
                  <a:lnTo>
                    <a:pt x="1283" y="489"/>
                  </a:lnTo>
                  <a:lnTo>
                    <a:pt x="1269" y="453"/>
                  </a:lnTo>
                  <a:lnTo>
                    <a:pt x="1262" y="411"/>
                  </a:lnTo>
                  <a:lnTo>
                    <a:pt x="1241" y="375"/>
                  </a:lnTo>
                  <a:lnTo>
                    <a:pt x="1226" y="340"/>
                  </a:lnTo>
                  <a:lnTo>
                    <a:pt x="1205" y="304"/>
                  </a:lnTo>
                  <a:lnTo>
                    <a:pt x="1177" y="269"/>
                  </a:lnTo>
                  <a:lnTo>
                    <a:pt x="1156" y="234"/>
                  </a:lnTo>
                  <a:lnTo>
                    <a:pt x="1127" y="205"/>
                  </a:lnTo>
                  <a:lnTo>
                    <a:pt x="1099" y="177"/>
                  </a:lnTo>
                  <a:lnTo>
                    <a:pt x="1071" y="148"/>
                  </a:lnTo>
                  <a:lnTo>
                    <a:pt x="1035" y="127"/>
                  </a:lnTo>
                  <a:lnTo>
                    <a:pt x="1000" y="99"/>
                  </a:lnTo>
                  <a:lnTo>
                    <a:pt x="964" y="78"/>
                  </a:lnTo>
                  <a:lnTo>
                    <a:pt x="929" y="63"/>
                  </a:lnTo>
                  <a:lnTo>
                    <a:pt x="893" y="42"/>
                  </a:lnTo>
                  <a:lnTo>
                    <a:pt x="851" y="35"/>
                  </a:lnTo>
                  <a:lnTo>
                    <a:pt x="815" y="21"/>
                  </a:lnTo>
                  <a:lnTo>
                    <a:pt x="773" y="14"/>
                  </a:lnTo>
                  <a:lnTo>
                    <a:pt x="737" y="7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0" y="0"/>
                  </a:lnTo>
                  <a:lnTo>
                    <a:pt x="567" y="7"/>
                  </a:lnTo>
                  <a:lnTo>
                    <a:pt x="532" y="14"/>
                  </a:lnTo>
                  <a:lnTo>
                    <a:pt x="489" y="21"/>
                  </a:lnTo>
                  <a:lnTo>
                    <a:pt x="454" y="35"/>
                  </a:lnTo>
                  <a:lnTo>
                    <a:pt x="411" y="42"/>
                  </a:lnTo>
                  <a:lnTo>
                    <a:pt x="376" y="63"/>
                  </a:lnTo>
                  <a:lnTo>
                    <a:pt x="341" y="78"/>
                  </a:lnTo>
                  <a:lnTo>
                    <a:pt x="305" y="99"/>
                  </a:lnTo>
                  <a:lnTo>
                    <a:pt x="270" y="127"/>
                  </a:lnTo>
                  <a:lnTo>
                    <a:pt x="234" y="148"/>
                  </a:lnTo>
                  <a:lnTo>
                    <a:pt x="206" y="177"/>
                  </a:lnTo>
                  <a:lnTo>
                    <a:pt x="178" y="205"/>
                  </a:lnTo>
                  <a:lnTo>
                    <a:pt x="149" y="234"/>
                  </a:lnTo>
                  <a:lnTo>
                    <a:pt x="128" y="269"/>
                  </a:lnTo>
                  <a:lnTo>
                    <a:pt x="100" y="304"/>
                  </a:lnTo>
                  <a:lnTo>
                    <a:pt x="78" y="340"/>
                  </a:lnTo>
                  <a:lnTo>
                    <a:pt x="64" y="375"/>
                  </a:lnTo>
                  <a:lnTo>
                    <a:pt x="43" y="411"/>
                  </a:lnTo>
                  <a:lnTo>
                    <a:pt x="36" y="453"/>
                  </a:lnTo>
                  <a:lnTo>
                    <a:pt x="22" y="489"/>
                  </a:lnTo>
                  <a:lnTo>
                    <a:pt x="15" y="531"/>
                  </a:lnTo>
                  <a:lnTo>
                    <a:pt x="8" y="567"/>
                  </a:lnTo>
                  <a:lnTo>
                    <a:pt x="0" y="609"/>
                  </a:lnTo>
                  <a:lnTo>
                    <a:pt x="0" y="652"/>
                  </a:lnTo>
                  <a:lnTo>
                    <a:pt x="0" y="694"/>
                  </a:lnTo>
                  <a:lnTo>
                    <a:pt x="8" y="737"/>
                  </a:lnTo>
                  <a:lnTo>
                    <a:pt x="15" y="772"/>
                  </a:lnTo>
                  <a:lnTo>
                    <a:pt x="22" y="815"/>
                  </a:lnTo>
                  <a:lnTo>
                    <a:pt x="36" y="850"/>
                  </a:lnTo>
                  <a:lnTo>
                    <a:pt x="43" y="893"/>
                  </a:lnTo>
                  <a:lnTo>
                    <a:pt x="64" y="928"/>
                  </a:lnTo>
                  <a:lnTo>
                    <a:pt x="78" y="964"/>
                  </a:lnTo>
                  <a:lnTo>
                    <a:pt x="100" y="999"/>
                  </a:lnTo>
                  <a:lnTo>
                    <a:pt x="128" y="1034"/>
                  </a:lnTo>
                  <a:lnTo>
                    <a:pt x="149" y="1070"/>
                  </a:lnTo>
                  <a:lnTo>
                    <a:pt x="178" y="1098"/>
                  </a:lnTo>
                  <a:lnTo>
                    <a:pt x="206" y="1127"/>
                  </a:lnTo>
                  <a:lnTo>
                    <a:pt x="234" y="1155"/>
                  </a:lnTo>
                  <a:lnTo>
                    <a:pt x="270" y="1176"/>
                  </a:lnTo>
                  <a:lnTo>
                    <a:pt x="305" y="1205"/>
                  </a:lnTo>
                  <a:lnTo>
                    <a:pt x="341" y="1226"/>
                  </a:lnTo>
                  <a:lnTo>
                    <a:pt x="376" y="1240"/>
                  </a:lnTo>
                  <a:lnTo>
                    <a:pt x="411" y="1261"/>
                  </a:lnTo>
                  <a:lnTo>
                    <a:pt x="454" y="1268"/>
                  </a:lnTo>
                  <a:lnTo>
                    <a:pt x="489" y="1282"/>
                  </a:lnTo>
                  <a:lnTo>
                    <a:pt x="532" y="1290"/>
                  </a:lnTo>
                  <a:lnTo>
                    <a:pt x="567" y="1297"/>
                  </a:lnTo>
                  <a:lnTo>
                    <a:pt x="610" y="1304"/>
                  </a:lnTo>
                  <a:lnTo>
                    <a:pt x="652" y="1304"/>
                  </a:lnTo>
                  <a:lnTo>
                    <a:pt x="695" y="1304"/>
                  </a:lnTo>
                  <a:lnTo>
                    <a:pt x="737" y="1297"/>
                  </a:lnTo>
                  <a:lnTo>
                    <a:pt x="773" y="1290"/>
                  </a:lnTo>
                  <a:lnTo>
                    <a:pt x="815" y="1282"/>
                  </a:lnTo>
                  <a:lnTo>
                    <a:pt x="851" y="1268"/>
                  </a:lnTo>
                  <a:lnTo>
                    <a:pt x="893" y="1261"/>
                  </a:lnTo>
                  <a:lnTo>
                    <a:pt x="929" y="1240"/>
                  </a:lnTo>
                  <a:lnTo>
                    <a:pt x="964" y="1226"/>
                  </a:lnTo>
                  <a:lnTo>
                    <a:pt x="1000" y="1205"/>
                  </a:lnTo>
                  <a:lnTo>
                    <a:pt x="1035" y="1176"/>
                  </a:lnTo>
                  <a:lnTo>
                    <a:pt x="1071" y="1155"/>
                  </a:lnTo>
                  <a:lnTo>
                    <a:pt x="1099" y="1127"/>
                  </a:lnTo>
                  <a:lnTo>
                    <a:pt x="1127" y="1098"/>
                  </a:lnTo>
                  <a:lnTo>
                    <a:pt x="1156" y="1070"/>
                  </a:lnTo>
                  <a:lnTo>
                    <a:pt x="1177" y="1034"/>
                  </a:lnTo>
                  <a:lnTo>
                    <a:pt x="1205" y="999"/>
                  </a:lnTo>
                  <a:lnTo>
                    <a:pt x="1226" y="964"/>
                  </a:lnTo>
                  <a:lnTo>
                    <a:pt x="1241" y="928"/>
                  </a:lnTo>
                  <a:lnTo>
                    <a:pt x="1262" y="893"/>
                  </a:lnTo>
                  <a:lnTo>
                    <a:pt x="1269" y="850"/>
                  </a:lnTo>
                  <a:lnTo>
                    <a:pt x="1283" y="815"/>
                  </a:lnTo>
                  <a:lnTo>
                    <a:pt x="1290" y="772"/>
                  </a:lnTo>
                  <a:lnTo>
                    <a:pt x="1297" y="737"/>
                  </a:lnTo>
                  <a:lnTo>
                    <a:pt x="1304" y="694"/>
                  </a:lnTo>
                  <a:lnTo>
                    <a:pt x="1304" y="6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Rectangle 285"/>
            <p:cNvSpPr>
              <a:spLocks noChangeArrowheads="1"/>
            </p:cNvSpPr>
            <p:nvPr/>
          </p:nvSpPr>
          <p:spPr bwMode="auto">
            <a:xfrm>
              <a:off x="4467" y="2470"/>
              <a:ext cx="4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  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09" name="Line 286"/>
            <p:cNvSpPr>
              <a:spLocks noChangeShapeType="1"/>
            </p:cNvSpPr>
            <p:nvPr/>
          </p:nvSpPr>
          <p:spPr bwMode="auto">
            <a:xfrm flipV="1">
              <a:off x="3754" y="2917"/>
              <a:ext cx="1134" cy="6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287"/>
            <p:cNvSpPr>
              <a:spLocks noChangeShapeType="1"/>
            </p:cNvSpPr>
            <p:nvPr/>
          </p:nvSpPr>
          <p:spPr bwMode="auto">
            <a:xfrm flipV="1">
              <a:off x="3995" y="2676"/>
              <a:ext cx="65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88"/>
            <p:cNvSpPr>
              <a:spLocks noChangeShapeType="1"/>
            </p:cNvSpPr>
            <p:nvPr/>
          </p:nvSpPr>
          <p:spPr bwMode="auto">
            <a:xfrm flipV="1">
              <a:off x="4321" y="2591"/>
              <a:ext cx="1" cy="13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289"/>
            <p:cNvSpPr>
              <a:spLocks noChangeShapeType="1"/>
            </p:cNvSpPr>
            <p:nvPr/>
          </p:nvSpPr>
          <p:spPr bwMode="auto">
            <a:xfrm flipH="1" flipV="1">
              <a:off x="3995" y="2676"/>
              <a:ext cx="65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290"/>
            <p:cNvSpPr>
              <a:spLocks noChangeShapeType="1"/>
            </p:cNvSpPr>
            <p:nvPr/>
          </p:nvSpPr>
          <p:spPr bwMode="auto">
            <a:xfrm flipH="1" flipV="1">
              <a:off x="3754" y="2917"/>
              <a:ext cx="1134" cy="6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291"/>
            <p:cNvSpPr>
              <a:spLocks noChangeShapeType="1"/>
            </p:cNvSpPr>
            <p:nvPr/>
          </p:nvSpPr>
          <p:spPr bwMode="auto">
            <a:xfrm flipH="1">
              <a:off x="3669" y="3243"/>
              <a:ext cx="13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Rectangle 292"/>
            <p:cNvSpPr>
              <a:spLocks noChangeArrowheads="1"/>
            </p:cNvSpPr>
            <p:nvPr/>
          </p:nvSpPr>
          <p:spPr bwMode="auto">
            <a:xfrm>
              <a:off x="4925" y="2825"/>
              <a:ext cx="9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30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16" name="Rectangle 293"/>
            <p:cNvSpPr>
              <a:spLocks noChangeArrowheads="1"/>
            </p:cNvSpPr>
            <p:nvPr/>
          </p:nvSpPr>
          <p:spPr bwMode="auto">
            <a:xfrm>
              <a:off x="3656" y="3547"/>
              <a:ext cx="14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210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17" name="Rectangle 294"/>
            <p:cNvSpPr>
              <a:spLocks noChangeArrowheads="1"/>
            </p:cNvSpPr>
            <p:nvPr/>
          </p:nvSpPr>
          <p:spPr bwMode="auto">
            <a:xfrm>
              <a:off x="4663" y="2562"/>
              <a:ext cx="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60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18" name="Rectangle 295"/>
            <p:cNvSpPr>
              <a:spLocks noChangeArrowheads="1"/>
            </p:cNvSpPr>
            <p:nvPr/>
          </p:nvSpPr>
          <p:spPr bwMode="auto">
            <a:xfrm>
              <a:off x="3918" y="3809"/>
              <a:ext cx="141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240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19" name="Rectangle 296"/>
            <p:cNvSpPr>
              <a:spLocks noChangeArrowheads="1"/>
            </p:cNvSpPr>
            <p:nvPr/>
          </p:nvSpPr>
          <p:spPr bwMode="auto">
            <a:xfrm>
              <a:off x="4302" y="2470"/>
              <a:ext cx="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90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20" name="Rectangle 297"/>
            <p:cNvSpPr>
              <a:spLocks noChangeArrowheads="1"/>
            </p:cNvSpPr>
            <p:nvPr/>
          </p:nvSpPr>
          <p:spPr bwMode="auto">
            <a:xfrm>
              <a:off x="4279" y="3902"/>
              <a:ext cx="14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270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21" name="Rectangle 298"/>
            <p:cNvSpPr>
              <a:spLocks noChangeArrowheads="1"/>
            </p:cNvSpPr>
            <p:nvPr/>
          </p:nvSpPr>
          <p:spPr bwMode="auto">
            <a:xfrm>
              <a:off x="3918" y="2562"/>
              <a:ext cx="14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120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22" name="Rectangle 299"/>
            <p:cNvSpPr>
              <a:spLocks noChangeArrowheads="1"/>
            </p:cNvSpPr>
            <p:nvPr/>
          </p:nvSpPr>
          <p:spPr bwMode="auto">
            <a:xfrm>
              <a:off x="4640" y="3810"/>
              <a:ext cx="14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300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23" name="Rectangle 300"/>
            <p:cNvSpPr>
              <a:spLocks noChangeArrowheads="1"/>
            </p:cNvSpPr>
            <p:nvPr/>
          </p:nvSpPr>
          <p:spPr bwMode="auto">
            <a:xfrm>
              <a:off x="3656" y="2825"/>
              <a:ext cx="14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150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24" name="Rectangle 301"/>
            <p:cNvSpPr>
              <a:spLocks noChangeArrowheads="1"/>
            </p:cNvSpPr>
            <p:nvPr/>
          </p:nvSpPr>
          <p:spPr bwMode="auto">
            <a:xfrm>
              <a:off x="4902" y="3547"/>
              <a:ext cx="14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330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25" name="Rectangle 302"/>
            <p:cNvSpPr>
              <a:spLocks noChangeArrowheads="1"/>
            </p:cNvSpPr>
            <p:nvPr/>
          </p:nvSpPr>
          <p:spPr bwMode="auto">
            <a:xfrm>
              <a:off x="3564" y="3186"/>
              <a:ext cx="14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180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26" name="Rectangle 303"/>
            <p:cNvSpPr>
              <a:spLocks noChangeArrowheads="1"/>
            </p:cNvSpPr>
            <p:nvPr/>
          </p:nvSpPr>
          <p:spPr bwMode="auto">
            <a:xfrm>
              <a:off x="5034" y="3186"/>
              <a:ext cx="4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r>
                <a:rPr lang="fr-FR" altLang="en-US" sz="1200">
                  <a:latin typeface="Helvetica" pitchFamily="34" charset="0"/>
                </a:rPr>
                <a:t>0</a:t>
              </a:r>
              <a:endParaRPr lang="fr-FR" altLang="en-US" sz="2400">
                <a:latin typeface="Times New Roman" pitchFamily="18" charset="0"/>
              </a:endParaRPr>
            </a:p>
          </p:txBody>
        </p:sp>
        <p:sp>
          <p:nvSpPr>
            <p:cNvPr id="29727" name="Freeform 304"/>
            <p:cNvSpPr>
              <a:spLocks/>
            </p:cNvSpPr>
            <p:nvPr/>
          </p:nvSpPr>
          <p:spPr bwMode="auto">
            <a:xfrm>
              <a:off x="4321" y="3186"/>
              <a:ext cx="652" cy="57"/>
            </a:xfrm>
            <a:custGeom>
              <a:avLst/>
              <a:gdLst>
                <a:gd name="T0" fmla="*/ 0 w 652"/>
                <a:gd name="T1" fmla="*/ 57 h 57"/>
                <a:gd name="T2" fmla="*/ 7 w 652"/>
                <a:gd name="T3" fmla="*/ 57 h 57"/>
                <a:gd name="T4" fmla="*/ 0 w 652"/>
                <a:gd name="T5" fmla="*/ 57 h 57"/>
                <a:gd name="T6" fmla="*/ 7 w 652"/>
                <a:gd name="T7" fmla="*/ 57 h 57"/>
                <a:gd name="T8" fmla="*/ 0 w 652"/>
                <a:gd name="T9" fmla="*/ 57 h 57"/>
                <a:gd name="T10" fmla="*/ 7 w 652"/>
                <a:gd name="T11" fmla="*/ 57 h 57"/>
                <a:gd name="T12" fmla="*/ 0 w 652"/>
                <a:gd name="T13" fmla="*/ 57 h 57"/>
                <a:gd name="T14" fmla="*/ 7 w 652"/>
                <a:gd name="T15" fmla="*/ 57 h 57"/>
                <a:gd name="T16" fmla="*/ 0 w 652"/>
                <a:gd name="T17" fmla="*/ 57 h 57"/>
                <a:gd name="T18" fmla="*/ 7 w 652"/>
                <a:gd name="T19" fmla="*/ 57 h 57"/>
                <a:gd name="T20" fmla="*/ 29 w 652"/>
                <a:gd name="T21" fmla="*/ 57 h 57"/>
                <a:gd name="T22" fmla="*/ 78 w 652"/>
                <a:gd name="T23" fmla="*/ 57 h 57"/>
                <a:gd name="T24" fmla="*/ 156 w 652"/>
                <a:gd name="T25" fmla="*/ 57 h 57"/>
                <a:gd name="T26" fmla="*/ 270 w 652"/>
                <a:gd name="T27" fmla="*/ 57 h 57"/>
                <a:gd name="T28" fmla="*/ 404 w 652"/>
                <a:gd name="T29" fmla="*/ 50 h 57"/>
                <a:gd name="T30" fmla="*/ 532 w 652"/>
                <a:gd name="T31" fmla="*/ 35 h 57"/>
                <a:gd name="T32" fmla="*/ 624 w 652"/>
                <a:gd name="T33" fmla="*/ 21 h 57"/>
                <a:gd name="T34" fmla="*/ 652 w 652"/>
                <a:gd name="T35" fmla="*/ 14 h 57"/>
                <a:gd name="T36" fmla="*/ 624 w 652"/>
                <a:gd name="T37" fmla="*/ 0 h 57"/>
                <a:gd name="T38" fmla="*/ 525 w 652"/>
                <a:gd name="T39" fmla="*/ 0 h 57"/>
                <a:gd name="T40" fmla="*/ 397 w 652"/>
                <a:gd name="T41" fmla="*/ 7 h 57"/>
                <a:gd name="T42" fmla="*/ 270 w 652"/>
                <a:gd name="T43" fmla="*/ 21 h 57"/>
                <a:gd name="T44" fmla="*/ 156 w 652"/>
                <a:gd name="T45" fmla="*/ 35 h 57"/>
                <a:gd name="T46" fmla="*/ 71 w 652"/>
                <a:gd name="T47" fmla="*/ 43 h 57"/>
                <a:gd name="T48" fmla="*/ 29 w 652"/>
                <a:gd name="T49" fmla="*/ 50 h 57"/>
                <a:gd name="T50" fmla="*/ 22 w 652"/>
                <a:gd name="T51" fmla="*/ 50 h 57"/>
                <a:gd name="T52" fmla="*/ 36 w 652"/>
                <a:gd name="T53" fmla="*/ 50 h 57"/>
                <a:gd name="T54" fmla="*/ 22 w 652"/>
                <a:gd name="T55" fmla="*/ 50 h 57"/>
                <a:gd name="T56" fmla="*/ 7 w 652"/>
                <a:gd name="T57" fmla="*/ 57 h 57"/>
                <a:gd name="T58" fmla="*/ 0 w 652"/>
                <a:gd name="T59" fmla="*/ 57 h 57"/>
                <a:gd name="T60" fmla="*/ 7 w 652"/>
                <a:gd name="T61" fmla="*/ 50 h 57"/>
                <a:gd name="T62" fmla="*/ 0 w 652"/>
                <a:gd name="T63" fmla="*/ 57 h 57"/>
                <a:gd name="T64" fmla="*/ 7 w 652"/>
                <a:gd name="T65" fmla="*/ 57 h 57"/>
                <a:gd name="T66" fmla="*/ 0 w 652"/>
                <a:gd name="T67" fmla="*/ 57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2" h="57">
                  <a:moveTo>
                    <a:pt x="0" y="57"/>
                  </a:moveTo>
                  <a:lnTo>
                    <a:pt x="7" y="57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29" y="57"/>
                  </a:lnTo>
                  <a:lnTo>
                    <a:pt x="78" y="57"/>
                  </a:lnTo>
                  <a:lnTo>
                    <a:pt x="156" y="57"/>
                  </a:lnTo>
                  <a:lnTo>
                    <a:pt x="270" y="57"/>
                  </a:lnTo>
                  <a:lnTo>
                    <a:pt x="404" y="50"/>
                  </a:lnTo>
                  <a:lnTo>
                    <a:pt x="532" y="35"/>
                  </a:lnTo>
                  <a:lnTo>
                    <a:pt x="624" y="21"/>
                  </a:lnTo>
                  <a:lnTo>
                    <a:pt x="652" y="14"/>
                  </a:lnTo>
                  <a:lnTo>
                    <a:pt x="624" y="0"/>
                  </a:lnTo>
                  <a:lnTo>
                    <a:pt x="525" y="0"/>
                  </a:lnTo>
                  <a:lnTo>
                    <a:pt x="397" y="7"/>
                  </a:lnTo>
                  <a:lnTo>
                    <a:pt x="270" y="21"/>
                  </a:lnTo>
                  <a:lnTo>
                    <a:pt x="156" y="35"/>
                  </a:lnTo>
                  <a:lnTo>
                    <a:pt x="71" y="43"/>
                  </a:lnTo>
                  <a:lnTo>
                    <a:pt x="29" y="50"/>
                  </a:lnTo>
                  <a:lnTo>
                    <a:pt x="22" y="50"/>
                  </a:lnTo>
                  <a:lnTo>
                    <a:pt x="36" y="50"/>
                  </a:lnTo>
                  <a:lnTo>
                    <a:pt x="22" y="50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0" y="57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5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439506"/>
              </p:ext>
            </p:extLst>
          </p:nvPr>
        </p:nvGraphicFramePr>
        <p:xfrm>
          <a:off x="1676400" y="620688"/>
          <a:ext cx="6172200" cy="538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2" r:id="rId4" imgW="3441192" imgH="3000756" progId="Draw">
                  <p:embed/>
                </p:oleObj>
              </mc:Choice>
              <mc:Fallback>
                <p:oleObj r:id="rId4" imgW="3441192" imgH="3000756" progId="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20688"/>
                        <a:ext cx="6172200" cy="538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843316" y="5301207"/>
            <a:ext cx="5545108" cy="8879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0800" y="5805264"/>
            <a:ext cx="5725616" cy="3591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90800" y="0"/>
            <a:ext cx="357790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Reference planes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292" y="5229200"/>
            <a:ext cx="5545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Surface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currents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linked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to the cross-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polarization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Jx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Surface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currents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linked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to the main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polarization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Jy</a:t>
            </a:r>
            <a:endParaRPr lang="en-US" sz="18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68144" y="1052736"/>
            <a:ext cx="1224136" cy="3591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Excited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mode: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76815" y="2636912"/>
            <a:ext cx="794985" cy="3591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</a:rPr>
              <a:t>H plane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74094" y="3933056"/>
            <a:ext cx="794985" cy="3591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</a:rPr>
              <a:t>E plane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76056" y="3933056"/>
            <a:ext cx="1584176" cy="3591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Radiating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element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039421" y="-76200"/>
            <a:ext cx="49808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of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Datasheet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458" y="908050"/>
            <a:ext cx="5537734" cy="46166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 sz="2400" dirty="0" smtClean="0">
                <a:solidFill>
                  <a:schemeClr val="bg1"/>
                </a:solidFill>
              </a:rPr>
              <a:t>Access Point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Antenna</a:t>
            </a:r>
            <a:r>
              <a:rPr lang="fr-FR" altLang="en-US" sz="2400" dirty="0" smtClean="0">
                <a:solidFill>
                  <a:schemeClr val="bg1"/>
                </a:solidFill>
              </a:rPr>
              <a:t> for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WiFi</a:t>
            </a:r>
            <a:r>
              <a:rPr lang="fr-FR" altLang="en-US" sz="2400" dirty="0" smtClean="0">
                <a:solidFill>
                  <a:schemeClr val="bg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systems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4824412" cy="3900488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92150"/>
            <a:ext cx="18700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1" y="1412875"/>
            <a:ext cx="2414587" cy="492601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388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339752" y="0"/>
            <a:ext cx="4648708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Measurement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methods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499992" y="836712"/>
            <a:ext cx="4440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err="1" smtClean="0"/>
              <a:t>Impedance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matching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measurements</a:t>
            </a:r>
            <a:endParaRPr lang="fr-FR" altLang="en-US" sz="2400" dirty="0"/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4038600" y="11430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838200" y="5029200"/>
            <a:ext cx="3610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 dirty="0" smtClean="0"/>
              <a:t>Radiation </a:t>
            </a:r>
            <a:r>
              <a:rPr lang="fr-FR" altLang="en-US" sz="2400" dirty="0" err="1" smtClean="0"/>
              <a:t>measurements</a:t>
            </a:r>
            <a:endParaRPr lang="fr-FR" altLang="en-US" sz="2400" dirty="0"/>
          </a:p>
        </p:txBody>
      </p:sp>
      <p:sp>
        <p:nvSpPr>
          <p:cNvPr id="31752" name="AutoShape 10"/>
          <p:cNvSpPr>
            <a:spLocks noChangeArrowheads="1"/>
          </p:cNvSpPr>
          <p:nvPr/>
        </p:nvSpPr>
        <p:spPr bwMode="auto">
          <a:xfrm>
            <a:off x="4572000" y="5140424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14400" y="914400"/>
            <a:ext cx="2952750" cy="3292475"/>
            <a:chOff x="576" y="576"/>
            <a:chExt cx="1860" cy="207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6" y="576"/>
              <a:ext cx="1860" cy="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973" y="2190"/>
              <a:ext cx="81" cy="124"/>
              <a:chOff x="973" y="2190"/>
              <a:chExt cx="81" cy="124"/>
            </a:xfrm>
          </p:grpSpPr>
          <p:sp>
            <p:nvSpPr>
              <p:cNvPr id="40320" name="Freeform 5"/>
              <p:cNvSpPr>
                <a:spLocks/>
              </p:cNvSpPr>
              <p:nvPr/>
            </p:nvSpPr>
            <p:spPr bwMode="auto">
              <a:xfrm>
                <a:off x="983" y="2191"/>
                <a:ext cx="51" cy="7"/>
              </a:xfrm>
              <a:custGeom>
                <a:avLst/>
                <a:gdLst>
                  <a:gd name="T0" fmla="*/ 51 w 51"/>
                  <a:gd name="T1" fmla="*/ 4 h 7"/>
                  <a:gd name="T2" fmla="*/ 47 w 51"/>
                  <a:gd name="T3" fmla="*/ 7 h 7"/>
                  <a:gd name="T4" fmla="*/ 0 w 51"/>
                  <a:gd name="T5" fmla="*/ 2 h 7"/>
                  <a:gd name="T6" fmla="*/ 3 w 51"/>
                  <a:gd name="T7" fmla="*/ 0 h 7"/>
                  <a:gd name="T8" fmla="*/ 51 w 51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">
                    <a:moveTo>
                      <a:pt x="51" y="4"/>
                    </a:moveTo>
                    <a:lnTo>
                      <a:pt x="47" y="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95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1" name="Freeform 6"/>
              <p:cNvSpPr>
                <a:spLocks/>
              </p:cNvSpPr>
              <p:nvPr/>
            </p:nvSpPr>
            <p:spPr bwMode="auto">
              <a:xfrm>
                <a:off x="980" y="2193"/>
                <a:ext cx="50" cy="9"/>
              </a:xfrm>
              <a:custGeom>
                <a:avLst/>
                <a:gdLst>
                  <a:gd name="T0" fmla="*/ 50 w 50"/>
                  <a:gd name="T1" fmla="*/ 5 h 9"/>
                  <a:gd name="T2" fmla="*/ 48 w 50"/>
                  <a:gd name="T3" fmla="*/ 9 h 9"/>
                  <a:gd name="T4" fmla="*/ 0 w 50"/>
                  <a:gd name="T5" fmla="*/ 5 h 9"/>
                  <a:gd name="T6" fmla="*/ 3 w 50"/>
                  <a:gd name="T7" fmla="*/ 0 h 9"/>
                  <a:gd name="T8" fmla="*/ 50 w 5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9">
                    <a:moveTo>
                      <a:pt x="50" y="5"/>
                    </a:moveTo>
                    <a:lnTo>
                      <a:pt x="48" y="9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9F5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2" name="Freeform 7"/>
              <p:cNvSpPr>
                <a:spLocks/>
              </p:cNvSpPr>
              <p:nvPr/>
            </p:nvSpPr>
            <p:spPr bwMode="auto">
              <a:xfrm>
                <a:off x="982" y="2193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2 h 7"/>
                  <a:gd name="T6" fmla="*/ 1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9F5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3" name="Freeform 8"/>
              <p:cNvSpPr>
                <a:spLocks/>
              </p:cNvSpPr>
              <p:nvPr/>
            </p:nvSpPr>
            <p:spPr bwMode="auto">
              <a:xfrm>
                <a:off x="981" y="2195"/>
                <a:ext cx="49" cy="6"/>
              </a:xfrm>
              <a:custGeom>
                <a:avLst/>
                <a:gdLst>
                  <a:gd name="T0" fmla="*/ 49 w 49"/>
                  <a:gd name="T1" fmla="*/ 5 h 6"/>
                  <a:gd name="T2" fmla="*/ 48 w 49"/>
                  <a:gd name="T3" fmla="*/ 6 h 6"/>
                  <a:gd name="T4" fmla="*/ 0 w 49"/>
                  <a:gd name="T5" fmla="*/ 2 h 6"/>
                  <a:gd name="T6" fmla="*/ 1 w 49"/>
                  <a:gd name="T7" fmla="*/ 0 h 6"/>
                  <a:gd name="T8" fmla="*/ 49 w 4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">
                    <a:moveTo>
                      <a:pt x="49" y="5"/>
                    </a:moveTo>
                    <a:lnTo>
                      <a:pt x="48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A36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4" name="Freeform 9"/>
              <p:cNvSpPr>
                <a:spLocks/>
              </p:cNvSpPr>
              <p:nvPr/>
            </p:nvSpPr>
            <p:spPr bwMode="auto">
              <a:xfrm>
                <a:off x="980" y="2197"/>
                <a:ext cx="49" cy="5"/>
              </a:xfrm>
              <a:custGeom>
                <a:avLst/>
                <a:gdLst>
                  <a:gd name="T0" fmla="*/ 49 w 49"/>
                  <a:gd name="T1" fmla="*/ 4 h 5"/>
                  <a:gd name="T2" fmla="*/ 48 w 49"/>
                  <a:gd name="T3" fmla="*/ 5 h 5"/>
                  <a:gd name="T4" fmla="*/ 0 w 49"/>
                  <a:gd name="T5" fmla="*/ 1 h 5"/>
                  <a:gd name="T6" fmla="*/ 1 w 49"/>
                  <a:gd name="T7" fmla="*/ 0 h 5"/>
                  <a:gd name="T8" fmla="*/ 49 w 49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">
                    <a:moveTo>
                      <a:pt x="49" y="4"/>
                    </a:moveTo>
                    <a:lnTo>
                      <a:pt x="48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A86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5" name="Freeform 10"/>
              <p:cNvSpPr>
                <a:spLocks/>
              </p:cNvSpPr>
              <p:nvPr/>
            </p:nvSpPr>
            <p:spPr bwMode="auto">
              <a:xfrm>
                <a:off x="977" y="2198"/>
                <a:ext cx="51" cy="12"/>
              </a:xfrm>
              <a:custGeom>
                <a:avLst/>
                <a:gdLst>
                  <a:gd name="T0" fmla="*/ 51 w 51"/>
                  <a:gd name="T1" fmla="*/ 4 h 12"/>
                  <a:gd name="T2" fmla="*/ 49 w 51"/>
                  <a:gd name="T3" fmla="*/ 12 h 12"/>
                  <a:gd name="T4" fmla="*/ 0 w 51"/>
                  <a:gd name="T5" fmla="*/ 7 h 12"/>
                  <a:gd name="T6" fmla="*/ 3 w 51"/>
                  <a:gd name="T7" fmla="*/ 0 h 12"/>
                  <a:gd name="T8" fmla="*/ 51 w 51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2">
                    <a:moveTo>
                      <a:pt x="51" y="4"/>
                    </a:moveTo>
                    <a:lnTo>
                      <a:pt x="49" y="12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AE6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6" name="Freeform 11"/>
              <p:cNvSpPr>
                <a:spLocks/>
              </p:cNvSpPr>
              <p:nvPr/>
            </p:nvSpPr>
            <p:spPr bwMode="auto">
              <a:xfrm>
                <a:off x="980" y="2198"/>
                <a:ext cx="48" cy="7"/>
              </a:xfrm>
              <a:custGeom>
                <a:avLst/>
                <a:gdLst>
                  <a:gd name="T0" fmla="*/ 48 w 48"/>
                  <a:gd name="T1" fmla="*/ 4 h 7"/>
                  <a:gd name="T2" fmla="*/ 47 w 48"/>
                  <a:gd name="T3" fmla="*/ 7 h 7"/>
                  <a:gd name="T4" fmla="*/ 0 w 48"/>
                  <a:gd name="T5" fmla="*/ 2 h 7"/>
                  <a:gd name="T6" fmla="*/ 0 w 48"/>
                  <a:gd name="T7" fmla="*/ 0 h 7"/>
                  <a:gd name="T8" fmla="*/ 48 w 4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4"/>
                    </a:moveTo>
                    <a:lnTo>
                      <a:pt x="47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AE6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7" name="Freeform 12"/>
              <p:cNvSpPr>
                <a:spLocks/>
              </p:cNvSpPr>
              <p:nvPr/>
            </p:nvSpPr>
            <p:spPr bwMode="auto">
              <a:xfrm>
                <a:off x="979" y="2200"/>
                <a:ext cx="48" cy="6"/>
              </a:xfrm>
              <a:custGeom>
                <a:avLst/>
                <a:gdLst>
                  <a:gd name="T0" fmla="*/ 48 w 48"/>
                  <a:gd name="T1" fmla="*/ 5 h 6"/>
                  <a:gd name="T2" fmla="*/ 48 w 48"/>
                  <a:gd name="T3" fmla="*/ 6 h 6"/>
                  <a:gd name="T4" fmla="*/ 0 w 48"/>
                  <a:gd name="T5" fmla="*/ 1 h 6"/>
                  <a:gd name="T6" fmla="*/ 1 w 48"/>
                  <a:gd name="T7" fmla="*/ 0 h 6"/>
                  <a:gd name="T8" fmla="*/ 48 w 4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48" y="5"/>
                    </a:moveTo>
                    <a:lnTo>
                      <a:pt x="48" y="6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B16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8" name="Freeform 13"/>
              <p:cNvSpPr>
                <a:spLocks/>
              </p:cNvSpPr>
              <p:nvPr/>
            </p:nvSpPr>
            <p:spPr bwMode="auto">
              <a:xfrm>
                <a:off x="979" y="2201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7 w 48"/>
                  <a:gd name="T3" fmla="*/ 7 h 7"/>
                  <a:gd name="T4" fmla="*/ 0 w 48"/>
                  <a:gd name="T5" fmla="*/ 3 h 7"/>
                  <a:gd name="T6" fmla="*/ 0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7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B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9" name="Freeform 14"/>
              <p:cNvSpPr>
                <a:spLocks/>
              </p:cNvSpPr>
              <p:nvPr/>
            </p:nvSpPr>
            <p:spPr bwMode="auto">
              <a:xfrm>
                <a:off x="977" y="2204"/>
                <a:ext cx="49" cy="6"/>
              </a:xfrm>
              <a:custGeom>
                <a:avLst/>
                <a:gdLst>
                  <a:gd name="T0" fmla="*/ 49 w 49"/>
                  <a:gd name="T1" fmla="*/ 4 h 6"/>
                  <a:gd name="T2" fmla="*/ 49 w 49"/>
                  <a:gd name="T3" fmla="*/ 6 h 6"/>
                  <a:gd name="T4" fmla="*/ 0 w 49"/>
                  <a:gd name="T5" fmla="*/ 1 h 6"/>
                  <a:gd name="T6" fmla="*/ 2 w 49"/>
                  <a:gd name="T7" fmla="*/ 0 h 6"/>
                  <a:gd name="T8" fmla="*/ 49 w 49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">
                    <a:moveTo>
                      <a:pt x="49" y="4"/>
                    </a:moveTo>
                    <a:lnTo>
                      <a:pt x="49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B8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0" name="Freeform 15"/>
              <p:cNvSpPr>
                <a:spLocks/>
              </p:cNvSpPr>
              <p:nvPr/>
            </p:nvSpPr>
            <p:spPr bwMode="auto">
              <a:xfrm>
                <a:off x="975" y="2205"/>
                <a:ext cx="51" cy="13"/>
              </a:xfrm>
              <a:custGeom>
                <a:avLst/>
                <a:gdLst>
                  <a:gd name="T0" fmla="*/ 51 w 51"/>
                  <a:gd name="T1" fmla="*/ 5 h 13"/>
                  <a:gd name="T2" fmla="*/ 48 w 51"/>
                  <a:gd name="T3" fmla="*/ 13 h 13"/>
                  <a:gd name="T4" fmla="*/ 0 w 51"/>
                  <a:gd name="T5" fmla="*/ 8 h 13"/>
                  <a:gd name="T6" fmla="*/ 2 w 51"/>
                  <a:gd name="T7" fmla="*/ 0 h 13"/>
                  <a:gd name="T8" fmla="*/ 51 w 51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3">
                    <a:moveTo>
                      <a:pt x="51" y="5"/>
                    </a:moveTo>
                    <a:lnTo>
                      <a:pt x="48" y="13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BC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1" name="Freeform 16"/>
              <p:cNvSpPr>
                <a:spLocks/>
              </p:cNvSpPr>
              <p:nvPr/>
            </p:nvSpPr>
            <p:spPr bwMode="auto">
              <a:xfrm>
                <a:off x="977" y="2205"/>
                <a:ext cx="49" cy="7"/>
              </a:xfrm>
              <a:custGeom>
                <a:avLst/>
                <a:gdLst>
                  <a:gd name="T0" fmla="*/ 49 w 49"/>
                  <a:gd name="T1" fmla="*/ 5 h 7"/>
                  <a:gd name="T2" fmla="*/ 48 w 49"/>
                  <a:gd name="T3" fmla="*/ 7 h 7"/>
                  <a:gd name="T4" fmla="*/ 0 w 49"/>
                  <a:gd name="T5" fmla="*/ 2 h 7"/>
                  <a:gd name="T6" fmla="*/ 0 w 49"/>
                  <a:gd name="T7" fmla="*/ 0 h 7"/>
                  <a:gd name="T8" fmla="*/ 49 w 49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">
                    <a:moveTo>
                      <a:pt x="49" y="5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BC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2" name="Freeform 17"/>
              <p:cNvSpPr>
                <a:spLocks/>
              </p:cNvSpPr>
              <p:nvPr/>
            </p:nvSpPr>
            <p:spPr bwMode="auto">
              <a:xfrm>
                <a:off x="976" y="2207"/>
                <a:ext cx="49" cy="6"/>
              </a:xfrm>
              <a:custGeom>
                <a:avLst/>
                <a:gdLst>
                  <a:gd name="T0" fmla="*/ 49 w 49"/>
                  <a:gd name="T1" fmla="*/ 5 h 6"/>
                  <a:gd name="T2" fmla="*/ 49 w 49"/>
                  <a:gd name="T3" fmla="*/ 6 h 6"/>
                  <a:gd name="T4" fmla="*/ 0 w 49"/>
                  <a:gd name="T5" fmla="*/ 1 h 6"/>
                  <a:gd name="T6" fmla="*/ 1 w 49"/>
                  <a:gd name="T7" fmla="*/ 0 h 6"/>
                  <a:gd name="T8" fmla="*/ 49 w 4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">
                    <a:moveTo>
                      <a:pt x="49" y="5"/>
                    </a:moveTo>
                    <a:lnTo>
                      <a:pt x="49" y="6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BE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3" name="Freeform 18"/>
              <p:cNvSpPr>
                <a:spLocks/>
              </p:cNvSpPr>
              <p:nvPr/>
            </p:nvSpPr>
            <p:spPr bwMode="auto">
              <a:xfrm>
                <a:off x="976" y="2208"/>
                <a:ext cx="49" cy="6"/>
              </a:xfrm>
              <a:custGeom>
                <a:avLst/>
                <a:gdLst>
                  <a:gd name="T0" fmla="*/ 49 w 49"/>
                  <a:gd name="T1" fmla="*/ 5 h 6"/>
                  <a:gd name="T2" fmla="*/ 49 w 49"/>
                  <a:gd name="T3" fmla="*/ 6 h 6"/>
                  <a:gd name="T4" fmla="*/ 0 w 49"/>
                  <a:gd name="T5" fmla="*/ 2 h 6"/>
                  <a:gd name="T6" fmla="*/ 0 w 49"/>
                  <a:gd name="T7" fmla="*/ 0 h 6"/>
                  <a:gd name="T8" fmla="*/ 49 w 4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">
                    <a:moveTo>
                      <a:pt x="49" y="5"/>
                    </a:moveTo>
                    <a:lnTo>
                      <a:pt x="49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C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4" name="Freeform 19"/>
              <p:cNvSpPr>
                <a:spLocks/>
              </p:cNvSpPr>
              <p:nvPr/>
            </p:nvSpPr>
            <p:spPr bwMode="auto">
              <a:xfrm>
                <a:off x="976" y="2210"/>
                <a:ext cx="49" cy="7"/>
              </a:xfrm>
              <a:custGeom>
                <a:avLst/>
                <a:gdLst>
                  <a:gd name="T0" fmla="*/ 49 w 49"/>
                  <a:gd name="T1" fmla="*/ 4 h 7"/>
                  <a:gd name="T2" fmla="*/ 47 w 49"/>
                  <a:gd name="T3" fmla="*/ 7 h 7"/>
                  <a:gd name="T4" fmla="*/ 0 w 49"/>
                  <a:gd name="T5" fmla="*/ 2 h 7"/>
                  <a:gd name="T6" fmla="*/ 0 w 49"/>
                  <a:gd name="T7" fmla="*/ 0 h 7"/>
                  <a:gd name="T8" fmla="*/ 49 w 49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">
                    <a:moveTo>
                      <a:pt x="49" y="4"/>
                    </a:moveTo>
                    <a:lnTo>
                      <a:pt x="47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C3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5" name="Freeform 20"/>
              <p:cNvSpPr>
                <a:spLocks/>
              </p:cNvSpPr>
              <p:nvPr/>
            </p:nvSpPr>
            <p:spPr bwMode="auto">
              <a:xfrm>
                <a:off x="975" y="2212"/>
                <a:ext cx="48" cy="6"/>
              </a:xfrm>
              <a:custGeom>
                <a:avLst/>
                <a:gdLst>
                  <a:gd name="T0" fmla="*/ 48 w 48"/>
                  <a:gd name="T1" fmla="*/ 5 h 6"/>
                  <a:gd name="T2" fmla="*/ 48 w 48"/>
                  <a:gd name="T3" fmla="*/ 6 h 6"/>
                  <a:gd name="T4" fmla="*/ 0 w 48"/>
                  <a:gd name="T5" fmla="*/ 1 h 6"/>
                  <a:gd name="T6" fmla="*/ 1 w 48"/>
                  <a:gd name="T7" fmla="*/ 0 h 6"/>
                  <a:gd name="T8" fmla="*/ 48 w 4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48" y="5"/>
                    </a:moveTo>
                    <a:lnTo>
                      <a:pt x="48" y="6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C5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6" name="Freeform 21"/>
              <p:cNvSpPr>
                <a:spLocks/>
              </p:cNvSpPr>
              <p:nvPr/>
            </p:nvSpPr>
            <p:spPr bwMode="auto">
              <a:xfrm>
                <a:off x="974" y="2213"/>
                <a:ext cx="49" cy="15"/>
              </a:xfrm>
              <a:custGeom>
                <a:avLst/>
                <a:gdLst>
                  <a:gd name="T0" fmla="*/ 49 w 49"/>
                  <a:gd name="T1" fmla="*/ 5 h 15"/>
                  <a:gd name="T2" fmla="*/ 48 w 49"/>
                  <a:gd name="T3" fmla="*/ 15 h 15"/>
                  <a:gd name="T4" fmla="*/ 0 w 49"/>
                  <a:gd name="T5" fmla="*/ 11 h 15"/>
                  <a:gd name="T6" fmla="*/ 1 w 49"/>
                  <a:gd name="T7" fmla="*/ 0 h 15"/>
                  <a:gd name="T8" fmla="*/ 49 w 49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5">
                    <a:moveTo>
                      <a:pt x="49" y="5"/>
                    </a:moveTo>
                    <a:lnTo>
                      <a:pt x="48" y="15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C8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7" name="Freeform 22"/>
              <p:cNvSpPr>
                <a:spLocks/>
              </p:cNvSpPr>
              <p:nvPr/>
            </p:nvSpPr>
            <p:spPr bwMode="auto">
              <a:xfrm>
                <a:off x="975" y="2213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2 h 7"/>
                  <a:gd name="T6" fmla="*/ 0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C8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8" name="Freeform 23"/>
              <p:cNvSpPr>
                <a:spLocks/>
              </p:cNvSpPr>
              <p:nvPr/>
            </p:nvSpPr>
            <p:spPr bwMode="auto">
              <a:xfrm>
                <a:off x="975" y="2215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3 h 7"/>
                  <a:gd name="T6" fmla="*/ 0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CA7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9" name="Freeform 24"/>
              <p:cNvSpPr>
                <a:spLocks/>
              </p:cNvSpPr>
              <p:nvPr/>
            </p:nvSpPr>
            <p:spPr bwMode="auto">
              <a:xfrm>
                <a:off x="975" y="2218"/>
                <a:ext cx="48" cy="6"/>
              </a:xfrm>
              <a:custGeom>
                <a:avLst/>
                <a:gdLst>
                  <a:gd name="T0" fmla="*/ 48 w 48"/>
                  <a:gd name="T1" fmla="*/ 4 h 6"/>
                  <a:gd name="T2" fmla="*/ 47 w 48"/>
                  <a:gd name="T3" fmla="*/ 6 h 6"/>
                  <a:gd name="T4" fmla="*/ 0 w 48"/>
                  <a:gd name="T5" fmla="*/ 1 h 6"/>
                  <a:gd name="T6" fmla="*/ 0 w 48"/>
                  <a:gd name="T7" fmla="*/ 0 h 6"/>
                  <a:gd name="T8" fmla="*/ 48 w 4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48" y="4"/>
                    </a:moveTo>
                    <a:lnTo>
                      <a:pt x="47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C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0" name="Freeform 25"/>
              <p:cNvSpPr>
                <a:spLocks/>
              </p:cNvSpPr>
              <p:nvPr/>
            </p:nvSpPr>
            <p:spPr bwMode="auto">
              <a:xfrm>
                <a:off x="974" y="2219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2 h 7"/>
                  <a:gd name="T6" fmla="*/ 1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CE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1" name="Freeform 26"/>
              <p:cNvSpPr>
                <a:spLocks/>
              </p:cNvSpPr>
              <p:nvPr/>
            </p:nvSpPr>
            <p:spPr bwMode="auto">
              <a:xfrm>
                <a:off x="974" y="2221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3 h 7"/>
                  <a:gd name="T6" fmla="*/ 0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2" name="Freeform 27"/>
              <p:cNvSpPr>
                <a:spLocks/>
              </p:cNvSpPr>
              <p:nvPr/>
            </p:nvSpPr>
            <p:spPr bwMode="auto">
              <a:xfrm>
                <a:off x="973" y="2224"/>
                <a:ext cx="49" cy="15"/>
              </a:xfrm>
              <a:custGeom>
                <a:avLst/>
                <a:gdLst>
                  <a:gd name="T0" fmla="*/ 49 w 49"/>
                  <a:gd name="T1" fmla="*/ 4 h 15"/>
                  <a:gd name="T2" fmla="*/ 48 w 49"/>
                  <a:gd name="T3" fmla="*/ 15 h 15"/>
                  <a:gd name="T4" fmla="*/ 0 w 49"/>
                  <a:gd name="T5" fmla="*/ 10 h 15"/>
                  <a:gd name="T6" fmla="*/ 1 w 49"/>
                  <a:gd name="T7" fmla="*/ 0 h 15"/>
                  <a:gd name="T8" fmla="*/ 49 w 4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5">
                    <a:moveTo>
                      <a:pt x="49" y="4"/>
                    </a:moveTo>
                    <a:lnTo>
                      <a:pt x="48" y="15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D3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3" name="Freeform 28"/>
              <p:cNvSpPr>
                <a:spLocks/>
              </p:cNvSpPr>
              <p:nvPr/>
            </p:nvSpPr>
            <p:spPr bwMode="auto">
              <a:xfrm>
                <a:off x="974" y="2224"/>
                <a:ext cx="48" cy="6"/>
              </a:xfrm>
              <a:custGeom>
                <a:avLst/>
                <a:gdLst>
                  <a:gd name="T0" fmla="*/ 48 w 48"/>
                  <a:gd name="T1" fmla="*/ 4 h 6"/>
                  <a:gd name="T2" fmla="*/ 48 w 48"/>
                  <a:gd name="T3" fmla="*/ 6 h 6"/>
                  <a:gd name="T4" fmla="*/ 0 w 48"/>
                  <a:gd name="T5" fmla="*/ 1 h 6"/>
                  <a:gd name="T6" fmla="*/ 0 w 48"/>
                  <a:gd name="T7" fmla="*/ 0 h 6"/>
                  <a:gd name="T8" fmla="*/ 48 w 4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48" y="4"/>
                    </a:moveTo>
                    <a:lnTo>
                      <a:pt x="48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D3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4" name="Freeform 29"/>
              <p:cNvSpPr>
                <a:spLocks/>
              </p:cNvSpPr>
              <p:nvPr/>
            </p:nvSpPr>
            <p:spPr bwMode="auto">
              <a:xfrm>
                <a:off x="974" y="2225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2 h 7"/>
                  <a:gd name="T6" fmla="*/ 0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4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5" name="Freeform 30"/>
              <p:cNvSpPr>
                <a:spLocks/>
              </p:cNvSpPr>
              <p:nvPr/>
            </p:nvSpPr>
            <p:spPr bwMode="auto">
              <a:xfrm>
                <a:off x="974" y="2227"/>
                <a:ext cx="48" cy="6"/>
              </a:xfrm>
              <a:custGeom>
                <a:avLst/>
                <a:gdLst>
                  <a:gd name="T0" fmla="*/ 48 w 48"/>
                  <a:gd name="T1" fmla="*/ 5 h 6"/>
                  <a:gd name="T2" fmla="*/ 47 w 48"/>
                  <a:gd name="T3" fmla="*/ 6 h 6"/>
                  <a:gd name="T4" fmla="*/ 0 w 48"/>
                  <a:gd name="T5" fmla="*/ 1 h 6"/>
                  <a:gd name="T6" fmla="*/ 0 w 48"/>
                  <a:gd name="T7" fmla="*/ 0 h 6"/>
                  <a:gd name="T8" fmla="*/ 48 w 4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48" y="5"/>
                    </a:moveTo>
                    <a:lnTo>
                      <a:pt x="47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5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6" name="Freeform 31"/>
              <p:cNvSpPr>
                <a:spLocks/>
              </p:cNvSpPr>
              <p:nvPr/>
            </p:nvSpPr>
            <p:spPr bwMode="auto">
              <a:xfrm>
                <a:off x="974" y="2228"/>
                <a:ext cx="47" cy="7"/>
              </a:xfrm>
              <a:custGeom>
                <a:avLst/>
                <a:gdLst>
                  <a:gd name="T0" fmla="*/ 47 w 47"/>
                  <a:gd name="T1" fmla="*/ 5 h 7"/>
                  <a:gd name="T2" fmla="*/ 47 w 47"/>
                  <a:gd name="T3" fmla="*/ 7 h 7"/>
                  <a:gd name="T4" fmla="*/ 0 w 47"/>
                  <a:gd name="T5" fmla="*/ 3 h 7"/>
                  <a:gd name="T6" fmla="*/ 0 w 47"/>
                  <a:gd name="T7" fmla="*/ 0 h 7"/>
                  <a:gd name="T8" fmla="*/ 47 w 4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">
                    <a:moveTo>
                      <a:pt x="47" y="5"/>
                    </a:moveTo>
                    <a:lnTo>
                      <a:pt x="47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D6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7" name="Freeform 32"/>
              <p:cNvSpPr>
                <a:spLocks/>
              </p:cNvSpPr>
              <p:nvPr/>
            </p:nvSpPr>
            <p:spPr bwMode="auto">
              <a:xfrm>
                <a:off x="973" y="2231"/>
                <a:ext cx="48" cy="6"/>
              </a:xfrm>
              <a:custGeom>
                <a:avLst/>
                <a:gdLst>
                  <a:gd name="T0" fmla="*/ 48 w 48"/>
                  <a:gd name="T1" fmla="*/ 4 h 6"/>
                  <a:gd name="T2" fmla="*/ 48 w 48"/>
                  <a:gd name="T3" fmla="*/ 6 h 6"/>
                  <a:gd name="T4" fmla="*/ 0 w 48"/>
                  <a:gd name="T5" fmla="*/ 1 h 6"/>
                  <a:gd name="T6" fmla="*/ 1 w 48"/>
                  <a:gd name="T7" fmla="*/ 0 h 6"/>
                  <a:gd name="T8" fmla="*/ 48 w 4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48" y="4"/>
                    </a:moveTo>
                    <a:lnTo>
                      <a:pt x="48" y="6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D8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8" name="Freeform 33"/>
              <p:cNvSpPr>
                <a:spLocks/>
              </p:cNvSpPr>
              <p:nvPr/>
            </p:nvSpPr>
            <p:spPr bwMode="auto">
              <a:xfrm>
                <a:off x="973" y="2232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2 h 7"/>
                  <a:gd name="T6" fmla="*/ 0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9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9" name="Freeform 34"/>
              <p:cNvSpPr>
                <a:spLocks/>
              </p:cNvSpPr>
              <p:nvPr/>
            </p:nvSpPr>
            <p:spPr bwMode="auto">
              <a:xfrm>
                <a:off x="973" y="2234"/>
                <a:ext cx="48" cy="17"/>
              </a:xfrm>
              <a:custGeom>
                <a:avLst/>
                <a:gdLst>
                  <a:gd name="T0" fmla="*/ 48 w 48"/>
                  <a:gd name="T1" fmla="*/ 5 h 17"/>
                  <a:gd name="T2" fmla="*/ 48 w 48"/>
                  <a:gd name="T3" fmla="*/ 17 h 17"/>
                  <a:gd name="T4" fmla="*/ 0 w 48"/>
                  <a:gd name="T5" fmla="*/ 12 h 17"/>
                  <a:gd name="T6" fmla="*/ 0 w 48"/>
                  <a:gd name="T7" fmla="*/ 0 h 17"/>
                  <a:gd name="T8" fmla="*/ 48 w 48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7">
                    <a:moveTo>
                      <a:pt x="48" y="5"/>
                    </a:moveTo>
                    <a:lnTo>
                      <a:pt x="48" y="17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0" name="Freeform 35"/>
              <p:cNvSpPr>
                <a:spLocks/>
              </p:cNvSpPr>
              <p:nvPr/>
            </p:nvSpPr>
            <p:spPr bwMode="auto">
              <a:xfrm>
                <a:off x="973" y="2234"/>
                <a:ext cx="48" cy="6"/>
              </a:xfrm>
              <a:custGeom>
                <a:avLst/>
                <a:gdLst>
                  <a:gd name="T0" fmla="*/ 48 w 48"/>
                  <a:gd name="T1" fmla="*/ 5 h 6"/>
                  <a:gd name="T2" fmla="*/ 48 w 48"/>
                  <a:gd name="T3" fmla="*/ 6 h 6"/>
                  <a:gd name="T4" fmla="*/ 0 w 48"/>
                  <a:gd name="T5" fmla="*/ 1 h 6"/>
                  <a:gd name="T6" fmla="*/ 0 w 48"/>
                  <a:gd name="T7" fmla="*/ 0 h 6"/>
                  <a:gd name="T8" fmla="*/ 48 w 4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48" y="5"/>
                    </a:moveTo>
                    <a:lnTo>
                      <a:pt x="48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1" name="Freeform 36"/>
              <p:cNvSpPr>
                <a:spLocks/>
              </p:cNvSpPr>
              <p:nvPr/>
            </p:nvSpPr>
            <p:spPr bwMode="auto">
              <a:xfrm>
                <a:off x="973" y="2235"/>
                <a:ext cx="48" cy="8"/>
              </a:xfrm>
              <a:custGeom>
                <a:avLst/>
                <a:gdLst>
                  <a:gd name="T0" fmla="*/ 48 w 48"/>
                  <a:gd name="T1" fmla="*/ 5 h 8"/>
                  <a:gd name="T2" fmla="*/ 48 w 48"/>
                  <a:gd name="T3" fmla="*/ 8 h 8"/>
                  <a:gd name="T4" fmla="*/ 0 w 48"/>
                  <a:gd name="T5" fmla="*/ 3 h 8"/>
                  <a:gd name="T6" fmla="*/ 0 w 48"/>
                  <a:gd name="T7" fmla="*/ 0 h 8"/>
                  <a:gd name="T8" fmla="*/ 48 w 4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">
                    <a:moveTo>
                      <a:pt x="48" y="5"/>
                    </a:moveTo>
                    <a:lnTo>
                      <a:pt x="48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2" name="Freeform 37"/>
              <p:cNvSpPr>
                <a:spLocks/>
              </p:cNvSpPr>
              <p:nvPr/>
            </p:nvSpPr>
            <p:spPr bwMode="auto">
              <a:xfrm>
                <a:off x="973" y="2238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2 h 7"/>
                  <a:gd name="T6" fmla="*/ 0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C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3" name="Freeform 38"/>
              <p:cNvSpPr>
                <a:spLocks/>
              </p:cNvSpPr>
              <p:nvPr/>
            </p:nvSpPr>
            <p:spPr bwMode="auto">
              <a:xfrm>
                <a:off x="973" y="2240"/>
                <a:ext cx="48" cy="6"/>
              </a:xfrm>
              <a:custGeom>
                <a:avLst/>
                <a:gdLst>
                  <a:gd name="T0" fmla="*/ 48 w 48"/>
                  <a:gd name="T1" fmla="*/ 5 h 6"/>
                  <a:gd name="T2" fmla="*/ 48 w 48"/>
                  <a:gd name="T3" fmla="*/ 6 h 6"/>
                  <a:gd name="T4" fmla="*/ 0 w 48"/>
                  <a:gd name="T5" fmla="*/ 1 h 6"/>
                  <a:gd name="T6" fmla="*/ 0 w 48"/>
                  <a:gd name="T7" fmla="*/ 0 h 6"/>
                  <a:gd name="T8" fmla="*/ 48 w 4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48" y="5"/>
                    </a:moveTo>
                    <a:lnTo>
                      <a:pt x="48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D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4" name="Freeform 39"/>
              <p:cNvSpPr>
                <a:spLocks/>
              </p:cNvSpPr>
              <p:nvPr/>
            </p:nvSpPr>
            <p:spPr bwMode="auto">
              <a:xfrm>
                <a:off x="973" y="2241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3 h 7"/>
                  <a:gd name="T6" fmla="*/ 0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E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5" name="Freeform 40"/>
              <p:cNvSpPr>
                <a:spLocks/>
              </p:cNvSpPr>
              <p:nvPr/>
            </p:nvSpPr>
            <p:spPr bwMode="auto">
              <a:xfrm>
                <a:off x="973" y="2244"/>
                <a:ext cx="48" cy="7"/>
              </a:xfrm>
              <a:custGeom>
                <a:avLst/>
                <a:gdLst>
                  <a:gd name="T0" fmla="*/ 48 w 48"/>
                  <a:gd name="T1" fmla="*/ 4 h 7"/>
                  <a:gd name="T2" fmla="*/ 48 w 48"/>
                  <a:gd name="T3" fmla="*/ 7 h 7"/>
                  <a:gd name="T4" fmla="*/ 0 w 48"/>
                  <a:gd name="T5" fmla="*/ 2 h 7"/>
                  <a:gd name="T6" fmla="*/ 0 w 48"/>
                  <a:gd name="T7" fmla="*/ 0 h 7"/>
                  <a:gd name="T8" fmla="*/ 48 w 4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4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DF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6" name="Freeform 41"/>
              <p:cNvSpPr>
                <a:spLocks/>
              </p:cNvSpPr>
              <p:nvPr/>
            </p:nvSpPr>
            <p:spPr bwMode="auto">
              <a:xfrm>
                <a:off x="973" y="2246"/>
                <a:ext cx="48" cy="17"/>
              </a:xfrm>
              <a:custGeom>
                <a:avLst/>
                <a:gdLst>
                  <a:gd name="T0" fmla="*/ 48 w 48"/>
                  <a:gd name="T1" fmla="*/ 5 h 17"/>
                  <a:gd name="T2" fmla="*/ 48 w 48"/>
                  <a:gd name="T3" fmla="*/ 17 h 17"/>
                  <a:gd name="T4" fmla="*/ 0 w 48"/>
                  <a:gd name="T5" fmla="*/ 12 h 17"/>
                  <a:gd name="T6" fmla="*/ 0 w 48"/>
                  <a:gd name="T7" fmla="*/ 0 h 17"/>
                  <a:gd name="T8" fmla="*/ 48 w 48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7">
                    <a:moveTo>
                      <a:pt x="48" y="5"/>
                    </a:moveTo>
                    <a:lnTo>
                      <a:pt x="48" y="17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1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7" name="Freeform 42"/>
              <p:cNvSpPr>
                <a:spLocks/>
              </p:cNvSpPr>
              <p:nvPr/>
            </p:nvSpPr>
            <p:spPr bwMode="auto">
              <a:xfrm>
                <a:off x="973" y="2246"/>
                <a:ext cx="48" cy="8"/>
              </a:xfrm>
              <a:custGeom>
                <a:avLst/>
                <a:gdLst>
                  <a:gd name="T0" fmla="*/ 48 w 48"/>
                  <a:gd name="T1" fmla="*/ 5 h 8"/>
                  <a:gd name="T2" fmla="*/ 48 w 48"/>
                  <a:gd name="T3" fmla="*/ 8 h 8"/>
                  <a:gd name="T4" fmla="*/ 0 w 48"/>
                  <a:gd name="T5" fmla="*/ 4 h 8"/>
                  <a:gd name="T6" fmla="*/ 0 w 48"/>
                  <a:gd name="T7" fmla="*/ 0 h 8"/>
                  <a:gd name="T8" fmla="*/ 48 w 4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">
                    <a:moveTo>
                      <a:pt x="48" y="5"/>
                    </a:moveTo>
                    <a:lnTo>
                      <a:pt x="48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1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8" name="Freeform 43"/>
              <p:cNvSpPr>
                <a:spLocks/>
              </p:cNvSpPr>
              <p:nvPr/>
            </p:nvSpPr>
            <p:spPr bwMode="auto">
              <a:xfrm>
                <a:off x="973" y="2250"/>
                <a:ext cx="48" cy="8"/>
              </a:xfrm>
              <a:custGeom>
                <a:avLst/>
                <a:gdLst>
                  <a:gd name="T0" fmla="*/ 48 w 48"/>
                  <a:gd name="T1" fmla="*/ 4 h 8"/>
                  <a:gd name="T2" fmla="*/ 48 w 48"/>
                  <a:gd name="T3" fmla="*/ 8 h 8"/>
                  <a:gd name="T4" fmla="*/ 0 w 48"/>
                  <a:gd name="T5" fmla="*/ 3 h 8"/>
                  <a:gd name="T6" fmla="*/ 0 w 48"/>
                  <a:gd name="T7" fmla="*/ 0 h 8"/>
                  <a:gd name="T8" fmla="*/ 48 w 4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">
                    <a:moveTo>
                      <a:pt x="48" y="4"/>
                    </a:moveTo>
                    <a:lnTo>
                      <a:pt x="48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1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9" name="Freeform 44"/>
              <p:cNvSpPr>
                <a:spLocks/>
              </p:cNvSpPr>
              <p:nvPr/>
            </p:nvSpPr>
            <p:spPr bwMode="auto">
              <a:xfrm>
                <a:off x="973" y="2253"/>
                <a:ext cx="48" cy="10"/>
              </a:xfrm>
              <a:custGeom>
                <a:avLst/>
                <a:gdLst>
                  <a:gd name="T0" fmla="*/ 48 w 48"/>
                  <a:gd name="T1" fmla="*/ 5 h 10"/>
                  <a:gd name="T2" fmla="*/ 48 w 48"/>
                  <a:gd name="T3" fmla="*/ 10 h 10"/>
                  <a:gd name="T4" fmla="*/ 0 w 48"/>
                  <a:gd name="T5" fmla="*/ 5 h 10"/>
                  <a:gd name="T6" fmla="*/ 0 w 48"/>
                  <a:gd name="T7" fmla="*/ 0 h 10"/>
                  <a:gd name="T8" fmla="*/ 48 w 48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">
                    <a:moveTo>
                      <a:pt x="48" y="5"/>
                    </a:moveTo>
                    <a:lnTo>
                      <a:pt x="48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2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0" name="Freeform 45"/>
              <p:cNvSpPr>
                <a:spLocks/>
              </p:cNvSpPr>
              <p:nvPr/>
            </p:nvSpPr>
            <p:spPr bwMode="auto">
              <a:xfrm>
                <a:off x="973" y="2258"/>
                <a:ext cx="49" cy="16"/>
              </a:xfrm>
              <a:custGeom>
                <a:avLst/>
                <a:gdLst>
                  <a:gd name="T0" fmla="*/ 48 w 49"/>
                  <a:gd name="T1" fmla="*/ 5 h 16"/>
                  <a:gd name="T2" fmla="*/ 49 w 49"/>
                  <a:gd name="T3" fmla="*/ 16 h 16"/>
                  <a:gd name="T4" fmla="*/ 1 w 49"/>
                  <a:gd name="T5" fmla="*/ 12 h 16"/>
                  <a:gd name="T6" fmla="*/ 0 w 49"/>
                  <a:gd name="T7" fmla="*/ 0 h 16"/>
                  <a:gd name="T8" fmla="*/ 48 w 49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6">
                    <a:moveTo>
                      <a:pt x="48" y="5"/>
                    </a:moveTo>
                    <a:lnTo>
                      <a:pt x="49" y="16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4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1" name="Freeform 46"/>
              <p:cNvSpPr>
                <a:spLocks/>
              </p:cNvSpPr>
              <p:nvPr/>
            </p:nvSpPr>
            <p:spPr bwMode="auto">
              <a:xfrm>
                <a:off x="974" y="2270"/>
                <a:ext cx="49" cy="15"/>
              </a:xfrm>
              <a:custGeom>
                <a:avLst/>
                <a:gdLst>
                  <a:gd name="T0" fmla="*/ 48 w 49"/>
                  <a:gd name="T1" fmla="*/ 4 h 15"/>
                  <a:gd name="T2" fmla="*/ 49 w 49"/>
                  <a:gd name="T3" fmla="*/ 15 h 15"/>
                  <a:gd name="T4" fmla="*/ 2 w 49"/>
                  <a:gd name="T5" fmla="*/ 10 h 15"/>
                  <a:gd name="T6" fmla="*/ 0 w 49"/>
                  <a:gd name="T7" fmla="*/ 0 h 15"/>
                  <a:gd name="T8" fmla="*/ 48 w 4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5">
                    <a:moveTo>
                      <a:pt x="48" y="4"/>
                    </a:moveTo>
                    <a:lnTo>
                      <a:pt x="49" y="15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4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2" name="Freeform 47"/>
              <p:cNvSpPr>
                <a:spLocks/>
              </p:cNvSpPr>
              <p:nvPr/>
            </p:nvSpPr>
            <p:spPr bwMode="auto">
              <a:xfrm>
                <a:off x="974" y="2270"/>
                <a:ext cx="48" cy="8"/>
              </a:xfrm>
              <a:custGeom>
                <a:avLst/>
                <a:gdLst>
                  <a:gd name="T0" fmla="*/ 48 w 48"/>
                  <a:gd name="T1" fmla="*/ 4 h 8"/>
                  <a:gd name="T2" fmla="*/ 48 w 48"/>
                  <a:gd name="T3" fmla="*/ 8 h 8"/>
                  <a:gd name="T4" fmla="*/ 1 w 48"/>
                  <a:gd name="T5" fmla="*/ 3 h 8"/>
                  <a:gd name="T6" fmla="*/ 0 w 48"/>
                  <a:gd name="T7" fmla="*/ 0 h 8"/>
                  <a:gd name="T8" fmla="*/ 48 w 4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">
                    <a:moveTo>
                      <a:pt x="48" y="4"/>
                    </a:moveTo>
                    <a:lnTo>
                      <a:pt x="48" y="8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4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3" name="Freeform 48"/>
              <p:cNvSpPr>
                <a:spLocks/>
              </p:cNvSpPr>
              <p:nvPr/>
            </p:nvSpPr>
            <p:spPr bwMode="auto">
              <a:xfrm>
                <a:off x="975" y="2273"/>
                <a:ext cx="48" cy="8"/>
              </a:xfrm>
              <a:custGeom>
                <a:avLst/>
                <a:gdLst>
                  <a:gd name="T0" fmla="*/ 47 w 48"/>
                  <a:gd name="T1" fmla="*/ 5 h 8"/>
                  <a:gd name="T2" fmla="*/ 48 w 48"/>
                  <a:gd name="T3" fmla="*/ 8 h 8"/>
                  <a:gd name="T4" fmla="*/ 0 w 48"/>
                  <a:gd name="T5" fmla="*/ 4 h 8"/>
                  <a:gd name="T6" fmla="*/ 0 w 48"/>
                  <a:gd name="T7" fmla="*/ 0 h 8"/>
                  <a:gd name="T8" fmla="*/ 47 w 4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">
                    <a:moveTo>
                      <a:pt x="47" y="5"/>
                    </a:moveTo>
                    <a:lnTo>
                      <a:pt x="48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E3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4" name="Freeform 49"/>
              <p:cNvSpPr>
                <a:spLocks/>
              </p:cNvSpPr>
              <p:nvPr/>
            </p:nvSpPr>
            <p:spPr bwMode="auto">
              <a:xfrm>
                <a:off x="975" y="2277"/>
                <a:ext cx="48" cy="8"/>
              </a:xfrm>
              <a:custGeom>
                <a:avLst/>
                <a:gdLst>
                  <a:gd name="T0" fmla="*/ 48 w 48"/>
                  <a:gd name="T1" fmla="*/ 4 h 8"/>
                  <a:gd name="T2" fmla="*/ 48 w 48"/>
                  <a:gd name="T3" fmla="*/ 8 h 8"/>
                  <a:gd name="T4" fmla="*/ 1 w 48"/>
                  <a:gd name="T5" fmla="*/ 3 h 8"/>
                  <a:gd name="T6" fmla="*/ 0 w 48"/>
                  <a:gd name="T7" fmla="*/ 0 h 8"/>
                  <a:gd name="T8" fmla="*/ 48 w 4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">
                    <a:moveTo>
                      <a:pt x="48" y="4"/>
                    </a:moveTo>
                    <a:lnTo>
                      <a:pt x="48" y="8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2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5" name="Freeform 50"/>
              <p:cNvSpPr>
                <a:spLocks/>
              </p:cNvSpPr>
              <p:nvPr/>
            </p:nvSpPr>
            <p:spPr bwMode="auto">
              <a:xfrm>
                <a:off x="976" y="2280"/>
                <a:ext cx="50" cy="14"/>
              </a:xfrm>
              <a:custGeom>
                <a:avLst/>
                <a:gdLst>
                  <a:gd name="T0" fmla="*/ 47 w 50"/>
                  <a:gd name="T1" fmla="*/ 5 h 14"/>
                  <a:gd name="T2" fmla="*/ 50 w 50"/>
                  <a:gd name="T3" fmla="*/ 14 h 14"/>
                  <a:gd name="T4" fmla="*/ 1 w 50"/>
                  <a:gd name="T5" fmla="*/ 10 h 14"/>
                  <a:gd name="T6" fmla="*/ 0 w 50"/>
                  <a:gd name="T7" fmla="*/ 0 h 14"/>
                  <a:gd name="T8" fmla="*/ 47 w 50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4">
                    <a:moveTo>
                      <a:pt x="47" y="5"/>
                    </a:moveTo>
                    <a:lnTo>
                      <a:pt x="50" y="14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E1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6" name="Freeform 51"/>
              <p:cNvSpPr>
                <a:spLocks/>
              </p:cNvSpPr>
              <p:nvPr/>
            </p:nvSpPr>
            <p:spPr bwMode="auto">
              <a:xfrm>
                <a:off x="976" y="2280"/>
                <a:ext cx="49" cy="6"/>
              </a:xfrm>
              <a:custGeom>
                <a:avLst/>
                <a:gdLst>
                  <a:gd name="T0" fmla="*/ 47 w 49"/>
                  <a:gd name="T1" fmla="*/ 5 h 6"/>
                  <a:gd name="T2" fmla="*/ 49 w 49"/>
                  <a:gd name="T3" fmla="*/ 6 h 6"/>
                  <a:gd name="T4" fmla="*/ 0 w 49"/>
                  <a:gd name="T5" fmla="*/ 1 h 6"/>
                  <a:gd name="T6" fmla="*/ 0 w 49"/>
                  <a:gd name="T7" fmla="*/ 0 h 6"/>
                  <a:gd name="T8" fmla="*/ 47 w 4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">
                    <a:moveTo>
                      <a:pt x="47" y="5"/>
                    </a:moveTo>
                    <a:lnTo>
                      <a:pt x="49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E1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7" name="Freeform 52"/>
              <p:cNvSpPr>
                <a:spLocks/>
              </p:cNvSpPr>
              <p:nvPr/>
            </p:nvSpPr>
            <p:spPr bwMode="auto">
              <a:xfrm>
                <a:off x="976" y="2281"/>
                <a:ext cx="49" cy="7"/>
              </a:xfrm>
              <a:custGeom>
                <a:avLst/>
                <a:gdLst>
                  <a:gd name="T0" fmla="*/ 49 w 49"/>
                  <a:gd name="T1" fmla="*/ 5 h 7"/>
                  <a:gd name="T2" fmla="*/ 49 w 49"/>
                  <a:gd name="T3" fmla="*/ 7 h 7"/>
                  <a:gd name="T4" fmla="*/ 0 w 49"/>
                  <a:gd name="T5" fmla="*/ 3 h 7"/>
                  <a:gd name="T6" fmla="*/ 0 w 49"/>
                  <a:gd name="T7" fmla="*/ 0 h 7"/>
                  <a:gd name="T8" fmla="*/ 49 w 49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">
                    <a:moveTo>
                      <a:pt x="49" y="5"/>
                    </a:moveTo>
                    <a:lnTo>
                      <a:pt x="4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DF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8" name="Freeform 53"/>
              <p:cNvSpPr>
                <a:spLocks/>
              </p:cNvSpPr>
              <p:nvPr/>
            </p:nvSpPr>
            <p:spPr bwMode="auto">
              <a:xfrm>
                <a:off x="976" y="2284"/>
                <a:ext cx="49" cy="7"/>
              </a:xfrm>
              <a:custGeom>
                <a:avLst/>
                <a:gdLst>
                  <a:gd name="T0" fmla="*/ 49 w 49"/>
                  <a:gd name="T1" fmla="*/ 4 h 7"/>
                  <a:gd name="T2" fmla="*/ 49 w 49"/>
                  <a:gd name="T3" fmla="*/ 7 h 7"/>
                  <a:gd name="T4" fmla="*/ 1 w 49"/>
                  <a:gd name="T5" fmla="*/ 2 h 7"/>
                  <a:gd name="T6" fmla="*/ 0 w 49"/>
                  <a:gd name="T7" fmla="*/ 0 h 7"/>
                  <a:gd name="T8" fmla="*/ 49 w 49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">
                    <a:moveTo>
                      <a:pt x="49" y="4"/>
                    </a:moveTo>
                    <a:lnTo>
                      <a:pt x="49" y="7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DE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9" name="Freeform 54"/>
              <p:cNvSpPr>
                <a:spLocks/>
              </p:cNvSpPr>
              <p:nvPr/>
            </p:nvSpPr>
            <p:spPr bwMode="auto">
              <a:xfrm>
                <a:off x="977" y="2286"/>
                <a:ext cx="49" cy="6"/>
              </a:xfrm>
              <a:custGeom>
                <a:avLst/>
                <a:gdLst>
                  <a:gd name="T0" fmla="*/ 48 w 49"/>
                  <a:gd name="T1" fmla="*/ 5 h 6"/>
                  <a:gd name="T2" fmla="*/ 49 w 49"/>
                  <a:gd name="T3" fmla="*/ 6 h 6"/>
                  <a:gd name="T4" fmla="*/ 0 w 49"/>
                  <a:gd name="T5" fmla="*/ 1 h 6"/>
                  <a:gd name="T6" fmla="*/ 0 w 49"/>
                  <a:gd name="T7" fmla="*/ 0 h 6"/>
                  <a:gd name="T8" fmla="*/ 48 w 49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">
                    <a:moveTo>
                      <a:pt x="48" y="5"/>
                    </a:moveTo>
                    <a:lnTo>
                      <a:pt x="49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D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0" name="Freeform 55"/>
              <p:cNvSpPr>
                <a:spLocks/>
              </p:cNvSpPr>
              <p:nvPr/>
            </p:nvSpPr>
            <p:spPr bwMode="auto">
              <a:xfrm>
                <a:off x="977" y="2287"/>
                <a:ext cx="49" cy="7"/>
              </a:xfrm>
              <a:custGeom>
                <a:avLst/>
                <a:gdLst>
                  <a:gd name="T0" fmla="*/ 49 w 49"/>
                  <a:gd name="T1" fmla="*/ 5 h 7"/>
                  <a:gd name="T2" fmla="*/ 49 w 49"/>
                  <a:gd name="T3" fmla="*/ 7 h 7"/>
                  <a:gd name="T4" fmla="*/ 0 w 49"/>
                  <a:gd name="T5" fmla="*/ 3 h 7"/>
                  <a:gd name="T6" fmla="*/ 0 w 49"/>
                  <a:gd name="T7" fmla="*/ 0 h 7"/>
                  <a:gd name="T8" fmla="*/ 49 w 49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">
                    <a:moveTo>
                      <a:pt x="49" y="5"/>
                    </a:moveTo>
                    <a:lnTo>
                      <a:pt x="4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DC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1" name="Freeform 56"/>
              <p:cNvSpPr>
                <a:spLocks/>
              </p:cNvSpPr>
              <p:nvPr/>
            </p:nvSpPr>
            <p:spPr bwMode="auto">
              <a:xfrm>
                <a:off x="977" y="2290"/>
                <a:ext cx="51" cy="11"/>
              </a:xfrm>
              <a:custGeom>
                <a:avLst/>
                <a:gdLst>
                  <a:gd name="T0" fmla="*/ 49 w 51"/>
                  <a:gd name="T1" fmla="*/ 4 h 11"/>
                  <a:gd name="T2" fmla="*/ 51 w 51"/>
                  <a:gd name="T3" fmla="*/ 11 h 11"/>
                  <a:gd name="T4" fmla="*/ 4 w 51"/>
                  <a:gd name="T5" fmla="*/ 7 h 11"/>
                  <a:gd name="T6" fmla="*/ 0 w 51"/>
                  <a:gd name="T7" fmla="*/ 0 h 11"/>
                  <a:gd name="T8" fmla="*/ 49 w 51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1">
                    <a:moveTo>
                      <a:pt x="49" y="4"/>
                    </a:moveTo>
                    <a:lnTo>
                      <a:pt x="51" y="11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2" name="Freeform 57"/>
              <p:cNvSpPr>
                <a:spLocks/>
              </p:cNvSpPr>
              <p:nvPr/>
            </p:nvSpPr>
            <p:spPr bwMode="auto">
              <a:xfrm>
                <a:off x="977" y="2290"/>
                <a:ext cx="50" cy="6"/>
              </a:xfrm>
              <a:custGeom>
                <a:avLst/>
                <a:gdLst>
                  <a:gd name="T0" fmla="*/ 49 w 50"/>
                  <a:gd name="T1" fmla="*/ 4 h 6"/>
                  <a:gd name="T2" fmla="*/ 50 w 50"/>
                  <a:gd name="T3" fmla="*/ 6 h 6"/>
                  <a:gd name="T4" fmla="*/ 2 w 50"/>
                  <a:gd name="T5" fmla="*/ 1 h 6"/>
                  <a:gd name="T6" fmla="*/ 0 w 50"/>
                  <a:gd name="T7" fmla="*/ 0 h 6"/>
                  <a:gd name="T8" fmla="*/ 49 w 5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">
                    <a:moveTo>
                      <a:pt x="49" y="4"/>
                    </a:moveTo>
                    <a:lnTo>
                      <a:pt x="50" y="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3" name="Freeform 58"/>
              <p:cNvSpPr>
                <a:spLocks/>
              </p:cNvSpPr>
              <p:nvPr/>
            </p:nvSpPr>
            <p:spPr bwMode="auto">
              <a:xfrm>
                <a:off x="979" y="2291"/>
                <a:ext cx="48" cy="7"/>
              </a:xfrm>
              <a:custGeom>
                <a:avLst/>
                <a:gdLst>
                  <a:gd name="T0" fmla="*/ 48 w 48"/>
                  <a:gd name="T1" fmla="*/ 5 h 7"/>
                  <a:gd name="T2" fmla="*/ 48 w 48"/>
                  <a:gd name="T3" fmla="*/ 7 h 7"/>
                  <a:gd name="T4" fmla="*/ 0 w 48"/>
                  <a:gd name="T5" fmla="*/ 2 h 7"/>
                  <a:gd name="T6" fmla="*/ 0 w 48"/>
                  <a:gd name="T7" fmla="*/ 0 h 7"/>
                  <a:gd name="T8" fmla="*/ 48 w 4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8" y="5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9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4" name="Freeform 59"/>
              <p:cNvSpPr>
                <a:spLocks/>
              </p:cNvSpPr>
              <p:nvPr/>
            </p:nvSpPr>
            <p:spPr bwMode="auto">
              <a:xfrm>
                <a:off x="979" y="2293"/>
                <a:ext cx="49" cy="7"/>
              </a:xfrm>
              <a:custGeom>
                <a:avLst/>
                <a:gdLst>
                  <a:gd name="T0" fmla="*/ 48 w 49"/>
                  <a:gd name="T1" fmla="*/ 5 h 7"/>
                  <a:gd name="T2" fmla="*/ 49 w 49"/>
                  <a:gd name="T3" fmla="*/ 7 h 7"/>
                  <a:gd name="T4" fmla="*/ 1 w 49"/>
                  <a:gd name="T5" fmla="*/ 3 h 7"/>
                  <a:gd name="T6" fmla="*/ 0 w 49"/>
                  <a:gd name="T7" fmla="*/ 0 h 7"/>
                  <a:gd name="T8" fmla="*/ 48 w 49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">
                    <a:moveTo>
                      <a:pt x="48" y="5"/>
                    </a:moveTo>
                    <a:lnTo>
                      <a:pt x="49" y="7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D7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5" name="Freeform 60"/>
              <p:cNvSpPr>
                <a:spLocks/>
              </p:cNvSpPr>
              <p:nvPr/>
            </p:nvSpPr>
            <p:spPr bwMode="auto">
              <a:xfrm>
                <a:off x="980" y="2296"/>
                <a:ext cx="48" cy="5"/>
              </a:xfrm>
              <a:custGeom>
                <a:avLst/>
                <a:gdLst>
                  <a:gd name="T0" fmla="*/ 48 w 48"/>
                  <a:gd name="T1" fmla="*/ 4 h 5"/>
                  <a:gd name="T2" fmla="*/ 48 w 48"/>
                  <a:gd name="T3" fmla="*/ 5 h 5"/>
                  <a:gd name="T4" fmla="*/ 1 w 48"/>
                  <a:gd name="T5" fmla="*/ 1 h 5"/>
                  <a:gd name="T6" fmla="*/ 0 w 48"/>
                  <a:gd name="T7" fmla="*/ 0 h 5"/>
                  <a:gd name="T8" fmla="*/ 48 w 4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">
                    <a:moveTo>
                      <a:pt x="48" y="4"/>
                    </a:moveTo>
                    <a:lnTo>
                      <a:pt x="48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D5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6" name="Freeform 61"/>
              <p:cNvSpPr>
                <a:spLocks/>
              </p:cNvSpPr>
              <p:nvPr/>
            </p:nvSpPr>
            <p:spPr bwMode="auto">
              <a:xfrm>
                <a:off x="981" y="2297"/>
                <a:ext cx="51" cy="10"/>
              </a:xfrm>
              <a:custGeom>
                <a:avLst/>
                <a:gdLst>
                  <a:gd name="T0" fmla="*/ 47 w 51"/>
                  <a:gd name="T1" fmla="*/ 4 h 10"/>
                  <a:gd name="T2" fmla="*/ 51 w 51"/>
                  <a:gd name="T3" fmla="*/ 10 h 10"/>
                  <a:gd name="T4" fmla="*/ 2 w 51"/>
                  <a:gd name="T5" fmla="*/ 6 h 10"/>
                  <a:gd name="T6" fmla="*/ 0 w 51"/>
                  <a:gd name="T7" fmla="*/ 0 h 10"/>
                  <a:gd name="T8" fmla="*/ 47 w 51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0">
                    <a:moveTo>
                      <a:pt x="47" y="4"/>
                    </a:moveTo>
                    <a:lnTo>
                      <a:pt x="51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D3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7" name="Freeform 62"/>
              <p:cNvSpPr>
                <a:spLocks/>
              </p:cNvSpPr>
              <p:nvPr/>
            </p:nvSpPr>
            <p:spPr bwMode="auto">
              <a:xfrm>
                <a:off x="981" y="2297"/>
                <a:ext cx="48" cy="7"/>
              </a:xfrm>
              <a:custGeom>
                <a:avLst/>
                <a:gdLst>
                  <a:gd name="T0" fmla="*/ 47 w 48"/>
                  <a:gd name="T1" fmla="*/ 4 h 7"/>
                  <a:gd name="T2" fmla="*/ 48 w 48"/>
                  <a:gd name="T3" fmla="*/ 7 h 7"/>
                  <a:gd name="T4" fmla="*/ 0 w 48"/>
                  <a:gd name="T5" fmla="*/ 2 h 7"/>
                  <a:gd name="T6" fmla="*/ 0 w 48"/>
                  <a:gd name="T7" fmla="*/ 0 h 7"/>
                  <a:gd name="T8" fmla="*/ 47 w 4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">
                    <a:moveTo>
                      <a:pt x="47" y="4"/>
                    </a:moveTo>
                    <a:lnTo>
                      <a:pt x="48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D3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8" name="Freeform 63"/>
              <p:cNvSpPr>
                <a:spLocks/>
              </p:cNvSpPr>
              <p:nvPr/>
            </p:nvSpPr>
            <p:spPr bwMode="auto">
              <a:xfrm>
                <a:off x="981" y="2299"/>
                <a:ext cx="49" cy="7"/>
              </a:xfrm>
              <a:custGeom>
                <a:avLst/>
                <a:gdLst>
                  <a:gd name="T0" fmla="*/ 48 w 49"/>
                  <a:gd name="T1" fmla="*/ 5 h 7"/>
                  <a:gd name="T2" fmla="*/ 49 w 49"/>
                  <a:gd name="T3" fmla="*/ 7 h 7"/>
                  <a:gd name="T4" fmla="*/ 1 w 49"/>
                  <a:gd name="T5" fmla="*/ 2 h 7"/>
                  <a:gd name="T6" fmla="*/ 0 w 49"/>
                  <a:gd name="T7" fmla="*/ 0 h 7"/>
                  <a:gd name="T8" fmla="*/ 48 w 49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">
                    <a:moveTo>
                      <a:pt x="48" y="5"/>
                    </a:moveTo>
                    <a:lnTo>
                      <a:pt x="49" y="7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CF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9" name="Freeform 64"/>
              <p:cNvSpPr>
                <a:spLocks/>
              </p:cNvSpPr>
              <p:nvPr/>
            </p:nvSpPr>
            <p:spPr bwMode="auto">
              <a:xfrm>
                <a:off x="982" y="2301"/>
                <a:ext cx="50" cy="6"/>
              </a:xfrm>
              <a:custGeom>
                <a:avLst/>
                <a:gdLst>
                  <a:gd name="T0" fmla="*/ 48 w 50"/>
                  <a:gd name="T1" fmla="*/ 5 h 6"/>
                  <a:gd name="T2" fmla="*/ 50 w 50"/>
                  <a:gd name="T3" fmla="*/ 6 h 6"/>
                  <a:gd name="T4" fmla="*/ 1 w 50"/>
                  <a:gd name="T5" fmla="*/ 2 h 6"/>
                  <a:gd name="T6" fmla="*/ 0 w 50"/>
                  <a:gd name="T7" fmla="*/ 0 h 6"/>
                  <a:gd name="T8" fmla="*/ 48 w 50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">
                    <a:moveTo>
                      <a:pt x="48" y="5"/>
                    </a:moveTo>
                    <a:lnTo>
                      <a:pt x="50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CB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0" name="Freeform 65"/>
              <p:cNvSpPr>
                <a:spLocks/>
              </p:cNvSpPr>
              <p:nvPr/>
            </p:nvSpPr>
            <p:spPr bwMode="auto">
              <a:xfrm>
                <a:off x="983" y="2303"/>
                <a:ext cx="51" cy="9"/>
              </a:xfrm>
              <a:custGeom>
                <a:avLst/>
                <a:gdLst>
                  <a:gd name="T0" fmla="*/ 49 w 51"/>
                  <a:gd name="T1" fmla="*/ 4 h 9"/>
                  <a:gd name="T2" fmla="*/ 51 w 51"/>
                  <a:gd name="T3" fmla="*/ 9 h 9"/>
                  <a:gd name="T4" fmla="*/ 4 w 51"/>
                  <a:gd name="T5" fmla="*/ 4 h 9"/>
                  <a:gd name="T6" fmla="*/ 0 w 51"/>
                  <a:gd name="T7" fmla="*/ 0 h 9"/>
                  <a:gd name="T8" fmla="*/ 49 w 51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9">
                    <a:moveTo>
                      <a:pt x="49" y="4"/>
                    </a:moveTo>
                    <a:lnTo>
                      <a:pt x="51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C8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1" name="Freeform 66"/>
              <p:cNvSpPr>
                <a:spLocks/>
              </p:cNvSpPr>
              <p:nvPr/>
            </p:nvSpPr>
            <p:spPr bwMode="auto">
              <a:xfrm>
                <a:off x="983" y="2303"/>
                <a:ext cx="50" cy="7"/>
              </a:xfrm>
              <a:custGeom>
                <a:avLst/>
                <a:gdLst>
                  <a:gd name="T0" fmla="*/ 49 w 50"/>
                  <a:gd name="T1" fmla="*/ 4 h 7"/>
                  <a:gd name="T2" fmla="*/ 50 w 50"/>
                  <a:gd name="T3" fmla="*/ 7 h 7"/>
                  <a:gd name="T4" fmla="*/ 1 w 50"/>
                  <a:gd name="T5" fmla="*/ 2 h 7"/>
                  <a:gd name="T6" fmla="*/ 0 w 50"/>
                  <a:gd name="T7" fmla="*/ 0 h 7"/>
                  <a:gd name="T8" fmla="*/ 49 w 5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">
                    <a:moveTo>
                      <a:pt x="49" y="4"/>
                    </a:moveTo>
                    <a:lnTo>
                      <a:pt x="50" y="7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C8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2" name="Freeform 67"/>
              <p:cNvSpPr>
                <a:spLocks/>
              </p:cNvSpPr>
              <p:nvPr/>
            </p:nvSpPr>
            <p:spPr bwMode="auto">
              <a:xfrm>
                <a:off x="984" y="2305"/>
                <a:ext cx="50" cy="7"/>
              </a:xfrm>
              <a:custGeom>
                <a:avLst/>
                <a:gdLst>
                  <a:gd name="T0" fmla="*/ 49 w 50"/>
                  <a:gd name="T1" fmla="*/ 5 h 7"/>
                  <a:gd name="T2" fmla="*/ 50 w 50"/>
                  <a:gd name="T3" fmla="*/ 7 h 7"/>
                  <a:gd name="T4" fmla="*/ 3 w 50"/>
                  <a:gd name="T5" fmla="*/ 2 h 7"/>
                  <a:gd name="T6" fmla="*/ 0 w 50"/>
                  <a:gd name="T7" fmla="*/ 0 h 7"/>
                  <a:gd name="T8" fmla="*/ 49 w 5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">
                    <a:moveTo>
                      <a:pt x="49" y="5"/>
                    </a:moveTo>
                    <a:lnTo>
                      <a:pt x="50" y="7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C2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3" name="Freeform 68"/>
              <p:cNvSpPr>
                <a:spLocks/>
              </p:cNvSpPr>
              <p:nvPr/>
            </p:nvSpPr>
            <p:spPr bwMode="auto">
              <a:xfrm>
                <a:off x="987" y="2307"/>
                <a:ext cx="50" cy="7"/>
              </a:xfrm>
              <a:custGeom>
                <a:avLst/>
                <a:gdLst>
                  <a:gd name="T0" fmla="*/ 47 w 50"/>
                  <a:gd name="T1" fmla="*/ 5 h 7"/>
                  <a:gd name="T2" fmla="*/ 50 w 50"/>
                  <a:gd name="T3" fmla="*/ 7 h 7"/>
                  <a:gd name="T4" fmla="*/ 2 w 50"/>
                  <a:gd name="T5" fmla="*/ 3 h 7"/>
                  <a:gd name="T6" fmla="*/ 0 w 50"/>
                  <a:gd name="T7" fmla="*/ 0 h 7"/>
                  <a:gd name="T8" fmla="*/ 47 w 5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">
                    <a:moveTo>
                      <a:pt x="47" y="5"/>
                    </a:moveTo>
                    <a:lnTo>
                      <a:pt x="50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BC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4" name="Freeform 69"/>
              <p:cNvSpPr>
                <a:spLocks/>
              </p:cNvSpPr>
              <p:nvPr/>
            </p:nvSpPr>
            <p:spPr bwMode="auto">
              <a:xfrm>
                <a:off x="986" y="2190"/>
                <a:ext cx="51" cy="5"/>
              </a:xfrm>
              <a:custGeom>
                <a:avLst/>
                <a:gdLst>
                  <a:gd name="T0" fmla="*/ 51 w 51"/>
                  <a:gd name="T1" fmla="*/ 4 h 5"/>
                  <a:gd name="T2" fmla="*/ 48 w 51"/>
                  <a:gd name="T3" fmla="*/ 5 h 5"/>
                  <a:gd name="T4" fmla="*/ 0 w 51"/>
                  <a:gd name="T5" fmla="*/ 1 h 5"/>
                  <a:gd name="T6" fmla="*/ 3 w 51"/>
                  <a:gd name="T7" fmla="*/ 0 h 5"/>
                  <a:gd name="T8" fmla="*/ 51 w 5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">
                    <a:moveTo>
                      <a:pt x="51" y="4"/>
                    </a:moveTo>
                    <a:lnTo>
                      <a:pt x="48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9A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5" name="Freeform 70"/>
              <p:cNvSpPr>
                <a:spLocks/>
              </p:cNvSpPr>
              <p:nvPr/>
            </p:nvSpPr>
            <p:spPr bwMode="auto">
              <a:xfrm>
                <a:off x="1021" y="2194"/>
                <a:ext cx="33" cy="120"/>
              </a:xfrm>
              <a:custGeom>
                <a:avLst/>
                <a:gdLst>
                  <a:gd name="T0" fmla="*/ 13 w 33"/>
                  <a:gd name="T1" fmla="*/ 1 h 120"/>
                  <a:gd name="T2" fmla="*/ 9 w 33"/>
                  <a:gd name="T3" fmla="*/ 4 h 120"/>
                  <a:gd name="T4" fmla="*/ 7 w 33"/>
                  <a:gd name="T5" fmla="*/ 8 h 120"/>
                  <a:gd name="T6" fmla="*/ 5 w 33"/>
                  <a:gd name="T7" fmla="*/ 16 h 120"/>
                  <a:gd name="T8" fmla="*/ 2 w 33"/>
                  <a:gd name="T9" fmla="*/ 24 h 120"/>
                  <a:gd name="T10" fmla="*/ 1 w 33"/>
                  <a:gd name="T11" fmla="*/ 34 h 120"/>
                  <a:gd name="T12" fmla="*/ 0 w 33"/>
                  <a:gd name="T13" fmla="*/ 45 h 120"/>
                  <a:gd name="T14" fmla="*/ 0 w 33"/>
                  <a:gd name="T15" fmla="*/ 57 h 120"/>
                  <a:gd name="T16" fmla="*/ 0 w 33"/>
                  <a:gd name="T17" fmla="*/ 69 h 120"/>
                  <a:gd name="T18" fmla="*/ 1 w 33"/>
                  <a:gd name="T19" fmla="*/ 80 h 120"/>
                  <a:gd name="T20" fmla="*/ 2 w 33"/>
                  <a:gd name="T21" fmla="*/ 91 h 120"/>
                  <a:gd name="T22" fmla="*/ 5 w 33"/>
                  <a:gd name="T23" fmla="*/ 100 h 120"/>
                  <a:gd name="T24" fmla="*/ 7 w 33"/>
                  <a:gd name="T25" fmla="*/ 107 h 120"/>
                  <a:gd name="T26" fmla="*/ 11 w 33"/>
                  <a:gd name="T27" fmla="*/ 113 h 120"/>
                  <a:gd name="T28" fmla="*/ 13 w 33"/>
                  <a:gd name="T29" fmla="*/ 118 h 120"/>
                  <a:gd name="T30" fmla="*/ 16 w 33"/>
                  <a:gd name="T31" fmla="*/ 120 h 120"/>
                  <a:gd name="T32" fmla="*/ 20 w 33"/>
                  <a:gd name="T33" fmla="*/ 119 h 120"/>
                  <a:gd name="T34" fmla="*/ 24 w 33"/>
                  <a:gd name="T35" fmla="*/ 117 h 120"/>
                  <a:gd name="T36" fmla="*/ 26 w 33"/>
                  <a:gd name="T37" fmla="*/ 112 h 120"/>
                  <a:gd name="T38" fmla="*/ 28 w 33"/>
                  <a:gd name="T39" fmla="*/ 105 h 120"/>
                  <a:gd name="T40" fmla="*/ 31 w 33"/>
                  <a:gd name="T41" fmla="*/ 97 h 120"/>
                  <a:gd name="T42" fmla="*/ 32 w 33"/>
                  <a:gd name="T43" fmla="*/ 86 h 120"/>
                  <a:gd name="T44" fmla="*/ 33 w 33"/>
                  <a:gd name="T45" fmla="*/ 76 h 120"/>
                  <a:gd name="T46" fmla="*/ 33 w 33"/>
                  <a:gd name="T47" fmla="*/ 64 h 120"/>
                  <a:gd name="T48" fmla="*/ 33 w 33"/>
                  <a:gd name="T49" fmla="*/ 52 h 120"/>
                  <a:gd name="T50" fmla="*/ 32 w 33"/>
                  <a:gd name="T51" fmla="*/ 40 h 120"/>
                  <a:gd name="T52" fmla="*/ 31 w 33"/>
                  <a:gd name="T53" fmla="*/ 30 h 120"/>
                  <a:gd name="T54" fmla="*/ 28 w 33"/>
                  <a:gd name="T55" fmla="*/ 20 h 120"/>
                  <a:gd name="T56" fmla="*/ 26 w 33"/>
                  <a:gd name="T57" fmla="*/ 13 h 120"/>
                  <a:gd name="T58" fmla="*/ 22 w 33"/>
                  <a:gd name="T59" fmla="*/ 7 h 120"/>
                  <a:gd name="T60" fmla="*/ 20 w 33"/>
                  <a:gd name="T61" fmla="*/ 3 h 120"/>
                  <a:gd name="T62" fmla="*/ 16 w 33"/>
                  <a:gd name="T63" fmla="*/ 0 h 120"/>
                  <a:gd name="T64" fmla="*/ 13 w 33"/>
                  <a:gd name="T65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120">
                    <a:moveTo>
                      <a:pt x="13" y="1"/>
                    </a:moveTo>
                    <a:lnTo>
                      <a:pt x="9" y="4"/>
                    </a:lnTo>
                    <a:lnTo>
                      <a:pt x="7" y="8"/>
                    </a:lnTo>
                    <a:lnTo>
                      <a:pt x="5" y="16"/>
                    </a:lnTo>
                    <a:lnTo>
                      <a:pt x="2" y="24"/>
                    </a:lnTo>
                    <a:lnTo>
                      <a:pt x="1" y="34"/>
                    </a:lnTo>
                    <a:lnTo>
                      <a:pt x="0" y="45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1" y="80"/>
                    </a:lnTo>
                    <a:lnTo>
                      <a:pt x="2" y="91"/>
                    </a:lnTo>
                    <a:lnTo>
                      <a:pt x="5" y="100"/>
                    </a:lnTo>
                    <a:lnTo>
                      <a:pt x="7" y="107"/>
                    </a:lnTo>
                    <a:lnTo>
                      <a:pt x="11" y="113"/>
                    </a:lnTo>
                    <a:lnTo>
                      <a:pt x="13" y="118"/>
                    </a:lnTo>
                    <a:lnTo>
                      <a:pt x="16" y="120"/>
                    </a:lnTo>
                    <a:lnTo>
                      <a:pt x="20" y="119"/>
                    </a:lnTo>
                    <a:lnTo>
                      <a:pt x="24" y="117"/>
                    </a:lnTo>
                    <a:lnTo>
                      <a:pt x="26" y="112"/>
                    </a:lnTo>
                    <a:lnTo>
                      <a:pt x="28" y="105"/>
                    </a:lnTo>
                    <a:lnTo>
                      <a:pt x="31" y="97"/>
                    </a:lnTo>
                    <a:lnTo>
                      <a:pt x="32" y="86"/>
                    </a:lnTo>
                    <a:lnTo>
                      <a:pt x="33" y="76"/>
                    </a:lnTo>
                    <a:lnTo>
                      <a:pt x="33" y="64"/>
                    </a:lnTo>
                    <a:lnTo>
                      <a:pt x="33" y="52"/>
                    </a:lnTo>
                    <a:lnTo>
                      <a:pt x="32" y="40"/>
                    </a:lnTo>
                    <a:lnTo>
                      <a:pt x="31" y="30"/>
                    </a:lnTo>
                    <a:lnTo>
                      <a:pt x="28" y="20"/>
                    </a:lnTo>
                    <a:lnTo>
                      <a:pt x="26" y="13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932" y="580"/>
              <a:ext cx="1500" cy="965"/>
              <a:chOff x="932" y="580"/>
              <a:chExt cx="1500" cy="965"/>
            </a:xfrm>
          </p:grpSpPr>
          <p:sp>
            <p:nvSpPr>
              <p:cNvPr id="40317" name="Freeform 72"/>
              <p:cNvSpPr>
                <a:spLocks/>
              </p:cNvSpPr>
              <p:nvPr/>
            </p:nvSpPr>
            <p:spPr bwMode="auto">
              <a:xfrm>
                <a:off x="2192" y="580"/>
                <a:ext cx="240" cy="965"/>
              </a:xfrm>
              <a:custGeom>
                <a:avLst/>
                <a:gdLst>
                  <a:gd name="T0" fmla="*/ 0 w 240"/>
                  <a:gd name="T1" fmla="*/ 965 h 965"/>
                  <a:gd name="T2" fmla="*/ 0 w 240"/>
                  <a:gd name="T3" fmla="*/ 240 h 965"/>
                  <a:gd name="T4" fmla="*/ 240 w 240"/>
                  <a:gd name="T5" fmla="*/ 0 h 965"/>
                  <a:gd name="T6" fmla="*/ 240 w 240"/>
                  <a:gd name="T7" fmla="*/ 725 h 965"/>
                  <a:gd name="T8" fmla="*/ 0 w 240"/>
                  <a:gd name="T9" fmla="*/ 965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965">
                    <a:moveTo>
                      <a:pt x="0" y="965"/>
                    </a:moveTo>
                    <a:lnTo>
                      <a:pt x="0" y="240"/>
                    </a:lnTo>
                    <a:lnTo>
                      <a:pt x="240" y="0"/>
                    </a:lnTo>
                    <a:lnTo>
                      <a:pt x="240" y="725"/>
                    </a:lnTo>
                    <a:lnTo>
                      <a:pt x="0" y="965"/>
                    </a:lnTo>
                    <a:close/>
                  </a:path>
                </a:pathLst>
              </a:custGeom>
              <a:solidFill>
                <a:srgbClr val="797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8" name="Freeform 73"/>
              <p:cNvSpPr>
                <a:spLocks/>
              </p:cNvSpPr>
              <p:nvPr/>
            </p:nvSpPr>
            <p:spPr bwMode="auto">
              <a:xfrm>
                <a:off x="932" y="580"/>
                <a:ext cx="1500" cy="240"/>
              </a:xfrm>
              <a:custGeom>
                <a:avLst/>
                <a:gdLst>
                  <a:gd name="T0" fmla="*/ 1260 w 1500"/>
                  <a:gd name="T1" fmla="*/ 240 h 240"/>
                  <a:gd name="T2" fmla="*/ 0 w 1500"/>
                  <a:gd name="T3" fmla="*/ 240 h 240"/>
                  <a:gd name="T4" fmla="*/ 240 w 1500"/>
                  <a:gd name="T5" fmla="*/ 0 h 240"/>
                  <a:gd name="T6" fmla="*/ 1500 w 1500"/>
                  <a:gd name="T7" fmla="*/ 0 h 240"/>
                  <a:gd name="T8" fmla="*/ 1260 w 1500"/>
                  <a:gd name="T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0" h="240">
                    <a:moveTo>
                      <a:pt x="1260" y="240"/>
                    </a:moveTo>
                    <a:lnTo>
                      <a:pt x="0" y="240"/>
                    </a:lnTo>
                    <a:lnTo>
                      <a:pt x="240" y="0"/>
                    </a:lnTo>
                    <a:lnTo>
                      <a:pt x="1500" y="0"/>
                    </a:lnTo>
                    <a:lnTo>
                      <a:pt x="1260" y="240"/>
                    </a:lnTo>
                    <a:close/>
                  </a:path>
                </a:pathLst>
              </a:custGeom>
              <a:solidFill>
                <a:srgbClr val="B3B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9" name="Rectangle 74"/>
              <p:cNvSpPr>
                <a:spLocks noChangeArrowheads="1"/>
              </p:cNvSpPr>
              <p:nvPr/>
            </p:nvSpPr>
            <p:spPr bwMode="auto">
              <a:xfrm>
                <a:off x="932" y="820"/>
                <a:ext cx="1260" cy="725"/>
              </a:xfrm>
              <a:prstGeom prst="rect">
                <a:avLst/>
              </a:prstGeom>
              <a:solidFill>
                <a:srgbClr val="9C9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30"/>
            <p:cNvGrpSpPr>
              <a:grpSpLocks/>
            </p:cNvGrpSpPr>
            <p:nvPr/>
          </p:nvGrpSpPr>
          <p:grpSpPr bwMode="auto">
            <a:xfrm>
              <a:off x="1042" y="1432"/>
              <a:ext cx="93" cy="92"/>
              <a:chOff x="1042" y="1432"/>
              <a:chExt cx="93" cy="92"/>
            </a:xfrm>
          </p:grpSpPr>
          <p:sp>
            <p:nvSpPr>
              <p:cNvPr id="40263" name="Freeform 76"/>
              <p:cNvSpPr>
                <a:spLocks/>
              </p:cNvSpPr>
              <p:nvPr/>
            </p:nvSpPr>
            <p:spPr bwMode="auto">
              <a:xfrm>
                <a:off x="1072" y="1432"/>
                <a:ext cx="27" cy="19"/>
              </a:xfrm>
              <a:custGeom>
                <a:avLst/>
                <a:gdLst>
                  <a:gd name="T0" fmla="*/ 7 w 27"/>
                  <a:gd name="T1" fmla="*/ 19 h 19"/>
                  <a:gd name="T2" fmla="*/ 0 w 27"/>
                  <a:gd name="T3" fmla="*/ 19 h 19"/>
                  <a:gd name="T4" fmla="*/ 20 w 27"/>
                  <a:gd name="T5" fmla="*/ 0 h 19"/>
                  <a:gd name="T6" fmla="*/ 27 w 27"/>
                  <a:gd name="T7" fmla="*/ 1 h 19"/>
                  <a:gd name="T8" fmla="*/ 7 w 2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7" y="1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9D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4" name="Freeform 77"/>
              <p:cNvSpPr>
                <a:spLocks/>
              </p:cNvSpPr>
              <p:nvPr/>
            </p:nvSpPr>
            <p:spPr bwMode="auto">
              <a:xfrm>
                <a:off x="1076" y="1433"/>
                <a:ext cx="23" cy="18"/>
              </a:xfrm>
              <a:custGeom>
                <a:avLst/>
                <a:gdLst>
                  <a:gd name="T0" fmla="*/ 3 w 23"/>
                  <a:gd name="T1" fmla="*/ 18 h 18"/>
                  <a:gd name="T2" fmla="*/ 0 w 23"/>
                  <a:gd name="T3" fmla="*/ 18 h 18"/>
                  <a:gd name="T4" fmla="*/ 20 w 23"/>
                  <a:gd name="T5" fmla="*/ 0 h 18"/>
                  <a:gd name="T6" fmla="*/ 23 w 23"/>
                  <a:gd name="T7" fmla="*/ 0 h 18"/>
                  <a:gd name="T8" fmla="*/ 3 w 2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3" y="18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9D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5" name="Freeform 78"/>
              <p:cNvSpPr>
                <a:spLocks/>
              </p:cNvSpPr>
              <p:nvPr/>
            </p:nvSpPr>
            <p:spPr bwMode="auto">
              <a:xfrm>
                <a:off x="1074" y="1433"/>
                <a:ext cx="22" cy="18"/>
              </a:xfrm>
              <a:custGeom>
                <a:avLst/>
                <a:gdLst>
                  <a:gd name="T0" fmla="*/ 2 w 22"/>
                  <a:gd name="T1" fmla="*/ 18 h 18"/>
                  <a:gd name="T2" fmla="*/ 0 w 22"/>
                  <a:gd name="T3" fmla="*/ 18 h 18"/>
                  <a:gd name="T4" fmla="*/ 20 w 22"/>
                  <a:gd name="T5" fmla="*/ 0 h 18"/>
                  <a:gd name="T6" fmla="*/ 22 w 22"/>
                  <a:gd name="T7" fmla="*/ 0 h 18"/>
                  <a:gd name="T8" fmla="*/ 2 w 2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2" y="18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A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6" name="Freeform 79"/>
              <p:cNvSpPr>
                <a:spLocks/>
              </p:cNvSpPr>
              <p:nvPr/>
            </p:nvSpPr>
            <p:spPr bwMode="auto">
              <a:xfrm>
                <a:off x="1072" y="1432"/>
                <a:ext cx="22" cy="19"/>
              </a:xfrm>
              <a:custGeom>
                <a:avLst/>
                <a:gdLst>
                  <a:gd name="T0" fmla="*/ 2 w 22"/>
                  <a:gd name="T1" fmla="*/ 19 h 19"/>
                  <a:gd name="T2" fmla="*/ 0 w 22"/>
                  <a:gd name="T3" fmla="*/ 19 h 19"/>
                  <a:gd name="T4" fmla="*/ 20 w 22"/>
                  <a:gd name="T5" fmla="*/ 0 h 19"/>
                  <a:gd name="T6" fmla="*/ 22 w 22"/>
                  <a:gd name="T7" fmla="*/ 1 h 19"/>
                  <a:gd name="T8" fmla="*/ 2 w 22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A44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7" name="Freeform 80"/>
              <p:cNvSpPr>
                <a:spLocks/>
              </p:cNvSpPr>
              <p:nvPr/>
            </p:nvSpPr>
            <p:spPr bwMode="auto">
              <a:xfrm>
                <a:off x="1065" y="1432"/>
                <a:ext cx="27" cy="19"/>
              </a:xfrm>
              <a:custGeom>
                <a:avLst/>
                <a:gdLst>
                  <a:gd name="T0" fmla="*/ 7 w 27"/>
                  <a:gd name="T1" fmla="*/ 19 h 19"/>
                  <a:gd name="T2" fmla="*/ 0 w 27"/>
                  <a:gd name="T3" fmla="*/ 19 h 19"/>
                  <a:gd name="T4" fmla="*/ 20 w 27"/>
                  <a:gd name="T5" fmla="*/ 1 h 19"/>
                  <a:gd name="T6" fmla="*/ 27 w 27"/>
                  <a:gd name="T7" fmla="*/ 0 h 19"/>
                  <a:gd name="T8" fmla="*/ 7 w 2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7" y="19"/>
                    </a:moveTo>
                    <a:lnTo>
                      <a:pt x="0" y="19"/>
                    </a:lnTo>
                    <a:lnTo>
                      <a:pt x="20" y="1"/>
                    </a:lnTo>
                    <a:lnTo>
                      <a:pt x="27" y="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A9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8" name="Freeform 81"/>
              <p:cNvSpPr>
                <a:spLocks/>
              </p:cNvSpPr>
              <p:nvPr/>
            </p:nvSpPr>
            <p:spPr bwMode="auto">
              <a:xfrm>
                <a:off x="1068" y="1432"/>
                <a:ext cx="24" cy="19"/>
              </a:xfrm>
              <a:custGeom>
                <a:avLst/>
                <a:gdLst>
                  <a:gd name="T0" fmla="*/ 4 w 24"/>
                  <a:gd name="T1" fmla="*/ 19 h 19"/>
                  <a:gd name="T2" fmla="*/ 0 w 24"/>
                  <a:gd name="T3" fmla="*/ 19 h 19"/>
                  <a:gd name="T4" fmla="*/ 20 w 24"/>
                  <a:gd name="T5" fmla="*/ 1 h 19"/>
                  <a:gd name="T6" fmla="*/ 24 w 24"/>
                  <a:gd name="T7" fmla="*/ 0 h 19"/>
                  <a:gd name="T8" fmla="*/ 4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4" y="19"/>
                    </a:moveTo>
                    <a:lnTo>
                      <a:pt x="0" y="19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A9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9" name="Freeform 82"/>
              <p:cNvSpPr>
                <a:spLocks/>
              </p:cNvSpPr>
              <p:nvPr/>
            </p:nvSpPr>
            <p:spPr bwMode="auto">
              <a:xfrm>
                <a:off x="1065" y="1433"/>
                <a:ext cx="23" cy="18"/>
              </a:xfrm>
              <a:custGeom>
                <a:avLst/>
                <a:gdLst>
                  <a:gd name="T0" fmla="*/ 3 w 23"/>
                  <a:gd name="T1" fmla="*/ 18 h 18"/>
                  <a:gd name="T2" fmla="*/ 0 w 23"/>
                  <a:gd name="T3" fmla="*/ 18 h 18"/>
                  <a:gd name="T4" fmla="*/ 20 w 23"/>
                  <a:gd name="T5" fmla="*/ 0 h 18"/>
                  <a:gd name="T6" fmla="*/ 23 w 23"/>
                  <a:gd name="T7" fmla="*/ 0 h 18"/>
                  <a:gd name="T8" fmla="*/ 3 w 2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3" y="18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AE4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0" name="Freeform 83"/>
              <p:cNvSpPr>
                <a:spLocks/>
              </p:cNvSpPr>
              <p:nvPr/>
            </p:nvSpPr>
            <p:spPr bwMode="auto">
              <a:xfrm>
                <a:off x="1059" y="1433"/>
                <a:ext cx="26" cy="20"/>
              </a:xfrm>
              <a:custGeom>
                <a:avLst/>
                <a:gdLst>
                  <a:gd name="T0" fmla="*/ 6 w 26"/>
                  <a:gd name="T1" fmla="*/ 18 h 20"/>
                  <a:gd name="T2" fmla="*/ 0 w 26"/>
                  <a:gd name="T3" fmla="*/ 20 h 20"/>
                  <a:gd name="T4" fmla="*/ 20 w 26"/>
                  <a:gd name="T5" fmla="*/ 3 h 20"/>
                  <a:gd name="T6" fmla="*/ 26 w 26"/>
                  <a:gd name="T7" fmla="*/ 0 h 20"/>
                  <a:gd name="T8" fmla="*/ 6 w 26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6" y="18"/>
                    </a:moveTo>
                    <a:lnTo>
                      <a:pt x="0" y="20"/>
                    </a:lnTo>
                    <a:lnTo>
                      <a:pt x="20" y="3"/>
                    </a:lnTo>
                    <a:lnTo>
                      <a:pt x="26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B4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1" name="Freeform 84"/>
              <p:cNvSpPr>
                <a:spLocks/>
              </p:cNvSpPr>
              <p:nvPr/>
            </p:nvSpPr>
            <p:spPr bwMode="auto">
              <a:xfrm>
                <a:off x="1053" y="1436"/>
                <a:ext cx="26" cy="21"/>
              </a:xfrm>
              <a:custGeom>
                <a:avLst/>
                <a:gdLst>
                  <a:gd name="T0" fmla="*/ 6 w 26"/>
                  <a:gd name="T1" fmla="*/ 17 h 21"/>
                  <a:gd name="T2" fmla="*/ 0 w 26"/>
                  <a:gd name="T3" fmla="*/ 21 h 21"/>
                  <a:gd name="T4" fmla="*/ 20 w 26"/>
                  <a:gd name="T5" fmla="*/ 3 h 21"/>
                  <a:gd name="T6" fmla="*/ 26 w 26"/>
                  <a:gd name="T7" fmla="*/ 0 h 21"/>
                  <a:gd name="T8" fmla="*/ 6 w 26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17"/>
                    </a:moveTo>
                    <a:lnTo>
                      <a:pt x="0" y="21"/>
                    </a:lnTo>
                    <a:lnTo>
                      <a:pt x="20" y="3"/>
                    </a:lnTo>
                    <a:lnTo>
                      <a:pt x="26" y="0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BE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2" name="Freeform 85"/>
              <p:cNvSpPr>
                <a:spLocks/>
              </p:cNvSpPr>
              <p:nvPr/>
            </p:nvSpPr>
            <p:spPr bwMode="auto">
              <a:xfrm>
                <a:off x="1105" y="1496"/>
                <a:ext cx="23" cy="22"/>
              </a:xfrm>
              <a:custGeom>
                <a:avLst/>
                <a:gdLst>
                  <a:gd name="T0" fmla="*/ 0 w 23"/>
                  <a:gd name="T1" fmla="*/ 22 h 22"/>
                  <a:gd name="T2" fmla="*/ 4 w 23"/>
                  <a:gd name="T3" fmla="*/ 17 h 22"/>
                  <a:gd name="T4" fmla="*/ 23 w 23"/>
                  <a:gd name="T5" fmla="*/ 0 h 22"/>
                  <a:gd name="T6" fmla="*/ 18 w 23"/>
                  <a:gd name="T7" fmla="*/ 5 h 22"/>
                  <a:gd name="T8" fmla="*/ 0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4" y="17"/>
                    </a:lnTo>
                    <a:lnTo>
                      <a:pt x="23" y="0"/>
                    </a:lnTo>
                    <a:lnTo>
                      <a:pt x="18" y="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9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3" name="Freeform 86"/>
              <p:cNvSpPr>
                <a:spLocks/>
              </p:cNvSpPr>
              <p:nvPr/>
            </p:nvSpPr>
            <p:spPr bwMode="auto">
              <a:xfrm>
                <a:off x="1109" y="1490"/>
                <a:ext cx="23" cy="23"/>
              </a:xfrm>
              <a:custGeom>
                <a:avLst/>
                <a:gdLst>
                  <a:gd name="T0" fmla="*/ 0 w 23"/>
                  <a:gd name="T1" fmla="*/ 23 h 23"/>
                  <a:gd name="T2" fmla="*/ 3 w 23"/>
                  <a:gd name="T3" fmla="*/ 19 h 23"/>
                  <a:gd name="T4" fmla="*/ 23 w 23"/>
                  <a:gd name="T5" fmla="*/ 0 h 23"/>
                  <a:gd name="T6" fmla="*/ 19 w 23"/>
                  <a:gd name="T7" fmla="*/ 6 h 23"/>
                  <a:gd name="T8" fmla="*/ 0 w 23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lnTo>
                      <a:pt x="3" y="19"/>
                    </a:lnTo>
                    <a:lnTo>
                      <a:pt x="23" y="0"/>
                    </a:lnTo>
                    <a:lnTo>
                      <a:pt x="19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56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4" name="Freeform 87"/>
              <p:cNvSpPr>
                <a:spLocks/>
              </p:cNvSpPr>
              <p:nvPr/>
            </p:nvSpPr>
            <p:spPr bwMode="auto">
              <a:xfrm>
                <a:off x="1112" y="1484"/>
                <a:ext cx="22" cy="25"/>
              </a:xfrm>
              <a:custGeom>
                <a:avLst/>
                <a:gdLst>
                  <a:gd name="T0" fmla="*/ 0 w 22"/>
                  <a:gd name="T1" fmla="*/ 25 h 25"/>
                  <a:gd name="T2" fmla="*/ 2 w 22"/>
                  <a:gd name="T3" fmla="*/ 18 h 25"/>
                  <a:gd name="T4" fmla="*/ 22 w 22"/>
                  <a:gd name="T5" fmla="*/ 0 h 25"/>
                  <a:gd name="T6" fmla="*/ 20 w 22"/>
                  <a:gd name="T7" fmla="*/ 6 h 25"/>
                  <a:gd name="T8" fmla="*/ 0 w 2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25"/>
                    </a:moveTo>
                    <a:lnTo>
                      <a:pt x="2" y="18"/>
                    </a:lnTo>
                    <a:lnTo>
                      <a:pt x="22" y="0"/>
                    </a:lnTo>
                    <a:lnTo>
                      <a:pt x="20" y="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5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5" name="Freeform 88"/>
              <p:cNvSpPr>
                <a:spLocks/>
              </p:cNvSpPr>
              <p:nvPr/>
            </p:nvSpPr>
            <p:spPr bwMode="auto">
              <a:xfrm>
                <a:off x="1114" y="1477"/>
                <a:ext cx="21" cy="25"/>
              </a:xfrm>
              <a:custGeom>
                <a:avLst/>
                <a:gdLst>
                  <a:gd name="T0" fmla="*/ 0 w 21"/>
                  <a:gd name="T1" fmla="*/ 25 h 25"/>
                  <a:gd name="T2" fmla="*/ 1 w 21"/>
                  <a:gd name="T3" fmla="*/ 18 h 25"/>
                  <a:gd name="T4" fmla="*/ 21 w 21"/>
                  <a:gd name="T5" fmla="*/ 0 h 25"/>
                  <a:gd name="T6" fmla="*/ 20 w 21"/>
                  <a:gd name="T7" fmla="*/ 7 h 25"/>
                  <a:gd name="T8" fmla="*/ 0 w 2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5">
                    <a:moveTo>
                      <a:pt x="0" y="25"/>
                    </a:moveTo>
                    <a:lnTo>
                      <a:pt x="1" y="18"/>
                    </a:lnTo>
                    <a:lnTo>
                      <a:pt x="21" y="0"/>
                    </a:lnTo>
                    <a:lnTo>
                      <a:pt x="20" y="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6" name="Freeform 89"/>
              <p:cNvSpPr>
                <a:spLocks/>
              </p:cNvSpPr>
              <p:nvPr/>
            </p:nvSpPr>
            <p:spPr bwMode="auto">
              <a:xfrm>
                <a:off x="1114" y="1481"/>
                <a:ext cx="20" cy="21"/>
              </a:xfrm>
              <a:custGeom>
                <a:avLst/>
                <a:gdLst>
                  <a:gd name="T0" fmla="*/ 0 w 20"/>
                  <a:gd name="T1" fmla="*/ 21 h 21"/>
                  <a:gd name="T2" fmla="*/ 1 w 20"/>
                  <a:gd name="T3" fmla="*/ 17 h 21"/>
                  <a:gd name="T4" fmla="*/ 20 w 20"/>
                  <a:gd name="T5" fmla="*/ 0 h 21"/>
                  <a:gd name="T6" fmla="*/ 20 w 20"/>
                  <a:gd name="T7" fmla="*/ 3 h 21"/>
                  <a:gd name="T8" fmla="*/ 0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21"/>
                    </a:moveTo>
                    <a:lnTo>
                      <a:pt x="1" y="17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2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7" name="Freeform 90"/>
              <p:cNvSpPr>
                <a:spLocks/>
              </p:cNvSpPr>
              <p:nvPr/>
            </p:nvSpPr>
            <p:spPr bwMode="auto">
              <a:xfrm>
                <a:off x="1115" y="1477"/>
                <a:ext cx="20" cy="21"/>
              </a:xfrm>
              <a:custGeom>
                <a:avLst/>
                <a:gdLst>
                  <a:gd name="T0" fmla="*/ 0 w 20"/>
                  <a:gd name="T1" fmla="*/ 21 h 21"/>
                  <a:gd name="T2" fmla="*/ 0 w 20"/>
                  <a:gd name="T3" fmla="*/ 18 h 21"/>
                  <a:gd name="T4" fmla="*/ 20 w 20"/>
                  <a:gd name="T5" fmla="*/ 0 h 21"/>
                  <a:gd name="T6" fmla="*/ 19 w 20"/>
                  <a:gd name="T7" fmla="*/ 4 h 21"/>
                  <a:gd name="T8" fmla="*/ 0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21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19" y="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A5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8" name="Freeform 91"/>
              <p:cNvSpPr>
                <a:spLocks/>
              </p:cNvSpPr>
              <p:nvPr/>
            </p:nvSpPr>
            <p:spPr bwMode="auto">
              <a:xfrm>
                <a:off x="1114" y="1469"/>
                <a:ext cx="21" cy="26"/>
              </a:xfrm>
              <a:custGeom>
                <a:avLst/>
                <a:gdLst>
                  <a:gd name="T0" fmla="*/ 1 w 21"/>
                  <a:gd name="T1" fmla="*/ 26 h 26"/>
                  <a:gd name="T2" fmla="*/ 0 w 21"/>
                  <a:gd name="T3" fmla="*/ 19 h 26"/>
                  <a:gd name="T4" fmla="*/ 20 w 21"/>
                  <a:gd name="T5" fmla="*/ 0 h 26"/>
                  <a:gd name="T6" fmla="*/ 21 w 21"/>
                  <a:gd name="T7" fmla="*/ 8 h 26"/>
                  <a:gd name="T8" fmla="*/ 1 w 2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1" y="26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1" y="8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D3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9" name="Freeform 92"/>
              <p:cNvSpPr>
                <a:spLocks/>
              </p:cNvSpPr>
              <p:nvPr/>
            </p:nvSpPr>
            <p:spPr bwMode="auto">
              <a:xfrm>
                <a:off x="1115" y="1475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17 h 20"/>
                  <a:gd name="T4" fmla="*/ 19 w 20"/>
                  <a:gd name="T5" fmla="*/ 0 h 20"/>
                  <a:gd name="T6" fmla="*/ 20 w 20"/>
                  <a:gd name="T7" fmla="*/ 2 h 20"/>
                  <a:gd name="T8" fmla="*/ 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3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0" name="Freeform 93"/>
              <p:cNvSpPr>
                <a:spLocks/>
              </p:cNvSpPr>
              <p:nvPr/>
            </p:nvSpPr>
            <p:spPr bwMode="auto">
              <a:xfrm>
                <a:off x="1114" y="1472"/>
                <a:ext cx="20" cy="20"/>
              </a:xfrm>
              <a:custGeom>
                <a:avLst/>
                <a:gdLst>
                  <a:gd name="T0" fmla="*/ 1 w 20"/>
                  <a:gd name="T1" fmla="*/ 20 h 20"/>
                  <a:gd name="T2" fmla="*/ 0 w 20"/>
                  <a:gd name="T3" fmla="*/ 18 h 20"/>
                  <a:gd name="T4" fmla="*/ 20 w 20"/>
                  <a:gd name="T5" fmla="*/ 0 h 20"/>
                  <a:gd name="T6" fmla="*/ 20 w 20"/>
                  <a:gd name="T7" fmla="*/ 3 h 20"/>
                  <a:gd name="T8" fmla="*/ 1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" y="20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CD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1" name="Freeform 94"/>
              <p:cNvSpPr>
                <a:spLocks/>
              </p:cNvSpPr>
              <p:nvPr/>
            </p:nvSpPr>
            <p:spPr bwMode="auto">
              <a:xfrm>
                <a:off x="1114" y="1469"/>
                <a:ext cx="20" cy="21"/>
              </a:xfrm>
              <a:custGeom>
                <a:avLst/>
                <a:gdLst>
                  <a:gd name="T0" fmla="*/ 0 w 20"/>
                  <a:gd name="T1" fmla="*/ 21 h 21"/>
                  <a:gd name="T2" fmla="*/ 0 w 20"/>
                  <a:gd name="T3" fmla="*/ 19 h 21"/>
                  <a:gd name="T4" fmla="*/ 20 w 20"/>
                  <a:gd name="T5" fmla="*/ 0 h 21"/>
                  <a:gd name="T6" fmla="*/ 20 w 20"/>
                  <a:gd name="T7" fmla="*/ 3 h 21"/>
                  <a:gd name="T8" fmla="*/ 0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21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7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2" name="Freeform 95"/>
              <p:cNvSpPr>
                <a:spLocks/>
              </p:cNvSpPr>
              <p:nvPr/>
            </p:nvSpPr>
            <p:spPr bwMode="auto">
              <a:xfrm>
                <a:off x="1112" y="1462"/>
                <a:ext cx="22" cy="26"/>
              </a:xfrm>
              <a:custGeom>
                <a:avLst/>
                <a:gdLst>
                  <a:gd name="T0" fmla="*/ 2 w 22"/>
                  <a:gd name="T1" fmla="*/ 26 h 26"/>
                  <a:gd name="T2" fmla="*/ 0 w 22"/>
                  <a:gd name="T3" fmla="*/ 19 h 26"/>
                  <a:gd name="T4" fmla="*/ 20 w 22"/>
                  <a:gd name="T5" fmla="*/ 0 h 26"/>
                  <a:gd name="T6" fmla="*/ 22 w 22"/>
                  <a:gd name="T7" fmla="*/ 7 h 26"/>
                  <a:gd name="T8" fmla="*/ 2 w 2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2" y="26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2" y="7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C2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3" name="Freeform 96"/>
              <p:cNvSpPr>
                <a:spLocks/>
              </p:cNvSpPr>
              <p:nvPr/>
            </p:nvSpPr>
            <p:spPr bwMode="auto">
              <a:xfrm>
                <a:off x="1114" y="1468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17 h 20"/>
                  <a:gd name="T4" fmla="*/ 20 w 20"/>
                  <a:gd name="T5" fmla="*/ 0 h 20"/>
                  <a:gd name="T6" fmla="*/ 20 w 20"/>
                  <a:gd name="T7" fmla="*/ 1 h 20"/>
                  <a:gd name="T8" fmla="*/ 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2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4" name="Freeform 97"/>
              <p:cNvSpPr>
                <a:spLocks/>
              </p:cNvSpPr>
              <p:nvPr/>
            </p:nvSpPr>
            <p:spPr bwMode="auto">
              <a:xfrm>
                <a:off x="1113" y="1465"/>
                <a:ext cx="21" cy="20"/>
              </a:xfrm>
              <a:custGeom>
                <a:avLst/>
                <a:gdLst>
                  <a:gd name="T0" fmla="*/ 1 w 21"/>
                  <a:gd name="T1" fmla="*/ 20 h 20"/>
                  <a:gd name="T2" fmla="*/ 0 w 21"/>
                  <a:gd name="T3" fmla="*/ 19 h 20"/>
                  <a:gd name="T4" fmla="*/ 20 w 21"/>
                  <a:gd name="T5" fmla="*/ 0 h 20"/>
                  <a:gd name="T6" fmla="*/ 21 w 21"/>
                  <a:gd name="T7" fmla="*/ 3 h 20"/>
                  <a:gd name="T8" fmla="*/ 1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2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BD4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5" name="Freeform 98"/>
              <p:cNvSpPr>
                <a:spLocks/>
              </p:cNvSpPr>
              <p:nvPr/>
            </p:nvSpPr>
            <p:spPr bwMode="auto">
              <a:xfrm>
                <a:off x="1113" y="1464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18 h 20"/>
                  <a:gd name="T4" fmla="*/ 20 w 20"/>
                  <a:gd name="T5" fmla="*/ 0 h 20"/>
                  <a:gd name="T6" fmla="*/ 20 w 20"/>
                  <a:gd name="T7" fmla="*/ 1 h 20"/>
                  <a:gd name="T8" fmla="*/ 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94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6" name="Freeform 99"/>
              <p:cNvSpPr>
                <a:spLocks/>
              </p:cNvSpPr>
              <p:nvPr/>
            </p:nvSpPr>
            <p:spPr bwMode="auto">
              <a:xfrm>
                <a:off x="1112" y="1462"/>
                <a:ext cx="21" cy="20"/>
              </a:xfrm>
              <a:custGeom>
                <a:avLst/>
                <a:gdLst>
                  <a:gd name="T0" fmla="*/ 1 w 21"/>
                  <a:gd name="T1" fmla="*/ 20 h 20"/>
                  <a:gd name="T2" fmla="*/ 0 w 21"/>
                  <a:gd name="T3" fmla="*/ 19 h 20"/>
                  <a:gd name="T4" fmla="*/ 20 w 21"/>
                  <a:gd name="T5" fmla="*/ 0 h 20"/>
                  <a:gd name="T6" fmla="*/ 21 w 21"/>
                  <a:gd name="T7" fmla="*/ 2 h 20"/>
                  <a:gd name="T8" fmla="*/ 1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2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B4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7" name="Freeform 100"/>
              <p:cNvSpPr>
                <a:spLocks/>
              </p:cNvSpPr>
              <p:nvPr/>
            </p:nvSpPr>
            <p:spPr bwMode="auto">
              <a:xfrm>
                <a:off x="1109" y="1456"/>
                <a:ext cx="23" cy="25"/>
              </a:xfrm>
              <a:custGeom>
                <a:avLst/>
                <a:gdLst>
                  <a:gd name="T0" fmla="*/ 3 w 23"/>
                  <a:gd name="T1" fmla="*/ 25 h 25"/>
                  <a:gd name="T2" fmla="*/ 0 w 23"/>
                  <a:gd name="T3" fmla="*/ 17 h 25"/>
                  <a:gd name="T4" fmla="*/ 19 w 23"/>
                  <a:gd name="T5" fmla="*/ 0 h 25"/>
                  <a:gd name="T6" fmla="*/ 23 w 23"/>
                  <a:gd name="T7" fmla="*/ 6 h 25"/>
                  <a:gd name="T8" fmla="*/ 3 w 2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3" y="25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3" y="6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B04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8" name="Freeform 101"/>
              <p:cNvSpPr>
                <a:spLocks/>
              </p:cNvSpPr>
              <p:nvPr/>
            </p:nvSpPr>
            <p:spPr bwMode="auto">
              <a:xfrm>
                <a:off x="1112" y="1460"/>
                <a:ext cx="20" cy="21"/>
              </a:xfrm>
              <a:custGeom>
                <a:avLst/>
                <a:gdLst>
                  <a:gd name="T0" fmla="*/ 0 w 20"/>
                  <a:gd name="T1" fmla="*/ 21 h 21"/>
                  <a:gd name="T2" fmla="*/ 0 w 20"/>
                  <a:gd name="T3" fmla="*/ 18 h 21"/>
                  <a:gd name="T4" fmla="*/ 18 w 20"/>
                  <a:gd name="T5" fmla="*/ 0 h 21"/>
                  <a:gd name="T6" fmla="*/ 20 w 20"/>
                  <a:gd name="T7" fmla="*/ 2 h 21"/>
                  <a:gd name="T8" fmla="*/ 0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21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04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9" name="Freeform 102"/>
              <p:cNvSpPr>
                <a:spLocks/>
              </p:cNvSpPr>
              <p:nvPr/>
            </p:nvSpPr>
            <p:spPr bwMode="auto">
              <a:xfrm>
                <a:off x="1110" y="1458"/>
                <a:ext cx="20" cy="20"/>
              </a:xfrm>
              <a:custGeom>
                <a:avLst/>
                <a:gdLst>
                  <a:gd name="T0" fmla="*/ 2 w 20"/>
                  <a:gd name="T1" fmla="*/ 20 h 20"/>
                  <a:gd name="T2" fmla="*/ 0 w 20"/>
                  <a:gd name="T3" fmla="*/ 19 h 20"/>
                  <a:gd name="T4" fmla="*/ 20 w 20"/>
                  <a:gd name="T5" fmla="*/ 0 h 20"/>
                  <a:gd name="T6" fmla="*/ 20 w 20"/>
                  <a:gd name="T7" fmla="*/ 2 h 20"/>
                  <a:gd name="T8" fmla="*/ 2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2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AB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0" name="Freeform 103"/>
              <p:cNvSpPr>
                <a:spLocks/>
              </p:cNvSpPr>
              <p:nvPr/>
            </p:nvSpPr>
            <p:spPr bwMode="auto">
              <a:xfrm>
                <a:off x="1109" y="1457"/>
                <a:ext cx="21" cy="20"/>
              </a:xfrm>
              <a:custGeom>
                <a:avLst/>
                <a:gdLst>
                  <a:gd name="T0" fmla="*/ 1 w 21"/>
                  <a:gd name="T1" fmla="*/ 20 h 20"/>
                  <a:gd name="T2" fmla="*/ 0 w 21"/>
                  <a:gd name="T3" fmla="*/ 18 h 20"/>
                  <a:gd name="T4" fmla="*/ 20 w 21"/>
                  <a:gd name="T5" fmla="*/ 0 h 20"/>
                  <a:gd name="T6" fmla="*/ 21 w 21"/>
                  <a:gd name="T7" fmla="*/ 1 h 20"/>
                  <a:gd name="T8" fmla="*/ 1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20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A6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1" name="Freeform 104"/>
              <p:cNvSpPr>
                <a:spLocks/>
              </p:cNvSpPr>
              <p:nvPr/>
            </p:nvSpPr>
            <p:spPr bwMode="auto">
              <a:xfrm>
                <a:off x="1109" y="1456"/>
                <a:ext cx="20" cy="19"/>
              </a:xfrm>
              <a:custGeom>
                <a:avLst/>
                <a:gdLst>
                  <a:gd name="T0" fmla="*/ 0 w 20"/>
                  <a:gd name="T1" fmla="*/ 19 h 19"/>
                  <a:gd name="T2" fmla="*/ 0 w 20"/>
                  <a:gd name="T3" fmla="*/ 17 h 19"/>
                  <a:gd name="T4" fmla="*/ 19 w 20"/>
                  <a:gd name="T5" fmla="*/ 0 h 19"/>
                  <a:gd name="T6" fmla="*/ 20 w 20"/>
                  <a:gd name="T7" fmla="*/ 1 h 19"/>
                  <a:gd name="T8" fmla="*/ 0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19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A1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2" name="Freeform 105"/>
              <p:cNvSpPr>
                <a:spLocks/>
              </p:cNvSpPr>
              <p:nvPr/>
            </p:nvSpPr>
            <p:spPr bwMode="auto">
              <a:xfrm>
                <a:off x="1105" y="1449"/>
                <a:ext cx="23" cy="24"/>
              </a:xfrm>
              <a:custGeom>
                <a:avLst/>
                <a:gdLst>
                  <a:gd name="T0" fmla="*/ 4 w 23"/>
                  <a:gd name="T1" fmla="*/ 24 h 24"/>
                  <a:gd name="T2" fmla="*/ 0 w 23"/>
                  <a:gd name="T3" fmla="*/ 17 h 24"/>
                  <a:gd name="T4" fmla="*/ 20 w 23"/>
                  <a:gd name="T5" fmla="*/ 0 h 24"/>
                  <a:gd name="T6" fmla="*/ 23 w 23"/>
                  <a:gd name="T7" fmla="*/ 7 h 24"/>
                  <a:gd name="T8" fmla="*/ 4 w 2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3" y="7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9D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3" name="Freeform 106"/>
              <p:cNvSpPr>
                <a:spLocks/>
              </p:cNvSpPr>
              <p:nvPr/>
            </p:nvSpPr>
            <p:spPr bwMode="auto">
              <a:xfrm>
                <a:off x="1108" y="1453"/>
                <a:ext cx="20" cy="20"/>
              </a:xfrm>
              <a:custGeom>
                <a:avLst/>
                <a:gdLst>
                  <a:gd name="T0" fmla="*/ 1 w 20"/>
                  <a:gd name="T1" fmla="*/ 20 h 20"/>
                  <a:gd name="T2" fmla="*/ 0 w 20"/>
                  <a:gd name="T3" fmla="*/ 18 h 20"/>
                  <a:gd name="T4" fmla="*/ 19 w 20"/>
                  <a:gd name="T5" fmla="*/ 0 h 20"/>
                  <a:gd name="T6" fmla="*/ 20 w 20"/>
                  <a:gd name="T7" fmla="*/ 3 h 20"/>
                  <a:gd name="T8" fmla="*/ 1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" y="20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0" y="3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9D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4" name="Freeform 107"/>
              <p:cNvSpPr>
                <a:spLocks/>
              </p:cNvSpPr>
              <p:nvPr/>
            </p:nvSpPr>
            <p:spPr bwMode="auto">
              <a:xfrm>
                <a:off x="1107" y="1452"/>
                <a:ext cx="20" cy="19"/>
              </a:xfrm>
              <a:custGeom>
                <a:avLst/>
                <a:gdLst>
                  <a:gd name="T0" fmla="*/ 1 w 20"/>
                  <a:gd name="T1" fmla="*/ 19 h 19"/>
                  <a:gd name="T2" fmla="*/ 0 w 20"/>
                  <a:gd name="T3" fmla="*/ 18 h 19"/>
                  <a:gd name="T4" fmla="*/ 19 w 20"/>
                  <a:gd name="T5" fmla="*/ 0 h 19"/>
                  <a:gd name="T6" fmla="*/ 20 w 20"/>
                  <a:gd name="T7" fmla="*/ 1 h 19"/>
                  <a:gd name="T8" fmla="*/ 1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" y="19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98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5" name="Freeform 108"/>
              <p:cNvSpPr>
                <a:spLocks/>
              </p:cNvSpPr>
              <p:nvPr/>
            </p:nvSpPr>
            <p:spPr bwMode="auto">
              <a:xfrm>
                <a:off x="1106" y="1451"/>
                <a:ext cx="20" cy="19"/>
              </a:xfrm>
              <a:custGeom>
                <a:avLst/>
                <a:gdLst>
                  <a:gd name="T0" fmla="*/ 1 w 20"/>
                  <a:gd name="T1" fmla="*/ 19 h 19"/>
                  <a:gd name="T2" fmla="*/ 0 w 20"/>
                  <a:gd name="T3" fmla="*/ 18 h 19"/>
                  <a:gd name="T4" fmla="*/ 20 w 20"/>
                  <a:gd name="T5" fmla="*/ 0 h 19"/>
                  <a:gd name="T6" fmla="*/ 20 w 20"/>
                  <a:gd name="T7" fmla="*/ 1 h 19"/>
                  <a:gd name="T8" fmla="*/ 1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93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6" name="Freeform 109"/>
              <p:cNvSpPr>
                <a:spLocks/>
              </p:cNvSpPr>
              <p:nvPr/>
            </p:nvSpPr>
            <p:spPr bwMode="auto">
              <a:xfrm>
                <a:off x="1105" y="1449"/>
                <a:ext cx="21" cy="20"/>
              </a:xfrm>
              <a:custGeom>
                <a:avLst/>
                <a:gdLst>
                  <a:gd name="T0" fmla="*/ 1 w 21"/>
                  <a:gd name="T1" fmla="*/ 20 h 20"/>
                  <a:gd name="T2" fmla="*/ 0 w 21"/>
                  <a:gd name="T3" fmla="*/ 17 h 20"/>
                  <a:gd name="T4" fmla="*/ 20 w 21"/>
                  <a:gd name="T5" fmla="*/ 0 h 20"/>
                  <a:gd name="T6" fmla="*/ 21 w 21"/>
                  <a:gd name="T7" fmla="*/ 2 h 20"/>
                  <a:gd name="T8" fmla="*/ 1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20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8E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7" name="Freeform 110"/>
              <p:cNvSpPr>
                <a:spLocks/>
              </p:cNvSpPr>
              <p:nvPr/>
            </p:nvSpPr>
            <p:spPr bwMode="auto">
              <a:xfrm>
                <a:off x="1099" y="1444"/>
                <a:ext cx="26" cy="22"/>
              </a:xfrm>
              <a:custGeom>
                <a:avLst/>
                <a:gdLst>
                  <a:gd name="T0" fmla="*/ 6 w 26"/>
                  <a:gd name="T1" fmla="*/ 22 h 22"/>
                  <a:gd name="T2" fmla="*/ 0 w 26"/>
                  <a:gd name="T3" fmla="*/ 18 h 22"/>
                  <a:gd name="T4" fmla="*/ 20 w 26"/>
                  <a:gd name="T5" fmla="*/ 0 h 22"/>
                  <a:gd name="T6" fmla="*/ 26 w 26"/>
                  <a:gd name="T7" fmla="*/ 5 h 22"/>
                  <a:gd name="T8" fmla="*/ 6 w 2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2">
                    <a:moveTo>
                      <a:pt x="6" y="22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8A3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8" name="Freeform 111"/>
              <p:cNvSpPr>
                <a:spLocks/>
              </p:cNvSpPr>
              <p:nvPr/>
            </p:nvSpPr>
            <p:spPr bwMode="auto">
              <a:xfrm>
                <a:off x="1103" y="1448"/>
                <a:ext cx="22" cy="18"/>
              </a:xfrm>
              <a:custGeom>
                <a:avLst/>
                <a:gdLst>
                  <a:gd name="T0" fmla="*/ 2 w 22"/>
                  <a:gd name="T1" fmla="*/ 18 h 18"/>
                  <a:gd name="T2" fmla="*/ 0 w 22"/>
                  <a:gd name="T3" fmla="*/ 17 h 18"/>
                  <a:gd name="T4" fmla="*/ 19 w 22"/>
                  <a:gd name="T5" fmla="*/ 0 h 18"/>
                  <a:gd name="T6" fmla="*/ 22 w 22"/>
                  <a:gd name="T7" fmla="*/ 1 h 18"/>
                  <a:gd name="T8" fmla="*/ 2 w 2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2" y="18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8A3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9" name="Freeform 112"/>
              <p:cNvSpPr>
                <a:spLocks/>
              </p:cNvSpPr>
              <p:nvPr/>
            </p:nvSpPr>
            <p:spPr bwMode="auto">
              <a:xfrm>
                <a:off x="1102" y="1446"/>
                <a:ext cx="20" cy="19"/>
              </a:xfrm>
              <a:custGeom>
                <a:avLst/>
                <a:gdLst>
                  <a:gd name="T0" fmla="*/ 1 w 20"/>
                  <a:gd name="T1" fmla="*/ 19 h 19"/>
                  <a:gd name="T2" fmla="*/ 0 w 20"/>
                  <a:gd name="T3" fmla="*/ 18 h 19"/>
                  <a:gd name="T4" fmla="*/ 19 w 20"/>
                  <a:gd name="T5" fmla="*/ 0 h 19"/>
                  <a:gd name="T6" fmla="*/ 20 w 20"/>
                  <a:gd name="T7" fmla="*/ 2 h 19"/>
                  <a:gd name="T8" fmla="*/ 1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" y="19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6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0" name="Freeform 113"/>
              <p:cNvSpPr>
                <a:spLocks/>
              </p:cNvSpPr>
              <p:nvPr/>
            </p:nvSpPr>
            <p:spPr bwMode="auto">
              <a:xfrm>
                <a:off x="1100" y="1445"/>
                <a:ext cx="21" cy="19"/>
              </a:xfrm>
              <a:custGeom>
                <a:avLst/>
                <a:gdLst>
                  <a:gd name="T0" fmla="*/ 2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1 h 19"/>
                  <a:gd name="T8" fmla="*/ 2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82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1" name="Freeform 114"/>
              <p:cNvSpPr>
                <a:spLocks/>
              </p:cNvSpPr>
              <p:nvPr/>
            </p:nvSpPr>
            <p:spPr bwMode="auto">
              <a:xfrm>
                <a:off x="1099" y="1444"/>
                <a:ext cx="21" cy="19"/>
              </a:xfrm>
              <a:custGeom>
                <a:avLst/>
                <a:gdLst>
                  <a:gd name="T0" fmla="*/ 1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1 h 19"/>
                  <a:gd name="T8" fmla="*/ 1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7E3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2" name="Freeform 115"/>
              <p:cNvSpPr>
                <a:spLocks/>
              </p:cNvSpPr>
              <p:nvPr/>
            </p:nvSpPr>
            <p:spPr bwMode="auto">
              <a:xfrm>
                <a:off x="1093" y="1439"/>
                <a:ext cx="26" cy="23"/>
              </a:xfrm>
              <a:custGeom>
                <a:avLst/>
                <a:gdLst>
                  <a:gd name="T0" fmla="*/ 6 w 26"/>
                  <a:gd name="T1" fmla="*/ 23 h 23"/>
                  <a:gd name="T2" fmla="*/ 0 w 26"/>
                  <a:gd name="T3" fmla="*/ 18 h 23"/>
                  <a:gd name="T4" fmla="*/ 20 w 26"/>
                  <a:gd name="T5" fmla="*/ 0 h 23"/>
                  <a:gd name="T6" fmla="*/ 26 w 26"/>
                  <a:gd name="T7" fmla="*/ 5 h 23"/>
                  <a:gd name="T8" fmla="*/ 6 w 2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6" y="23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7B3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3" name="Freeform 116"/>
              <p:cNvSpPr>
                <a:spLocks/>
              </p:cNvSpPr>
              <p:nvPr/>
            </p:nvSpPr>
            <p:spPr bwMode="auto">
              <a:xfrm>
                <a:off x="1098" y="1443"/>
                <a:ext cx="21" cy="19"/>
              </a:xfrm>
              <a:custGeom>
                <a:avLst/>
                <a:gdLst>
                  <a:gd name="T0" fmla="*/ 1 w 21"/>
                  <a:gd name="T1" fmla="*/ 19 h 19"/>
                  <a:gd name="T2" fmla="*/ 0 w 21"/>
                  <a:gd name="T3" fmla="*/ 17 h 19"/>
                  <a:gd name="T4" fmla="*/ 20 w 21"/>
                  <a:gd name="T5" fmla="*/ 0 h 19"/>
                  <a:gd name="T6" fmla="*/ 21 w 21"/>
                  <a:gd name="T7" fmla="*/ 1 h 19"/>
                  <a:gd name="T8" fmla="*/ 1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7B3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4" name="Freeform 117"/>
              <p:cNvSpPr>
                <a:spLocks/>
              </p:cNvSpPr>
              <p:nvPr/>
            </p:nvSpPr>
            <p:spPr bwMode="auto">
              <a:xfrm>
                <a:off x="1096" y="1442"/>
                <a:ext cx="22" cy="18"/>
              </a:xfrm>
              <a:custGeom>
                <a:avLst/>
                <a:gdLst>
                  <a:gd name="T0" fmla="*/ 2 w 22"/>
                  <a:gd name="T1" fmla="*/ 18 h 18"/>
                  <a:gd name="T2" fmla="*/ 0 w 22"/>
                  <a:gd name="T3" fmla="*/ 17 h 18"/>
                  <a:gd name="T4" fmla="*/ 19 w 22"/>
                  <a:gd name="T5" fmla="*/ 0 h 18"/>
                  <a:gd name="T6" fmla="*/ 22 w 22"/>
                  <a:gd name="T7" fmla="*/ 1 h 18"/>
                  <a:gd name="T8" fmla="*/ 2 w 2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2" y="18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7D3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5" name="Freeform 118"/>
              <p:cNvSpPr>
                <a:spLocks/>
              </p:cNvSpPr>
              <p:nvPr/>
            </p:nvSpPr>
            <p:spPr bwMode="auto">
              <a:xfrm>
                <a:off x="1094" y="1440"/>
                <a:ext cx="21" cy="19"/>
              </a:xfrm>
              <a:custGeom>
                <a:avLst/>
                <a:gdLst>
                  <a:gd name="T0" fmla="*/ 2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2 h 19"/>
                  <a:gd name="T8" fmla="*/ 2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80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6" name="Freeform 119"/>
              <p:cNvSpPr>
                <a:spLocks/>
              </p:cNvSpPr>
              <p:nvPr/>
            </p:nvSpPr>
            <p:spPr bwMode="auto">
              <a:xfrm>
                <a:off x="1093" y="1439"/>
                <a:ext cx="21" cy="19"/>
              </a:xfrm>
              <a:custGeom>
                <a:avLst/>
                <a:gdLst>
                  <a:gd name="T0" fmla="*/ 1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1 h 19"/>
                  <a:gd name="T8" fmla="*/ 1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7" name="Freeform 120"/>
              <p:cNvSpPr>
                <a:spLocks/>
              </p:cNvSpPr>
              <p:nvPr/>
            </p:nvSpPr>
            <p:spPr bwMode="auto">
              <a:xfrm>
                <a:off x="1086" y="1436"/>
                <a:ext cx="27" cy="21"/>
              </a:xfrm>
              <a:custGeom>
                <a:avLst/>
                <a:gdLst>
                  <a:gd name="T0" fmla="*/ 7 w 27"/>
                  <a:gd name="T1" fmla="*/ 21 h 21"/>
                  <a:gd name="T2" fmla="*/ 0 w 27"/>
                  <a:gd name="T3" fmla="*/ 17 h 21"/>
                  <a:gd name="T4" fmla="*/ 20 w 27"/>
                  <a:gd name="T5" fmla="*/ 0 h 21"/>
                  <a:gd name="T6" fmla="*/ 27 w 27"/>
                  <a:gd name="T7" fmla="*/ 3 h 21"/>
                  <a:gd name="T8" fmla="*/ 7 w 2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7" y="21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7" y="3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86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8" name="Freeform 121"/>
              <p:cNvSpPr>
                <a:spLocks/>
              </p:cNvSpPr>
              <p:nvPr/>
            </p:nvSpPr>
            <p:spPr bwMode="auto">
              <a:xfrm>
                <a:off x="1092" y="1438"/>
                <a:ext cx="21" cy="19"/>
              </a:xfrm>
              <a:custGeom>
                <a:avLst/>
                <a:gdLst>
                  <a:gd name="T0" fmla="*/ 1 w 21"/>
                  <a:gd name="T1" fmla="*/ 19 h 19"/>
                  <a:gd name="T2" fmla="*/ 0 w 21"/>
                  <a:gd name="T3" fmla="*/ 18 h 19"/>
                  <a:gd name="T4" fmla="*/ 18 w 21"/>
                  <a:gd name="T5" fmla="*/ 0 h 19"/>
                  <a:gd name="T6" fmla="*/ 21 w 21"/>
                  <a:gd name="T7" fmla="*/ 1 h 19"/>
                  <a:gd name="T8" fmla="*/ 1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9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6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9" name="Freeform 122"/>
              <p:cNvSpPr>
                <a:spLocks/>
              </p:cNvSpPr>
              <p:nvPr/>
            </p:nvSpPr>
            <p:spPr bwMode="auto">
              <a:xfrm>
                <a:off x="1089" y="1437"/>
                <a:ext cx="21" cy="19"/>
              </a:xfrm>
              <a:custGeom>
                <a:avLst/>
                <a:gdLst>
                  <a:gd name="T0" fmla="*/ 3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1 h 19"/>
                  <a:gd name="T8" fmla="*/ 3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3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88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0" name="Freeform 123"/>
              <p:cNvSpPr>
                <a:spLocks/>
              </p:cNvSpPr>
              <p:nvPr/>
            </p:nvSpPr>
            <p:spPr bwMode="auto">
              <a:xfrm>
                <a:off x="1088" y="1437"/>
                <a:ext cx="21" cy="18"/>
              </a:xfrm>
              <a:custGeom>
                <a:avLst/>
                <a:gdLst>
                  <a:gd name="T0" fmla="*/ 1 w 21"/>
                  <a:gd name="T1" fmla="*/ 18 h 18"/>
                  <a:gd name="T2" fmla="*/ 0 w 21"/>
                  <a:gd name="T3" fmla="*/ 18 h 18"/>
                  <a:gd name="T4" fmla="*/ 19 w 21"/>
                  <a:gd name="T5" fmla="*/ 0 h 18"/>
                  <a:gd name="T6" fmla="*/ 21 w 21"/>
                  <a:gd name="T7" fmla="*/ 0 h 18"/>
                  <a:gd name="T8" fmla="*/ 1 w 2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" y="18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8B3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1" name="Freeform 124"/>
              <p:cNvSpPr>
                <a:spLocks/>
              </p:cNvSpPr>
              <p:nvPr/>
            </p:nvSpPr>
            <p:spPr bwMode="auto">
              <a:xfrm>
                <a:off x="1086" y="1436"/>
                <a:ext cx="21" cy="19"/>
              </a:xfrm>
              <a:custGeom>
                <a:avLst/>
                <a:gdLst>
                  <a:gd name="T0" fmla="*/ 2 w 21"/>
                  <a:gd name="T1" fmla="*/ 19 h 19"/>
                  <a:gd name="T2" fmla="*/ 0 w 21"/>
                  <a:gd name="T3" fmla="*/ 17 h 19"/>
                  <a:gd name="T4" fmla="*/ 20 w 21"/>
                  <a:gd name="T5" fmla="*/ 0 h 19"/>
                  <a:gd name="T6" fmla="*/ 21 w 21"/>
                  <a:gd name="T7" fmla="*/ 1 h 19"/>
                  <a:gd name="T8" fmla="*/ 2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" y="1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8E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2" name="Freeform 125"/>
              <p:cNvSpPr>
                <a:spLocks/>
              </p:cNvSpPr>
              <p:nvPr/>
            </p:nvSpPr>
            <p:spPr bwMode="auto">
              <a:xfrm>
                <a:off x="1079" y="1433"/>
                <a:ext cx="27" cy="20"/>
              </a:xfrm>
              <a:custGeom>
                <a:avLst/>
                <a:gdLst>
                  <a:gd name="T0" fmla="*/ 7 w 27"/>
                  <a:gd name="T1" fmla="*/ 20 h 20"/>
                  <a:gd name="T2" fmla="*/ 0 w 27"/>
                  <a:gd name="T3" fmla="*/ 18 h 20"/>
                  <a:gd name="T4" fmla="*/ 20 w 27"/>
                  <a:gd name="T5" fmla="*/ 0 h 20"/>
                  <a:gd name="T6" fmla="*/ 27 w 27"/>
                  <a:gd name="T7" fmla="*/ 3 h 20"/>
                  <a:gd name="T8" fmla="*/ 7 w 2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7" y="20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7" y="3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91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3" name="Freeform 126"/>
              <p:cNvSpPr>
                <a:spLocks/>
              </p:cNvSpPr>
              <p:nvPr/>
            </p:nvSpPr>
            <p:spPr bwMode="auto">
              <a:xfrm>
                <a:off x="1083" y="1435"/>
                <a:ext cx="23" cy="18"/>
              </a:xfrm>
              <a:custGeom>
                <a:avLst/>
                <a:gdLst>
                  <a:gd name="T0" fmla="*/ 3 w 23"/>
                  <a:gd name="T1" fmla="*/ 18 h 18"/>
                  <a:gd name="T2" fmla="*/ 0 w 23"/>
                  <a:gd name="T3" fmla="*/ 17 h 18"/>
                  <a:gd name="T4" fmla="*/ 20 w 23"/>
                  <a:gd name="T5" fmla="*/ 0 h 18"/>
                  <a:gd name="T6" fmla="*/ 23 w 23"/>
                  <a:gd name="T7" fmla="*/ 1 h 18"/>
                  <a:gd name="T8" fmla="*/ 3 w 2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3" y="18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91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4" name="Freeform 127"/>
              <p:cNvSpPr>
                <a:spLocks/>
              </p:cNvSpPr>
              <p:nvPr/>
            </p:nvSpPr>
            <p:spPr bwMode="auto">
              <a:xfrm>
                <a:off x="1081" y="1435"/>
                <a:ext cx="22" cy="17"/>
              </a:xfrm>
              <a:custGeom>
                <a:avLst/>
                <a:gdLst>
                  <a:gd name="T0" fmla="*/ 2 w 22"/>
                  <a:gd name="T1" fmla="*/ 17 h 17"/>
                  <a:gd name="T2" fmla="*/ 0 w 22"/>
                  <a:gd name="T3" fmla="*/ 17 h 17"/>
                  <a:gd name="T4" fmla="*/ 20 w 22"/>
                  <a:gd name="T5" fmla="*/ 0 h 17"/>
                  <a:gd name="T6" fmla="*/ 22 w 22"/>
                  <a:gd name="T7" fmla="*/ 0 h 17"/>
                  <a:gd name="T8" fmla="*/ 2 w 2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2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94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5" name="Freeform 128"/>
              <p:cNvSpPr>
                <a:spLocks/>
              </p:cNvSpPr>
              <p:nvPr/>
            </p:nvSpPr>
            <p:spPr bwMode="auto">
              <a:xfrm>
                <a:off x="1079" y="1433"/>
                <a:ext cx="22" cy="19"/>
              </a:xfrm>
              <a:custGeom>
                <a:avLst/>
                <a:gdLst>
                  <a:gd name="T0" fmla="*/ 2 w 22"/>
                  <a:gd name="T1" fmla="*/ 19 h 19"/>
                  <a:gd name="T2" fmla="*/ 0 w 22"/>
                  <a:gd name="T3" fmla="*/ 18 h 19"/>
                  <a:gd name="T4" fmla="*/ 20 w 22"/>
                  <a:gd name="T5" fmla="*/ 0 h 19"/>
                  <a:gd name="T6" fmla="*/ 22 w 22"/>
                  <a:gd name="T7" fmla="*/ 2 h 19"/>
                  <a:gd name="T8" fmla="*/ 2 w 22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98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6" name="Freeform 129"/>
              <p:cNvSpPr>
                <a:spLocks/>
              </p:cNvSpPr>
              <p:nvPr/>
            </p:nvSpPr>
            <p:spPr bwMode="auto">
              <a:xfrm>
                <a:off x="1042" y="1451"/>
                <a:ext cx="73" cy="73"/>
              </a:xfrm>
              <a:custGeom>
                <a:avLst/>
                <a:gdLst>
                  <a:gd name="T0" fmla="*/ 37 w 73"/>
                  <a:gd name="T1" fmla="*/ 0 h 73"/>
                  <a:gd name="T2" fmla="*/ 30 w 73"/>
                  <a:gd name="T3" fmla="*/ 0 h 73"/>
                  <a:gd name="T4" fmla="*/ 23 w 73"/>
                  <a:gd name="T5" fmla="*/ 0 h 73"/>
                  <a:gd name="T6" fmla="*/ 17 w 73"/>
                  <a:gd name="T7" fmla="*/ 2 h 73"/>
                  <a:gd name="T8" fmla="*/ 11 w 73"/>
                  <a:gd name="T9" fmla="*/ 6 h 73"/>
                  <a:gd name="T10" fmla="*/ 6 w 73"/>
                  <a:gd name="T11" fmla="*/ 11 h 73"/>
                  <a:gd name="T12" fmla="*/ 4 w 73"/>
                  <a:gd name="T13" fmla="*/ 15 h 73"/>
                  <a:gd name="T14" fmla="*/ 1 w 73"/>
                  <a:gd name="T15" fmla="*/ 22 h 73"/>
                  <a:gd name="T16" fmla="*/ 0 w 73"/>
                  <a:gd name="T17" fmla="*/ 30 h 73"/>
                  <a:gd name="T18" fmla="*/ 1 w 73"/>
                  <a:gd name="T19" fmla="*/ 37 h 73"/>
                  <a:gd name="T20" fmla="*/ 4 w 73"/>
                  <a:gd name="T21" fmla="*/ 44 h 73"/>
                  <a:gd name="T22" fmla="*/ 7 w 73"/>
                  <a:gd name="T23" fmla="*/ 51 h 73"/>
                  <a:gd name="T24" fmla="*/ 11 w 73"/>
                  <a:gd name="T25" fmla="*/ 57 h 73"/>
                  <a:gd name="T26" fmla="*/ 17 w 73"/>
                  <a:gd name="T27" fmla="*/ 62 h 73"/>
                  <a:gd name="T28" fmla="*/ 23 w 73"/>
                  <a:gd name="T29" fmla="*/ 67 h 73"/>
                  <a:gd name="T30" fmla="*/ 30 w 73"/>
                  <a:gd name="T31" fmla="*/ 71 h 73"/>
                  <a:gd name="T32" fmla="*/ 37 w 73"/>
                  <a:gd name="T33" fmla="*/ 73 h 73"/>
                  <a:gd name="T34" fmla="*/ 44 w 73"/>
                  <a:gd name="T35" fmla="*/ 73 h 73"/>
                  <a:gd name="T36" fmla="*/ 51 w 73"/>
                  <a:gd name="T37" fmla="*/ 73 h 73"/>
                  <a:gd name="T38" fmla="*/ 57 w 73"/>
                  <a:gd name="T39" fmla="*/ 71 h 73"/>
                  <a:gd name="T40" fmla="*/ 63 w 73"/>
                  <a:gd name="T41" fmla="*/ 67 h 73"/>
                  <a:gd name="T42" fmla="*/ 67 w 73"/>
                  <a:gd name="T43" fmla="*/ 62 h 73"/>
                  <a:gd name="T44" fmla="*/ 70 w 73"/>
                  <a:gd name="T45" fmla="*/ 58 h 73"/>
                  <a:gd name="T46" fmla="*/ 72 w 73"/>
                  <a:gd name="T47" fmla="*/ 51 h 73"/>
                  <a:gd name="T48" fmla="*/ 73 w 73"/>
                  <a:gd name="T49" fmla="*/ 44 h 73"/>
                  <a:gd name="T50" fmla="*/ 72 w 73"/>
                  <a:gd name="T51" fmla="*/ 37 h 73"/>
                  <a:gd name="T52" fmla="*/ 70 w 73"/>
                  <a:gd name="T53" fmla="*/ 30 h 73"/>
                  <a:gd name="T54" fmla="*/ 67 w 73"/>
                  <a:gd name="T55" fmla="*/ 22 h 73"/>
                  <a:gd name="T56" fmla="*/ 63 w 73"/>
                  <a:gd name="T57" fmla="*/ 15 h 73"/>
                  <a:gd name="T58" fmla="*/ 57 w 73"/>
                  <a:gd name="T59" fmla="*/ 11 h 73"/>
                  <a:gd name="T60" fmla="*/ 51 w 73"/>
                  <a:gd name="T61" fmla="*/ 6 h 73"/>
                  <a:gd name="T62" fmla="*/ 44 w 73"/>
                  <a:gd name="T63" fmla="*/ 2 h 73"/>
                  <a:gd name="T64" fmla="*/ 37 w 73"/>
                  <a:gd name="T6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30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6" y="11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11" y="57"/>
                    </a:lnTo>
                    <a:lnTo>
                      <a:pt x="17" y="62"/>
                    </a:lnTo>
                    <a:lnTo>
                      <a:pt x="23" y="67"/>
                    </a:lnTo>
                    <a:lnTo>
                      <a:pt x="30" y="71"/>
                    </a:lnTo>
                    <a:lnTo>
                      <a:pt x="37" y="73"/>
                    </a:lnTo>
                    <a:lnTo>
                      <a:pt x="44" y="73"/>
                    </a:lnTo>
                    <a:lnTo>
                      <a:pt x="51" y="73"/>
                    </a:lnTo>
                    <a:lnTo>
                      <a:pt x="57" y="71"/>
                    </a:lnTo>
                    <a:lnTo>
                      <a:pt x="63" y="67"/>
                    </a:lnTo>
                    <a:lnTo>
                      <a:pt x="67" y="62"/>
                    </a:lnTo>
                    <a:lnTo>
                      <a:pt x="70" y="58"/>
                    </a:lnTo>
                    <a:lnTo>
                      <a:pt x="72" y="51"/>
                    </a:lnTo>
                    <a:lnTo>
                      <a:pt x="73" y="44"/>
                    </a:lnTo>
                    <a:lnTo>
                      <a:pt x="72" y="37"/>
                    </a:lnTo>
                    <a:lnTo>
                      <a:pt x="70" y="30"/>
                    </a:lnTo>
                    <a:lnTo>
                      <a:pt x="67" y="22"/>
                    </a:lnTo>
                    <a:lnTo>
                      <a:pt x="63" y="15"/>
                    </a:lnTo>
                    <a:lnTo>
                      <a:pt x="57" y="11"/>
                    </a:lnTo>
                    <a:lnTo>
                      <a:pt x="51" y="6"/>
                    </a:lnTo>
                    <a:lnTo>
                      <a:pt x="44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F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131"/>
            <p:cNvSpPr>
              <a:spLocks noChangeArrowheads="1"/>
            </p:cNvSpPr>
            <p:nvPr/>
          </p:nvSpPr>
          <p:spPr bwMode="auto">
            <a:xfrm>
              <a:off x="1045" y="876"/>
              <a:ext cx="453" cy="284"/>
            </a:xfrm>
            <a:prstGeom prst="rect">
              <a:avLst/>
            </a:prstGeom>
            <a:solidFill>
              <a:srgbClr val="CCFFCC"/>
            </a:solidFill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138"/>
            <p:cNvGrpSpPr>
              <a:grpSpLocks/>
            </p:cNvGrpSpPr>
            <p:nvPr/>
          </p:nvGrpSpPr>
          <p:grpSpPr bwMode="auto">
            <a:xfrm>
              <a:off x="1098" y="873"/>
              <a:ext cx="7" cy="282"/>
              <a:chOff x="1098" y="873"/>
              <a:chExt cx="7" cy="282"/>
            </a:xfrm>
          </p:grpSpPr>
          <p:sp>
            <p:nvSpPr>
              <p:cNvPr id="40257" name="Freeform 132"/>
              <p:cNvSpPr>
                <a:spLocks/>
              </p:cNvSpPr>
              <p:nvPr/>
            </p:nvSpPr>
            <p:spPr bwMode="auto">
              <a:xfrm>
                <a:off x="1098" y="873"/>
                <a:ext cx="7" cy="35"/>
              </a:xfrm>
              <a:custGeom>
                <a:avLst/>
                <a:gdLst>
                  <a:gd name="T0" fmla="*/ 7 w 7"/>
                  <a:gd name="T1" fmla="*/ 5 h 35"/>
                  <a:gd name="T2" fmla="*/ 7 w 7"/>
                  <a:gd name="T3" fmla="*/ 3 h 35"/>
                  <a:gd name="T4" fmla="*/ 5 w 7"/>
                  <a:gd name="T5" fmla="*/ 2 h 35"/>
                  <a:gd name="T6" fmla="*/ 4 w 7"/>
                  <a:gd name="T7" fmla="*/ 1 h 35"/>
                  <a:gd name="T8" fmla="*/ 3 w 7"/>
                  <a:gd name="T9" fmla="*/ 0 h 35"/>
                  <a:gd name="T10" fmla="*/ 3 w 7"/>
                  <a:gd name="T11" fmla="*/ 0 h 35"/>
                  <a:gd name="T12" fmla="*/ 2 w 7"/>
                  <a:gd name="T13" fmla="*/ 1 h 35"/>
                  <a:gd name="T14" fmla="*/ 1 w 7"/>
                  <a:gd name="T15" fmla="*/ 2 h 35"/>
                  <a:gd name="T16" fmla="*/ 0 w 7"/>
                  <a:gd name="T17" fmla="*/ 3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5"/>
                    </a:moveTo>
                    <a:lnTo>
                      <a:pt x="7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8" name="Freeform 133"/>
              <p:cNvSpPr>
                <a:spLocks/>
              </p:cNvSpPr>
              <p:nvPr/>
            </p:nvSpPr>
            <p:spPr bwMode="auto">
              <a:xfrm>
                <a:off x="1098" y="922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5 w 7"/>
                  <a:gd name="T7" fmla="*/ 0 h 36"/>
                  <a:gd name="T8" fmla="*/ 4 w 7"/>
                  <a:gd name="T9" fmla="*/ 0 h 36"/>
                  <a:gd name="T10" fmla="*/ 3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3 w 7"/>
                  <a:gd name="T27" fmla="*/ 36 h 36"/>
                  <a:gd name="T28" fmla="*/ 4 w 7"/>
                  <a:gd name="T29" fmla="*/ 36 h 36"/>
                  <a:gd name="T30" fmla="*/ 5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9" name="Freeform 134"/>
              <p:cNvSpPr>
                <a:spLocks/>
              </p:cNvSpPr>
              <p:nvPr/>
            </p:nvSpPr>
            <p:spPr bwMode="auto">
              <a:xfrm>
                <a:off x="1098" y="972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0" name="Freeform 135"/>
              <p:cNvSpPr>
                <a:spLocks/>
              </p:cNvSpPr>
              <p:nvPr/>
            </p:nvSpPr>
            <p:spPr bwMode="auto">
              <a:xfrm>
                <a:off x="1098" y="1021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5 w 7"/>
                  <a:gd name="T7" fmla="*/ 0 h 36"/>
                  <a:gd name="T8" fmla="*/ 4 w 7"/>
                  <a:gd name="T9" fmla="*/ 0 h 36"/>
                  <a:gd name="T10" fmla="*/ 3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3 w 7"/>
                  <a:gd name="T27" fmla="*/ 36 h 36"/>
                  <a:gd name="T28" fmla="*/ 4 w 7"/>
                  <a:gd name="T29" fmla="*/ 36 h 36"/>
                  <a:gd name="T30" fmla="*/ 5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1" name="Freeform 136"/>
              <p:cNvSpPr>
                <a:spLocks/>
              </p:cNvSpPr>
              <p:nvPr/>
            </p:nvSpPr>
            <p:spPr bwMode="auto">
              <a:xfrm>
                <a:off x="1098" y="1071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1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1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2" name="Freeform 137"/>
              <p:cNvSpPr>
                <a:spLocks/>
              </p:cNvSpPr>
              <p:nvPr/>
            </p:nvSpPr>
            <p:spPr bwMode="auto">
              <a:xfrm>
                <a:off x="1098" y="1120"/>
                <a:ext cx="7" cy="35"/>
              </a:xfrm>
              <a:custGeom>
                <a:avLst/>
                <a:gdLst>
                  <a:gd name="T0" fmla="*/ 7 w 7"/>
                  <a:gd name="T1" fmla="*/ 4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1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49"/>
            <p:cNvGrpSpPr>
              <a:grpSpLocks/>
            </p:cNvGrpSpPr>
            <p:nvPr/>
          </p:nvGrpSpPr>
          <p:grpSpPr bwMode="auto">
            <a:xfrm>
              <a:off x="1041" y="1099"/>
              <a:ext cx="459" cy="7"/>
              <a:chOff x="1041" y="1099"/>
              <a:chExt cx="459" cy="7"/>
            </a:xfrm>
          </p:grpSpPr>
          <p:sp>
            <p:nvSpPr>
              <p:cNvPr id="40247" name="Freeform 139"/>
              <p:cNvSpPr>
                <a:spLocks/>
              </p:cNvSpPr>
              <p:nvPr/>
            </p:nvSpPr>
            <p:spPr bwMode="auto">
              <a:xfrm>
                <a:off x="1041" y="1099"/>
                <a:ext cx="35" cy="7"/>
              </a:xfrm>
              <a:custGeom>
                <a:avLst/>
                <a:gdLst>
                  <a:gd name="T0" fmla="*/ 5 w 35"/>
                  <a:gd name="T1" fmla="*/ 0 h 7"/>
                  <a:gd name="T2" fmla="*/ 4 w 35"/>
                  <a:gd name="T3" fmla="*/ 0 h 7"/>
                  <a:gd name="T4" fmla="*/ 2 w 35"/>
                  <a:gd name="T5" fmla="*/ 1 h 7"/>
                  <a:gd name="T6" fmla="*/ 1 w 35"/>
                  <a:gd name="T7" fmla="*/ 2 h 7"/>
                  <a:gd name="T8" fmla="*/ 0 w 35"/>
                  <a:gd name="T9" fmla="*/ 3 h 7"/>
                  <a:gd name="T10" fmla="*/ 0 w 35"/>
                  <a:gd name="T11" fmla="*/ 3 h 7"/>
                  <a:gd name="T12" fmla="*/ 1 w 35"/>
                  <a:gd name="T13" fmla="*/ 5 h 7"/>
                  <a:gd name="T14" fmla="*/ 2 w 35"/>
                  <a:gd name="T15" fmla="*/ 6 h 7"/>
                  <a:gd name="T16" fmla="*/ 4 w 35"/>
                  <a:gd name="T17" fmla="*/ 7 h 7"/>
                  <a:gd name="T18" fmla="*/ 31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2 w 35"/>
                  <a:gd name="T35" fmla="*/ 0 h 7"/>
                  <a:gd name="T36" fmla="*/ 5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8" name="Freeform 140"/>
              <p:cNvSpPr>
                <a:spLocks/>
              </p:cNvSpPr>
              <p:nvPr/>
            </p:nvSpPr>
            <p:spPr bwMode="auto">
              <a:xfrm>
                <a:off x="1090" y="1099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2 w 36"/>
                  <a:gd name="T5" fmla="*/ 1 h 7"/>
                  <a:gd name="T6" fmla="*/ 0 w 36"/>
                  <a:gd name="T7" fmla="*/ 2 h 7"/>
                  <a:gd name="T8" fmla="*/ 0 w 36"/>
                  <a:gd name="T9" fmla="*/ 3 h 7"/>
                  <a:gd name="T10" fmla="*/ 0 w 36"/>
                  <a:gd name="T11" fmla="*/ 5 h 7"/>
                  <a:gd name="T12" fmla="*/ 0 w 36"/>
                  <a:gd name="T13" fmla="*/ 6 h 7"/>
                  <a:gd name="T14" fmla="*/ 2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5 w 36"/>
                  <a:gd name="T25" fmla="*/ 6 h 7"/>
                  <a:gd name="T26" fmla="*/ 36 w 36"/>
                  <a:gd name="T27" fmla="*/ 5 h 7"/>
                  <a:gd name="T28" fmla="*/ 36 w 36"/>
                  <a:gd name="T29" fmla="*/ 3 h 7"/>
                  <a:gd name="T30" fmla="*/ 35 w 36"/>
                  <a:gd name="T31" fmla="*/ 2 h 7"/>
                  <a:gd name="T32" fmla="*/ 33 w 36"/>
                  <a:gd name="T33" fmla="*/ 1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9" name="Freeform 141"/>
              <p:cNvSpPr>
                <a:spLocks/>
              </p:cNvSpPr>
              <p:nvPr/>
            </p:nvSpPr>
            <p:spPr bwMode="auto">
              <a:xfrm>
                <a:off x="1140" y="1099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2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0" name="Freeform 142"/>
              <p:cNvSpPr>
                <a:spLocks/>
              </p:cNvSpPr>
              <p:nvPr/>
            </p:nvSpPr>
            <p:spPr bwMode="auto">
              <a:xfrm>
                <a:off x="1189" y="1099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2 w 36"/>
                  <a:gd name="T5" fmla="*/ 1 h 7"/>
                  <a:gd name="T6" fmla="*/ 0 w 36"/>
                  <a:gd name="T7" fmla="*/ 2 h 7"/>
                  <a:gd name="T8" fmla="*/ 0 w 36"/>
                  <a:gd name="T9" fmla="*/ 3 h 7"/>
                  <a:gd name="T10" fmla="*/ 0 w 36"/>
                  <a:gd name="T11" fmla="*/ 5 h 7"/>
                  <a:gd name="T12" fmla="*/ 0 w 36"/>
                  <a:gd name="T13" fmla="*/ 6 h 7"/>
                  <a:gd name="T14" fmla="*/ 2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4 w 36"/>
                  <a:gd name="T25" fmla="*/ 6 h 7"/>
                  <a:gd name="T26" fmla="*/ 36 w 36"/>
                  <a:gd name="T27" fmla="*/ 5 h 7"/>
                  <a:gd name="T28" fmla="*/ 36 w 36"/>
                  <a:gd name="T29" fmla="*/ 3 h 7"/>
                  <a:gd name="T30" fmla="*/ 34 w 36"/>
                  <a:gd name="T31" fmla="*/ 2 h 7"/>
                  <a:gd name="T32" fmla="*/ 33 w 36"/>
                  <a:gd name="T33" fmla="*/ 1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1" name="Freeform 143"/>
              <p:cNvSpPr>
                <a:spLocks/>
              </p:cNvSpPr>
              <p:nvPr/>
            </p:nvSpPr>
            <p:spPr bwMode="auto">
              <a:xfrm>
                <a:off x="1239" y="1099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2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2" name="Freeform 144"/>
              <p:cNvSpPr>
                <a:spLocks/>
              </p:cNvSpPr>
              <p:nvPr/>
            </p:nvSpPr>
            <p:spPr bwMode="auto">
              <a:xfrm>
                <a:off x="1288" y="1099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1 w 36"/>
                  <a:gd name="T5" fmla="*/ 1 h 7"/>
                  <a:gd name="T6" fmla="*/ 0 w 36"/>
                  <a:gd name="T7" fmla="*/ 2 h 7"/>
                  <a:gd name="T8" fmla="*/ 0 w 36"/>
                  <a:gd name="T9" fmla="*/ 3 h 7"/>
                  <a:gd name="T10" fmla="*/ 0 w 36"/>
                  <a:gd name="T11" fmla="*/ 5 h 7"/>
                  <a:gd name="T12" fmla="*/ 0 w 36"/>
                  <a:gd name="T13" fmla="*/ 6 h 7"/>
                  <a:gd name="T14" fmla="*/ 1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4 w 36"/>
                  <a:gd name="T25" fmla="*/ 6 h 7"/>
                  <a:gd name="T26" fmla="*/ 36 w 36"/>
                  <a:gd name="T27" fmla="*/ 5 h 7"/>
                  <a:gd name="T28" fmla="*/ 36 w 36"/>
                  <a:gd name="T29" fmla="*/ 3 h 7"/>
                  <a:gd name="T30" fmla="*/ 34 w 36"/>
                  <a:gd name="T31" fmla="*/ 2 h 7"/>
                  <a:gd name="T32" fmla="*/ 33 w 36"/>
                  <a:gd name="T33" fmla="*/ 1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3" name="Freeform 145"/>
              <p:cNvSpPr>
                <a:spLocks/>
              </p:cNvSpPr>
              <p:nvPr/>
            </p:nvSpPr>
            <p:spPr bwMode="auto">
              <a:xfrm>
                <a:off x="1338" y="1099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1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1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4" name="Freeform 146"/>
              <p:cNvSpPr>
                <a:spLocks/>
              </p:cNvSpPr>
              <p:nvPr/>
            </p:nvSpPr>
            <p:spPr bwMode="auto">
              <a:xfrm>
                <a:off x="1387" y="1099"/>
                <a:ext cx="35" cy="7"/>
              </a:xfrm>
              <a:custGeom>
                <a:avLst/>
                <a:gdLst>
                  <a:gd name="T0" fmla="*/ 4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1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2 w 35"/>
                  <a:gd name="T35" fmla="*/ 0 h 7"/>
                  <a:gd name="T36" fmla="*/ 4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5" name="Freeform 147"/>
              <p:cNvSpPr>
                <a:spLocks/>
              </p:cNvSpPr>
              <p:nvPr/>
            </p:nvSpPr>
            <p:spPr bwMode="auto">
              <a:xfrm>
                <a:off x="1437" y="1099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1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1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6" name="Freeform 148"/>
              <p:cNvSpPr>
                <a:spLocks/>
              </p:cNvSpPr>
              <p:nvPr/>
            </p:nvSpPr>
            <p:spPr bwMode="auto">
              <a:xfrm>
                <a:off x="1486" y="1099"/>
                <a:ext cx="14" cy="7"/>
              </a:xfrm>
              <a:custGeom>
                <a:avLst/>
                <a:gdLst>
                  <a:gd name="T0" fmla="*/ 4 w 14"/>
                  <a:gd name="T1" fmla="*/ 0 h 7"/>
                  <a:gd name="T2" fmla="*/ 2 w 14"/>
                  <a:gd name="T3" fmla="*/ 0 h 7"/>
                  <a:gd name="T4" fmla="*/ 1 w 14"/>
                  <a:gd name="T5" fmla="*/ 1 h 7"/>
                  <a:gd name="T6" fmla="*/ 0 w 14"/>
                  <a:gd name="T7" fmla="*/ 2 h 7"/>
                  <a:gd name="T8" fmla="*/ 0 w 14"/>
                  <a:gd name="T9" fmla="*/ 3 h 7"/>
                  <a:gd name="T10" fmla="*/ 0 w 14"/>
                  <a:gd name="T11" fmla="*/ 5 h 7"/>
                  <a:gd name="T12" fmla="*/ 0 w 14"/>
                  <a:gd name="T13" fmla="*/ 6 h 7"/>
                  <a:gd name="T14" fmla="*/ 1 w 14"/>
                  <a:gd name="T15" fmla="*/ 7 h 7"/>
                  <a:gd name="T16" fmla="*/ 2 w 14"/>
                  <a:gd name="T17" fmla="*/ 7 h 7"/>
                  <a:gd name="T18" fmla="*/ 11 w 14"/>
                  <a:gd name="T19" fmla="*/ 7 h 7"/>
                  <a:gd name="T20" fmla="*/ 11 w 14"/>
                  <a:gd name="T21" fmla="*/ 7 h 7"/>
                  <a:gd name="T22" fmla="*/ 12 w 14"/>
                  <a:gd name="T23" fmla="*/ 6 h 7"/>
                  <a:gd name="T24" fmla="*/ 13 w 14"/>
                  <a:gd name="T25" fmla="*/ 5 h 7"/>
                  <a:gd name="T26" fmla="*/ 14 w 14"/>
                  <a:gd name="T27" fmla="*/ 3 h 7"/>
                  <a:gd name="T28" fmla="*/ 14 w 14"/>
                  <a:gd name="T29" fmla="*/ 3 h 7"/>
                  <a:gd name="T30" fmla="*/ 13 w 14"/>
                  <a:gd name="T31" fmla="*/ 2 h 7"/>
                  <a:gd name="T32" fmla="*/ 12 w 14"/>
                  <a:gd name="T33" fmla="*/ 1 h 7"/>
                  <a:gd name="T34" fmla="*/ 12 w 14"/>
                  <a:gd name="T35" fmla="*/ 0 h 7"/>
                  <a:gd name="T36" fmla="*/ 4 w 14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50"/>
            <p:cNvSpPr>
              <a:spLocks/>
            </p:cNvSpPr>
            <p:nvPr/>
          </p:nvSpPr>
          <p:spPr bwMode="auto">
            <a:xfrm>
              <a:off x="1045" y="876"/>
              <a:ext cx="452" cy="221"/>
            </a:xfrm>
            <a:custGeom>
              <a:avLst/>
              <a:gdLst>
                <a:gd name="T0" fmla="*/ 0 w 452"/>
                <a:gd name="T1" fmla="*/ 0 h 221"/>
                <a:gd name="T2" fmla="*/ 23 w 452"/>
                <a:gd name="T3" fmla="*/ 2 h 221"/>
                <a:gd name="T4" fmla="*/ 47 w 452"/>
                <a:gd name="T5" fmla="*/ 4 h 221"/>
                <a:gd name="T6" fmla="*/ 70 w 452"/>
                <a:gd name="T7" fmla="*/ 5 h 221"/>
                <a:gd name="T8" fmla="*/ 94 w 452"/>
                <a:gd name="T9" fmla="*/ 11 h 221"/>
                <a:gd name="T10" fmla="*/ 103 w 452"/>
                <a:gd name="T11" fmla="*/ 14 h 221"/>
                <a:gd name="T12" fmla="*/ 114 w 452"/>
                <a:gd name="T13" fmla="*/ 23 h 221"/>
                <a:gd name="T14" fmla="*/ 122 w 452"/>
                <a:gd name="T15" fmla="*/ 31 h 221"/>
                <a:gd name="T16" fmla="*/ 130 w 452"/>
                <a:gd name="T17" fmla="*/ 42 h 221"/>
                <a:gd name="T18" fmla="*/ 146 w 452"/>
                <a:gd name="T19" fmla="*/ 69 h 221"/>
                <a:gd name="T20" fmla="*/ 161 w 452"/>
                <a:gd name="T21" fmla="*/ 103 h 221"/>
                <a:gd name="T22" fmla="*/ 173 w 452"/>
                <a:gd name="T23" fmla="*/ 136 h 221"/>
                <a:gd name="T24" fmla="*/ 184 w 452"/>
                <a:gd name="T25" fmla="*/ 169 h 221"/>
                <a:gd name="T26" fmla="*/ 191 w 452"/>
                <a:gd name="T27" fmla="*/ 197 h 221"/>
                <a:gd name="T28" fmla="*/ 195 w 452"/>
                <a:gd name="T29" fmla="*/ 209 h 221"/>
                <a:gd name="T30" fmla="*/ 197 w 452"/>
                <a:gd name="T31" fmla="*/ 221 h 221"/>
                <a:gd name="T32" fmla="*/ 210 w 452"/>
                <a:gd name="T33" fmla="*/ 211 h 221"/>
                <a:gd name="T34" fmla="*/ 220 w 452"/>
                <a:gd name="T35" fmla="*/ 203 h 221"/>
                <a:gd name="T36" fmla="*/ 224 w 452"/>
                <a:gd name="T37" fmla="*/ 199 h 221"/>
                <a:gd name="T38" fmla="*/ 226 w 452"/>
                <a:gd name="T39" fmla="*/ 198 h 221"/>
                <a:gd name="T40" fmla="*/ 224 w 452"/>
                <a:gd name="T41" fmla="*/ 198 h 221"/>
                <a:gd name="T42" fmla="*/ 220 w 452"/>
                <a:gd name="T43" fmla="*/ 202 h 221"/>
                <a:gd name="T44" fmla="*/ 216 w 452"/>
                <a:gd name="T45" fmla="*/ 202 h 221"/>
                <a:gd name="T46" fmla="*/ 215 w 452"/>
                <a:gd name="T47" fmla="*/ 199 h 221"/>
                <a:gd name="T48" fmla="*/ 216 w 452"/>
                <a:gd name="T49" fmla="*/ 197 h 221"/>
                <a:gd name="T50" fmla="*/ 218 w 452"/>
                <a:gd name="T51" fmla="*/ 191 h 221"/>
                <a:gd name="T52" fmla="*/ 224 w 452"/>
                <a:gd name="T53" fmla="*/ 184 h 221"/>
                <a:gd name="T54" fmla="*/ 231 w 452"/>
                <a:gd name="T55" fmla="*/ 170 h 221"/>
                <a:gd name="T56" fmla="*/ 247 w 452"/>
                <a:gd name="T57" fmla="*/ 155 h 221"/>
                <a:gd name="T58" fmla="*/ 263 w 452"/>
                <a:gd name="T59" fmla="*/ 132 h 221"/>
                <a:gd name="T60" fmla="*/ 320 w 452"/>
                <a:gd name="T61" fmla="*/ 66 h 221"/>
                <a:gd name="T62" fmla="*/ 321 w 452"/>
                <a:gd name="T63" fmla="*/ 66 h 221"/>
                <a:gd name="T64" fmla="*/ 326 w 452"/>
                <a:gd name="T65" fmla="*/ 65 h 221"/>
                <a:gd name="T66" fmla="*/ 332 w 452"/>
                <a:gd name="T67" fmla="*/ 63 h 221"/>
                <a:gd name="T68" fmla="*/ 337 w 452"/>
                <a:gd name="T69" fmla="*/ 63 h 221"/>
                <a:gd name="T70" fmla="*/ 355 w 452"/>
                <a:gd name="T71" fmla="*/ 59 h 221"/>
                <a:gd name="T72" fmla="*/ 376 w 452"/>
                <a:gd name="T73" fmla="*/ 56 h 221"/>
                <a:gd name="T74" fmla="*/ 399 w 452"/>
                <a:gd name="T75" fmla="*/ 50 h 221"/>
                <a:gd name="T76" fmla="*/ 420 w 452"/>
                <a:gd name="T77" fmla="*/ 44 h 221"/>
                <a:gd name="T78" fmla="*/ 437 w 452"/>
                <a:gd name="T79" fmla="*/ 38 h 221"/>
                <a:gd name="T80" fmla="*/ 446 w 452"/>
                <a:gd name="T81" fmla="*/ 37 h 221"/>
                <a:gd name="T82" fmla="*/ 452 w 452"/>
                <a:gd name="T83" fmla="*/ 3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221">
                  <a:moveTo>
                    <a:pt x="0" y="0"/>
                  </a:moveTo>
                  <a:lnTo>
                    <a:pt x="23" y="2"/>
                  </a:lnTo>
                  <a:lnTo>
                    <a:pt x="47" y="4"/>
                  </a:lnTo>
                  <a:lnTo>
                    <a:pt x="70" y="5"/>
                  </a:lnTo>
                  <a:lnTo>
                    <a:pt x="94" y="11"/>
                  </a:lnTo>
                  <a:lnTo>
                    <a:pt x="103" y="14"/>
                  </a:lnTo>
                  <a:lnTo>
                    <a:pt x="114" y="23"/>
                  </a:lnTo>
                  <a:lnTo>
                    <a:pt x="122" y="31"/>
                  </a:lnTo>
                  <a:lnTo>
                    <a:pt x="130" y="42"/>
                  </a:lnTo>
                  <a:lnTo>
                    <a:pt x="146" y="69"/>
                  </a:lnTo>
                  <a:lnTo>
                    <a:pt x="161" y="103"/>
                  </a:lnTo>
                  <a:lnTo>
                    <a:pt x="173" y="136"/>
                  </a:lnTo>
                  <a:lnTo>
                    <a:pt x="184" y="169"/>
                  </a:lnTo>
                  <a:lnTo>
                    <a:pt x="191" y="197"/>
                  </a:lnTo>
                  <a:lnTo>
                    <a:pt x="195" y="209"/>
                  </a:lnTo>
                  <a:lnTo>
                    <a:pt x="197" y="221"/>
                  </a:lnTo>
                  <a:lnTo>
                    <a:pt x="210" y="211"/>
                  </a:lnTo>
                  <a:lnTo>
                    <a:pt x="220" y="203"/>
                  </a:lnTo>
                  <a:lnTo>
                    <a:pt x="224" y="199"/>
                  </a:lnTo>
                  <a:lnTo>
                    <a:pt x="226" y="198"/>
                  </a:lnTo>
                  <a:lnTo>
                    <a:pt x="224" y="198"/>
                  </a:lnTo>
                  <a:lnTo>
                    <a:pt x="220" y="202"/>
                  </a:lnTo>
                  <a:lnTo>
                    <a:pt x="216" y="202"/>
                  </a:lnTo>
                  <a:lnTo>
                    <a:pt x="215" y="199"/>
                  </a:lnTo>
                  <a:lnTo>
                    <a:pt x="216" y="197"/>
                  </a:lnTo>
                  <a:lnTo>
                    <a:pt x="218" y="191"/>
                  </a:lnTo>
                  <a:lnTo>
                    <a:pt x="224" y="184"/>
                  </a:lnTo>
                  <a:lnTo>
                    <a:pt x="231" y="170"/>
                  </a:lnTo>
                  <a:lnTo>
                    <a:pt x="247" y="155"/>
                  </a:lnTo>
                  <a:lnTo>
                    <a:pt x="263" y="132"/>
                  </a:lnTo>
                  <a:lnTo>
                    <a:pt x="320" y="66"/>
                  </a:lnTo>
                  <a:lnTo>
                    <a:pt x="321" y="66"/>
                  </a:lnTo>
                  <a:lnTo>
                    <a:pt x="326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55" y="59"/>
                  </a:lnTo>
                  <a:lnTo>
                    <a:pt x="376" y="56"/>
                  </a:lnTo>
                  <a:lnTo>
                    <a:pt x="399" y="50"/>
                  </a:lnTo>
                  <a:lnTo>
                    <a:pt x="420" y="44"/>
                  </a:lnTo>
                  <a:lnTo>
                    <a:pt x="437" y="38"/>
                  </a:lnTo>
                  <a:lnTo>
                    <a:pt x="446" y="37"/>
                  </a:lnTo>
                  <a:lnTo>
                    <a:pt x="452" y="32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51"/>
            <p:cNvSpPr>
              <a:spLocks noChangeArrowheads="1"/>
            </p:cNvSpPr>
            <p:nvPr/>
          </p:nvSpPr>
          <p:spPr bwMode="auto">
            <a:xfrm>
              <a:off x="1632" y="1300"/>
              <a:ext cx="43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52"/>
            <p:cNvSpPr>
              <a:spLocks noChangeArrowheads="1"/>
            </p:cNvSpPr>
            <p:nvPr/>
          </p:nvSpPr>
          <p:spPr bwMode="auto">
            <a:xfrm>
              <a:off x="1894" y="1272"/>
              <a:ext cx="28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53"/>
            <p:cNvSpPr>
              <a:spLocks noChangeArrowheads="1"/>
            </p:cNvSpPr>
            <p:nvPr/>
          </p:nvSpPr>
          <p:spPr bwMode="auto">
            <a:xfrm>
              <a:off x="1894" y="1277"/>
              <a:ext cx="32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RF out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4"/>
            <p:cNvSpPr>
              <a:spLocks noChangeArrowheads="1"/>
            </p:cNvSpPr>
            <p:nvPr/>
          </p:nvSpPr>
          <p:spPr bwMode="auto">
            <a:xfrm>
              <a:off x="1056" y="1290"/>
              <a:ext cx="43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5"/>
            <p:cNvSpPr>
              <a:spLocks noChangeArrowheads="1"/>
            </p:cNvSpPr>
            <p:nvPr/>
          </p:nvSpPr>
          <p:spPr bwMode="auto">
            <a:xfrm>
              <a:off x="1053" y="1272"/>
              <a:ext cx="6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6"/>
            <p:cNvSpPr>
              <a:spLocks noChangeArrowheads="1"/>
            </p:cNvSpPr>
            <p:nvPr/>
          </p:nvSpPr>
          <p:spPr bwMode="auto">
            <a:xfrm>
              <a:off x="1053" y="1277"/>
              <a:ext cx="10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7"/>
            <p:cNvSpPr>
              <a:spLocks noChangeArrowheads="1"/>
            </p:cNvSpPr>
            <p:nvPr/>
          </p:nvSpPr>
          <p:spPr bwMode="auto">
            <a:xfrm>
              <a:off x="1110" y="1316"/>
              <a:ext cx="49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8"/>
            <p:cNvSpPr>
              <a:spLocks noChangeArrowheads="1"/>
            </p:cNvSpPr>
            <p:nvPr/>
          </p:nvSpPr>
          <p:spPr bwMode="auto">
            <a:xfrm>
              <a:off x="1110" y="1319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62"/>
            <p:cNvGrpSpPr>
              <a:grpSpLocks/>
            </p:cNvGrpSpPr>
            <p:nvPr/>
          </p:nvGrpSpPr>
          <p:grpSpPr bwMode="auto">
            <a:xfrm>
              <a:off x="1030" y="2087"/>
              <a:ext cx="362" cy="391"/>
              <a:chOff x="1030" y="2087"/>
              <a:chExt cx="362" cy="391"/>
            </a:xfrm>
          </p:grpSpPr>
          <p:sp>
            <p:nvSpPr>
              <p:cNvPr id="40244" name="Freeform 159"/>
              <p:cNvSpPr>
                <a:spLocks/>
              </p:cNvSpPr>
              <p:nvPr/>
            </p:nvSpPr>
            <p:spPr bwMode="auto">
              <a:xfrm>
                <a:off x="1359" y="2087"/>
                <a:ext cx="33" cy="391"/>
              </a:xfrm>
              <a:custGeom>
                <a:avLst/>
                <a:gdLst>
                  <a:gd name="T0" fmla="*/ 0 w 33"/>
                  <a:gd name="T1" fmla="*/ 391 h 391"/>
                  <a:gd name="T2" fmla="*/ 0 w 33"/>
                  <a:gd name="T3" fmla="*/ 33 h 391"/>
                  <a:gd name="T4" fmla="*/ 33 w 33"/>
                  <a:gd name="T5" fmla="*/ 0 h 391"/>
                  <a:gd name="T6" fmla="*/ 33 w 33"/>
                  <a:gd name="T7" fmla="*/ 358 h 391"/>
                  <a:gd name="T8" fmla="*/ 0 w 33"/>
                  <a:gd name="T9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1">
                    <a:moveTo>
                      <a:pt x="0" y="391"/>
                    </a:moveTo>
                    <a:lnTo>
                      <a:pt x="0" y="33"/>
                    </a:lnTo>
                    <a:lnTo>
                      <a:pt x="33" y="0"/>
                    </a:lnTo>
                    <a:lnTo>
                      <a:pt x="33" y="358"/>
                    </a:lnTo>
                    <a:lnTo>
                      <a:pt x="0" y="391"/>
                    </a:lnTo>
                    <a:close/>
                  </a:path>
                </a:pathLst>
              </a:custGeom>
              <a:solidFill>
                <a:srgbClr val="E0E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5" name="Freeform 160"/>
              <p:cNvSpPr>
                <a:spLocks/>
              </p:cNvSpPr>
              <p:nvPr/>
            </p:nvSpPr>
            <p:spPr bwMode="auto">
              <a:xfrm>
                <a:off x="1030" y="2087"/>
                <a:ext cx="362" cy="33"/>
              </a:xfrm>
              <a:custGeom>
                <a:avLst/>
                <a:gdLst>
                  <a:gd name="T0" fmla="*/ 329 w 362"/>
                  <a:gd name="T1" fmla="*/ 33 h 33"/>
                  <a:gd name="T2" fmla="*/ 0 w 362"/>
                  <a:gd name="T3" fmla="*/ 33 h 33"/>
                  <a:gd name="T4" fmla="*/ 33 w 362"/>
                  <a:gd name="T5" fmla="*/ 0 h 33"/>
                  <a:gd name="T6" fmla="*/ 362 w 362"/>
                  <a:gd name="T7" fmla="*/ 0 h 33"/>
                  <a:gd name="T8" fmla="*/ 329 w 36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33">
                    <a:moveTo>
                      <a:pt x="329" y="33"/>
                    </a:moveTo>
                    <a:lnTo>
                      <a:pt x="0" y="33"/>
                    </a:lnTo>
                    <a:lnTo>
                      <a:pt x="33" y="0"/>
                    </a:lnTo>
                    <a:lnTo>
                      <a:pt x="362" y="0"/>
                    </a:lnTo>
                    <a:lnTo>
                      <a:pt x="329" y="33"/>
                    </a:lnTo>
                    <a:close/>
                  </a:path>
                </a:pathLst>
              </a:custGeom>
              <a:solidFill>
                <a:srgbClr val="979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6" name="Rectangle 161"/>
              <p:cNvSpPr>
                <a:spLocks noChangeArrowheads="1"/>
              </p:cNvSpPr>
              <p:nvPr/>
            </p:nvSpPr>
            <p:spPr bwMode="auto">
              <a:xfrm>
                <a:off x="1030" y="2120"/>
                <a:ext cx="329" cy="358"/>
              </a:xfrm>
              <a:prstGeom prst="rect">
                <a:avLst/>
              </a:prstGeom>
              <a:solidFill>
                <a:srgbClr val="C3C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Rectangle 163"/>
            <p:cNvSpPr>
              <a:spLocks noChangeArrowheads="1"/>
            </p:cNvSpPr>
            <p:nvPr/>
          </p:nvSpPr>
          <p:spPr bwMode="auto">
            <a:xfrm>
              <a:off x="1188" y="1909"/>
              <a:ext cx="21" cy="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4"/>
            <p:cNvSpPr>
              <a:spLocks/>
            </p:cNvSpPr>
            <p:nvPr/>
          </p:nvSpPr>
          <p:spPr bwMode="auto">
            <a:xfrm>
              <a:off x="580" y="1488"/>
              <a:ext cx="512" cy="780"/>
            </a:xfrm>
            <a:custGeom>
              <a:avLst/>
              <a:gdLst>
                <a:gd name="T0" fmla="*/ 311 w 512"/>
                <a:gd name="T1" fmla="*/ 747 h 780"/>
                <a:gd name="T2" fmla="*/ 277 w 512"/>
                <a:gd name="T3" fmla="*/ 743 h 780"/>
                <a:gd name="T4" fmla="*/ 242 w 512"/>
                <a:gd name="T5" fmla="*/ 736 h 780"/>
                <a:gd name="T6" fmla="*/ 206 w 512"/>
                <a:gd name="T7" fmla="*/ 739 h 780"/>
                <a:gd name="T8" fmla="*/ 147 w 512"/>
                <a:gd name="T9" fmla="*/ 713 h 780"/>
                <a:gd name="T10" fmla="*/ 121 w 512"/>
                <a:gd name="T11" fmla="*/ 703 h 780"/>
                <a:gd name="T12" fmla="*/ 95 w 512"/>
                <a:gd name="T13" fmla="*/ 692 h 780"/>
                <a:gd name="T14" fmla="*/ 74 w 512"/>
                <a:gd name="T15" fmla="*/ 681 h 780"/>
                <a:gd name="T16" fmla="*/ 56 w 512"/>
                <a:gd name="T17" fmla="*/ 670 h 780"/>
                <a:gd name="T18" fmla="*/ 41 w 512"/>
                <a:gd name="T19" fmla="*/ 656 h 780"/>
                <a:gd name="T20" fmla="*/ 21 w 512"/>
                <a:gd name="T21" fmla="*/ 645 h 780"/>
                <a:gd name="T22" fmla="*/ 24 w 512"/>
                <a:gd name="T23" fmla="*/ 623 h 780"/>
                <a:gd name="T24" fmla="*/ 22 w 512"/>
                <a:gd name="T25" fmla="*/ 614 h 780"/>
                <a:gd name="T26" fmla="*/ 21 w 512"/>
                <a:gd name="T27" fmla="*/ 604 h 780"/>
                <a:gd name="T28" fmla="*/ 22 w 512"/>
                <a:gd name="T29" fmla="*/ 594 h 780"/>
                <a:gd name="T30" fmla="*/ 23 w 512"/>
                <a:gd name="T31" fmla="*/ 585 h 780"/>
                <a:gd name="T32" fmla="*/ 25 w 512"/>
                <a:gd name="T33" fmla="*/ 573 h 780"/>
                <a:gd name="T34" fmla="*/ 28 w 512"/>
                <a:gd name="T35" fmla="*/ 561 h 780"/>
                <a:gd name="T36" fmla="*/ 40 w 512"/>
                <a:gd name="T37" fmla="*/ 534 h 780"/>
                <a:gd name="T38" fmla="*/ 48 w 512"/>
                <a:gd name="T39" fmla="*/ 521 h 780"/>
                <a:gd name="T40" fmla="*/ 47 w 512"/>
                <a:gd name="T41" fmla="*/ 500 h 780"/>
                <a:gd name="T42" fmla="*/ 56 w 512"/>
                <a:gd name="T43" fmla="*/ 485 h 780"/>
                <a:gd name="T44" fmla="*/ 76 w 512"/>
                <a:gd name="T45" fmla="*/ 475 h 780"/>
                <a:gd name="T46" fmla="*/ 100 w 512"/>
                <a:gd name="T47" fmla="*/ 444 h 780"/>
                <a:gd name="T48" fmla="*/ 127 w 512"/>
                <a:gd name="T49" fmla="*/ 408 h 780"/>
                <a:gd name="T50" fmla="*/ 183 w 512"/>
                <a:gd name="T51" fmla="*/ 328 h 780"/>
                <a:gd name="T52" fmla="*/ 229 w 512"/>
                <a:gd name="T53" fmla="*/ 298 h 780"/>
                <a:gd name="T54" fmla="*/ 266 w 512"/>
                <a:gd name="T55" fmla="*/ 259 h 780"/>
                <a:gd name="T56" fmla="*/ 349 w 512"/>
                <a:gd name="T57" fmla="*/ 177 h 780"/>
                <a:gd name="T58" fmla="*/ 393 w 512"/>
                <a:gd name="T59" fmla="*/ 135 h 780"/>
                <a:gd name="T60" fmla="*/ 512 w 512"/>
                <a:gd name="T61" fmla="*/ 14 h 780"/>
                <a:gd name="T62" fmla="*/ 430 w 512"/>
                <a:gd name="T63" fmla="*/ 84 h 780"/>
                <a:gd name="T64" fmla="*/ 334 w 512"/>
                <a:gd name="T65" fmla="*/ 162 h 780"/>
                <a:gd name="T66" fmla="*/ 300 w 512"/>
                <a:gd name="T67" fmla="*/ 210 h 780"/>
                <a:gd name="T68" fmla="*/ 251 w 512"/>
                <a:gd name="T69" fmla="*/ 243 h 780"/>
                <a:gd name="T70" fmla="*/ 214 w 512"/>
                <a:gd name="T71" fmla="*/ 283 h 780"/>
                <a:gd name="T72" fmla="*/ 143 w 512"/>
                <a:gd name="T73" fmla="*/ 359 h 780"/>
                <a:gd name="T74" fmla="*/ 83 w 512"/>
                <a:gd name="T75" fmla="*/ 431 h 780"/>
                <a:gd name="T76" fmla="*/ 68 w 512"/>
                <a:gd name="T77" fmla="*/ 469 h 780"/>
                <a:gd name="T78" fmla="*/ 48 w 512"/>
                <a:gd name="T79" fmla="*/ 480 h 780"/>
                <a:gd name="T80" fmla="*/ 29 w 512"/>
                <a:gd name="T81" fmla="*/ 511 h 780"/>
                <a:gd name="T82" fmla="*/ 22 w 512"/>
                <a:gd name="T83" fmla="*/ 525 h 780"/>
                <a:gd name="T84" fmla="*/ 24 w 512"/>
                <a:gd name="T85" fmla="*/ 544 h 780"/>
                <a:gd name="T86" fmla="*/ 9 w 512"/>
                <a:gd name="T87" fmla="*/ 554 h 780"/>
                <a:gd name="T88" fmla="*/ 5 w 512"/>
                <a:gd name="T89" fmla="*/ 568 h 780"/>
                <a:gd name="T90" fmla="*/ 1 w 512"/>
                <a:gd name="T91" fmla="*/ 592 h 780"/>
                <a:gd name="T92" fmla="*/ 1 w 512"/>
                <a:gd name="T93" fmla="*/ 618 h 780"/>
                <a:gd name="T94" fmla="*/ 4 w 512"/>
                <a:gd name="T95" fmla="*/ 631 h 780"/>
                <a:gd name="T96" fmla="*/ 11 w 512"/>
                <a:gd name="T97" fmla="*/ 649 h 780"/>
                <a:gd name="T98" fmla="*/ 24 w 512"/>
                <a:gd name="T99" fmla="*/ 667 h 780"/>
                <a:gd name="T100" fmla="*/ 41 w 512"/>
                <a:gd name="T101" fmla="*/ 684 h 780"/>
                <a:gd name="T102" fmla="*/ 63 w 512"/>
                <a:gd name="T103" fmla="*/ 699 h 780"/>
                <a:gd name="T104" fmla="*/ 113 w 512"/>
                <a:gd name="T105" fmla="*/ 723 h 780"/>
                <a:gd name="T106" fmla="*/ 171 w 512"/>
                <a:gd name="T107" fmla="*/ 742 h 780"/>
                <a:gd name="T108" fmla="*/ 239 w 512"/>
                <a:gd name="T109" fmla="*/ 756 h 780"/>
                <a:gd name="T110" fmla="*/ 273 w 512"/>
                <a:gd name="T111" fmla="*/ 763 h 780"/>
                <a:gd name="T112" fmla="*/ 309 w 512"/>
                <a:gd name="T113" fmla="*/ 769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780">
                  <a:moveTo>
                    <a:pt x="403" y="780"/>
                  </a:moveTo>
                  <a:lnTo>
                    <a:pt x="406" y="759"/>
                  </a:lnTo>
                  <a:lnTo>
                    <a:pt x="311" y="747"/>
                  </a:lnTo>
                  <a:lnTo>
                    <a:pt x="310" y="758"/>
                  </a:lnTo>
                  <a:lnTo>
                    <a:pt x="313" y="749"/>
                  </a:lnTo>
                  <a:lnTo>
                    <a:pt x="277" y="743"/>
                  </a:lnTo>
                  <a:lnTo>
                    <a:pt x="275" y="752"/>
                  </a:lnTo>
                  <a:lnTo>
                    <a:pt x="277" y="743"/>
                  </a:lnTo>
                  <a:lnTo>
                    <a:pt x="242" y="736"/>
                  </a:lnTo>
                  <a:lnTo>
                    <a:pt x="242" y="736"/>
                  </a:lnTo>
                  <a:lnTo>
                    <a:pt x="208" y="730"/>
                  </a:lnTo>
                  <a:lnTo>
                    <a:pt x="206" y="739"/>
                  </a:lnTo>
                  <a:lnTo>
                    <a:pt x="209" y="730"/>
                  </a:lnTo>
                  <a:lnTo>
                    <a:pt x="177" y="722"/>
                  </a:lnTo>
                  <a:lnTo>
                    <a:pt x="147" y="713"/>
                  </a:lnTo>
                  <a:lnTo>
                    <a:pt x="143" y="723"/>
                  </a:lnTo>
                  <a:lnTo>
                    <a:pt x="148" y="713"/>
                  </a:lnTo>
                  <a:lnTo>
                    <a:pt x="121" y="703"/>
                  </a:lnTo>
                  <a:lnTo>
                    <a:pt x="95" y="692"/>
                  </a:lnTo>
                  <a:lnTo>
                    <a:pt x="90" y="702"/>
                  </a:lnTo>
                  <a:lnTo>
                    <a:pt x="95" y="692"/>
                  </a:lnTo>
                  <a:lnTo>
                    <a:pt x="73" y="680"/>
                  </a:lnTo>
                  <a:lnTo>
                    <a:pt x="68" y="690"/>
                  </a:lnTo>
                  <a:lnTo>
                    <a:pt x="74" y="681"/>
                  </a:lnTo>
                  <a:lnTo>
                    <a:pt x="54" y="669"/>
                  </a:lnTo>
                  <a:lnTo>
                    <a:pt x="48" y="677"/>
                  </a:lnTo>
                  <a:lnTo>
                    <a:pt x="56" y="670"/>
                  </a:lnTo>
                  <a:lnTo>
                    <a:pt x="41" y="654"/>
                  </a:lnTo>
                  <a:lnTo>
                    <a:pt x="32" y="661"/>
                  </a:lnTo>
                  <a:lnTo>
                    <a:pt x="41" y="656"/>
                  </a:lnTo>
                  <a:lnTo>
                    <a:pt x="35" y="647"/>
                  </a:lnTo>
                  <a:lnTo>
                    <a:pt x="29" y="639"/>
                  </a:lnTo>
                  <a:lnTo>
                    <a:pt x="21" y="645"/>
                  </a:lnTo>
                  <a:lnTo>
                    <a:pt x="31" y="641"/>
                  </a:lnTo>
                  <a:lnTo>
                    <a:pt x="28" y="632"/>
                  </a:lnTo>
                  <a:lnTo>
                    <a:pt x="24" y="623"/>
                  </a:lnTo>
                  <a:lnTo>
                    <a:pt x="14" y="626"/>
                  </a:lnTo>
                  <a:lnTo>
                    <a:pt x="24" y="624"/>
                  </a:lnTo>
                  <a:lnTo>
                    <a:pt x="22" y="614"/>
                  </a:lnTo>
                  <a:lnTo>
                    <a:pt x="11" y="617"/>
                  </a:lnTo>
                  <a:lnTo>
                    <a:pt x="22" y="616"/>
                  </a:lnTo>
                  <a:lnTo>
                    <a:pt x="21" y="604"/>
                  </a:lnTo>
                  <a:lnTo>
                    <a:pt x="10" y="605"/>
                  </a:lnTo>
                  <a:lnTo>
                    <a:pt x="21" y="606"/>
                  </a:lnTo>
                  <a:lnTo>
                    <a:pt x="22" y="594"/>
                  </a:lnTo>
                  <a:lnTo>
                    <a:pt x="23" y="584"/>
                  </a:lnTo>
                  <a:lnTo>
                    <a:pt x="12" y="583"/>
                  </a:lnTo>
                  <a:lnTo>
                    <a:pt x="23" y="585"/>
                  </a:lnTo>
                  <a:lnTo>
                    <a:pt x="25" y="572"/>
                  </a:lnTo>
                  <a:lnTo>
                    <a:pt x="15" y="570"/>
                  </a:lnTo>
                  <a:lnTo>
                    <a:pt x="25" y="573"/>
                  </a:lnTo>
                  <a:lnTo>
                    <a:pt x="29" y="560"/>
                  </a:lnTo>
                  <a:lnTo>
                    <a:pt x="18" y="557"/>
                  </a:lnTo>
                  <a:lnTo>
                    <a:pt x="28" y="561"/>
                  </a:lnTo>
                  <a:lnTo>
                    <a:pt x="34" y="548"/>
                  </a:lnTo>
                  <a:lnTo>
                    <a:pt x="34" y="548"/>
                  </a:lnTo>
                  <a:lnTo>
                    <a:pt x="40" y="534"/>
                  </a:lnTo>
                  <a:lnTo>
                    <a:pt x="30" y="530"/>
                  </a:lnTo>
                  <a:lnTo>
                    <a:pt x="40" y="535"/>
                  </a:lnTo>
                  <a:lnTo>
                    <a:pt x="48" y="521"/>
                  </a:lnTo>
                  <a:lnTo>
                    <a:pt x="48" y="521"/>
                  </a:lnTo>
                  <a:lnTo>
                    <a:pt x="56" y="506"/>
                  </a:lnTo>
                  <a:lnTo>
                    <a:pt x="47" y="500"/>
                  </a:lnTo>
                  <a:lnTo>
                    <a:pt x="56" y="506"/>
                  </a:lnTo>
                  <a:lnTo>
                    <a:pt x="65" y="491"/>
                  </a:lnTo>
                  <a:lnTo>
                    <a:pt x="56" y="485"/>
                  </a:lnTo>
                  <a:lnTo>
                    <a:pt x="64" y="492"/>
                  </a:lnTo>
                  <a:lnTo>
                    <a:pt x="76" y="477"/>
                  </a:lnTo>
                  <a:lnTo>
                    <a:pt x="76" y="475"/>
                  </a:lnTo>
                  <a:lnTo>
                    <a:pt x="100" y="442"/>
                  </a:lnTo>
                  <a:lnTo>
                    <a:pt x="91" y="437"/>
                  </a:lnTo>
                  <a:lnTo>
                    <a:pt x="100" y="444"/>
                  </a:lnTo>
                  <a:lnTo>
                    <a:pt x="127" y="408"/>
                  </a:lnTo>
                  <a:lnTo>
                    <a:pt x="118" y="401"/>
                  </a:lnTo>
                  <a:lnTo>
                    <a:pt x="127" y="408"/>
                  </a:lnTo>
                  <a:lnTo>
                    <a:pt x="158" y="373"/>
                  </a:lnTo>
                  <a:lnTo>
                    <a:pt x="191" y="335"/>
                  </a:lnTo>
                  <a:lnTo>
                    <a:pt x="183" y="328"/>
                  </a:lnTo>
                  <a:lnTo>
                    <a:pt x="191" y="336"/>
                  </a:lnTo>
                  <a:lnTo>
                    <a:pt x="229" y="299"/>
                  </a:lnTo>
                  <a:lnTo>
                    <a:pt x="229" y="298"/>
                  </a:lnTo>
                  <a:lnTo>
                    <a:pt x="267" y="257"/>
                  </a:lnTo>
                  <a:lnTo>
                    <a:pt x="259" y="250"/>
                  </a:lnTo>
                  <a:lnTo>
                    <a:pt x="266" y="259"/>
                  </a:lnTo>
                  <a:lnTo>
                    <a:pt x="307" y="219"/>
                  </a:lnTo>
                  <a:lnTo>
                    <a:pt x="308" y="219"/>
                  </a:lnTo>
                  <a:lnTo>
                    <a:pt x="349" y="177"/>
                  </a:lnTo>
                  <a:lnTo>
                    <a:pt x="341" y="169"/>
                  </a:lnTo>
                  <a:lnTo>
                    <a:pt x="348" y="177"/>
                  </a:lnTo>
                  <a:lnTo>
                    <a:pt x="393" y="135"/>
                  </a:lnTo>
                  <a:lnTo>
                    <a:pt x="437" y="93"/>
                  </a:lnTo>
                  <a:lnTo>
                    <a:pt x="439" y="91"/>
                  </a:lnTo>
                  <a:lnTo>
                    <a:pt x="512" y="14"/>
                  </a:lnTo>
                  <a:lnTo>
                    <a:pt x="496" y="0"/>
                  </a:lnTo>
                  <a:lnTo>
                    <a:pt x="423" y="77"/>
                  </a:lnTo>
                  <a:lnTo>
                    <a:pt x="430" y="84"/>
                  </a:lnTo>
                  <a:lnTo>
                    <a:pt x="423" y="77"/>
                  </a:lnTo>
                  <a:lnTo>
                    <a:pt x="379" y="120"/>
                  </a:lnTo>
                  <a:lnTo>
                    <a:pt x="334" y="162"/>
                  </a:lnTo>
                  <a:lnTo>
                    <a:pt x="334" y="162"/>
                  </a:lnTo>
                  <a:lnTo>
                    <a:pt x="293" y="203"/>
                  </a:lnTo>
                  <a:lnTo>
                    <a:pt x="300" y="210"/>
                  </a:lnTo>
                  <a:lnTo>
                    <a:pt x="293" y="203"/>
                  </a:lnTo>
                  <a:lnTo>
                    <a:pt x="251" y="243"/>
                  </a:lnTo>
                  <a:lnTo>
                    <a:pt x="251" y="243"/>
                  </a:lnTo>
                  <a:lnTo>
                    <a:pt x="214" y="283"/>
                  </a:lnTo>
                  <a:lnTo>
                    <a:pt x="221" y="290"/>
                  </a:lnTo>
                  <a:lnTo>
                    <a:pt x="214" y="283"/>
                  </a:lnTo>
                  <a:lnTo>
                    <a:pt x="176" y="321"/>
                  </a:lnTo>
                  <a:lnTo>
                    <a:pt x="176" y="321"/>
                  </a:lnTo>
                  <a:lnTo>
                    <a:pt x="143" y="359"/>
                  </a:lnTo>
                  <a:lnTo>
                    <a:pt x="111" y="394"/>
                  </a:lnTo>
                  <a:lnTo>
                    <a:pt x="110" y="395"/>
                  </a:lnTo>
                  <a:lnTo>
                    <a:pt x="83" y="431"/>
                  </a:lnTo>
                  <a:lnTo>
                    <a:pt x="83" y="431"/>
                  </a:lnTo>
                  <a:lnTo>
                    <a:pt x="60" y="464"/>
                  </a:lnTo>
                  <a:lnTo>
                    <a:pt x="68" y="469"/>
                  </a:lnTo>
                  <a:lnTo>
                    <a:pt x="60" y="464"/>
                  </a:lnTo>
                  <a:lnTo>
                    <a:pt x="48" y="479"/>
                  </a:lnTo>
                  <a:lnTo>
                    <a:pt x="48" y="480"/>
                  </a:lnTo>
                  <a:lnTo>
                    <a:pt x="38" y="495"/>
                  </a:lnTo>
                  <a:lnTo>
                    <a:pt x="37" y="495"/>
                  </a:lnTo>
                  <a:lnTo>
                    <a:pt x="29" y="511"/>
                  </a:lnTo>
                  <a:lnTo>
                    <a:pt x="38" y="515"/>
                  </a:lnTo>
                  <a:lnTo>
                    <a:pt x="30" y="511"/>
                  </a:lnTo>
                  <a:lnTo>
                    <a:pt x="22" y="525"/>
                  </a:lnTo>
                  <a:lnTo>
                    <a:pt x="21" y="526"/>
                  </a:lnTo>
                  <a:lnTo>
                    <a:pt x="15" y="540"/>
                  </a:lnTo>
                  <a:lnTo>
                    <a:pt x="24" y="544"/>
                  </a:lnTo>
                  <a:lnTo>
                    <a:pt x="15" y="539"/>
                  </a:lnTo>
                  <a:lnTo>
                    <a:pt x="9" y="552"/>
                  </a:lnTo>
                  <a:lnTo>
                    <a:pt x="9" y="554"/>
                  </a:lnTo>
                  <a:lnTo>
                    <a:pt x="5" y="567"/>
                  </a:lnTo>
                  <a:lnTo>
                    <a:pt x="4" y="570"/>
                  </a:lnTo>
                  <a:lnTo>
                    <a:pt x="5" y="568"/>
                  </a:lnTo>
                  <a:lnTo>
                    <a:pt x="3" y="581"/>
                  </a:lnTo>
                  <a:lnTo>
                    <a:pt x="2" y="581"/>
                  </a:lnTo>
                  <a:lnTo>
                    <a:pt x="1" y="592"/>
                  </a:lnTo>
                  <a:lnTo>
                    <a:pt x="0" y="604"/>
                  </a:lnTo>
                  <a:lnTo>
                    <a:pt x="0" y="606"/>
                  </a:lnTo>
                  <a:lnTo>
                    <a:pt x="1" y="618"/>
                  </a:lnTo>
                  <a:lnTo>
                    <a:pt x="2" y="619"/>
                  </a:lnTo>
                  <a:lnTo>
                    <a:pt x="4" y="628"/>
                  </a:lnTo>
                  <a:lnTo>
                    <a:pt x="4" y="631"/>
                  </a:lnTo>
                  <a:lnTo>
                    <a:pt x="8" y="640"/>
                  </a:lnTo>
                  <a:lnTo>
                    <a:pt x="11" y="650"/>
                  </a:lnTo>
                  <a:lnTo>
                    <a:pt x="11" y="649"/>
                  </a:lnTo>
                  <a:lnTo>
                    <a:pt x="12" y="651"/>
                  </a:lnTo>
                  <a:lnTo>
                    <a:pt x="18" y="659"/>
                  </a:lnTo>
                  <a:lnTo>
                    <a:pt x="24" y="667"/>
                  </a:lnTo>
                  <a:lnTo>
                    <a:pt x="25" y="670"/>
                  </a:lnTo>
                  <a:lnTo>
                    <a:pt x="41" y="685"/>
                  </a:lnTo>
                  <a:lnTo>
                    <a:pt x="41" y="684"/>
                  </a:lnTo>
                  <a:lnTo>
                    <a:pt x="42" y="686"/>
                  </a:lnTo>
                  <a:lnTo>
                    <a:pt x="62" y="699"/>
                  </a:lnTo>
                  <a:lnTo>
                    <a:pt x="63" y="699"/>
                  </a:lnTo>
                  <a:lnTo>
                    <a:pt x="85" y="711"/>
                  </a:lnTo>
                  <a:lnTo>
                    <a:pt x="87" y="712"/>
                  </a:lnTo>
                  <a:lnTo>
                    <a:pt x="113" y="723"/>
                  </a:lnTo>
                  <a:lnTo>
                    <a:pt x="140" y="733"/>
                  </a:lnTo>
                  <a:lnTo>
                    <a:pt x="141" y="733"/>
                  </a:lnTo>
                  <a:lnTo>
                    <a:pt x="171" y="742"/>
                  </a:lnTo>
                  <a:lnTo>
                    <a:pt x="203" y="750"/>
                  </a:lnTo>
                  <a:lnTo>
                    <a:pt x="204" y="750"/>
                  </a:lnTo>
                  <a:lnTo>
                    <a:pt x="239" y="756"/>
                  </a:lnTo>
                  <a:lnTo>
                    <a:pt x="240" y="745"/>
                  </a:lnTo>
                  <a:lnTo>
                    <a:pt x="237" y="756"/>
                  </a:lnTo>
                  <a:lnTo>
                    <a:pt x="273" y="763"/>
                  </a:lnTo>
                  <a:lnTo>
                    <a:pt x="274" y="763"/>
                  </a:lnTo>
                  <a:lnTo>
                    <a:pt x="309" y="769"/>
                  </a:lnTo>
                  <a:lnTo>
                    <a:pt x="309" y="769"/>
                  </a:lnTo>
                  <a:lnTo>
                    <a:pt x="403" y="7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167"/>
            <p:cNvGrpSpPr>
              <a:grpSpLocks/>
            </p:cNvGrpSpPr>
            <p:nvPr/>
          </p:nvGrpSpPr>
          <p:grpSpPr bwMode="auto">
            <a:xfrm>
              <a:off x="1248" y="2154"/>
              <a:ext cx="73" cy="103"/>
              <a:chOff x="1248" y="2154"/>
              <a:chExt cx="73" cy="103"/>
            </a:xfrm>
          </p:grpSpPr>
          <p:sp>
            <p:nvSpPr>
              <p:cNvPr id="40242" name="Line 165"/>
              <p:cNvSpPr>
                <a:spLocks noChangeShapeType="1"/>
              </p:cNvSpPr>
              <p:nvPr/>
            </p:nvSpPr>
            <p:spPr bwMode="auto">
              <a:xfrm flipH="1" flipV="1">
                <a:off x="1289" y="2212"/>
                <a:ext cx="32" cy="4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3" name="Freeform 166"/>
              <p:cNvSpPr>
                <a:spLocks/>
              </p:cNvSpPr>
              <p:nvPr/>
            </p:nvSpPr>
            <p:spPr bwMode="auto">
              <a:xfrm>
                <a:off x="1248" y="2154"/>
                <a:ext cx="73" cy="81"/>
              </a:xfrm>
              <a:custGeom>
                <a:avLst/>
                <a:gdLst>
                  <a:gd name="T0" fmla="*/ 73 w 73"/>
                  <a:gd name="T1" fmla="*/ 37 h 81"/>
                  <a:gd name="T2" fmla="*/ 0 w 73"/>
                  <a:gd name="T3" fmla="*/ 0 h 81"/>
                  <a:gd name="T4" fmla="*/ 13 w 73"/>
                  <a:gd name="T5" fmla="*/ 81 h 81"/>
                  <a:gd name="T6" fmla="*/ 73 w 73"/>
                  <a:gd name="T7" fmla="*/ 3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81">
                    <a:moveTo>
                      <a:pt x="73" y="37"/>
                    </a:moveTo>
                    <a:lnTo>
                      <a:pt x="0" y="0"/>
                    </a:lnTo>
                    <a:lnTo>
                      <a:pt x="13" y="81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70"/>
            <p:cNvGrpSpPr>
              <a:grpSpLocks/>
            </p:cNvGrpSpPr>
            <p:nvPr/>
          </p:nvGrpSpPr>
          <p:grpSpPr bwMode="auto">
            <a:xfrm>
              <a:off x="1067" y="2148"/>
              <a:ext cx="85" cy="103"/>
              <a:chOff x="1067" y="2148"/>
              <a:chExt cx="85" cy="103"/>
            </a:xfrm>
          </p:grpSpPr>
          <p:sp>
            <p:nvSpPr>
              <p:cNvPr id="40240" name="Line 168"/>
              <p:cNvSpPr>
                <a:spLocks noChangeShapeType="1"/>
              </p:cNvSpPr>
              <p:nvPr/>
            </p:nvSpPr>
            <p:spPr bwMode="auto">
              <a:xfrm flipH="1">
                <a:off x="1113" y="2148"/>
                <a:ext cx="39" cy="4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1" name="Freeform 169"/>
              <p:cNvSpPr>
                <a:spLocks/>
              </p:cNvSpPr>
              <p:nvPr/>
            </p:nvSpPr>
            <p:spPr bwMode="auto">
              <a:xfrm>
                <a:off x="1067" y="2169"/>
                <a:ext cx="75" cy="82"/>
              </a:xfrm>
              <a:custGeom>
                <a:avLst/>
                <a:gdLst>
                  <a:gd name="T0" fmla="*/ 18 w 75"/>
                  <a:gd name="T1" fmla="*/ 0 h 82"/>
                  <a:gd name="T2" fmla="*/ 0 w 75"/>
                  <a:gd name="T3" fmla="*/ 82 h 82"/>
                  <a:gd name="T4" fmla="*/ 75 w 75"/>
                  <a:gd name="T5" fmla="*/ 49 h 82"/>
                  <a:gd name="T6" fmla="*/ 18 w 75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82">
                    <a:moveTo>
                      <a:pt x="18" y="0"/>
                    </a:moveTo>
                    <a:lnTo>
                      <a:pt x="0" y="82"/>
                    </a:lnTo>
                    <a:lnTo>
                      <a:pt x="75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Rectangle 171"/>
            <p:cNvSpPr>
              <a:spLocks noChangeArrowheads="1"/>
            </p:cNvSpPr>
            <p:nvPr/>
          </p:nvSpPr>
          <p:spPr bwMode="auto">
            <a:xfrm>
              <a:off x="592" y="2471"/>
              <a:ext cx="120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2"/>
            <p:cNvSpPr>
              <a:spLocks noChangeArrowheads="1"/>
            </p:cNvSpPr>
            <p:nvPr/>
          </p:nvSpPr>
          <p:spPr bwMode="auto">
            <a:xfrm>
              <a:off x="871" y="2505"/>
              <a:ext cx="70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73"/>
            <p:cNvSpPr>
              <a:spLocks noChangeArrowheads="1"/>
            </p:cNvSpPr>
            <p:nvPr/>
          </p:nvSpPr>
          <p:spPr bwMode="auto">
            <a:xfrm>
              <a:off x="871" y="2510"/>
              <a:ext cx="80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Directional coupler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74"/>
            <p:cNvSpPr>
              <a:spLocks noChangeArrowheads="1"/>
            </p:cNvSpPr>
            <p:nvPr/>
          </p:nvSpPr>
          <p:spPr bwMode="auto">
            <a:xfrm>
              <a:off x="1235" y="635"/>
              <a:ext cx="8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75"/>
            <p:cNvSpPr>
              <a:spLocks noChangeArrowheads="1"/>
            </p:cNvSpPr>
            <p:nvPr/>
          </p:nvSpPr>
          <p:spPr bwMode="auto">
            <a:xfrm>
              <a:off x="1440" y="650"/>
              <a:ext cx="41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76"/>
            <p:cNvSpPr>
              <a:spLocks noChangeArrowheads="1"/>
            </p:cNvSpPr>
            <p:nvPr/>
          </p:nvSpPr>
          <p:spPr bwMode="auto">
            <a:xfrm>
              <a:off x="1111" y="655"/>
              <a:ext cx="108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Vector Network </a:t>
              </a:r>
              <a:r>
                <a:rPr kumimoji="0" lang="en-US" alt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ananlyzer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Group 187"/>
            <p:cNvGrpSpPr>
              <a:grpSpLocks/>
            </p:cNvGrpSpPr>
            <p:nvPr/>
          </p:nvGrpSpPr>
          <p:grpSpPr bwMode="auto">
            <a:xfrm>
              <a:off x="1041" y="1042"/>
              <a:ext cx="459" cy="7"/>
              <a:chOff x="1041" y="1042"/>
              <a:chExt cx="459" cy="7"/>
            </a:xfrm>
          </p:grpSpPr>
          <p:sp>
            <p:nvSpPr>
              <p:cNvPr id="40230" name="Freeform 177"/>
              <p:cNvSpPr>
                <a:spLocks/>
              </p:cNvSpPr>
              <p:nvPr/>
            </p:nvSpPr>
            <p:spPr bwMode="auto">
              <a:xfrm>
                <a:off x="1041" y="1042"/>
                <a:ext cx="35" cy="7"/>
              </a:xfrm>
              <a:custGeom>
                <a:avLst/>
                <a:gdLst>
                  <a:gd name="T0" fmla="*/ 5 w 35"/>
                  <a:gd name="T1" fmla="*/ 0 h 7"/>
                  <a:gd name="T2" fmla="*/ 4 w 35"/>
                  <a:gd name="T3" fmla="*/ 0 h 7"/>
                  <a:gd name="T4" fmla="*/ 2 w 35"/>
                  <a:gd name="T5" fmla="*/ 2 h 7"/>
                  <a:gd name="T6" fmla="*/ 1 w 35"/>
                  <a:gd name="T7" fmla="*/ 3 h 7"/>
                  <a:gd name="T8" fmla="*/ 0 w 35"/>
                  <a:gd name="T9" fmla="*/ 4 h 7"/>
                  <a:gd name="T10" fmla="*/ 0 w 35"/>
                  <a:gd name="T11" fmla="*/ 4 h 7"/>
                  <a:gd name="T12" fmla="*/ 1 w 35"/>
                  <a:gd name="T13" fmla="*/ 5 h 7"/>
                  <a:gd name="T14" fmla="*/ 2 w 35"/>
                  <a:gd name="T15" fmla="*/ 6 h 7"/>
                  <a:gd name="T16" fmla="*/ 4 w 35"/>
                  <a:gd name="T17" fmla="*/ 7 h 7"/>
                  <a:gd name="T18" fmla="*/ 31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2 h 7"/>
                  <a:gd name="T34" fmla="*/ 32 w 35"/>
                  <a:gd name="T35" fmla="*/ 0 h 7"/>
                  <a:gd name="T36" fmla="*/ 5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1" name="Freeform 178"/>
              <p:cNvSpPr>
                <a:spLocks/>
              </p:cNvSpPr>
              <p:nvPr/>
            </p:nvSpPr>
            <p:spPr bwMode="auto">
              <a:xfrm>
                <a:off x="1090" y="1042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2 w 36"/>
                  <a:gd name="T5" fmla="*/ 2 h 7"/>
                  <a:gd name="T6" fmla="*/ 0 w 36"/>
                  <a:gd name="T7" fmla="*/ 3 h 7"/>
                  <a:gd name="T8" fmla="*/ 0 w 36"/>
                  <a:gd name="T9" fmla="*/ 4 h 7"/>
                  <a:gd name="T10" fmla="*/ 0 w 36"/>
                  <a:gd name="T11" fmla="*/ 5 h 7"/>
                  <a:gd name="T12" fmla="*/ 0 w 36"/>
                  <a:gd name="T13" fmla="*/ 6 h 7"/>
                  <a:gd name="T14" fmla="*/ 2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5 w 36"/>
                  <a:gd name="T25" fmla="*/ 6 h 7"/>
                  <a:gd name="T26" fmla="*/ 36 w 36"/>
                  <a:gd name="T27" fmla="*/ 5 h 7"/>
                  <a:gd name="T28" fmla="*/ 36 w 36"/>
                  <a:gd name="T29" fmla="*/ 4 h 7"/>
                  <a:gd name="T30" fmla="*/ 35 w 36"/>
                  <a:gd name="T31" fmla="*/ 3 h 7"/>
                  <a:gd name="T32" fmla="*/ 33 w 36"/>
                  <a:gd name="T33" fmla="*/ 2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2" name="Freeform 179"/>
              <p:cNvSpPr>
                <a:spLocks/>
              </p:cNvSpPr>
              <p:nvPr/>
            </p:nvSpPr>
            <p:spPr bwMode="auto">
              <a:xfrm>
                <a:off x="1140" y="1042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2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2 h 7"/>
                  <a:gd name="T34" fmla="*/ 32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3" name="Freeform 180"/>
              <p:cNvSpPr>
                <a:spLocks/>
              </p:cNvSpPr>
              <p:nvPr/>
            </p:nvSpPr>
            <p:spPr bwMode="auto">
              <a:xfrm>
                <a:off x="1189" y="1042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2 w 36"/>
                  <a:gd name="T5" fmla="*/ 2 h 7"/>
                  <a:gd name="T6" fmla="*/ 0 w 36"/>
                  <a:gd name="T7" fmla="*/ 3 h 7"/>
                  <a:gd name="T8" fmla="*/ 0 w 36"/>
                  <a:gd name="T9" fmla="*/ 4 h 7"/>
                  <a:gd name="T10" fmla="*/ 0 w 36"/>
                  <a:gd name="T11" fmla="*/ 5 h 7"/>
                  <a:gd name="T12" fmla="*/ 0 w 36"/>
                  <a:gd name="T13" fmla="*/ 6 h 7"/>
                  <a:gd name="T14" fmla="*/ 2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4 w 36"/>
                  <a:gd name="T25" fmla="*/ 6 h 7"/>
                  <a:gd name="T26" fmla="*/ 36 w 36"/>
                  <a:gd name="T27" fmla="*/ 5 h 7"/>
                  <a:gd name="T28" fmla="*/ 36 w 36"/>
                  <a:gd name="T29" fmla="*/ 4 h 7"/>
                  <a:gd name="T30" fmla="*/ 34 w 36"/>
                  <a:gd name="T31" fmla="*/ 3 h 7"/>
                  <a:gd name="T32" fmla="*/ 33 w 36"/>
                  <a:gd name="T33" fmla="*/ 2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4" name="Freeform 181"/>
              <p:cNvSpPr>
                <a:spLocks/>
              </p:cNvSpPr>
              <p:nvPr/>
            </p:nvSpPr>
            <p:spPr bwMode="auto">
              <a:xfrm>
                <a:off x="1239" y="1042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2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2 h 7"/>
                  <a:gd name="T34" fmla="*/ 32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5" name="Freeform 182"/>
              <p:cNvSpPr>
                <a:spLocks/>
              </p:cNvSpPr>
              <p:nvPr/>
            </p:nvSpPr>
            <p:spPr bwMode="auto">
              <a:xfrm>
                <a:off x="1288" y="1042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1 w 36"/>
                  <a:gd name="T5" fmla="*/ 2 h 7"/>
                  <a:gd name="T6" fmla="*/ 0 w 36"/>
                  <a:gd name="T7" fmla="*/ 3 h 7"/>
                  <a:gd name="T8" fmla="*/ 0 w 36"/>
                  <a:gd name="T9" fmla="*/ 4 h 7"/>
                  <a:gd name="T10" fmla="*/ 0 w 36"/>
                  <a:gd name="T11" fmla="*/ 5 h 7"/>
                  <a:gd name="T12" fmla="*/ 0 w 36"/>
                  <a:gd name="T13" fmla="*/ 6 h 7"/>
                  <a:gd name="T14" fmla="*/ 1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4 w 36"/>
                  <a:gd name="T25" fmla="*/ 6 h 7"/>
                  <a:gd name="T26" fmla="*/ 36 w 36"/>
                  <a:gd name="T27" fmla="*/ 5 h 7"/>
                  <a:gd name="T28" fmla="*/ 36 w 36"/>
                  <a:gd name="T29" fmla="*/ 4 h 7"/>
                  <a:gd name="T30" fmla="*/ 34 w 36"/>
                  <a:gd name="T31" fmla="*/ 3 h 7"/>
                  <a:gd name="T32" fmla="*/ 33 w 36"/>
                  <a:gd name="T33" fmla="*/ 2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6" name="Freeform 183"/>
              <p:cNvSpPr>
                <a:spLocks/>
              </p:cNvSpPr>
              <p:nvPr/>
            </p:nvSpPr>
            <p:spPr bwMode="auto">
              <a:xfrm>
                <a:off x="1338" y="1042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2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1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2 h 7"/>
                  <a:gd name="T34" fmla="*/ 31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7" name="Freeform 184"/>
              <p:cNvSpPr>
                <a:spLocks/>
              </p:cNvSpPr>
              <p:nvPr/>
            </p:nvSpPr>
            <p:spPr bwMode="auto">
              <a:xfrm>
                <a:off x="1387" y="1042"/>
                <a:ext cx="35" cy="7"/>
              </a:xfrm>
              <a:custGeom>
                <a:avLst/>
                <a:gdLst>
                  <a:gd name="T0" fmla="*/ 4 w 35"/>
                  <a:gd name="T1" fmla="*/ 0 h 7"/>
                  <a:gd name="T2" fmla="*/ 2 w 35"/>
                  <a:gd name="T3" fmla="*/ 0 h 7"/>
                  <a:gd name="T4" fmla="*/ 1 w 35"/>
                  <a:gd name="T5" fmla="*/ 2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1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2 h 7"/>
                  <a:gd name="T34" fmla="*/ 32 w 35"/>
                  <a:gd name="T35" fmla="*/ 0 h 7"/>
                  <a:gd name="T36" fmla="*/ 4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4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8" name="Freeform 185"/>
              <p:cNvSpPr>
                <a:spLocks/>
              </p:cNvSpPr>
              <p:nvPr/>
            </p:nvSpPr>
            <p:spPr bwMode="auto">
              <a:xfrm>
                <a:off x="1437" y="1042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2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1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2 h 7"/>
                  <a:gd name="T34" fmla="*/ 31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9" name="Freeform 186"/>
              <p:cNvSpPr>
                <a:spLocks/>
              </p:cNvSpPr>
              <p:nvPr/>
            </p:nvSpPr>
            <p:spPr bwMode="auto">
              <a:xfrm>
                <a:off x="1486" y="1042"/>
                <a:ext cx="14" cy="7"/>
              </a:xfrm>
              <a:custGeom>
                <a:avLst/>
                <a:gdLst>
                  <a:gd name="T0" fmla="*/ 4 w 14"/>
                  <a:gd name="T1" fmla="*/ 0 h 7"/>
                  <a:gd name="T2" fmla="*/ 2 w 14"/>
                  <a:gd name="T3" fmla="*/ 0 h 7"/>
                  <a:gd name="T4" fmla="*/ 1 w 14"/>
                  <a:gd name="T5" fmla="*/ 2 h 7"/>
                  <a:gd name="T6" fmla="*/ 0 w 14"/>
                  <a:gd name="T7" fmla="*/ 3 h 7"/>
                  <a:gd name="T8" fmla="*/ 0 w 14"/>
                  <a:gd name="T9" fmla="*/ 4 h 7"/>
                  <a:gd name="T10" fmla="*/ 0 w 14"/>
                  <a:gd name="T11" fmla="*/ 5 h 7"/>
                  <a:gd name="T12" fmla="*/ 0 w 14"/>
                  <a:gd name="T13" fmla="*/ 6 h 7"/>
                  <a:gd name="T14" fmla="*/ 1 w 14"/>
                  <a:gd name="T15" fmla="*/ 7 h 7"/>
                  <a:gd name="T16" fmla="*/ 2 w 14"/>
                  <a:gd name="T17" fmla="*/ 7 h 7"/>
                  <a:gd name="T18" fmla="*/ 11 w 14"/>
                  <a:gd name="T19" fmla="*/ 7 h 7"/>
                  <a:gd name="T20" fmla="*/ 11 w 14"/>
                  <a:gd name="T21" fmla="*/ 7 h 7"/>
                  <a:gd name="T22" fmla="*/ 12 w 14"/>
                  <a:gd name="T23" fmla="*/ 6 h 7"/>
                  <a:gd name="T24" fmla="*/ 13 w 14"/>
                  <a:gd name="T25" fmla="*/ 5 h 7"/>
                  <a:gd name="T26" fmla="*/ 14 w 14"/>
                  <a:gd name="T27" fmla="*/ 4 h 7"/>
                  <a:gd name="T28" fmla="*/ 14 w 14"/>
                  <a:gd name="T29" fmla="*/ 4 h 7"/>
                  <a:gd name="T30" fmla="*/ 13 w 14"/>
                  <a:gd name="T31" fmla="*/ 3 h 7"/>
                  <a:gd name="T32" fmla="*/ 12 w 14"/>
                  <a:gd name="T33" fmla="*/ 2 h 7"/>
                  <a:gd name="T34" fmla="*/ 12 w 14"/>
                  <a:gd name="T35" fmla="*/ 0 h 7"/>
                  <a:gd name="T36" fmla="*/ 4 w 14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36" name="Group 198"/>
            <p:cNvGrpSpPr>
              <a:grpSpLocks/>
            </p:cNvGrpSpPr>
            <p:nvPr/>
          </p:nvGrpSpPr>
          <p:grpSpPr bwMode="auto">
            <a:xfrm>
              <a:off x="1041" y="986"/>
              <a:ext cx="459" cy="7"/>
              <a:chOff x="1041" y="986"/>
              <a:chExt cx="459" cy="7"/>
            </a:xfrm>
          </p:grpSpPr>
          <p:sp>
            <p:nvSpPr>
              <p:cNvPr id="40220" name="Freeform 188"/>
              <p:cNvSpPr>
                <a:spLocks/>
              </p:cNvSpPr>
              <p:nvPr/>
            </p:nvSpPr>
            <p:spPr bwMode="auto">
              <a:xfrm>
                <a:off x="1041" y="986"/>
                <a:ext cx="35" cy="7"/>
              </a:xfrm>
              <a:custGeom>
                <a:avLst/>
                <a:gdLst>
                  <a:gd name="T0" fmla="*/ 5 w 35"/>
                  <a:gd name="T1" fmla="*/ 0 h 7"/>
                  <a:gd name="T2" fmla="*/ 4 w 35"/>
                  <a:gd name="T3" fmla="*/ 0 h 7"/>
                  <a:gd name="T4" fmla="*/ 2 w 35"/>
                  <a:gd name="T5" fmla="*/ 1 h 7"/>
                  <a:gd name="T6" fmla="*/ 1 w 35"/>
                  <a:gd name="T7" fmla="*/ 2 h 7"/>
                  <a:gd name="T8" fmla="*/ 0 w 35"/>
                  <a:gd name="T9" fmla="*/ 3 h 7"/>
                  <a:gd name="T10" fmla="*/ 0 w 35"/>
                  <a:gd name="T11" fmla="*/ 3 h 7"/>
                  <a:gd name="T12" fmla="*/ 1 w 35"/>
                  <a:gd name="T13" fmla="*/ 5 h 7"/>
                  <a:gd name="T14" fmla="*/ 2 w 35"/>
                  <a:gd name="T15" fmla="*/ 6 h 7"/>
                  <a:gd name="T16" fmla="*/ 4 w 35"/>
                  <a:gd name="T17" fmla="*/ 7 h 7"/>
                  <a:gd name="T18" fmla="*/ 31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2 w 35"/>
                  <a:gd name="T35" fmla="*/ 0 h 7"/>
                  <a:gd name="T36" fmla="*/ 5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1" name="Freeform 189"/>
              <p:cNvSpPr>
                <a:spLocks/>
              </p:cNvSpPr>
              <p:nvPr/>
            </p:nvSpPr>
            <p:spPr bwMode="auto">
              <a:xfrm>
                <a:off x="1090" y="986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2 w 36"/>
                  <a:gd name="T5" fmla="*/ 1 h 7"/>
                  <a:gd name="T6" fmla="*/ 0 w 36"/>
                  <a:gd name="T7" fmla="*/ 2 h 7"/>
                  <a:gd name="T8" fmla="*/ 0 w 36"/>
                  <a:gd name="T9" fmla="*/ 3 h 7"/>
                  <a:gd name="T10" fmla="*/ 0 w 36"/>
                  <a:gd name="T11" fmla="*/ 5 h 7"/>
                  <a:gd name="T12" fmla="*/ 0 w 36"/>
                  <a:gd name="T13" fmla="*/ 6 h 7"/>
                  <a:gd name="T14" fmla="*/ 2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5 w 36"/>
                  <a:gd name="T25" fmla="*/ 6 h 7"/>
                  <a:gd name="T26" fmla="*/ 36 w 36"/>
                  <a:gd name="T27" fmla="*/ 5 h 7"/>
                  <a:gd name="T28" fmla="*/ 36 w 36"/>
                  <a:gd name="T29" fmla="*/ 3 h 7"/>
                  <a:gd name="T30" fmla="*/ 35 w 36"/>
                  <a:gd name="T31" fmla="*/ 2 h 7"/>
                  <a:gd name="T32" fmla="*/ 33 w 36"/>
                  <a:gd name="T33" fmla="*/ 1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2" name="Freeform 190"/>
              <p:cNvSpPr>
                <a:spLocks/>
              </p:cNvSpPr>
              <p:nvPr/>
            </p:nvSpPr>
            <p:spPr bwMode="auto">
              <a:xfrm>
                <a:off x="1140" y="986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2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3" name="Freeform 191"/>
              <p:cNvSpPr>
                <a:spLocks/>
              </p:cNvSpPr>
              <p:nvPr/>
            </p:nvSpPr>
            <p:spPr bwMode="auto">
              <a:xfrm>
                <a:off x="1189" y="986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2 w 36"/>
                  <a:gd name="T5" fmla="*/ 1 h 7"/>
                  <a:gd name="T6" fmla="*/ 0 w 36"/>
                  <a:gd name="T7" fmla="*/ 2 h 7"/>
                  <a:gd name="T8" fmla="*/ 0 w 36"/>
                  <a:gd name="T9" fmla="*/ 3 h 7"/>
                  <a:gd name="T10" fmla="*/ 0 w 36"/>
                  <a:gd name="T11" fmla="*/ 5 h 7"/>
                  <a:gd name="T12" fmla="*/ 0 w 36"/>
                  <a:gd name="T13" fmla="*/ 6 h 7"/>
                  <a:gd name="T14" fmla="*/ 2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4 w 36"/>
                  <a:gd name="T25" fmla="*/ 6 h 7"/>
                  <a:gd name="T26" fmla="*/ 36 w 36"/>
                  <a:gd name="T27" fmla="*/ 5 h 7"/>
                  <a:gd name="T28" fmla="*/ 36 w 36"/>
                  <a:gd name="T29" fmla="*/ 3 h 7"/>
                  <a:gd name="T30" fmla="*/ 34 w 36"/>
                  <a:gd name="T31" fmla="*/ 2 h 7"/>
                  <a:gd name="T32" fmla="*/ 33 w 36"/>
                  <a:gd name="T33" fmla="*/ 1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4" name="Freeform 192"/>
              <p:cNvSpPr>
                <a:spLocks/>
              </p:cNvSpPr>
              <p:nvPr/>
            </p:nvSpPr>
            <p:spPr bwMode="auto">
              <a:xfrm>
                <a:off x="1239" y="986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2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5" name="Freeform 193"/>
              <p:cNvSpPr>
                <a:spLocks/>
              </p:cNvSpPr>
              <p:nvPr/>
            </p:nvSpPr>
            <p:spPr bwMode="auto">
              <a:xfrm>
                <a:off x="1288" y="986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1 w 36"/>
                  <a:gd name="T5" fmla="*/ 1 h 7"/>
                  <a:gd name="T6" fmla="*/ 0 w 36"/>
                  <a:gd name="T7" fmla="*/ 2 h 7"/>
                  <a:gd name="T8" fmla="*/ 0 w 36"/>
                  <a:gd name="T9" fmla="*/ 3 h 7"/>
                  <a:gd name="T10" fmla="*/ 0 w 36"/>
                  <a:gd name="T11" fmla="*/ 5 h 7"/>
                  <a:gd name="T12" fmla="*/ 0 w 36"/>
                  <a:gd name="T13" fmla="*/ 6 h 7"/>
                  <a:gd name="T14" fmla="*/ 1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4 w 36"/>
                  <a:gd name="T25" fmla="*/ 6 h 7"/>
                  <a:gd name="T26" fmla="*/ 36 w 36"/>
                  <a:gd name="T27" fmla="*/ 5 h 7"/>
                  <a:gd name="T28" fmla="*/ 36 w 36"/>
                  <a:gd name="T29" fmla="*/ 3 h 7"/>
                  <a:gd name="T30" fmla="*/ 34 w 36"/>
                  <a:gd name="T31" fmla="*/ 2 h 7"/>
                  <a:gd name="T32" fmla="*/ 33 w 36"/>
                  <a:gd name="T33" fmla="*/ 1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6" name="Freeform 194"/>
              <p:cNvSpPr>
                <a:spLocks/>
              </p:cNvSpPr>
              <p:nvPr/>
            </p:nvSpPr>
            <p:spPr bwMode="auto">
              <a:xfrm>
                <a:off x="1338" y="986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1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1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7" name="Freeform 195"/>
              <p:cNvSpPr>
                <a:spLocks/>
              </p:cNvSpPr>
              <p:nvPr/>
            </p:nvSpPr>
            <p:spPr bwMode="auto">
              <a:xfrm>
                <a:off x="1387" y="986"/>
                <a:ext cx="35" cy="7"/>
              </a:xfrm>
              <a:custGeom>
                <a:avLst/>
                <a:gdLst>
                  <a:gd name="T0" fmla="*/ 4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1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2 w 35"/>
                  <a:gd name="T35" fmla="*/ 0 h 7"/>
                  <a:gd name="T36" fmla="*/ 4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8" name="Freeform 196"/>
              <p:cNvSpPr>
                <a:spLocks/>
              </p:cNvSpPr>
              <p:nvPr/>
            </p:nvSpPr>
            <p:spPr bwMode="auto">
              <a:xfrm>
                <a:off x="1437" y="986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2 h 7"/>
                  <a:gd name="T8" fmla="*/ 0 w 35"/>
                  <a:gd name="T9" fmla="*/ 3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1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3 h 7"/>
                  <a:gd name="T30" fmla="*/ 34 w 35"/>
                  <a:gd name="T31" fmla="*/ 2 h 7"/>
                  <a:gd name="T32" fmla="*/ 33 w 35"/>
                  <a:gd name="T33" fmla="*/ 1 h 7"/>
                  <a:gd name="T34" fmla="*/ 31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9" name="Freeform 197"/>
              <p:cNvSpPr>
                <a:spLocks/>
              </p:cNvSpPr>
              <p:nvPr/>
            </p:nvSpPr>
            <p:spPr bwMode="auto">
              <a:xfrm>
                <a:off x="1486" y="986"/>
                <a:ext cx="14" cy="7"/>
              </a:xfrm>
              <a:custGeom>
                <a:avLst/>
                <a:gdLst>
                  <a:gd name="T0" fmla="*/ 4 w 14"/>
                  <a:gd name="T1" fmla="*/ 0 h 7"/>
                  <a:gd name="T2" fmla="*/ 2 w 14"/>
                  <a:gd name="T3" fmla="*/ 0 h 7"/>
                  <a:gd name="T4" fmla="*/ 1 w 14"/>
                  <a:gd name="T5" fmla="*/ 1 h 7"/>
                  <a:gd name="T6" fmla="*/ 0 w 14"/>
                  <a:gd name="T7" fmla="*/ 2 h 7"/>
                  <a:gd name="T8" fmla="*/ 0 w 14"/>
                  <a:gd name="T9" fmla="*/ 3 h 7"/>
                  <a:gd name="T10" fmla="*/ 0 w 14"/>
                  <a:gd name="T11" fmla="*/ 5 h 7"/>
                  <a:gd name="T12" fmla="*/ 0 w 14"/>
                  <a:gd name="T13" fmla="*/ 6 h 7"/>
                  <a:gd name="T14" fmla="*/ 1 w 14"/>
                  <a:gd name="T15" fmla="*/ 7 h 7"/>
                  <a:gd name="T16" fmla="*/ 2 w 14"/>
                  <a:gd name="T17" fmla="*/ 7 h 7"/>
                  <a:gd name="T18" fmla="*/ 11 w 14"/>
                  <a:gd name="T19" fmla="*/ 7 h 7"/>
                  <a:gd name="T20" fmla="*/ 11 w 14"/>
                  <a:gd name="T21" fmla="*/ 7 h 7"/>
                  <a:gd name="T22" fmla="*/ 12 w 14"/>
                  <a:gd name="T23" fmla="*/ 6 h 7"/>
                  <a:gd name="T24" fmla="*/ 13 w 14"/>
                  <a:gd name="T25" fmla="*/ 5 h 7"/>
                  <a:gd name="T26" fmla="*/ 14 w 14"/>
                  <a:gd name="T27" fmla="*/ 3 h 7"/>
                  <a:gd name="T28" fmla="*/ 14 w 14"/>
                  <a:gd name="T29" fmla="*/ 3 h 7"/>
                  <a:gd name="T30" fmla="*/ 13 w 14"/>
                  <a:gd name="T31" fmla="*/ 2 h 7"/>
                  <a:gd name="T32" fmla="*/ 12 w 14"/>
                  <a:gd name="T33" fmla="*/ 1 h 7"/>
                  <a:gd name="T34" fmla="*/ 12 w 14"/>
                  <a:gd name="T35" fmla="*/ 0 h 7"/>
                  <a:gd name="T36" fmla="*/ 4 w 14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37" name="Group 209"/>
            <p:cNvGrpSpPr>
              <a:grpSpLocks/>
            </p:cNvGrpSpPr>
            <p:nvPr/>
          </p:nvGrpSpPr>
          <p:grpSpPr bwMode="auto">
            <a:xfrm>
              <a:off x="1041" y="929"/>
              <a:ext cx="459" cy="7"/>
              <a:chOff x="1041" y="929"/>
              <a:chExt cx="459" cy="7"/>
            </a:xfrm>
          </p:grpSpPr>
          <p:sp>
            <p:nvSpPr>
              <p:cNvPr id="40210" name="Freeform 199"/>
              <p:cNvSpPr>
                <a:spLocks/>
              </p:cNvSpPr>
              <p:nvPr/>
            </p:nvSpPr>
            <p:spPr bwMode="auto">
              <a:xfrm>
                <a:off x="1041" y="929"/>
                <a:ext cx="35" cy="7"/>
              </a:xfrm>
              <a:custGeom>
                <a:avLst/>
                <a:gdLst>
                  <a:gd name="T0" fmla="*/ 5 w 35"/>
                  <a:gd name="T1" fmla="*/ 0 h 7"/>
                  <a:gd name="T2" fmla="*/ 4 w 35"/>
                  <a:gd name="T3" fmla="*/ 0 h 7"/>
                  <a:gd name="T4" fmla="*/ 2 w 35"/>
                  <a:gd name="T5" fmla="*/ 1 h 7"/>
                  <a:gd name="T6" fmla="*/ 1 w 35"/>
                  <a:gd name="T7" fmla="*/ 3 h 7"/>
                  <a:gd name="T8" fmla="*/ 0 w 35"/>
                  <a:gd name="T9" fmla="*/ 4 h 7"/>
                  <a:gd name="T10" fmla="*/ 0 w 35"/>
                  <a:gd name="T11" fmla="*/ 4 h 7"/>
                  <a:gd name="T12" fmla="*/ 1 w 35"/>
                  <a:gd name="T13" fmla="*/ 5 h 7"/>
                  <a:gd name="T14" fmla="*/ 2 w 35"/>
                  <a:gd name="T15" fmla="*/ 6 h 7"/>
                  <a:gd name="T16" fmla="*/ 4 w 35"/>
                  <a:gd name="T17" fmla="*/ 7 h 7"/>
                  <a:gd name="T18" fmla="*/ 31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1 h 7"/>
                  <a:gd name="T34" fmla="*/ 32 w 35"/>
                  <a:gd name="T35" fmla="*/ 0 h 7"/>
                  <a:gd name="T36" fmla="*/ 5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1" name="Freeform 200"/>
              <p:cNvSpPr>
                <a:spLocks/>
              </p:cNvSpPr>
              <p:nvPr/>
            </p:nvSpPr>
            <p:spPr bwMode="auto">
              <a:xfrm>
                <a:off x="1090" y="929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2 w 36"/>
                  <a:gd name="T5" fmla="*/ 1 h 7"/>
                  <a:gd name="T6" fmla="*/ 0 w 36"/>
                  <a:gd name="T7" fmla="*/ 3 h 7"/>
                  <a:gd name="T8" fmla="*/ 0 w 36"/>
                  <a:gd name="T9" fmla="*/ 4 h 7"/>
                  <a:gd name="T10" fmla="*/ 0 w 36"/>
                  <a:gd name="T11" fmla="*/ 5 h 7"/>
                  <a:gd name="T12" fmla="*/ 0 w 36"/>
                  <a:gd name="T13" fmla="*/ 6 h 7"/>
                  <a:gd name="T14" fmla="*/ 2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5 w 36"/>
                  <a:gd name="T25" fmla="*/ 6 h 7"/>
                  <a:gd name="T26" fmla="*/ 36 w 36"/>
                  <a:gd name="T27" fmla="*/ 5 h 7"/>
                  <a:gd name="T28" fmla="*/ 36 w 36"/>
                  <a:gd name="T29" fmla="*/ 4 h 7"/>
                  <a:gd name="T30" fmla="*/ 35 w 36"/>
                  <a:gd name="T31" fmla="*/ 3 h 7"/>
                  <a:gd name="T32" fmla="*/ 33 w 36"/>
                  <a:gd name="T33" fmla="*/ 1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2" name="Freeform 201"/>
              <p:cNvSpPr>
                <a:spLocks/>
              </p:cNvSpPr>
              <p:nvPr/>
            </p:nvSpPr>
            <p:spPr bwMode="auto">
              <a:xfrm>
                <a:off x="1140" y="929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1 h 7"/>
                  <a:gd name="T34" fmla="*/ 32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3" name="Freeform 202"/>
              <p:cNvSpPr>
                <a:spLocks/>
              </p:cNvSpPr>
              <p:nvPr/>
            </p:nvSpPr>
            <p:spPr bwMode="auto">
              <a:xfrm>
                <a:off x="1189" y="929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2 w 36"/>
                  <a:gd name="T5" fmla="*/ 1 h 7"/>
                  <a:gd name="T6" fmla="*/ 0 w 36"/>
                  <a:gd name="T7" fmla="*/ 3 h 7"/>
                  <a:gd name="T8" fmla="*/ 0 w 36"/>
                  <a:gd name="T9" fmla="*/ 4 h 7"/>
                  <a:gd name="T10" fmla="*/ 0 w 36"/>
                  <a:gd name="T11" fmla="*/ 5 h 7"/>
                  <a:gd name="T12" fmla="*/ 0 w 36"/>
                  <a:gd name="T13" fmla="*/ 6 h 7"/>
                  <a:gd name="T14" fmla="*/ 2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4 w 36"/>
                  <a:gd name="T25" fmla="*/ 6 h 7"/>
                  <a:gd name="T26" fmla="*/ 36 w 36"/>
                  <a:gd name="T27" fmla="*/ 5 h 7"/>
                  <a:gd name="T28" fmla="*/ 36 w 36"/>
                  <a:gd name="T29" fmla="*/ 4 h 7"/>
                  <a:gd name="T30" fmla="*/ 34 w 36"/>
                  <a:gd name="T31" fmla="*/ 3 h 7"/>
                  <a:gd name="T32" fmla="*/ 33 w 36"/>
                  <a:gd name="T33" fmla="*/ 1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4" name="Freeform 203"/>
              <p:cNvSpPr>
                <a:spLocks/>
              </p:cNvSpPr>
              <p:nvPr/>
            </p:nvSpPr>
            <p:spPr bwMode="auto">
              <a:xfrm>
                <a:off x="1239" y="929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1 h 7"/>
                  <a:gd name="T34" fmla="*/ 32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5" name="Freeform 204"/>
              <p:cNvSpPr>
                <a:spLocks/>
              </p:cNvSpPr>
              <p:nvPr/>
            </p:nvSpPr>
            <p:spPr bwMode="auto">
              <a:xfrm>
                <a:off x="1288" y="929"/>
                <a:ext cx="36" cy="7"/>
              </a:xfrm>
              <a:custGeom>
                <a:avLst/>
                <a:gdLst>
                  <a:gd name="T0" fmla="*/ 4 w 36"/>
                  <a:gd name="T1" fmla="*/ 0 h 7"/>
                  <a:gd name="T2" fmla="*/ 3 w 36"/>
                  <a:gd name="T3" fmla="*/ 0 h 7"/>
                  <a:gd name="T4" fmla="*/ 1 w 36"/>
                  <a:gd name="T5" fmla="*/ 1 h 7"/>
                  <a:gd name="T6" fmla="*/ 0 w 36"/>
                  <a:gd name="T7" fmla="*/ 3 h 7"/>
                  <a:gd name="T8" fmla="*/ 0 w 36"/>
                  <a:gd name="T9" fmla="*/ 4 h 7"/>
                  <a:gd name="T10" fmla="*/ 0 w 36"/>
                  <a:gd name="T11" fmla="*/ 5 h 7"/>
                  <a:gd name="T12" fmla="*/ 0 w 36"/>
                  <a:gd name="T13" fmla="*/ 6 h 7"/>
                  <a:gd name="T14" fmla="*/ 1 w 36"/>
                  <a:gd name="T15" fmla="*/ 7 h 7"/>
                  <a:gd name="T16" fmla="*/ 3 w 36"/>
                  <a:gd name="T17" fmla="*/ 7 h 7"/>
                  <a:gd name="T18" fmla="*/ 31 w 36"/>
                  <a:gd name="T19" fmla="*/ 7 h 7"/>
                  <a:gd name="T20" fmla="*/ 32 w 36"/>
                  <a:gd name="T21" fmla="*/ 7 h 7"/>
                  <a:gd name="T22" fmla="*/ 33 w 36"/>
                  <a:gd name="T23" fmla="*/ 7 h 7"/>
                  <a:gd name="T24" fmla="*/ 34 w 36"/>
                  <a:gd name="T25" fmla="*/ 6 h 7"/>
                  <a:gd name="T26" fmla="*/ 36 w 36"/>
                  <a:gd name="T27" fmla="*/ 5 h 7"/>
                  <a:gd name="T28" fmla="*/ 36 w 36"/>
                  <a:gd name="T29" fmla="*/ 4 h 7"/>
                  <a:gd name="T30" fmla="*/ 34 w 36"/>
                  <a:gd name="T31" fmla="*/ 3 h 7"/>
                  <a:gd name="T32" fmla="*/ 33 w 36"/>
                  <a:gd name="T33" fmla="*/ 1 h 7"/>
                  <a:gd name="T34" fmla="*/ 32 w 36"/>
                  <a:gd name="T35" fmla="*/ 0 h 7"/>
                  <a:gd name="T36" fmla="*/ 4 w 36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4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6" name="Freeform 205"/>
              <p:cNvSpPr>
                <a:spLocks/>
              </p:cNvSpPr>
              <p:nvPr/>
            </p:nvSpPr>
            <p:spPr bwMode="auto">
              <a:xfrm>
                <a:off x="1338" y="929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1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1 h 7"/>
                  <a:gd name="T34" fmla="*/ 31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7" name="Freeform 206"/>
              <p:cNvSpPr>
                <a:spLocks/>
              </p:cNvSpPr>
              <p:nvPr/>
            </p:nvSpPr>
            <p:spPr bwMode="auto">
              <a:xfrm>
                <a:off x="1387" y="929"/>
                <a:ext cx="35" cy="7"/>
              </a:xfrm>
              <a:custGeom>
                <a:avLst/>
                <a:gdLst>
                  <a:gd name="T0" fmla="*/ 4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1 w 35"/>
                  <a:gd name="T19" fmla="*/ 7 h 7"/>
                  <a:gd name="T20" fmla="*/ 32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1 h 7"/>
                  <a:gd name="T34" fmla="*/ 32 w 35"/>
                  <a:gd name="T35" fmla="*/ 0 h 7"/>
                  <a:gd name="T36" fmla="*/ 4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8" name="Freeform 207"/>
              <p:cNvSpPr>
                <a:spLocks/>
              </p:cNvSpPr>
              <p:nvPr/>
            </p:nvSpPr>
            <p:spPr bwMode="auto">
              <a:xfrm>
                <a:off x="1437" y="929"/>
                <a:ext cx="35" cy="7"/>
              </a:xfrm>
              <a:custGeom>
                <a:avLst/>
                <a:gdLst>
                  <a:gd name="T0" fmla="*/ 3 w 35"/>
                  <a:gd name="T1" fmla="*/ 0 h 7"/>
                  <a:gd name="T2" fmla="*/ 2 w 35"/>
                  <a:gd name="T3" fmla="*/ 0 h 7"/>
                  <a:gd name="T4" fmla="*/ 1 w 35"/>
                  <a:gd name="T5" fmla="*/ 1 h 7"/>
                  <a:gd name="T6" fmla="*/ 0 w 35"/>
                  <a:gd name="T7" fmla="*/ 3 h 7"/>
                  <a:gd name="T8" fmla="*/ 0 w 35"/>
                  <a:gd name="T9" fmla="*/ 4 h 7"/>
                  <a:gd name="T10" fmla="*/ 0 w 35"/>
                  <a:gd name="T11" fmla="*/ 5 h 7"/>
                  <a:gd name="T12" fmla="*/ 0 w 35"/>
                  <a:gd name="T13" fmla="*/ 6 h 7"/>
                  <a:gd name="T14" fmla="*/ 1 w 35"/>
                  <a:gd name="T15" fmla="*/ 7 h 7"/>
                  <a:gd name="T16" fmla="*/ 2 w 35"/>
                  <a:gd name="T17" fmla="*/ 7 h 7"/>
                  <a:gd name="T18" fmla="*/ 30 w 35"/>
                  <a:gd name="T19" fmla="*/ 7 h 7"/>
                  <a:gd name="T20" fmla="*/ 31 w 35"/>
                  <a:gd name="T21" fmla="*/ 7 h 7"/>
                  <a:gd name="T22" fmla="*/ 33 w 35"/>
                  <a:gd name="T23" fmla="*/ 7 h 7"/>
                  <a:gd name="T24" fmla="*/ 34 w 35"/>
                  <a:gd name="T25" fmla="*/ 6 h 7"/>
                  <a:gd name="T26" fmla="*/ 35 w 35"/>
                  <a:gd name="T27" fmla="*/ 5 h 7"/>
                  <a:gd name="T28" fmla="*/ 35 w 35"/>
                  <a:gd name="T29" fmla="*/ 4 h 7"/>
                  <a:gd name="T30" fmla="*/ 34 w 35"/>
                  <a:gd name="T31" fmla="*/ 3 h 7"/>
                  <a:gd name="T32" fmla="*/ 33 w 35"/>
                  <a:gd name="T33" fmla="*/ 1 h 7"/>
                  <a:gd name="T34" fmla="*/ 31 w 35"/>
                  <a:gd name="T35" fmla="*/ 0 h 7"/>
                  <a:gd name="T36" fmla="*/ 3 w 35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9" name="Freeform 208"/>
              <p:cNvSpPr>
                <a:spLocks/>
              </p:cNvSpPr>
              <p:nvPr/>
            </p:nvSpPr>
            <p:spPr bwMode="auto">
              <a:xfrm>
                <a:off x="1486" y="929"/>
                <a:ext cx="14" cy="7"/>
              </a:xfrm>
              <a:custGeom>
                <a:avLst/>
                <a:gdLst>
                  <a:gd name="T0" fmla="*/ 4 w 14"/>
                  <a:gd name="T1" fmla="*/ 0 h 7"/>
                  <a:gd name="T2" fmla="*/ 2 w 14"/>
                  <a:gd name="T3" fmla="*/ 0 h 7"/>
                  <a:gd name="T4" fmla="*/ 1 w 14"/>
                  <a:gd name="T5" fmla="*/ 1 h 7"/>
                  <a:gd name="T6" fmla="*/ 0 w 14"/>
                  <a:gd name="T7" fmla="*/ 3 h 7"/>
                  <a:gd name="T8" fmla="*/ 0 w 14"/>
                  <a:gd name="T9" fmla="*/ 4 h 7"/>
                  <a:gd name="T10" fmla="*/ 0 w 14"/>
                  <a:gd name="T11" fmla="*/ 5 h 7"/>
                  <a:gd name="T12" fmla="*/ 0 w 14"/>
                  <a:gd name="T13" fmla="*/ 6 h 7"/>
                  <a:gd name="T14" fmla="*/ 1 w 14"/>
                  <a:gd name="T15" fmla="*/ 7 h 7"/>
                  <a:gd name="T16" fmla="*/ 2 w 14"/>
                  <a:gd name="T17" fmla="*/ 7 h 7"/>
                  <a:gd name="T18" fmla="*/ 11 w 14"/>
                  <a:gd name="T19" fmla="*/ 7 h 7"/>
                  <a:gd name="T20" fmla="*/ 11 w 14"/>
                  <a:gd name="T21" fmla="*/ 7 h 7"/>
                  <a:gd name="T22" fmla="*/ 12 w 14"/>
                  <a:gd name="T23" fmla="*/ 6 h 7"/>
                  <a:gd name="T24" fmla="*/ 13 w 14"/>
                  <a:gd name="T25" fmla="*/ 5 h 7"/>
                  <a:gd name="T26" fmla="*/ 14 w 14"/>
                  <a:gd name="T27" fmla="*/ 4 h 7"/>
                  <a:gd name="T28" fmla="*/ 14 w 14"/>
                  <a:gd name="T29" fmla="*/ 4 h 7"/>
                  <a:gd name="T30" fmla="*/ 13 w 14"/>
                  <a:gd name="T31" fmla="*/ 3 h 7"/>
                  <a:gd name="T32" fmla="*/ 12 w 14"/>
                  <a:gd name="T33" fmla="*/ 1 h 7"/>
                  <a:gd name="T34" fmla="*/ 12 w 14"/>
                  <a:gd name="T35" fmla="*/ 0 h 7"/>
                  <a:gd name="T36" fmla="*/ 4 w 14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39" name="Group 216"/>
            <p:cNvGrpSpPr>
              <a:grpSpLocks/>
            </p:cNvGrpSpPr>
            <p:nvPr/>
          </p:nvGrpSpPr>
          <p:grpSpPr bwMode="auto">
            <a:xfrm>
              <a:off x="1154" y="873"/>
              <a:ext cx="7" cy="282"/>
              <a:chOff x="1154" y="873"/>
              <a:chExt cx="7" cy="282"/>
            </a:xfrm>
          </p:grpSpPr>
          <p:sp>
            <p:nvSpPr>
              <p:cNvPr id="40204" name="Freeform 210"/>
              <p:cNvSpPr>
                <a:spLocks/>
              </p:cNvSpPr>
              <p:nvPr/>
            </p:nvSpPr>
            <p:spPr bwMode="auto">
              <a:xfrm>
                <a:off x="1154" y="873"/>
                <a:ext cx="7" cy="35"/>
              </a:xfrm>
              <a:custGeom>
                <a:avLst/>
                <a:gdLst>
                  <a:gd name="T0" fmla="*/ 7 w 7"/>
                  <a:gd name="T1" fmla="*/ 5 h 35"/>
                  <a:gd name="T2" fmla="*/ 7 w 7"/>
                  <a:gd name="T3" fmla="*/ 3 h 35"/>
                  <a:gd name="T4" fmla="*/ 6 w 7"/>
                  <a:gd name="T5" fmla="*/ 2 h 35"/>
                  <a:gd name="T6" fmla="*/ 5 w 7"/>
                  <a:gd name="T7" fmla="*/ 1 h 35"/>
                  <a:gd name="T8" fmla="*/ 4 w 7"/>
                  <a:gd name="T9" fmla="*/ 0 h 35"/>
                  <a:gd name="T10" fmla="*/ 4 w 7"/>
                  <a:gd name="T11" fmla="*/ 0 h 35"/>
                  <a:gd name="T12" fmla="*/ 2 w 7"/>
                  <a:gd name="T13" fmla="*/ 1 h 35"/>
                  <a:gd name="T14" fmla="*/ 1 w 7"/>
                  <a:gd name="T15" fmla="*/ 2 h 35"/>
                  <a:gd name="T16" fmla="*/ 0 w 7"/>
                  <a:gd name="T17" fmla="*/ 3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5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5" name="Freeform 211"/>
              <p:cNvSpPr>
                <a:spLocks/>
              </p:cNvSpPr>
              <p:nvPr/>
            </p:nvSpPr>
            <p:spPr bwMode="auto">
              <a:xfrm>
                <a:off x="1154" y="922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6 w 7"/>
                  <a:gd name="T7" fmla="*/ 0 h 36"/>
                  <a:gd name="T8" fmla="*/ 5 w 7"/>
                  <a:gd name="T9" fmla="*/ 0 h 36"/>
                  <a:gd name="T10" fmla="*/ 4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4 w 7"/>
                  <a:gd name="T27" fmla="*/ 36 h 36"/>
                  <a:gd name="T28" fmla="*/ 5 w 7"/>
                  <a:gd name="T29" fmla="*/ 36 h 36"/>
                  <a:gd name="T30" fmla="*/ 6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6" name="Freeform 212"/>
              <p:cNvSpPr>
                <a:spLocks/>
              </p:cNvSpPr>
              <p:nvPr/>
            </p:nvSpPr>
            <p:spPr bwMode="auto">
              <a:xfrm>
                <a:off x="1154" y="972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6 w 7"/>
                  <a:gd name="T7" fmla="*/ 0 h 35"/>
                  <a:gd name="T8" fmla="*/ 5 w 7"/>
                  <a:gd name="T9" fmla="*/ 0 h 35"/>
                  <a:gd name="T10" fmla="*/ 4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7" name="Freeform 213"/>
              <p:cNvSpPr>
                <a:spLocks/>
              </p:cNvSpPr>
              <p:nvPr/>
            </p:nvSpPr>
            <p:spPr bwMode="auto">
              <a:xfrm>
                <a:off x="1154" y="1021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6 w 7"/>
                  <a:gd name="T7" fmla="*/ 0 h 36"/>
                  <a:gd name="T8" fmla="*/ 5 w 7"/>
                  <a:gd name="T9" fmla="*/ 0 h 36"/>
                  <a:gd name="T10" fmla="*/ 4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4 w 7"/>
                  <a:gd name="T27" fmla="*/ 36 h 36"/>
                  <a:gd name="T28" fmla="*/ 5 w 7"/>
                  <a:gd name="T29" fmla="*/ 36 h 36"/>
                  <a:gd name="T30" fmla="*/ 6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8" name="Freeform 214"/>
              <p:cNvSpPr>
                <a:spLocks/>
              </p:cNvSpPr>
              <p:nvPr/>
            </p:nvSpPr>
            <p:spPr bwMode="auto">
              <a:xfrm>
                <a:off x="1154" y="1071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6 w 7"/>
                  <a:gd name="T7" fmla="*/ 0 h 35"/>
                  <a:gd name="T8" fmla="*/ 5 w 7"/>
                  <a:gd name="T9" fmla="*/ 0 h 35"/>
                  <a:gd name="T10" fmla="*/ 4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1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1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9" name="Freeform 215"/>
              <p:cNvSpPr>
                <a:spLocks/>
              </p:cNvSpPr>
              <p:nvPr/>
            </p:nvSpPr>
            <p:spPr bwMode="auto">
              <a:xfrm>
                <a:off x="1154" y="1120"/>
                <a:ext cx="7" cy="35"/>
              </a:xfrm>
              <a:custGeom>
                <a:avLst/>
                <a:gdLst>
                  <a:gd name="T0" fmla="*/ 7 w 7"/>
                  <a:gd name="T1" fmla="*/ 4 h 35"/>
                  <a:gd name="T2" fmla="*/ 7 w 7"/>
                  <a:gd name="T3" fmla="*/ 2 h 35"/>
                  <a:gd name="T4" fmla="*/ 7 w 7"/>
                  <a:gd name="T5" fmla="*/ 1 h 35"/>
                  <a:gd name="T6" fmla="*/ 6 w 7"/>
                  <a:gd name="T7" fmla="*/ 0 h 35"/>
                  <a:gd name="T8" fmla="*/ 5 w 7"/>
                  <a:gd name="T9" fmla="*/ 0 h 35"/>
                  <a:gd name="T10" fmla="*/ 4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1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40" name="Group 223"/>
            <p:cNvGrpSpPr>
              <a:grpSpLocks/>
            </p:cNvGrpSpPr>
            <p:nvPr/>
          </p:nvGrpSpPr>
          <p:grpSpPr bwMode="auto">
            <a:xfrm>
              <a:off x="1211" y="873"/>
              <a:ext cx="7" cy="282"/>
              <a:chOff x="1211" y="873"/>
              <a:chExt cx="7" cy="282"/>
            </a:xfrm>
          </p:grpSpPr>
          <p:sp>
            <p:nvSpPr>
              <p:cNvPr id="40198" name="Freeform 217"/>
              <p:cNvSpPr>
                <a:spLocks/>
              </p:cNvSpPr>
              <p:nvPr/>
            </p:nvSpPr>
            <p:spPr bwMode="auto">
              <a:xfrm>
                <a:off x="1211" y="873"/>
                <a:ext cx="7" cy="35"/>
              </a:xfrm>
              <a:custGeom>
                <a:avLst/>
                <a:gdLst>
                  <a:gd name="T0" fmla="*/ 7 w 7"/>
                  <a:gd name="T1" fmla="*/ 5 h 35"/>
                  <a:gd name="T2" fmla="*/ 7 w 7"/>
                  <a:gd name="T3" fmla="*/ 3 h 35"/>
                  <a:gd name="T4" fmla="*/ 5 w 7"/>
                  <a:gd name="T5" fmla="*/ 2 h 35"/>
                  <a:gd name="T6" fmla="*/ 4 w 7"/>
                  <a:gd name="T7" fmla="*/ 1 h 35"/>
                  <a:gd name="T8" fmla="*/ 3 w 7"/>
                  <a:gd name="T9" fmla="*/ 0 h 35"/>
                  <a:gd name="T10" fmla="*/ 3 w 7"/>
                  <a:gd name="T11" fmla="*/ 0 h 35"/>
                  <a:gd name="T12" fmla="*/ 2 w 7"/>
                  <a:gd name="T13" fmla="*/ 1 h 35"/>
                  <a:gd name="T14" fmla="*/ 1 w 7"/>
                  <a:gd name="T15" fmla="*/ 2 h 35"/>
                  <a:gd name="T16" fmla="*/ 0 w 7"/>
                  <a:gd name="T17" fmla="*/ 3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5"/>
                    </a:moveTo>
                    <a:lnTo>
                      <a:pt x="7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9" name="Freeform 218"/>
              <p:cNvSpPr>
                <a:spLocks/>
              </p:cNvSpPr>
              <p:nvPr/>
            </p:nvSpPr>
            <p:spPr bwMode="auto">
              <a:xfrm>
                <a:off x="1211" y="922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5 w 7"/>
                  <a:gd name="T7" fmla="*/ 0 h 36"/>
                  <a:gd name="T8" fmla="*/ 4 w 7"/>
                  <a:gd name="T9" fmla="*/ 0 h 36"/>
                  <a:gd name="T10" fmla="*/ 3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3 w 7"/>
                  <a:gd name="T27" fmla="*/ 36 h 36"/>
                  <a:gd name="T28" fmla="*/ 4 w 7"/>
                  <a:gd name="T29" fmla="*/ 36 h 36"/>
                  <a:gd name="T30" fmla="*/ 5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0" name="Freeform 219"/>
              <p:cNvSpPr>
                <a:spLocks/>
              </p:cNvSpPr>
              <p:nvPr/>
            </p:nvSpPr>
            <p:spPr bwMode="auto">
              <a:xfrm>
                <a:off x="1211" y="972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1" name="Freeform 220"/>
              <p:cNvSpPr>
                <a:spLocks/>
              </p:cNvSpPr>
              <p:nvPr/>
            </p:nvSpPr>
            <p:spPr bwMode="auto">
              <a:xfrm>
                <a:off x="1211" y="1021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5 w 7"/>
                  <a:gd name="T7" fmla="*/ 0 h 36"/>
                  <a:gd name="T8" fmla="*/ 4 w 7"/>
                  <a:gd name="T9" fmla="*/ 0 h 36"/>
                  <a:gd name="T10" fmla="*/ 3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3 w 7"/>
                  <a:gd name="T27" fmla="*/ 36 h 36"/>
                  <a:gd name="T28" fmla="*/ 4 w 7"/>
                  <a:gd name="T29" fmla="*/ 36 h 36"/>
                  <a:gd name="T30" fmla="*/ 5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2" name="Freeform 221"/>
              <p:cNvSpPr>
                <a:spLocks/>
              </p:cNvSpPr>
              <p:nvPr/>
            </p:nvSpPr>
            <p:spPr bwMode="auto">
              <a:xfrm>
                <a:off x="1211" y="1071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1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1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3" name="Freeform 222"/>
              <p:cNvSpPr>
                <a:spLocks/>
              </p:cNvSpPr>
              <p:nvPr/>
            </p:nvSpPr>
            <p:spPr bwMode="auto">
              <a:xfrm>
                <a:off x="1211" y="1120"/>
                <a:ext cx="7" cy="35"/>
              </a:xfrm>
              <a:custGeom>
                <a:avLst/>
                <a:gdLst>
                  <a:gd name="T0" fmla="*/ 7 w 7"/>
                  <a:gd name="T1" fmla="*/ 4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1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41" name="Group 230"/>
            <p:cNvGrpSpPr>
              <a:grpSpLocks/>
            </p:cNvGrpSpPr>
            <p:nvPr/>
          </p:nvGrpSpPr>
          <p:grpSpPr bwMode="auto">
            <a:xfrm>
              <a:off x="1267" y="873"/>
              <a:ext cx="7" cy="282"/>
              <a:chOff x="1267" y="873"/>
              <a:chExt cx="7" cy="282"/>
            </a:xfrm>
          </p:grpSpPr>
          <p:sp>
            <p:nvSpPr>
              <p:cNvPr id="40192" name="Freeform 224"/>
              <p:cNvSpPr>
                <a:spLocks/>
              </p:cNvSpPr>
              <p:nvPr/>
            </p:nvSpPr>
            <p:spPr bwMode="auto">
              <a:xfrm>
                <a:off x="1267" y="873"/>
                <a:ext cx="7" cy="35"/>
              </a:xfrm>
              <a:custGeom>
                <a:avLst/>
                <a:gdLst>
                  <a:gd name="T0" fmla="*/ 7 w 7"/>
                  <a:gd name="T1" fmla="*/ 5 h 35"/>
                  <a:gd name="T2" fmla="*/ 7 w 7"/>
                  <a:gd name="T3" fmla="*/ 3 h 35"/>
                  <a:gd name="T4" fmla="*/ 6 w 7"/>
                  <a:gd name="T5" fmla="*/ 2 h 35"/>
                  <a:gd name="T6" fmla="*/ 5 w 7"/>
                  <a:gd name="T7" fmla="*/ 1 h 35"/>
                  <a:gd name="T8" fmla="*/ 4 w 7"/>
                  <a:gd name="T9" fmla="*/ 0 h 35"/>
                  <a:gd name="T10" fmla="*/ 4 w 7"/>
                  <a:gd name="T11" fmla="*/ 0 h 35"/>
                  <a:gd name="T12" fmla="*/ 2 w 7"/>
                  <a:gd name="T13" fmla="*/ 1 h 35"/>
                  <a:gd name="T14" fmla="*/ 1 w 7"/>
                  <a:gd name="T15" fmla="*/ 2 h 35"/>
                  <a:gd name="T16" fmla="*/ 0 w 7"/>
                  <a:gd name="T17" fmla="*/ 3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5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3" name="Freeform 225"/>
              <p:cNvSpPr>
                <a:spLocks/>
              </p:cNvSpPr>
              <p:nvPr/>
            </p:nvSpPr>
            <p:spPr bwMode="auto">
              <a:xfrm>
                <a:off x="1267" y="922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6 w 7"/>
                  <a:gd name="T7" fmla="*/ 0 h 36"/>
                  <a:gd name="T8" fmla="*/ 5 w 7"/>
                  <a:gd name="T9" fmla="*/ 0 h 36"/>
                  <a:gd name="T10" fmla="*/ 4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4 w 7"/>
                  <a:gd name="T27" fmla="*/ 36 h 36"/>
                  <a:gd name="T28" fmla="*/ 5 w 7"/>
                  <a:gd name="T29" fmla="*/ 36 h 36"/>
                  <a:gd name="T30" fmla="*/ 6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4" name="Freeform 226"/>
              <p:cNvSpPr>
                <a:spLocks/>
              </p:cNvSpPr>
              <p:nvPr/>
            </p:nvSpPr>
            <p:spPr bwMode="auto">
              <a:xfrm>
                <a:off x="1267" y="972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6 w 7"/>
                  <a:gd name="T7" fmla="*/ 0 h 35"/>
                  <a:gd name="T8" fmla="*/ 5 w 7"/>
                  <a:gd name="T9" fmla="*/ 0 h 35"/>
                  <a:gd name="T10" fmla="*/ 4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5" name="Freeform 227"/>
              <p:cNvSpPr>
                <a:spLocks/>
              </p:cNvSpPr>
              <p:nvPr/>
            </p:nvSpPr>
            <p:spPr bwMode="auto">
              <a:xfrm>
                <a:off x="1267" y="1021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6 w 7"/>
                  <a:gd name="T7" fmla="*/ 0 h 36"/>
                  <a:gd name="T8" fmla="*/ 5 w 7"/>
                  <a:gd name="T9" fmla="*/ 0 h 36"/>
                  <a:gd name="T10" fmla="*/ 4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4 w 7"/>
                  <a:gd name="T27" fmla="*/ 36 h 36"/>
                  <a:gd name="T28" fmla="*/ 5 w 7"/>
                  <a:gd name="T29" fmla="*/ 36 h 36"/>
                  <a:gd name="T30" fmla="*/ 6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6" name="Freeform 228"/>
              <p:cNvSpPr>
                <a:spLocks/>
              </p:cNvSpPr>
              <p:nvPr/>
            </p:nvSpPr>
            <p:spPr bwMode="auto">
              <a:xfrm>
                <a:off x="1267" y="1071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6 w 7"/>
                  <a:gd name="T7" fmla="*/ 0 h 35"/>
                  <a:gd name="T8" fmla="*/ 5 w 7"/>
                  <a:gd name="T9" fmla="*/ 0 h 35"/>
                  <a:gd name="T10" fmla="*/ 4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1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1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7" name="Freeform 229"/>
              <p:cNvSpPr>
                <a:spLocks/>
              </p:cNvSpPr>
              <p:nvPr/>
            </p:nvSpPr>
            <p:spPr bwMode="auto">
              <a:xfrm>
                <a:off x="1267" y="1120"/>
                <a:ext cx="7" cy="35"/>
              </a:xfrm>
              <a:custGeom>
                <a:avLst/>
                <a:gdLst>
                  <a:gd name="T0" fmla="*/ 7 w 7"/>
                  <a:gd name="T1" fmla="*/ 4 h 35"/>
                  <a:gd name="T2" fmla="*/ 7 w 7"/>
                  <a:gd name="T3" fmla="*/ 2 h 35"/>
                  <a:gd name="T4" fmla="*/ 7 w 7"/>
                  <a:gd name="T5" fmla="*/ 1 h 35"/>
                  <a:gd name="T6" fmla="*/ 6 w 7"/>
                  <a:gd name="T7" fmla="*/ 0 h 35"/>
                  <a:gd name="T8" fmla="*/ 5 w 7"/>
                  <a:gd name="T9" fmla="*/ 0 h 35"/>
                  <a:gd name="T10" fmla="*/ 4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1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42" name="Group 237"/>
            <p:cNvGrpSpPr>
              <a:grpSpLocks/>
            </p:cNvGrpSpPr>
            <p:nvPr/>
          </p:nvGrpSpPr>
          <p:grpSpPr bwMode="auto">
            <a:xfrm>
              <a:off x="1324" y="873"/>
              <a:ext cx="7" cy="282"/>
              <a:chOff x="1324" y="873"/>
              <a:chExt cx="7" cy="282"/>
            </a:xfrm>
          </p:grpSpPr>
          <p:sp>
            <p:nvSpPr>
              <p:cNvPr id="40186" name="Freeform 231"/>
              <p:cNvSpPr>
                <a:spLocks/>
              </p:cNvSpPr>
              <p:nvPr/>
            </p:nvSpPr>
            <p:spPr bwMode="auto">
              <a:xfrm>
                <a:off x="1324" y="873"/>
                <a:ext cx="7" cy="35"/>
              </a:xfrm>
              <a:custGeom>
                <a:avLst/>
                <a:gdLst>
                  <a:gd name="T0" fmla="*/ 7 w 7"/>
                  <a:gd name="T1" fmla="*/ 5 h 35"/>
                  <a:gd name="T2" fmla="*/ 7 w 7"/>
                  <a:gd name="T3" fmla="*/ 3 h 35"/>
                  <a:gd name="T4" fmla="*/ 5 w 7"/>
                  <a:gd name="T5" fmla="*/ 2 h 35"/>
                  <a:gd name="T6" fmla="*/ 4 w 7"/>
                  <a:gd name="T7" fmla="*/ 1 h 35"/>
                  <a:gd name="T8" fmla="*/ 3 w 7"/>
                  <a:gd name="T9" fmla="*/ 0 h 35"/>
                  <a:gd name="T10" fmla="*/ 3 w 7"/>
                  <a:gd name="T11" fmla="*/ 0 h 35"/>
                  <a:gd name="T12" fmla="*/ 2 w 7"/>
                  <a:gd name="T13" fmla="*/ 1 h 35"/>
                  <a:gd name="T14" fmla="*/ 1 w 7"/>
                  <a:gd name="T15" fmla="*/ 2 h 35"/>
                  <a:gd name="T16" fmla="*/ 0 w 7"/>
                  <a:gd name="T17" fmla="*/ 3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5"/>
                    </a:moveTo>
                    <a:lnTo>
                      <a:pt x="7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7" name="Freeform 232"/>
              <p:cNvSpPr>
                <a:spLocks/>
              </p:cNvSpPr>
              <p:nvPr/>
            </p:nvSpPr>
            <p:spPr bwMode="auto">
              <a:xfrm>
                <a:off x="1324" y="922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5 w 7"/>
                  <a:gd name="T7" fmla="*/ 0 h 36"/>
                  <a:gd name="T8" fmla="*/ 4 w 7"/>
                  <a:gd name="T9" fmla="*/ 0 h 36"/>
                  <a:gd name="T10" fmla="*/ 3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3 w 7"/>
                  <a:gd name="T27" fmla="*/ 36 h 36"/>
                  <a:gd name="T28" fmla="*/ 4 w 7"/>
                  <a:gd name="T29" fmla="*/ 36 h 36"/>
                  <a:gd name="T30" fmla="*/ 5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8" name="Freeform 233"/>
              <p:cNvSpPr>
                <a:spLocks/>
              </p:cNvSpPr>
              <p:nvPr/>
            </p:nvSpPr>
            <p:spPr bwMode="auto">
              <a:xfrm>
                <a:off x="1324" y="972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9" name="Freeform 234"/>
              <p:cNvSpPr>
                <a:spLocks/>
              </p:cNvSpPr>
              <p:nvPr/>
            </p:nvSpPr>
            <p:spPr bwMode="auto">
              <a:xfrm>
                <a:off x="1324" y="1021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5 w 7"/>
                  <a:gd name="T7" fmla="*/ 0 h 36"/>
                  <a:gd name="T8" fmla="*/ 4 w 7"/>
                  <a:gd name="T9" fmla="*/ 0 h 36"/>
                  <a:gd name="T10" fmla="*/ 3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3 w 7"/>
                  <a:gd name="T27" fmla="*/ 36 h 36"/>
                  <a:gd name="T28" fmla="*/ 4 w 7"/>
                  <a:gd name="T29" fmla="*/ 36 h 36"/>
                  <a:gd name="T30" fmla="*/ 5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0" name="Freeform 235"/>
              <p:cNvSpPr>
                <a:spLocks/>
              </p:cNvSpPr>
              <p:nvPr/>
            </p:nvSpPr>
            <p:spPr bwMode="auto">
              <a:xfrm>
                <a:off x="1324" y="1071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1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1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1" name="Freeform 236"/>
              <p:cNvSpPr>
                <a:spLocks/>
              </p:cNvSpPr>
              <p:nvPr/>
            </p:nvSpPr>
            <p:spPr bwMode="auto">
              <a:xfrm>
                <a:off x="1324" y="1120"/>
                <a:ext cx="7" cy="35"/>
              </a:xfrm>
              <a:custGeom>
                <a:avLst/>
                <a:gdLst>
                  <a:gd name="T0" fmla="*/ 7 w 7"/>
                  <a:gd name="T1" fmla="*/ 4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1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43" name="Group 244"/>
            <p:cNvGrpSpPr>
              <a:grpSpLocks/>
            </p:cNvGrpSpPr>
            <p:nvPr/>
          </p:nvGrpSpPr>
          <p:grpSpPr bwMode="auto">
            <a:xfrm>
              <a:off x="1380" y="873"/>
              <a:ext cx="7" cy="282"/>
              <a:chOff x="1380" y="873"/>
              <a:chExt cx="7" cy="282"/>
            </a:xfrm>
          </p:grpSpPr>
          <p:sp>
            <p:nvSpPr>
              <p:cNvPr id="40180" name="Freeform 238"/>
              <p:cNvSpPr>
                <a:spLocks/>
              </p:cNvSpPr>
              <p:nvPr/>
            </p:nvSpPr>
            <p:spPr bwMode="auto">
              <a:xfrm>
                <a:off x="1380" y="873"/>
                <a:ext cx="7" cy="35"/>
              </a:xfrm>
              <a:custGeom>
                <a:avLst/>
                <a:gdLst>
                  <a:gd name="T0" fmla="*/ 7 w 7"/>
                  <a:gd name="T1" fmla="*/ 5 h 35"/>
                  <a:gd name="T2" fmla="*/ 7 w 7"/>
                  <a:gd name="T3" fmla="*/ 3 h 35"/>
                  <a:gd name="T4" fmla="*/ 6 w 7"/>
                  <a:gd name="T5" fmla="*/ 2 h 35"/>
                  <a:gd name="T6" fmla="*/ 5 w 7"/>
                  <a:gd name="T7" fmla="*/ 1 h 35"/>
                  <a:gd name="T8" fmla="*/ 4 w 7"/>
                  <a:gd name="T9" fmla="*/ 0 h 35"/>
                  <a:gd name="T10" fmla="*/ 4 w 7"/>
                  <a:gd name="T11" fmla="*/ 0 h 35"/>
                  <a:gd name="T12" fmla="*/ 2 w 7"/>
                  <a:gd name="T13" fmla="*/ 1 h 35"/>
                  <a:gd name="T14" fmla="*/ 1 w 7"/>
                  <a:gd name="T15" fmla="*/ 2 h 35"/>
                  <a:gd name="T16" fmla="*/ 0 w 7"/>
                  <a:gd name="T17" fmla="*/ 3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5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1" name="Freeform 239"/>
              <p:cNvSpPr>
                <a:spLocks/>
              </p:cNvSpPr>
              <p:nvPr/>
            </p:nvSpPr>
            <p:spPr bwMode="auto">
              <a:xfrm>
                <a:off x="1380" y="922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6 w 7"/>
                  <a:gd name="T7" fmla="*/ 0 h 36"/>
                  <a:gd name="T8" fmla="*/ 5 w 7"/>
                  <a:gd name="T9" fmla="*/ 0 h 36"/>
                  <a:gd name="T10" fmla="*/ 4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4 w 7"/>
                  <a:gd name="T27" fmla="*/ 36 h 36"/>
                  <a:gd name="T28" fmla="*/ 5 w 7"/>
                  <a:gd name="T29" fmla="*/ 36 h 36"/>
                  <a:gd name="T30" fmla="*/ 6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2" name="Freeform 240"/>
              <p:cNvSpPr>
                <a:spLocks/>
              </p:cNvSpPr>
              <p:nvPr/>
            </p:nvSpPr>
            <p:spPr bwMode="auto">
              <a:xfrm>
                <a:off x="1380" y="972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6 w 7"/>
                  <a:gd name="T7" fmla="*/ 0 h 35"/>
                  <a:gd name="T8" fmla="*/ 5 w 7"/>
                  <a:gd name="T9" fmla="*/ 0 h 35"/>
                  <a:gd name="T10" fmla="*/ 4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3" name="Freeform 241"/>
              <p:cNvSpPr>
                <a:spLocks/>
              </p:cNvSpPr>
              <p:nvPr/>
            </p:nvSpPr>
            <p:spPr bwMode="auto">
              <a:xfrm>
                <a:off x="1380" y="1021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6 w 7"/>
                  <a:gd name="T7" fmla="*/ 0 h 36"/>
                  <a:gd name="T8" fmla="*/ 5 w 7"/>
                  <a:gd name="T9" fmla="*/ 0 h 36"/>
                  <a:gd name="T10" fmla="*/ 4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4 w 7"/>
                  <a:gd name="T27" fmla="*/ 36 h 36"/>
                  <a:gd name="T28" fmla="*/ 5 w 7"/>
                  <a:gd name="T29" fmla="*/ 36 h 36"/>
                  <a:gd name="T30" fmla="*/ 6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4" name="Freeform 242"/>
              <p:cNvSpPr>
                <a:spLocks/>
              </p:cNvSpPr>
              <p:nvPr/>
            </p:nvSpPr>
            <p:spPr bwMode="auto">
              <a:xfrm>
                <a:off x="1380" y="1071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6 w 7"/>
                  <a:gd name="T7" fmla="*/ 0 h 35"/>
                  <a:gd name="T8" fmla="*/ 5 w 7"/>
                  <a:gd name="T9" fmla="*/ 0 h 35"/>
                  <a:gd name="T10" fmla="*/ 4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1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1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5" name="Freeform 243"/>
              <p:cNvSpPr>
                <a:spLocks/>
              </p:cNvSpPr>
              <p:nvPr/>
            </p:nvSpPr>
            <p:spPr bwMode="auto">
              <a:xfrm>
                <a:off x="1380" y="1120"/>
                <a:ext cx="7" cy="35"/>
              </a:xfrm>
              <a:custGeom>
                <a:avLst/>
                <a:gdLst>
                  <a:gd name="T0" fmla="*/ 7 w 7"/>
                  <a:gd name="T1" fmla="*/ 4 h 35"/>
                  <a:gd name="T2" fmla="*/ 7 w 7"/>
                  <a:gd name="T3" fmla="*/ 2 h 35"/>
                  <a:gd name="T4" fmla="*/ 7 w 7"/>
                  <a:gd name="T5" fmla="*/ 1 h 35"/>
                  <a:gd name="T6" fmla="*/ 6 w 7"/>
                  <a:gd name="T7" fmla="*/ 0 h 35"/>
                  <a:gd name="T8" fmla="*/ 5 w 7"/>
                  <a:gd name="T9" fmla="*/ 0 h 35"/>
                  <a:gd name="T10" fmla="*/ 4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1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4 w 7"/>
                  <a:gd name="T27" fmla="*/ 35 h 35"/>
                  <a:gd name="T28" fmla="*/ 5 w 7"/>
                  <a:gd name="T29" fmla="*/ 35 h 35"/>
                  <a:gd name="T30" fmla="*/ 6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44" name="Group 251"/>
            <p:cNvGrpSpPr>
              <a:grpSpLocks/>
            </p:cNvGrpSpPr>
            <p:nvPr/>
          </p:nvGrpSpPr>
          <p:grpSpPr bwMode="auto">
            <a:xfrm>
              <a:off x="1437" y="873"/>
              <a:ext cx="7" cy="282"/>
              <a:chOff x="1437" y="873"/>
              <a:chExt cx="7" cy="282"/>
            </a:xfrm>
          </p:grpSpPr>
          <p:sp>
            <p:nvSpPr>
              <p:cNvPr id="40174" name="Freeform 245"/>
              <p:cNvSpPr>
                <a:spLocks/>
              </p:cNvSpPr>
              <p:nvPr/>
            </p:nvSpPr>
            <p:spPr bwMode="auto">
              <a:xfrm>
                <a:off x="1437" y="873"/>
                <a:ext cx="7" cy="35"/>
              </a:xfrm>
              <a:custGeom>
                <a:avLst/>
                <a:gdLst>
                  <a:gd name="T0" fmla="*/ 7 w 7"/>
                  <a:gd name="T1" fmla="*/ 5 h 35"/>
                  <a:gd name="T2" fmla="*/ 7 w 7"/>
                  <a:gd name="T3" fmla="*/ 3 h 35"/>
                  <a:gd name="T4" fmla="*/ 5 w 7"/>
                  <a:gd name="T5" fmla="*/ 2 h 35"/>
                  <a:gd name="T6" fmla="*/ 4 w 7"/>
                  <a:gd name="T7" fmla="*/ 1 h 35"/>
                  <a:gd name="T8" fmla="*/ 3 w 7"/>
                  <a:gd name="T9" fmla="*/ 0 h 35"/>
                  <a:gd name="T10" fmla="*/ 3 w 7"/>
                  <a:gd name="T11" fmla="*/ 0 h 35"/>
                  <a:gd name="T12" fmla="*/ 2 w 7"/>
                  <a:gd name="T13" fmla="*/ 1 h 35"/>
                  <a:gd name="T14" fmla="*/ 1 w 7"/>
                  <a:gd name="T15" fmla="*/ 2 h 35"/>
                  <a:gd name="T16" fmla="*/ 0 w 7"/>
                  <a:gd name="T17" fmla="*/ 3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5"/>
                    </a:moveTo>
                    <a:lnTo>
                      <a:pt x="7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5" name="Freeform 246"/>
              <p:cNvSpPr>
                <a:spLocks/>
              </p:cNvSpPr>
              <p:nvPr/>
            </p:nvSpPr>
            <p:spPr bwMode="auto">
              <a:xfrm>
                <a:off x="1437" y="922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5 w 7"/>
                  <a:gd name="T7" fmla="*/ 0 h 36"/>
                  <a:gd name="T8" fmla="*/ 4 w 7"/>
                  <a:gd name="T9" fmla="*/ 0 h 36"/>
                  <a:gd name="T10" fmla="*/ 3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3 w 7"/>
                  <a:gd name="T27" fmla="*/ 36 h 36"/>
                  <a:gd name="T28" fmla="*/ 4 w 7"/>
                  <a:gd name="T29" fmla="*/ 36 h 36"/>
                  <a:gd name="T30" fmla="*/ 5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6" name="Freeform 247"/>
              <p:cNvSpPr>
                <a:spLocks/>
              </p:cNvSpPr>
              <p:nvPr/>
            </p:nvSpPr>
            <p:spPr bwMode="auto">
              <a:xfrm>
                <a:off x="1437" y="972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7" name="Freeform 248"/>
              <p:cNvSpPr>
                <a:spLocks/>
              </p:cNvSpPr>
              <p:nvPr/>
            </p:nvSpPr>
            <p:spPr bwMode="auto">
              <a:xfrm>
                <a:off x="1437" y="1021"/>
                <a:ext cx="7" cy="36"/>
              </a:xfrm>
              <a:custGeom>
                <a:avLst/>
                <a:gdLst>
                  <a:gd name="T0" fmla="*/ 7 w 7"/>
                  <a:gd name="T1" fmla="*/ 4 h 36"/>
                  <a:gd name="T2" fmla="*/ 7 w 7"/>
                  <a:gd name="T3" fmla="*/ 3 h 36"/>
                  <a:gd name="T4" fmla="*/ 7 w 7"/>
                  <a:gd name="T5" fmla="*/ 1 h 36"/>
                  <a:gd name="T6" fmla="*/ 5 w 7"/>
                  <a:gd name="T7" fmla="*/ 0 h 36"/>
                  <a:gd name="T8" fmla="*/ 4 w 7"/>
                  <a:gd name="T9" fmla="*/ 0 h 36"/>
                  <a:gd name="T10" fmla="*/ 3 w 7"/>
                  <a:gd name="T11" fmla="*/ 0 h 36"/>
                  <a:gd name="T12" fmla="*/ 2 w 7"/>
                  <a:gd name="T13" fmla="*/ 0 h 36"/>
                  <a:gd name="T14" fmla="*/ 1 w 7"/>
                  <a:gd name="T15" fmla="*/ 1 h 36"/>
                  <a:gd name="T16" fmla="*/ 0 w 7"/>
                  <a:gd name="T17" fmla="*/ 3 h 36"/>
                  <a:gd name="T18" fmla="*/ 0 w 7"/>
                  <a:gd name="T19" fmla="*/ 31 h 36"/>
                  <a:gd name="T20" fmla="*/ 0 w 7"/>
                  <a:gd name="T21" fmla="*/ 32 h 36"/>
                  <a:gd name="T22" fmla="*/ 1 w 7"/>
                  <a:gd name="T23" fmla="*/ 33 h 36"/>
                  <a:gd name="T24" fmla="*/ 2 w 7"/>
                  <a:gd name="T25" fmla="*/ 34 h 36"/>
                  <a:gd name="T26" fmla="*/ 3 w 7"/>
                  <a:gd name="T27" fmla="*/ 36 h 36"/>
                  <a:gd name="T28" fmla="*/ 4 w 7"/>
                  <a:gd name="T29" fmla="*/ 36 h 36"/>
                  <a:gd name="T30" fmla="*/ 5 w 7"/>
                  <a:gd name="T31" fmla="*/ 34 h 36"/>
                  <a:gd name="T32" fmla="*/ 7 w 7"/>
                  <a:gd name="T33" fmla="*/ 33 h 36"/>
                  <a:gd name="T34" fmla="*/ 7 w 7"/>
                  <a:gd name="T35" fmla="*/ 32 h 36"/>
                  <a:gd name="T36" fmla="*/ 7 w 7"/>
                  <a:gd name="T3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6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8" name="Freeform 249"/>
              <p:cNvSpPr>
                <a:spLocks/>
              </p:cNvSpPr>
              <p:nvPr/>
            </p:nvSpPr>
            <p:spPr bwMode="auto">
              <a:xfrm>
                <a:off x="1437" y="1071"/>
                <a:ext cx="7" cy="35"/>
              </a:xfrm>
              <a:custGeom>
                <a:avLst/>
                <a:gdLst>
                  <a:gd name="T0" fmla="*/ 7 w 7"/>
                  <a:gd name="T1" fmla="*/ 3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0 h 35"/>
                  <a:gd name="T20" fmla="*/ 0 w 7"/>
                  <a:gd name="T21" fmla="*/ 31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1 h 35"/>
                  <a:gd name="T36" fmla="*/ 7 w 7"/>
                  <a:gd name="T3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3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9" name="Freeform 250"/>
              <p:cNvSpPr>
                <a:spLocks/>
              </p:cNvSpPr>
              <p:nvPr/>
            </p:nvSpPr>
            <p:spPr bwMode="auto">
              <a:xfrm>
                <a:off x="1437" y="1120"/>
                <a:ext cx="7" cy="35"/>
              </a:xfrm>
              <a:custGeom>
                <a:avLst/>
                <a:gdLst>
                  <a:gd name="T0" fmla="*/ 7 w 7"/>
                  <a:gd name="T1" fmla="*/ 4 h 35"/>
                  <a:gd name="T2" fmla="*/ 7 w 7"/>
                  <a:gd name="T3" fmla="*/ 2 h 35"/>
                  <a:gd name="T4" fmla="*/ 7 w 7"/>
                  <a:gd name="T5" fmla="*/ 1 h 35"/>
                  <a:gd name="T6" fmla="*/ 5 w 7"/>
                  <a:gd name="T7" fmla="*/ 0 h 35"/>
                  <a:gd name="T8" fmla="*/ 4 w 7"/>
                  <a:gd name="T9" fmla="*/ 0 h 35"/>
                  <a:gd name="T10" fmla="*/ 3 w 7"/>
                  <a:gd name="T11" fmla="*/ 0 h 35"/>
                  <a:gd name="T12" fmla="*/ 2 w 7"/>
                  <a:gd name="T13" fmla="*/ 0 h 35"/>
                  <a:gd name="T14" fmla="*/ 1 w 7"/>
                  <a:gd name="T15" fmla="*/ 1 h 35"/>
                  <a:gd name="T16" fmla="*/ 0 w 7"/>
                  <a:gd name="T17" fmla="*/ 2 h 35"/>
                  <a:gd name="T18" fmla="*/ 0 w 7"/>
                  <a:gd name="T19" fmla="*/ 31 h 35"/>
                  <a:gd name="T20" fmla="*/ 0 w 7"/>
                  <a:gd name="T21" fmla="*/ 32 h 35"/>
                  <a:gd name="T22" fmla="*/ 1 w 7"/>
                  <a:gd name="T23" fmla="*/ 33 h 35"/>
                  <a:gd name="T24" fmla="*/ 2 w 7"/>
                  <a:gd name="T25" fmla="*/ 34 h 35"/>
                  <a:gd name="T26" fmla="*/ 3 w 7"/>
                  <a:gd name="T27" fmla="*/ 35 h 35"/>
                  <a:gd name="T28" fmla="*/ 4 w 7"/>
                  <a:gd name="T29" fmla="*/ 35 h 35"/>
                  <a:gd name="T30" fmla="*/ 5 w 7"/>
                  <a:gd name="T31" fmla="*/ 34 h 35"/>
                  <a:gd name="T32" fmla="*/ 7 w 7"/>
                  <a:gd name="T33" fmla="*/ 33 h 35"/>
                  <a:gd name="T34" fmla="*/ 7 w 7"/>
                  <a:gd name="T35" fmla="*/ 32 h 35"/>
                  <a:gd name="T36" fmla="*/ 7 w 7"/>
                  <a:gd name="T3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35">
                    <a:moveTo>
                      <a:pt x="7" y="4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45" name="Group 306"/>
            <p:cNvGrpSpPr>
              <a:grpSpLocks/>
            </p:cNvGrpSpPr>
            <p:nvPr/>
          </p:nvGrpSpPr>
          <p:grpSpPr bwMode="auto">
            <a:xfrm>
              <a:off x="2009" y="1426"/>
              <a:ext cx="93" cy="92"/>
              <a:chOff x="2009" y="1426"/>
              <a:chExt cx="93" cy="92"/>
            </a:xfrm>
          </p:grpSpPr>
          <p:sp>
            <p:nvSpPr>
              <p:cNvPr id="40120" name="Freeform 252"/>
              <p:cNvSpPr>
                <a:spLocks/>
              </p:cNvSpPr>
              <p:nvPr/>
            </p:nvSpPr>
            <p:spPr bwMode="auto">
              <a:xfrm>
                <a:off x="2038" y="1426"/>
                <a:ext cx="27" cy="19"/>
              </a:xfrm>
              <a:custGeom>
                <a:avLst/>
                <a:gdLst>
                  <a:gd name="T0" fmla="*/ 7 w 27"/>
                  <a:gd name="T1" fmla="*/ 19 h 19"/>
                  <a:gd name="T2" fmla="*/ 0 w 27"/>
                  <a:gd name="T3" fmla="*/ 19 h 19"/>
                  <a:gd name="T4" fmla="*/ 20 w 27"/>
                  <a:gd name="T5" fmla="*/ 0 h 19"/>
                  <a:gd name="T6" fmla="*/ 27 w 27"/>
                  <a:gd name="T7" fmla="*/ 2 h 19"/>
                  <a:gd name="T8" fmla="*/ 7 w 2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7" y="1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7" y="2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9D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1" name="Freeform 253"/>
              <p:cNvSpPr>
                <a:spLocks/>
              </p:cNvSpPr>
              <p:nvPr/>
            </p:nvSpPr>
            <p:spPr bwMode="auto">
              <a:xfrm>
                <a:off x="2043" y="1428"/>
                <a:ext cx="22" cy="17"/>
              </a:xfrm>
              <a:custGeom>
                <a:avLst/>
                <a:gdLst>
                  <a:gd name="T0" fmla="*/ 2 w 22"/>
                  <a:gd name="T1" fmla="*/ 17 h 17"/>
                  <a:gd name="T2" fmla="*/ 0 w 22"/>
                  <a:gd name="T3" fmla="*/ 17 h 17"/>
                  <a:gd name="T4" fmla="*/ 20 w 22"/>
                  <a:gd name="T5" fmla="*/ 0 h 17"/>
                  <a:gd name="T6" fmla="*/ 22 w 22"/>
                  <a:gd name="T7" fmla="*/ 0 h 17"/>
                  <a:gd name="T8" fmla="*/ 2 w 2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2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9D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2" name="Freeform 254"/>
              <p:cNvSpPr>
                <a:spLocks/>
              </p:cNvSpPr>
              <p:nvPr/>
            </p:nvSpPr>
            <p:spPr bwMode="auto">
              <a:xfrm>
                <a:off x="2040" y="1428"/>
                <a:ext cx="23" cy="17"/>
              </a:xfrm>
              <a:custGeom>
                <a:avLst/>
                <a:gdLst>
                  <a:gd name="T0" fmla="*/ 3 w 23"/>
                  <a:gd name="T1" fmla="*/ 17 h 17"/>
                  <a:gd name="T2" fmla="*/ 0 w 23"/>
                  <a:gd name="T3" fmla="*/ 17 h 17"/>
                  <a:gd name="T4" fmla="*/ 20 w 23"/>
                  <a:gd name="T5" fmla="*/ 0 h 17"/>
                  <a:gd name="T6" fmla="*/ 23 w 23"/>
                  <a:gd name="T7" fmla="*/ 0 h 17"/>
                  <a:gd name="T8" fmla="*/ 3 w 2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3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A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3" name="Freeform 255"/>
              <p:cNvSpPr>
                <a:spLocks/>
              </p:cNvSpPr>
              <p:nvPr/>
            </p:nvSpPr>
            <p:spPr bwMode="auto">
              <a:xfrm>
                <a:off x="2038" y="1426"/>
                <a:ext cx="22" cy="19"/>
              </a:xfrm>
              <a:custGeom>
                <a:avLst/>
                <a:gdLst>
                  <a:gd name="T0" fmla="*/ 2 w 22"/>
                  <a:gd name="T1" fmla="*/ 19 h 19"/>
                  <a:gd name="T2" fmla="*/ 0 w 22"/>
                  <a:gd name="T3" fmla="*/ 19 h 19"/>
                  <a:gd name="T4" fmla="*/ 20 w 22"/>
                  <a:gd name="T5" fmla="*/ 0 h 19"/>
                  <a:gd name="T6" fmla="*/ 22 w 22"/>
                  <a:gd name="T7" fmla="*/ 2 h 19"/>
                  <a:gd name="T8" fmla="*/ 2 w 22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A44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4" name="Freeform 256"/>
              <p:cNvSpPr>
                <a:spLocks/>
              </p:cNvSpPr>
              <p:nvPr/>
            </p:nvSpPr>
            <p:spPr bwMode="auto">
              <a:xfrm>
                <a:off x="2031" y="1426"/>
                <a:ext cx="27" cy="19"/>
              </a:xfrm>
              <a:custGeom>
                <a:avLst/>
                <a:gdLst>
                  <a:gd name="T0" fmla="*/ 7 w 27"/>
                  <a:gd name="T1" fmla="*/ 19 h 19"/>
                  <a:gd name="T2" fmla="*/ 0 w 27"/>
                  <a:gd name="T3" fmla="*/ 19 h 19"/>
                  <a:gd name="T4" fmla="*/ 20 w 27"/>
                  <a:gd name="T5" fmla="*/ 2 h 19"/>
                  <a:gd name="T6" fmla="*/ 27 w 27"/>
                  <a:gd name="T7" fmla="*/ 0 h 19"/>
                  <a:gd name="T8" fmla="*/ 7 w 2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7" y="19"/>
                    </a:moveTo>
                    <a:lnTo>
                      <a:pt x="0" y="19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A9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5" name="Freeform 257"/>
              <p:cNvSpPr>
                <a:spLocks/>
              </p:cNvSpPr>
              <p:nvPr/>
            </p:nvSpPr>
            <p:spPr bwMode="auto">
              <a:xfrm>
                <a:off x="2035" y="1426"/>
                <a:ext cx="23" cy="19"/>
              </a:xfrm>
              <a:custGeom>
                <a:avLst/>
                <a:gdLst>
                  <a:gd name="T0" fmla="*/ 3 w 23"/>
                  <a:gd name="T1" fmla="*/ 19 h 19"/>
                  <a:gd name="T2" fmla="*/ 0 w 23"/>
                  <a:gd name="T3" fmla="*/ 19 h 19"/>
                  <a:gd name="T4" fmla="*/ 20 w 23"/>
                  <a:gd name="T5" fmla="*/ 2 h 19"/>
                  <a:gd name="T6" fmla="*/ 23 w 23"/>
                  <a:gd name="T7" fmla="*/ 0 h 19"/>
                  <a:gd name="T8" fmla="*/ 3 w 23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3" y="19"/>
                    </a:moveTo>
                    <a:lnTo>
                      <a:pt x="0" y="19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A94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6" name="Freeform 258"/>
              <p:cNvSpPr>
                <a:spLocks/>
              </p:cNvSpPr>
              <p:nvPr/>
            </p:nvSpPr>
            <p:spPr bwMode="auto">
              <a:xfrm>
                <a:off x="2031" y="1428"/>
                <a:ext cx="24" cy="17"/>
              </a:xfrm>
              <a:custGeom>
                <a:avLst/>
                <a:gdLst>
                  <a:gd name="T0" fmla="*/ 4 w 24"/>
                  <a:gd name="T1" fmla="*/ 17 h 17"/>
                  <a:gd name="T2" fmla="*/ 0 w 24"/>
                  <a:gd name="T3" fmla="*/ 17 h 17"/>
                  <a:gd name="T4" fmla="*/ 20 w 24"/>
                  <a:gd name="T5" fmla="*/ 0 h 17"/>
                  <a:gd name="T6" fmla="*/ 24 w 24"/>
                  <a:gd name="T7" fmla="*/ 0 h 17"/>
                  <a:gd name="T8" fmla="*/ 4 w 2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4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AE4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7" name="Freeform 259"/>
              <p:cNvSpPr>
                <a:spLocks/>
              </p:cNvSpPr>
              <p:nvPr/>
            </p:nvSpPr>
            <p:spPr bwMode="auto">
              <a:xfrm>
                <a:off x="2025" y="1428"/>
                <a:ext cx="26" cy="20"/>
              </a:xfrm>
              <a:custGeom>
                <a:avLst/>
                <a:gdLst>
                  <a:gd name="T0" fmla="*/ 6 w 26"/>
                  <a:gd name="T1" fmla="*/ 17 h 20"/>
                  <a:gd name="T2" fmla="*/ 0 w 26"/>
                  <a:gd name="T3" fmla="*/ 20 h 20"/>
                  <a:gd name="T4" fmla="*/ 20 w 26"/>
                  <a:gd name="T5" fmla="*/ 2 h 20"/>
                  <a:gd name="T6" fmla="*/ 26 w 26"/>
                  <a:gd name="T7" fmla="*/ 0 h 20"/>
                  <a:gd name="T8" fmla="*/ 6 w 26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6" y="17"/>
                    </a:moveTo>
                    <a:lnTo>
                      <a:pt x="0" y="20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B44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8" name="Freeform 260"/>
              <p:cNvSpPr>
                <a:spLocks/>
              </p:cNvSpPr>
              <p:nvPr/>
            </p:nvSpPr>
            <p:spPr bwMode="auto">
              <a:xfrm>
                <a:off x="2019" y="1430"/>
                <a:ext cx="26" cy="21"/>
              </a:xfrm>
              <a:custGeom>
                <a:avLst/>
                <a:gdLst>
                  <a:gd name="T0" fmla="*/ 6 w 26"/>
                  <a:gd name="T1" fmla="*/ 18 h 21"/>
                  <a:gd name="T2" fmla="*/ 0 w 26"/>
                  <a:gd name="T3" fmla="*/ 21 h 21"/>
                  <a:gd name="T4" fmla="*/ 20 w 26"/>
                  <a:gd name="T5" fmla="*/ 3 h 21"/>
                  <a:gd name="T6" fmla="*/ 26 w 26"/>
                  <a:gd name="T7" fmla="*/ 0 h 21"/>
                  <a:gd name="T8" fmla="*/ 6 w 26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18"/>
                    </a:moveTo>
                    <a:lnTo>
                      <a:pt x="0" y="21"/>
                    </a:lnTo>
                    <a:lnTo>
                      <a:pt x="20" y="3"/>
                    </a:lnTo>
                    <a:lnTo>
                      <a:pt x="26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BE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9" name="Freeform 261"/>
              <p:cNvSpPr>
                <a:spLocks/>
              </p:cNvSpPr>
              <p:nvPr/>
            </p:nvSpPr>
            <p:spPr bwMode="auto">
              <a:xfrm>
                <a:off x="2071" y="1490"/>
                <a:ext cx="24" cy="22"/>
              </a:xfrm>
              <a:custGeom>
                <a:avLst/>
                <a:gdLst>
                  <a:gd name="T0" fmla="*/ 0 w 24"/>
                  <a:gd name="T1" fmla="*/ 22 h 22"/>
                  <a:gd name="T2" fmla="*/ 5 w 24"/>
                  <a:gd name="T3" fmla="*/ 18 h 22"/>
                  <a:gd name="T4" fmla="*/ 24 w 24"/>
                  <a:gd name="T5" fmla="*/ 0 h 22"/>
                  <a:gd name="T6" fmla="*/ 19 w 24"/>
                  <a:gd name="T7" fmla="*/ 5 h 22"/>
                  <a:gd name="T8" fmla="*/ 0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lnTo>
                      <a:pt x="5" y="18"/>
                    </a:lnTo>
                    <a:lnTo>
                      <a:pt x="24" y="0"/>
                    </a:lnTo>
                    <a:lnTo>
                      <a:pt x="19" y="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9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0" name="Freeform 262"/>
              <p:cNvSpPr>
                <a:spLocks/>
              </p:cNvSpPr>
              <p:nvPr/>
            </p:nvSpPr>
            <p:spPr bwMode="auto">
              <a:xfrm>
                <a:off x="2076" y="1484"/>
                <a:ext cx="22" cy="24"/>
              </a:xfrm>
              <a:custGeom>
                <a:avLst/>
                <a:gdLst>
                  <a:gd name="T0" fmla="*/ 0 w 22"/>
                  <a:gd name="T1" fmla="*/ 24 h 24"/>
                  <a:gd name="T2" fmla="*/ 2 w 22"/>
                  <a:gd name="T3" fmla="*/ 19 h 24"/>
                  <a:gd name="T4" fmla="*/ 22 w 22"/>
                  <a:gd name="T5" fmla="*/ 0 h 24"/>
                  <a:gd name="T6" fmla="*/ 19 w 22"/>
                  <a:gd name="T7" fmla="*/ 6 h 24"/>
                  <a:gd name="T8" fmla="*/ 0 w 2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24"/>
                    </a:moveTo>
                    <a:lnTo>
                      <a:pt x="2" y="19"/>
                    </a:lnTo>
                    <a:lnTo>
                      <a:pt x="22" y="0"/>
                    </a:lnTo>
                    <a:lnTo>
                      <a:pt x="19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56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1" name="Freeform 263"/>
              <p:cNvSpPr>
                <a:spLocks/>
              </p:cNvSpPr>
              <p:nvPr/>
            </p:nvSpPr>
            <p:spPr bwMode="auto">
              <a:xfrm>
                <a:off x="2078" y="1478"/>
                <a:ext cx="22" cy="25"/>
              </a:xfrm>
              <a:custGeom>
                <a:avLst/>
                <a:gdLst>
                  <a:gd name="T0" fmla="*/ 0 w 22"/>
                  <a:gd name="T1" fmla="*/ 25 h 25"/>
                  <a:gd name="T2" fmla="*/ 2 w 22"/>
                  <a:gd name="T3" fmla="*/ 18 h 25"/>
                  <a:gd name="T4" fmla="*/ 22 w 22"/>
                  <a:gd name="T5" fmla="*/ 0 h 25"/>
                  <a:gd name="T6" fmla="*/ 20 w 22"/>
                  <a:gd name="T7" fmla="*/ 6 h 25"/>
                  <a:gd name="T8" fmla="*/ 0 w 2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25"/>
                    </a:moveTo>
                    <a:lnTo>
                      <a:pt x="2" y="18"/>
                    </a:lnTo>
                    <a:lnTo>
                      <a:pt x="22" y="0"/>
                    </a:lnTo>
                    <a:lnTo>
                      <a:pt x="20" y="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5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2" name="Freeform 264"/>
              <p:cNvSpPr>
                <a:spLocks/>
              </p:cNvSpPr>
              <p:nvPr/>
            </p:nvSpPr>
            <p:spPr bwMode="auto">
              <a:xfrm>
                <a:off x="2080" y="1471"/>
                <a:ext cx="22" cy="25"/>
              </a:xfrm>
              <a:custGeom>
                <a:avLst/>
                <a:gdLst>
                  <a:gd name="T0" fmla="*/ 0 w 22"/>
                  <a:gd name="T1" fmla="*/ 25 h 25"/>
                  <a:gd name="T2" fmla="*/ 2 w 22"/>
                  <a:gd name="T3" fmla="*/ 18 h 25"/>
                  <a:gd name="T4" fmla="*/ 22 w 22"/>
                  <a:gd name="T5" fmla="*/ 0 h 25"/>
                  <a:gd name="T6" fmla="*/ 20 w 22"/>
                  <a:gd name="T7" fmla="*/ 7 h 25"/>
                  <a:gd name="T8" fmla="*/ 0 w 2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25"/>
                    </a:moveTo>
                    <a:lnTo>
                      <a:pt x="2" y="18"/>
                    </a:lnTo>
                    <a:lnTo>
                      <a:pt x="22" y="0"/>
                    </a:lnTo>
                    <a:lnTo>
                      <a:pt x="20" y="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3" name="Freeform 265"/>
              <p:cNvSpPr>
                <a:spLocks/>
              </p:cNvSpPr>
              <p:nvPr/>
            </p:nvSpPr>
            <p:spPr bwMode="auto">
              <a:xfrm>
                <a:off x="2080" y="1475"/>
                <a:ext cx="20" cy="21"/>
              </a:xfrm>
              <a:custGeom>
                <a:avLst/>
                <a:gdLst>
                  <a:gd name="T0" fmla="*/ 0 w 20"/>
                  <a:gd name="T1" fmla="*/ 21 h 21"/>
                  <a:gd name="T2" fmla="*/ 2 w 20"/>
                  <a:gd name="T3" fmla="*/ 17 h 21"/>
                  <a:gd name="T4" fmla="*/ 20 w 20"/>
                  <a:gd name="T5" fmla="*/ 0 h 21"/>
                  <a:gd name="T6" fmla="*/ 20 w 20"/>
                  <a:gd name="T7" fmla="*/ 3 h 21"/>
                  <a:gd name="T8" fmla="*/ 0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21"/>
                    </a:moveTo>
                    <a:lnTo>
                      <a:pt x="2" y="17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2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4" name="Freeform 266"/>
              <p:cNvSpPr>
                <a:spLocks/>
              </p:cNvSpPr>
              <p:nvPr/>
            </p:nvSpPr>
            <p:spPr bwMode="auto">
              <a:xfrm>
                <a:off x="2082" y="1471"/>
                <a:ext cx="20" cy="21"/>
              </a:xfrm>
              <a:custGeom>
                <a:avLst/>
                <a:gdLst>
                  <a:gd name="T0" fmla="*/ 0 w 20"/>
                  <a:gd name="T1" fmla="*/ 21 h 21"/>
                  <a:gd name="T2" fmla="*/ 0 w 20"/>
                  <a:gd name="T3" fmla="*/ 18 h 21"/>
                  <a:gd name="T4" fmla="*/ 20 w 20"/>
                  <a:gd name="T5" fmla="*/ 0 h 21"/>
                  <a:gd name="T6" fmla="*/ 18 w 20"/>
                  <a:gd name="T7" fmla="*/ 4 h 21"/>
                  <a:gd name="T8" fmla="*/ 0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21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18" y="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A5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5" name="Freeform 267"/>
              <p:cNvSpPr>
                <a:spLocks/>
              </p:cNvSpPr>
              <p:nvPr/>
            </p:nvSpPr>
            <p:spPr bwMode="auto">
              <a:xfrm>
                <a:off x="2080" y="1463"/>
                <a:ext cx="22" cy="26"/>
              </a:xfrm>
              <a:custGeom>
                <a:avLst/>
                <a:gdLst>
                  <a:gd name="T0" fmla="*/ 2 w 22"/>
                  <a:gd name="T1" fmla="*/ 26 h 26"/>
                  <a:gd name="T2" fmla="*/ 0 w 22"/>
                  <a:gd name="T3" fmla="*/ 19 h 26"/>
                  <a:gd name="T4" fmla="*/ 20 w 22"/>
                  <a:gd name="T5" fmla="*/ 0 h 26"/>
                  <a:gd name="T6" fmla="*/ 22 w 22"/>
                  <a:gd name="T7" fmla="*/ 8 h 26"/>
                  <a:gd name="T8" fmla="*/ 2 w 2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2" y="26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2" y="8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D3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6" name="Freeform 268"/>
              <p:cNvSpPr>
                <a:spLocks/>
              </p:cNvSpPr>
              <p:nvPr/>
            </p:nvSpPr>
            <p:spPr bwMode="auto">
              <a:xfrm>
                <a:off x="2082" y="1469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17 h 20"/>
                  <a:gd name="T4" fmla="*/ 18 w 20"/>
                  <a:gd name="T5" fmla="*/ 0 h 20"/>
                  <a:gd name="T6" fmla="*/ 20 w 20"/>
                  <a:gd name="T7" fmla="*/ 2 h 20"/>
                  <a:gd name="T8" fmla="*/ 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0" y="17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3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7" name="Freeform 269"/>
              <p:cNvSpPr>
                <a:spLocks/>
              </p:cNvSpPr>
              <p:nvPr/>
            </p:nvSpPr>
            <p:spPr bwMode="auto">
              <a:xfrm>
                <a:off x="2080" y="1466"/>
                <a:ext cx="20" cy="20"/>
              </a:xfrm>
              <a:custGeom>
                <a:avLst/>
                <a:gdLst>
                  <a:gd name="T0" fmla="*/ 2 w 20"/>
                  <a:gd name="T1" fmla="*/ 20 h 20"/>
                  <a:gd name="T2" fmla="*/ 0 w 20"/>
                  <a:gd name="T3" fmla="*/ 18 h 20"/>
                  <a:gd name="T4" fmla="*/ 20 w 20"/>
                  <a:gd name="T5" fmla="*/ 0 h 20"/>
                  <a:gd name="T6" fmla="*/ 20 w 20"/>
                  <a:gd name="T7" fmla="*/ 3 h 20"/>
                  <a:gd name="T8" fmla="*/ 2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20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CD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8" name="Freeform 270"/>
              <p:cNvSpPr>
                <a:spLocks/>
              </p:cNvSpPr>
              <p:nvPr/>
            </p:nvSpPr>
            <p:spPr bwMode="auto">
              <a:xfrm>
                <a:off x="2080" y="1463"/>
                <a:ext cx="20" cy="21"/>
              </a:xfrm>
              <a:custGeom>
                <a:avLst/>
                <a:gdLst>
                  <a:gd name="T0" fmla="*/ 0 w 20"/>
                  <a:gd name="T1" fmla="*/ 21 h 21"/>
                  <a:gd name="T2" fmla="*/ 0 w 20"/>
                  <a:gd name="T3" fmla="*/ 19 h 21"/>
                  <a:gd name="T4" fmla="*/ 20 w 20"/>
                  <a:gd name="T5" fmla="*/ 0 h 21"/>
                  <a:gd name="T6" fmla="*/ 20 w 20"/>
                  <a:gd name="T7" fmla="*/ 3 h 21"/>
                  <a:gd name="T8" fmla="*/ 0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21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7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9" name="Freeform 271"/>
              <p:cNvSpPr>
                <a:spLocks/>
              </p:cNvSpPr>
              <p:nvPr/>
            </p:nvSpPr>
            <p:spPr bwMode="auto">
              <a:xfrm>
                <a:off x="2078" y="1456"/>
                <a:ext cx="22" cy="26"/>
              </a:xfrm>
              <a:custGeom>
                <a:avLst/>
                <a:gdLst>
                  <a:gd name="T0" fmla="*/ 2 w 22"/>
                  <a:gd name="T1" fmla="*/ 26 h 26"/>
                  <a:gd name="T2" fmla="*/ 0 w 22"/>
                  <a:gd name="T3" fmla="*/ 19 h 26"/>
                  <a:gd name="T4" fmla="*/ 20 w 22"/>
                  <a:gd name="T5" fmla="*/ 0 h 26"/>
                  <a:gd name="T6" fmla="*/ 22 w 22"/>
                  <a:gd name="T7" fmla="*/ 7 h 26"/>
                  <a:gd name="T8" fmla="*/ 2 w 2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2" y="26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2" y="7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C2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0" name="Freeform 272"/>
              <p:cNvSpPr>
                <a:spLocks/>
              </p:cNvSpPr>
              <p:nvPr/>
            </p:nvSpPr>
            <p:spPr bwMode="auto">
              <a:xfrm>
                <a:off x="2080" y="1462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17 h 20"/>
                  <a:gd name="T4" fmla="*/ 20 w 20"/>
                  <a:gd name="T5" fmla="*/ 0 h 20"/>
                  <a:gd name="T6" fmla="*/ 20 w 20"/>
                  <a:gd name="T7" fmla="*/ 1 h 20"/>
                  <a:gd name="T8" fmla="*/ 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2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1" name="Freeform 273"/>
              <p:cNvSpPr>
                <a:spLocks/>
              </p:cNvSpPr>
              <p:nvPr/>
            </p:nvSpPr>
            <p:spPr bwMode="auto">
              <a:xfrm>
                <a:off x="2079" y="1459"/>
                <a:ext cx="21" cy="20"/>
              </a:xfrm>
              <a:custGeom>
                <a:avLst/>
                <a:gdLst>
                  <a:gd name="T0" fmla="*/ 1 w 21"/>
                  <a:gd name="T1" fmla="*/ 20 h 20"/>
                  <a:gd name="T2" fmla="*/ 0 w 21"/>
                  <a:gd name="T3" fmla="*/ 19 h 20"/>
                  <a:gd name="T4" fmla="*/ 20 w 21"/>
                  <a:gd name="T5" fmla="*/ 0 h 20"/>
                  <a:gd name="T6" fmla="*/ 21 w 21"/>
                  <a:gd name="T7" fmla="*/ 3 h 20"/>
                  <a:gd name="T8" fmla="*/ 1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2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BD4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2" name="Freeform 274"/>
              <p:cNvSpPr>
                <a:spLocks/>
              </p:cNvSpPr>
              <p:nvPr/>
            </p:nvSpPr>
            <p:spPr bwMode="auto">
              <a:xfrm>
                <a:off x="2079" y="1458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18 h 20"/>
                  <a:gd name="T4" fmla="*/ 20 w 20"/>
                  <a:gd name="T5" fmla="*/ 0 h 20"/>
                  <a:gd name="T6" fmla="*/ 20 w 20"/>
                  <a:gd name="T7" fmla="*/ 1 h 20"/>
                  <a:gd name="T8" fmla="*/ 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94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3" name="Freeform 275"/>
              <p:cNvSpPr>
                <a:spLocks/>
              </p:cNvSpPr>
              <p:nvPr/>
            </p:nvSpPr>
            <p:spPr bwMode="auto">
              <a:xfrm>
                <a:off x="2078" y="1456"/>
                <a:ext cx="21" cy="20"/>
              </a:xfrm>
              <a:custGeom>
                <a:avLst/>
                <a:gdLst>
                  <a:gd name="T0" fmla="*/ 1 w 21"/>
                  <a:gd name="T1" fmla="*/ 20 h 20"/>
                  <a:gd name="T2" fmla="*/ 0 w 21"/>
                  <a:gd name="T3" fmla="*/ 19 h 20"/>
                  <a:gd name="T4" fmla="*/ 20 w 21"/>
                  <a:gd name="T5" fmla="*/ 0 h 20"/>
                  <a:gd name="T6" fmla="*/ 21 w 21"/>
                  <a:gd name="T7" fmla="*/ 2 h 20"/>
                  <a:gd name="T8" fmla="*/ 1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2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B4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4" name="Freeform 276"/>
              <p:cNvSpPr>
                <a:spLocks/>
              </p:cNvSpPr>
              <p:nvPr/>
            </p:nvSpPr>
            <p:spPr bwMode="auto">
              <a:xfrm>
                <a:off x="2076" y="1450"/>
                <a:ext cx="22" cy="25"/>
              </a:xfrm>
              <a:custGeom>
                <a:avLst/>
                <a:gdLst>
                  <a:gd name="T0" fmla="*/ 2 w 22"/>
                  <a:gd name="T1" fmla="*/ 25 h 25"/>
                  <a:gd name="T2" fmla="*/ 0 w 22"/>
                  <a:gd name="T3" fmla="*/ 18 h 25"/>
                  <a:gd name="T4" fmla="*/ 19 w 22"/>
                  <a:gd name="T5" fmla="*/ 0 h 25"/>
                  <a:gd name="T6" fmla="*/ 22 w 22"/>
                  <a:gd name="T7" fmla="*/ 6 h 25"/>
                  <a:gd name="T8" fmla="*/ 2 w 2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2" y="25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2" y="6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B04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5" name="Freeform 277"/>
              <p:cNvSpPr>
                <a:spLocks/>
              </p:cNvSpPr>
              <p:nvPr/>
            </p:nvSpPr>
            <p:spPr bwMode="auto">
              <a:xfrm>
                <a:off x="2078" y="1455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0 w 20"/>
                  <a:gd name="T3" fmla="*/ 17 h 20"/>
                  <a:gd name="T4" fmla="*/ 19 w 20"/>
                  <a:gd name="T5" fmla="*/ 0 h 20"/>
                  <a:gd name="T6" fmla="*/ 20 w 20"/>
                  <a:gd name="T7" fmla="*/ 1 h 20"/>
                  <a:gd name="T8" fmla="*/ 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04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6" name="Freeform 278"/>
              <p:cNvSpPr>
                <a:spLocks/>
              </p:cNvSpPr>
              <p:nvPr/>
            </p:nvSpPr>
            <p:spPr bwMode="auto">
              <a:xfrm>
                <a:off x="2077" y="1452"/>
                <a:ext cx="20" cy="20"/>
              </a:xfrm>
              <a:custGeom>
                <a:avLst/>
                <a:gdLst>
                  <a:gd name="T0" fmla="*/ 1 w 20"/>
                  <a:gd name="T1" fmla="*/ 20 h 20"/>
                  <a:gd name="T2" fmla="*/ 0 w 20"/>
                  <a:gd name="T3" fmla="*/ 19 h 20"/>
                  <a:gd name="T4" fmla="*/ 20 w 20"/>
                  <a:gd name="T5" fmla="*/ 0 h 20"/>
                  <a:gd name="T6" fmla="*/ 20 w 20"/>
                  <a:gd name="T7" fmla="*/ 3 h 20"/>
                  <a:gd name="T8" fmla="*/ 1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" y="20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AB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7" name="Freeform 279"/>
              <p:cNvSpPr>
                <a:spLocks/>
              </p:cNvSpPr>
              <p:nvPr/>
            </p:nvSpPr>
            <p:spPr bwMode="auto">
              <a:xfrm>
                <a:off x="2076" y="1451"/>
                <a:ext cx="21" cy="20"/>
              </a:xfrm>
              <a:custGeom>
                <a:avLst/>
                <a:gdLst>
                  <a:gd name="T0" fmla="*/ 1 w 21"/>
                  <a:gd name="T1" fmla="*/ 20 h 20"/>
                  <a:gd name="T2" fmla="*/ 0 w 21"/>
                  <a:gd name="T3" fmla="*/ 18 h 20"/>
                  <a:gd name="T4" fmla="*/ 20 w 21"/>
                  <a:gd name="T5" fmla="*/ 0 h 20"/>
                  <a:gd name="T6" fmla="*/ 21 w 21"/>
                  <a:gd name="T7" fmla="*/ 1 h 20"/>
                  <a:gd name="T8" fmla="*/ 1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20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A6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8" name="Freeform 280"/>
              <p:cNvSpPr>
                <a:spLocks/>
              </p:cNvSpPr>
              <p:nvPr/>
            </p:nvSpPr>
            <p:spPr bwMode="auto">
              <a:xfrm>
                <a:off x="2076" y="1450"/>
                <a:ext cx="20" cy="19"/>
              </a:xfrm>
              <a:custGeom>
                <a:avLst/>
                <a:gdLst>
                  <a:gd name="T0" fmla="*/ 0 w 20"/>
                  <a:gd name="T1" fmla="*/ 19 h 19"/>
                  <a:gd name="T2" fmla="*/ 0 w 20"/>
                  <a:gd name="T3" fmla="*/ 18 h 19"/>
                  <a:gd name="T4" fmla="*/ 19 w 20"/>
                  <a:gd name="T5" fmla="*/ 0 h 19"/>
                  <a:gd name="T6" fmla="*/ 20 w 20"/>
                  <a:gd name="T7" fmla="*/ 1 h 19"/>
                  <a:gd name="T8" fmla="*/ 0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19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A1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9" name="Freeform 281"/>
              <p:cNvSpPr>
                <a:spLocks/>
              </p:cNvSpPr>
              <p:nvPr/>
            </p:nvSpPr>
            <p:spPr bwMode="auto">
              <a:xfrm>
                <a:off x="2071" y="1443"/>
                <a:ext cx="24" cy="25"/>
              </a:xfrm>
              <a:custGeom>
                <a:avLst/>
                <a:gdLst>
                  <a:gd name="T0" fmla="*/ 5 w 24"/>
                  <a:gd name="T1" fmla="*/ 25 h 25"/>
                  <a:gd name="T2" fmla="*/ 0 w 24"/>
                  <a:gd name="T3" fmla="*/ 17 h 25"/>
                  <a:gd name="T4" fmla="*/ 20 w 24"/>
                  <a:gd name="T5" fmla="*/ 0 h 25"/>
                  <a:gd name="T6" fmla="*/ 24 w 24"/>
                  <a:gd name="T7" fmla="*/ 7 h 25"/>
                  <a:gd name="T8" fmla="*/ 5 w 2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5" y="25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4" y="7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9D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0" name="Freeform 282"/>
              <p:cNvSpPr>
                <a:spLocks/>
              </p:cNvSpPr>
              <p:nvPr/>
            </p:nvSpPr>
            <p:spPr bwMode="auto">
              <a:xfrm>
                <a:off x="2075" y="1448"/>
                <a:ext cx="20" cy="20"/>
              </a:xfrm>
              <a:custGeom>
                <a:avLst/>
                <a:gdLst>
                  <a:gd name="T0" fmla="*/ 1 w 20"/>
                  <a:gd name="T1" fmla="*/ 20 h 20"/>
                  <a:gd name="T2" fmla="*/ 0 w 20"/>
                  <a:gd name="T3" fmla="*/ 17 h 20"/>
                  <a:gd name="T4" fmla="*/ 18 w 20"/>
                  <a:gd name="T5" fmla="*/ 0 h 20"/>
                  <a:gd name="T6" fmla="*/ 20 w 20"/>
                  <a:gd name="T7" fmla="*/ 2 h 20"/>
                  <a:gd name="T8" fmla="*/ 1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" y="20"/>
                    </a:moveTo>
                    <a:lnTo>
                      <a:pt x="0" y="17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9D3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1" name="Freeform 283"/>
              <p:cNvSpPr>
                <a:spLocks/>
              </p:cNvSpPr>
              <p:nvPr/>
            </p:nvSpPr>
            <p:spPr bwMode="auto">
              <a:xfrm>
                <a:off x="2073" y="1446"/>
                <a:ext cx="20" cy="19"/>
              </a:xfrm>
              <a:custGeom>
                <a:avLst/>
                <a:gdLst>
                  <a:gd name="T0" fmla="*/ 2 w 20"/>
                  <a:gd name="T1" fmla="*/ 19 h 19"/>
                  <a:gd name="T2" fmla="*/ 0 w 20"/>
                  <a:gd name="T3" fmla="*/ 18 h 19"/>
                  <a:gd name="T4" fmla="*/ 19 w 20"/>
                  <a:gd name="T5" fmla="*/ 0 h 19"/>
                  <a:gd name="T6" fmla="*/ 20 w 20"/>
                  <a:gd name="T7" fmla="*/ 2 h 19"/>
                  <a:gd name="T8" fmla="*/ 2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" y="19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98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2" name="Freeform 284"/>
              <p:cNvSpPr>
                <a:spLocks/>
              </p:cNvSpPr>
              <p:nvPr/>
            </p:nvSpPr>
            <p:spPr bwMode="auto">
              <a:xfrm>
                <a:off x="2072" y="1445"/>
                <a:ext cx="20" cy="19"/>
              </a:xfrm>
              <a:custGeom>
                <a:avLst/>
                <a:gdLst>
                  <a:gd name="T0" fmla="*/ 1 w 20"/>
                  <a:gd name="T1" fmla="*/ 19 h 19"/>
                  <a:gd name="T2" fmla="*/ 0 w 20"/>
                  <a:gd name="T3" fmla="*/ 18 h 19"/>
                  <a:gd name="T4" fmla="*/ 20 w 20"/>
                  <a:gd name="T5" fmla="*/ 0 h 19"/>
                  <a:gd name="T6" fmla="*/ 20 w 20"/>
                  <a:gd name="T7" fmla="*/ 1 h 19"/>
                  <a:gd name="T8" fmla="*/ 1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93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3" name="Freeform 285"/>
              <p:cNvSpPr>
                <a:spLocks/>
              </p:cNvSpPr>
              <p:nvPr/>
            </p:nvSpPr>
            <p:spPr bwMode="auto">
              <a:xfrm>
                <a:off x="2071" y="1443"/>
                <a:ext cx="21" cy="20"/>
              </a:xfrm>
              <a:custGeom>
                <a:avLst/>
                <a:gdLst>
                  <a:gd name="T0" fmla="*/ 1 w 21"/>
                  <a:gd name="T1" fmla="*/ 20 h 20"/>
                  <a:gd name="T2" fmla="*/ 0 w 21"/>
                  <a:gd name="T3" fmla="*/ 17 h 20"/>
                  <a:gd name="T4" fmla="*/ 20 w 21"/>
                  <a:gd name="T5" fmla="*/ 0 h 20"/>
                  <a:gd name="T6" fmla="*/ 21 w 21"/>
                  <a:gd name="T7" fmla="*/ 2 h 20"/>
                  <a:gd name="T8" fmla="*/ 1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20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8E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4" name="Freeform 286"/>
              <p:cNvSpPr>
                <a:spLocks/>
              </p:cNvSpPr>
              <p:nvPr/>
            </p:nvSpPr>
            <p:spPr bwMode="auto">
              <a:xfrm>
                <a:off x="2065" y="1438"/>
                <a:ext cx="26" cy="22"/>
              </a:xfrm>
              <a:custGeom>
                <a:avLst/>
                <a:gdLst>
                  <a:gd name="T0" fmla="*/ 6 w 26"/>
                  <a:gd name="T1" fmla="*/ 22 h 22"/>
                  <a:gd name="T2" fmla="*/ 0 w 26"/>
                  <a:gd name="T3" fmla="*/ 18 h 22"/>
                  <a:gd name="T4" fmla="*/ 20 w 26"/>
                  <a:gd name="T5" fmla="*/ 0 h 22"/>
                  <a:gd name="T6" fmla="*/ 26 w 26"/>
                  <a:gd name="T7" fmla="*/ 5 h 22"/>
                  <a:gd name="T8" fmla="*/ 6 w 2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2">
                    <a:moveTo>
                      <a:pt x="6" y="22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8A3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5" name="Freeform 287"/>
              <p:cNvSpPr>
                <a:spLocks/>
              </p:cNvSpPr>
              <p:nvPr/>
            </p:nvSpPr>
            <p:spPr bwMode="auto">
              <a:xfrm>
                <a:off x="2070" y="1442"/>
                <a:ext cx="21" cy="18"/>
              </a:xfrm>
              <a:custGeom>
                <a:avLst/>
                <a:gdLst>
                  <a:gd name="T0" fmla="*/ 1 w 21"/>
                  <a:gd name="T1" fmla="*/ 18 h 18"/>
                  <a:gd name="T2" fmla="*/ 0 w 21"/>
                  <a:gd name="T3" fmla="*/ 17 h 18"/>
                  <a:gd name="T4" fmla="*/ 19 w 21"/>
                  <a:gd name="T5" fmla="*/ 0 h 18"/>
                  <a:gd name="T6" fmla="*/ 21 w 21"/>
                  <a:gd name="T7" fmla="*/ 1 h 18"/>
                  <a:gd name="T8" fmla="*/ 1 w 2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" y="18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8A3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6" name="Freeform 288"/>
              <p:cNvSpPr>
                <a:spLocks/>
              </p:cNvSpPr>
              <p:nvPr/>
            </p:nvSpPr>
            <p:spPr bwMode="auto">
              <a:xfrm>
                <a:off x="2069" y="1440"/>
                <a:ext cx="20" cy="19"/>
              </a:xfrm>
              <a:custGeom>
                <a:avLst/>
                <a:gdLst>
                  <a:gd name="T0" fmla="*/ 1 w 20"/>
                  <a:gd name="T1" fmla="*/ 19 h 19"/>
                  <a:gd name="T2" fmla="*/ 0 w 20"/>
                  <a:gd name="T3" fmla="*/ 18 h 19"/>
                  <a:gd name="T4" fmla="*/ 19 w 20"/>
                  <a:gd name="T5" fmla="*/ 0 h 19"/>
                  <a:gd name="T6" fmla="*/ 20 w 20"/>
                  <a:gd name="T7" fmla="*/ 2 h 19"/>
                  <a:gd name="T8" fmla="*/ 1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" y="19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6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7" name="Freeform 289"/>
              <p:cNvSpPr>
                <a:spLocks/>
              </p:cNvSpPr>
              <p:nvPr/>
            </p:nvSpPr>
            <p:spPr bwMode="auto">
              <a:xfrm>
                <a:off x="2066" y="1439"/>
                <a:ext cx="22" cy="19"/>
              </a:xfrm>
              <a:custGeom>
                <a:avLst/>
                <a:gdLst>
                  <a:gd name="T0" fmla="*/ 3 w 22"/>
                  <a:gd name="T1" fmla="*/ 19 h 19"/>
                  <a:gd name="T2" fmla="*/ 0 w 22"/>
                  <a:gd name="T3" fmla="*/ 18 h 19"/>
                  <a:gd name="T4" fmla="*/ 20 w 22"/>
                  <a:gd name="T5" fmla="*/ 0 h 19"/>
                  <a:gd name="T6" fmla="*/ 22 w 22"/>
                  <a:gd name="T7" fmla="*/ 1 h 19"/>
                  <a:gd name="T8" fmla="*/ 3 w 22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3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82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8" name="Freeform 290"/>
              <p:cNvSpPr>
                <a:spLocks/>
              </p:cNvSpPr>
              <p:nvPr/>
            </p:nvSpPr>
            <p:spPr bwMode="auto">
              <a:xfrm>
                <a:off x="2065" y="1438"/>
                <a:ext cx="21" cy="19"/>
              </a:xfrm>
              <a:custGeom>
                <a:avLst/>
                <a:gdLst>
                  <a:gd name="T0" fmla="*/ 1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1 h 19"/>
                  <a:gd name="T8" fmla="*/ 1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7E3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9" name="Freeform 291"/>
              <p:cNvSpPr>
                <a:spLocks/>
              </p:cNvSpPr>
              <p:nvPr/>
            </p:nvSpPr>
            <p:spPr bwMode="auto">
              <a:xfrm>
                <a:off x="2059" y="1433"/>
                <a:ext cx="26" cy="23"/>
              </a:xfrm>
              <a:custGeom>
                <a:avLst/>
                <a:gdLst>
                  <a:gd name="T0" fmla="*/ 6 w 26"/>
                  <a:gd name="T1" fmla="*/ 23 h 23"/>
                  <a:gd name="T2" fmla="*/ 0 w 26"/>
                  <a:gd name="T3" fmla="*/ 18 h 23"/>
                  <a:gd name="T4" fmla="*/ 20 w 26"/>
                  <a:gd name="T5" fmla="*/ 0 h 23"/>
                  <a:gd name="T6" fmla="*/ 26 w 26"/>
                  <a:gd name="T7" fmla="*/ 5 h 23"/>
                  <a:gd name="T8" fmla="*/ 6 w 2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6" y="23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7B3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0" name="Freeform 292"/>
              <p:cNvSpPr>
                <a:spLocks/>
              </p:cNvSpPr>
              <p:nvPr/>
            </p:nvSpPr>
            <p:spPr bwMode="auto">
              <a:xfrm>
                <a:off x="2064" y="1437"/>
                <a:ext cx="21" cy="19"/>
              </a:xfrm>
              <a:custGeom>
                <a:avLst/>
                <a:gdLst>
                  <a:gd name="T0" fmla="*/ 1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1 h 19"/>
                  <a:gd name="T8" fmla="*/ 1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7B3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1" name="Freeform 293"/>
              <p:cNvSpPr>
                <a:spLocks/>
              </p:cNvSpPr>
              <p:nvPr/>
            </p:nvSpPr>
            <p:spPr bwMode="auto">
              <a:xfrm>
                <a:off x="2063" y="1436"/>
                <a:ext cx="21" cy="19"/>
              </a:xfrm>
              <a:custGeom>
                <a:avLst/>
                <a:gdLst>
                  <a:gd name="T0" fmla="*/ 1 w 21"/>
                  <a:gd name="T1" fmla="*/ 19 h 19"/>
                  <a:gd name="T2" fmla="*/ 0 w 21"/>
                  <a:gd name="T3" fmla="*/ 17 h 19"/>
                  <a:gd name="T4" fmla="*/ 19 w 21"/>
                  <a:gd name="T5" fmla="*/ 0 h 19"/>
                  <a:gd name="T6" fmla="*/ 21 w 21"/>
                  <a:gd name="T7" fmla="*/ 1 h 19"/>
                  <a:gd name="T8" fmla="*/ 1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9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7D3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2" name="Freeform 294"/>
              <p:cNvSpPr>
                <a:spLocks/>
              </p:cNvSpPr>
              <p:nvPr/>
            </p:nvSpPr>
            <p:spPr bwMode="auto">
              <a:xfrm>
                <a:off x="2060" y="1435"/>
                <a:ext cx="22" cy="18"/>
              </a:xfrm>
              <a:custGeom>
                <a:avLst/>
                <a:gdLst>
                  <a:gd name="T0" fmla="*/ 3 w 22"/>
                  <a:gd name="T1" fmla="*/ 18 h 18"/>
                  <a:gd name="T2" fmla="*/ 0 w 22"/>
                  <a:gd name="T3" fmla="*/ 17 h 18"/>
                  <a:gd name="T4" fmla="*/ 20 w 22"/>
                  <a:gd name="T5" fmla="*/ 0 h 18"/>
                  <a:gd name="T6" fmla="*/ 22 w 22"/>
                  <a:gd name="T7" fmla="*/ 1 h 18"/>
                  <a:gd name="T8" fmla="*/ 3 w 2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3" y="18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80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3" name="Freeform 295"/>
              <p:cNvSpPr>
                <a:spLocks/>
              </p:cNvSpPr>
              <p:nvPr/>
            </p:nvSpPr>
            <p:spPr bwMode="auto">
              <a:xfrm>
                <a:off x="2059" y="1433"/>
                <a:ext cx="21" cy="19"/>
              </a:xfrm>
              <a:custGeom>
                <a:avLst/>
                <a:gdLst>
                  <a:gd name="T0" fmla="*/ 1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2 h 19"/>
                  <a:gd name="T8" fmla="*/ 1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33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4" name="Freeform 296"/>
              <p:cNvSpPr>
                <a:spLocks/>
              </p:cNvSpPr>
              <p:nvPr/>
            </p:nvSpPr>
            <p:spPr bwMode="auto">
              <a:xfrm>
                <a:off x="2052" y="1430"/>
                <a:ext cx="27" cy="21"/>
              </a:xfrm>
              <a:custGeom>
                <a:avLst/>
                <a:gdLst>
                  <a:gd name="T0" fmla="*/ 7 w 27"/>
                  <a:gd name="T1" fmla="*/ 21 h 21"/>
                  <a:gd name="T2" fmla="*/ 0 w 27"/>
                  <a:gd name="T3" fmla="*/ 18 h 21"/>
                  <a:gd name="T4" fmla="*/ 20 w 27"/>
                  <a:gd name="T5" fmla="*/ 0 h 21"/>
                  <a:gd name="T6" fmla="*/ 27 w 27"/>
                  <a:gd name="T7" fmla="*/ 3 h 21"/>
                  <a:gd name="T8" fmla="*/ 7 w 2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7" y="21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7" y="3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86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5" name="Freeform 297"/>
              <p:cNvSpPr>
                <a:spLocks/>
              </p:cNvSpPr>
              <p:nvPr/>
            </p:nvSpPr>
            <p:spPr bwMode="auto">
              <a:xfrm>
                <a:off x="2058" y="1432"/>
                <a:ext cx="21" cy="19"/>
              </a:xfrm>
              <a:custGeom>
                <a:avLst/>
                <a:gdLst>
                  <a:gd name="T0" fmla="*/ 1 w 21"/>
                  <a:gd name="T1" fmla="*/ 19 h 19"/>
                  <a:gd name="T2" fmla="*/ 0 w 21"/>
                  <a:gd name="T3" fmla="*/ 18 h 19"/>
                  <a:gd name="T4" fmla="*/ 19 w 21"/>
                  <a:gd name="T5" fmla="*/ 0 h 19"/>
                  <a:gd name="T6" fmla="*/ 21 w 21"/>
                  <a:gd name="T7" fmla="*/ 1 h 19"/>
                  <a:gd name="T8" fmla="*/ 1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9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6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6" name="Freeform 298"/>
              <p:cNvSpPr>
                <a:spLocks/>
              </p:cNvSpPr>
              <p:nvPr/>
            </p:nvSpPr>
            <p:spPr bwMode="auto">
              <a:xfrm>
                <a:off x="2056" y="1431"/>
                <a:ext cx="21" cy="19"/>
              </a:xfrm>
              <a:custGeom>
                <a:avLst/>
                <a:gdLst>
                  <a:gd name="T0" fmla="*/ 2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1 h 19"/>
                  <a:gd name="T8" fmla="*/ 2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88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7" name="Freeform 299"/>
              <p:cNvSpPr>
                <a:spLocks/>
              </p:cNvSpPr>
              <p:nvPr/>
            </p:nvSpPr>
            <p:spPr bwMode="auto">
              <a:xfrm>
                <a:off x="2055" y="1431"/>
                <a:ext cx="21" cy="18"/>
              </a:xfrm>
              <a:custGeom>
                <a:avLst/>
                <a:gdLst>
                  <a:gd name="T0" fmla="*/ 1 w 21"/>
                  <a:gd name="T1" fmla="*/ 18 h 18"/>
                  <a:gd name="T2" fmla="*/ 0 w 21"/>
                  <a:gd name="T3" fmla="*/ 18 h 18"/>
                  <a:gd name="T4" fmla="*/ 18 w 21"/>
                  <a:gd name="T5" fmla="*/ 0 h 18"/>
                  <a:gd name="T6" fmla="*/ 21 w 21"/>
                  <a:gd name="T7" fmla="*/ 0 h 18"/>
                  <a:gd name="T8" fmla="*/ 1 w 2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8B3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8" name="Freeform 300"/>
              <p:cNvSpPr>
                <a:spLocks/>
              </p:cNvSpPr>
              <p:nvPr/>
            </p:nvSpPr>
            <p:spPr bwMode="auto">
              <a:xfrm>
                <a:off x="2052" y="1430"/>
                <a:ext cx="21" cy="19"/>
              </a:xfrm>
              <a:custGeom>
                <a:avLst/>
                <a:gdLst>
                  <a:gd name="T0" fmla="*/ 3 w 21"/>
                  <a:gd name="T1" fmla="*/ 19 h 19"/>
                  <a:gd name="T2" fmla="*/ 0 w 21"/>
                  <a:gd name="T3" fmla="*/ 18 h 19"/>
                  <a:gd name="T4" fmla="*/ 20 w 21"/>
                  <a:gd name="T5" fmla="*/ 0 h 19"/>
                  <a:gd name="T6" fmla="*/ 21 w 21"/>
                  <a:gd name="T7" fmla="*/ 1 h 19"/>
                  <a:gd name="T8" fmla="*/ 3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3" y="19"/>
                    </a:moveTo>
                    <a:lnTo>
                      <a:pt x="0" y="18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8E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9" name="Freeform 301"/>
              <p:cNvSpPr>
                <a:spLocks/>
              </p:cNvSpPr>
              <p:nvPr/>
            </p:nvSpPr>
            <p:spPr bwMode="auto">
              <a:xfrm>
                <a:off x="2045" y="1428"/>
                <a:ext cx="27" cy="20"/>
              </a:xfrm>
              <a:custGeom>
                <a:avLst/>
                <a:gdLst>
                  <a:gd name="T0" fmla="*/ 7 w 27"/>
                  <a:gd name="T1" fmla="*/ 20 h 20"/>
                  <a:gd name="T2" fmla="*/ 0 w 27"/>
                  <a:gd name="T3" fmla="*/ 17 h 20"/>
                  <a:gd name="T4" fmla="*/ 20 w 27"/>
                  <a:gd name="T5" fmla="*/ 0 h 20"/>
                  <a:gd name="T6" fmla="*/ 27 w 27"/>
                  <a:gd name="T7" fmla="*/ 2 h 20"/>
                  <a:gd name="T8" fmla="*/ 7 w 2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7" y="20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7" y="2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91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0" name="Freeform 302"/>
              <p:cNvSpPr>
                <a:spLocks/>
              </p:cNvSpPr>
              <p:nvPr/>
            </p:nvSpPr>
            <p:spPr bwMode="auto">
              <a:xfrm>
                <a:off x="2050" y="1429"/>
                <a:ext cx="22" cy="19"/>
              </a:xfrm>
              <a:custGeom>
                <a:avLst/>
                <a:gdLst>
                  <a:gd name="T0" fmla="*/ 2 w 22"/>
                  <a:gd name="T1" fmla="*/ 19 h 19"/>
                  <a:gd name="T2" fmla="*/ 0 w 22"/>
                  <a:gd name="T3" fmla="*/ 17 h 19"/>
                  <a:gd name="T4" fmla="*/ 20 w 22"/>
                  <a:gd name="T5" fmla="*/ 0 h 19"/>
                  <a:gd name="T6" fmla="*/ 22 w 22"/>
                  <a:gd name="T7" fmla="*/ 1 h 19"/>
                  <a:gd name="T8" fmla="*/ 2 w 22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913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1" name="Freeform 303"/>
              <p:cNvSpPr>
                <a:spLocks/>
              </p:cNvSpPr>
              <p:nvPr/>
            </p:nvSpPr>
            <p:spPr bwMode="auto">
              <a:xfrm>
                <a:off x="2048" y="1429"/>
                <a:ext cx="22" cy="17"/>
              </a:xfrm>
              <a:custGeom>
                <a:avLst/>
                <a:gdLst>
                  <a:gd name="T0" fmla="*/ 2 w 22"/>
                  <a:gd name="T1" fmla="*/ 17 h 17"/>
                  <a:gd name="T2" fmla="*/ 0 w 22"/>
                  <a:gd name="T3" fmla="*/ 17 h 17"/>
                  <a:gd name="T4" fmla="*/ 20 w 22"/>
                  <a:gd name="T5" fmla="*/ 0 h 17"/>
                  <a:gd name="T6" fmla="*/ 22 w 22"/>
                  <a:gd name="T7" fmla="*/ 0 h 17"/>
                  <a:gd name="T8" fmla="*/ 2 w 2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2" y="17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94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2" name="Freeform 304"/>
              <p:cNvSpPr>
                <a:spLocks/>
              </p:cNvSpPr>
              <p:nvPr/>
            </p:nvSpPr>
            <p:spPr bwMode="auto">
              <a:xfrm>
                <a:off x="2045" y="1428"/>
                <a:ext cx="23" cy="18"/>
              </a:xfrm>
              <a:custGeom>
                <a:avLst/>
                <a:gdLst>
                  <a:gd name="T0" fmla="*/ 3 w 23"/>
                  <a:gd name="T1" fmla="*/ 18 h 18"/>
                  <a:gd name="T2" fmla="*/ 0 w 23"/>
                  <a:gd name="T3" fmla="*/ 17 h 18"/>
                  <a:gd name="T4" fmla="*/ 20 w 23"/>
                  <a:gd name="T5" fmla="*/ 0 h 18"/>
                  <a:gd name="T6" fmla="*/ 23 w 23"/>
                  <a:gd name="T7" fmla="*/ 1 h 18"/>
                  <a:gd name="T8" fmla="*/ 3 w 2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3" y="18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98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3" name="Freeform 305"/>
              <p:cNvSpPr>
                <a:spLocks/>
              </p:cNvSpPr>
              <p:nvPr/>
            </p:nvSpPr>
            <p:spPr bwMode="auto">
              <a:xfrm>
                <a:off x="2009" y="1445"/>
                <a:ext cx="73" cy="73"/>
              </a:xfrm>
              <a:custGeom>
                <a:avLst/>
                <a:gdLst>
                  <a:gd name="T0" fmla="*/ 36 w 73"/>
                  <a:gd name="T1" fmla="*/ 0 h 73"/>
                  <a:gd name="T2" fmla="*/ 29 w 73"/>
                  <a:gd name="T3" fmla="*/ 0 h 73"/>
                  <a:gd name="T4" fmla="*/ 22 w 73"/>
                  <a:gd name="T5" fmla="*/ 0 h 73"/>
                  <a:gd name="T6" fmla="*/ 16 w 73"/>
                  <a:gd name="T7" fmla="*/ 3 h 73"/>
                  <a:gd name="T8" fmla="*/ 10 w 73"/>
                  <a:gd name="T9" fmla="*/ 6 h 73"/>
                  <a:gd name="T10" fmla="*/ 6 w 73"/>
                  <a:gd name="T11" fmla="*/ 11 h 73"/>
                  <a:gd name="T12" fmla="*/ 3 w 73"/>
                  <a:gd name="T13" fmla="*/ 15 h 73"/>
                  <a:gd name="T14" fmla="*/ 1 w 73"/>
                  <a:gd name="T15" fmla="*/ 23 h 73"/>
                  <a:gd name="T16" fmla="*/ 0 w 73"/>
                  <a:gd name="T17" fmla="*/ 30 h 73"/>
                  <a:gd name="T18" fmla="*/ 1 w 73"/>
                  <a:gd name="T19" fmla="*/ 37 h 73"/>
                  <a:gd name="T20" fmla="*/ 3 w 73"/>
                  <a:gd name="T21" fmla="*/ 44 h 73"/>
                  <a:gd name="T22" fmla="*/ 7 w 73"/>
                  <a:gd name="T23" fmla="*/ 51 h 73"/>
                  <a:gd name="T24" fmla="*/ 10 w 73"/>
                  <a:gd name="T25" fmla="*/ 57 h 73"/>
                  <a:gd name="T26" fmla="*/ 16 w 73"/>
                  <a:gd name="T27" fmla="*/ 63 h 73"/>
                  <a:gd name="T28" fmla="*/ 22 w 73"/>
                  <a:gd name="T29" fmla="*/ 67 h 73"/>
                  <a:gd name="T30" fmla="*/ 29 w 73"/>
                  <a:gd name="T31" fmla="*/ 71 h 73"/>
                  <a:gd name="T32" fmla="*/ 36 w 73"/>
                  <a:gd name="T33" fmla="*/ 73 h 73"/>
                  <a:gd name="T34" fmla="*/ 43 w 73"/>
                  <a:gd name="T35" fmla="*/ 73 h 73"/>
                  <a:gd name="T36" fmla="*/ 50 w 73"/>
                  <a:gd name="T37" fmla="*/ 73 h 73"/>
                  <a:gd name="T38" fmla="*/ 56 w 73"/>
                  <a:gd name="T39" fmla="*/ 71 h 73"/>
                  <a:gd name="T40" fmla="*/ 62 w 73"/>
                  <a:gd name="T41" fmla="*/ 67 h 73"/>
                  <a:gd name="T42" fmla="*/ 67 w 73"/>
                  <a:gd name="T43" fmla="*/ 63 h 73"/>
                  <a:gd name="T44" fmla="*/ 69 w 73"/>
                  <a:gd name="T45" fmla="*/ 58 h 73"/>
                  <a:gd name="T46" fmla="*/ 71 w 73"/>
                  <a:gd name="T47" fmla="*/ 51 h 73"/>
                  <a:gd name="T48" fmla="*/ 73 w 73"/>
                  <a:gd name="T49" fmla="*/ 44 h 73"/>
                  <a:gd name="T50" fmla="*/ 71 w 73"/>
                  <a:gd name="T51" fmla="*/ 37 h 73"/>
                  <a:gd name="T52" fmla="*/ 69 w 73"/>
                  <a:gd name="T53" fmla="*/ 30 h 73"/>
                  <a:gd name="T54" fmla="*/ 67 w 73"/>
                  <a:gd name="T55" fmla="*/ 23 h 73"/>
                  <a:gd name="T56" fmla="*/ 62 w 73"/>
                  <a:gd name="T57" fmla="*/ 15 h 73"/>
                  <a:gd name="T58" fmla="*/ 56 w 73"/>
                  <a:gd name="T59" fmla="*/ 11 h 73"/>
                  <a:gd name="T60" fmla="*/ 50 w 73"/>
                  <a:gd name="T61" fmla="*/ 6 h 73"/>
                  <a:gd name="T62" fmla="*/ 43 w 73"/>
                  <a:gd name="T63" fmla="*/ 3 h 73"/>
                  <a:gd name="T64" fmla="*/ 36 w 73"/>
                  <a:gd name="T6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29" y="0"/>
                    </a:lnTo>
                    <a:lnTo>
                      <a:pt x="22" y="0"/>
                    </a:lnTo>
                    <a:lnTo>
                      <a:pt x="16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5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3" y="44"/>
                    </a:lnTo>
                    <a:lnTo>
                      <a:pt x="7" y="51"/>
                    </a:lnTo>
                    <a:lnTo>
                      <a:pt x="10" y="57"/>
                    </a:lnTo>
                    <a:lnTo>
                      <a:pt x="16" y="63"/>
                    </a:lnTo>
                    <a:lnTo>
                      <a:pt x="22" y="67"/>
                    </a:lnTo>
                    <a:lnTo>
                      <a:pt x="29" y="71"/>
                    </a:lnTo>
                    <a:lnTo>
                      <a:pt x="36" y="73"/>
                    </a:lnTo>
                    <a:lnTo>
                      <a:pt x="43" y="73"/>
                    </a:lnTo>
                    <a:lnTo>
                      <a:pt x="50" y="73"/>
                    </a:lnTo>
                    <a:lnTo>
                      <a:pt x="56" y="71"/>
                    </a:lnTo>
                    <a:lnTo>
                      <a:pt x="62" y="67"/>
                    </a:lnTo>
                    <a:lnTo>
                      <a:pt x="67" y="63"/>
                    </a:lnTo>
                    <a:lnTo>
                      <a:pt x="69" y="58"/>
                    </a:lnTo>
                    <a:lnTo>
                      <a:pt x="71" y="51"/>
                    </a:lnTo>
                    <a:lnTo>
                      <a:pt x="73" y="44"/>
                    </a:lnTo>
                    <a:lnTo>
                      <a:pt x="71" y="37"/>
                    </a:lnTo>
                    <a:lnTo>
                      <a:pt x="69" y="30"/>
                    </a:lnTo>
                    <a:lnTo>
                      <a:pt x="67" y="23"/>
                    </a:lnTo>
                    <a:lnTo>
                      <a:pt x="62" y="15"/>
                    </a:lnTo>
                    <a:lnTo>
                      <a:pt x="56" y="11"/>
                    </a:lnTo>
                    <a:lnTo>
                      <a:pt x="50" y="6"/>
                    </a:lnTo>
                    <a:lnTo>
                      <a:pt x="43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F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46" name="Group 375"/>
            <p:cNvGrpSpPr>
              <a:grpSpLocks/>
            </p:cNvGrpSpPr>
            <p:nvPr/>
          </p:nvGrpSpPr>
          <p:grpSpPr bwMode="auto">
            <a:xfrm>
              <a:off x="1361" y="2188"/>
              <a:ext cx="74" cy="123"/>
              <a:chOff x="1361" y="2188"/>
              <a:chExt cx="74" cy="123"/>
            </a:xfrm>
          </p:grpSpPr>
          <p:sp>
            <p:nvSpPr>
              <p:cNvPr id="40052" name="Freeform 307"/>
              <p:cNvSpPr>
                <a:spLocks/>
              </p:cNvSpPr>
              <p:nvPr/>
            </p:nvSpPr>
            <p:spPr bwMode="auto">
              <a:xfrm>
                <a:off x="1375" y="2307"/>
                <a:ext cx="52" cy="4"/>
              </a:xfrm>
              <a:custGeom>
                <a:avLst/>
                <a:gdLst>
                  <a:gd name="T0" fmla="*/ 50 w 52"/>
                  <a:gd name="T1" fmla="*/ 3 h 4"/>
                  <a:gd name="T2" fmla="*/ 52 w 52"/>
                  <a:gd name="T3" fmla="*/ 4 h 4"/>
                  <a:gd name="T4" fmla="*/ 3 w 52"/>
                  <a:gd name="T5" fmla="*/ 1 h 4"/>
                  <a:gd name="T6" fmla="*/ 0 w 52"/>
                  <a:gd name="T7" fmla="*/ 0 h 4"/>
                  <a:gd name="T8" fmla="*/ 50 w 5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">
                    <a:moveTo>
                      <a:pt x="50" y="3"/>
                    </a:moveTo>
                    <a:lnTo>
                      <a:pt x="52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B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3" name="Freeform 308"/>
              <p:cNvSpPr>
                <a:spLocks/>
              </p:cNvSpPr>
              <p:nvPr/>
            </p:nvSpPr>
            <p:spPr bwMode="auto">
              <a:xfrm>
                <a:off x="1367" y="2188"/>
                <a:ext cx="51" cy="4"/>
              </a:xfrm>
              <a:custGeom>
                <a:avLst/>
                <a:gdLst>
                  <a:gd name="T0" fmla="*/ 51 w 51"/>
                  <a:gd name="T1" fmla="*/ 3 h 4"/>
                  <a:gd name="T2" fmla="*/ 48 w 51"/>
                  <a:gd name="T3" fmla="*/ 4 h 4"/>
                  <a:gd name="T4" fmla="*/ 0 w 51"/>
                  <a:gd name="T5" fmla="*/ 3 h 4"/>
                  <a:gd name="T6" fmla="*/ 2 w 51"/>
                  <a:gd name="T7" fmla="*/ 0 h 4"/>
                  <a:gd name="T8" fmla="*/ 51 w 5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">
                    <a:moveTo>
                      <a:pt x="51" y="3"/>
                    </a:moveTo>
                    <a:lnTo>
                      <a:pt x="48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95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4" name="Freeform 309"/>
              <p:cNvSpPr>
                <a:spLocks/>
              </p:cNvSpPr>
              <p:nvPr/>
            </p:nvSpPr>
            <p:spPr bwMode="auto">
              <a:xfrm>
                <a:off x="1365" y="2191"/>
                <a:ext cx="50" cy="4"/>
              </a:xfrm>
              <a:custGeom>
                <a:avLst/>
                <a:gdLst>
                  <a:gd name="T0" fmla="*/ 50 w 50"/>
                  <a:gd name="T1" fmla="*/ 1 h 4"/>
                  <a:gd name="T2" fmla="*/ 49 w 50"/>
                  <a:gd name="T3" fmla="*/ 4 h 4"/>
                  <a:gd name="T4" fmla="*/ 0 w 50"/>
                  <a:gd name="T5" fmla="*/ 2 h 4"/>
                  <a:gd name="T6" fmla="*/ 2 w 50"/>
                  <a:gd name="T7" fmla="*/ 0 h 4"/>
                  <a:gd name="T8" fmla="*/ 50 w 5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">
                    <a:moveTo>
                      <a:pt x="50" y="1"/>
                    </a:moveTo>
                    <a:lnTo>
                      <a:pt x="49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96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5" name="Freeform 310"/>
              <p:cNvSpPr>
                <a:spLocks/>
              </p:cNvSpPr>
              <p:nvPr/>
            </p:nvSpPr>
            <p:spPr bwMode="auto">
              <a:xfrm>
                <a:off x="1366" y="2191"/>
                <a:ext cx="49" cy="3"/>
              </a:xfrm>
              <a:custGeom>
                <a:avLst/>
                <a:gdLst>
                  <a:gd name="T0" fmla="*/ 49 w 49"/>
                  <a:gd name="T1" fmla="*/ 1 h 3"/>
                  <a:gd name="T2" fmla="*/ 48 w 49"/>
                  <a:gd name="T3" fmla="*/ 3 h 3"/>
                  <a:gd name="T4" fmla="*/ 0 w 49"/>
                  <a:gd name="T5" fmla="*/ 1 h 3"/>
                  <a:gd name="T6" fmla="*/ 1 w 49"/>
                  <a:gd name="T7" fmla="*/ 0 h 3"/>
                  <a:gd name="T8" fmla="*/ 49 w 4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">
                    <a:moveTo>
                      <a:pt x="49" y="1"/>
                    </a:moveTo>
                    <a:lnTo>
                      <a:pt x="48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6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6" name="Freeform 311"/>
              <p:cNvSpPr>
                <a:spLocks/>
              </p:cNvSpPr>
              <p:nvPr/>
            </p:nvSpPr>
            <p:spPr bwMode="auto">
              <a:xfrm>
                <a:off x="1365" y="2192"/>
                <a:ext cx="49" cy="3"/>
              </a:xfrm>
              <a:custGeom>
                <a:avLst/>
                <a:gdLst>
                  <a:gd name="T0" fmla="*/ 49 w 49"/>
                  <a:gd name="T1" fmla="*/ 2 h 3"/>
                  <a:gd name="T2" fmla="*/ 49 w 49"/>
                  <a:gd name="T3" fmla="*/ 3 h 3"/>
                  <a:gd name="T4" fmla="*/ 0 w 49"/>
                  <a:gd name="T5" fmla="*/ 1 h 3"/>
                  <a:gd name="T6" fmla="*/ 1 w 49"/>
                  <a:gd name="T7" fmla="*/ 0 h 3"/>
                  <a:gd name="T8" fmla="*/ 49 w 4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">
                    <a:moveTo>
                      <a:pt x="49" y="2"/>
                    </a:moveTo>
                    <a:lnTo>
                      <a:pt x="49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9D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7" name="Freeform 312"/>
              <p:cNvSpPr>
                <a:spLocks/>
              </p:cNvSpPr>
              <p:nvPr/>
            </p:nvSpPr>
            <p:spPr bwMode="auto">
              <a:xfrm>
                <a:off x="1364" y="2193"/>
                <a:ext cx="50" cy="8"/>
              </a:xfrm>
              <a:custGeom>
                <a:avLst/>
                <a:gdLst>
                  <a:gd name="T0" fmla="*/ 50 w 50"/>
                  <a:gd name="T1" fmla="*/ 2 h 8"/>
                  <a:gd name="T2" fmla="*/ 48 w 50"/>
                  <a:gd name="T3" fmla="*/ 8 h 8"/>
                  <a:gd name="T4" fmla="*/ 0 w 50"/>
                  <a:gd name="T5" fmla="*/ 6 h 8"/>
                  <a:gd name="T6" fmla="*/ 1 w 50"/>
                  <a:gd name="T7" fmla="*/ 0 h 8"/>
                  <a:gd name="T8" fmla="*/ 50 w 5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">
                    <a:moveTo>
                      <a:pt x="50" y="2"/>
                    </a:moveTo>
                    <a:lnTo>
                      <a:pt x="48" y="8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A46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8" name="Freeform 313"/>
              <p:cNvSpPr>
                <a:spLocks/>
              </p:cNvSpPr>
              <p:nvPr/>
            </p:nvSpPr>
            <p:spPr bwMode="auto">
              <a:xfrm>
                <a:off x="1365" y="2193"/>
                <a:ext cx="49" cy="5"/>
              </a:xfrm>
              <a:custGeom>
                <a:avLst/>
                <a:gdLst>
                  <a:gd name="T0" fmla="*/ 49 w 49"/>
                  <a:gd name="T1" fmla="*/ 2 h 5"/>
                  <a:gd name="T2" fmla="*/ 48 w 49"/>
                  <a:gd name="T3" fmla="*/ 5 h 5"/>
                  <a:gd name="T4" fmla="*/ 0 w 49"/>
                  <a:gd name="T5" fmla="*/ 2 h 5"/>
                  <a:gd name="T6" fmla="*/ 0 w 49"/>
                  <a:gd name="T7" fmla="*/ 0 h 5"/>
                  <a:gd name="T8" fmla="*/ 49 w 4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">
                    <a:moveTo>
                      <a:pt x="49" y="2"/>
                    </a:moveTo>
                    <a:lnTo>
                      <a:pt x="48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A46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9" name="Freeform 314"/>
              <p:cNvSpPr>
                <a:spLocks/>
              </p:cNvSpPr>
              <p:nvPr/>
            </p:nvSpPr>
            <p:spPr bwMode="auto">
              <a:xfrm>
                <a:off x="1364" y="2195"/>
                <a:ext cx="49" cy="4"/>
              </a:xfrm>
              <a:custGeom>
                <a:avLst/>
                <a:gdLst>
                  <a:gd name="T0" fmla="*/ 49 w 49"/>
                  <a:gd name="T1" fmla="*/ 3 h 4"/>
                  <a:gd name="T2" fmla="*/ 49 w 49"/>
                  <a:gd name="T3" fmla="*/ 4 h 4"/>
                  <a:gd name="T4" fmla="*/ 0 w 49"/>
                  <a:gd name="T5" fmla="*/ 3 h 4"/>
                  <a:gd name="T6" fmla="*/ 1 w 49"/>
                  <a:gd name="T7" fmla="*/ 0 h 4"/>
                  <a:gd name="T8" fmla="*/ 49 w 4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">
                    <a:moveTo>
                      <a:pt x="49" y="3"/>
                    </a:moveTo>
                    <a:lnTo>
                      <a:pt x="49" y="4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A86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0" name="Freeform 315"/>
              <p:cNvSpPr>
                <a:spLocks/>
              </p:cNvSpPr>
              <p:nvPr/>
            </p:nvSpPr>
            <p:spPr bwMode="auto">
              <a:xfrm>
                <a:off x="1364" y="2198"/>
                <a:ext cx="49" cy="3"/>
              </a:xfrm>
              <a:custGeom>
                <a:avLst/>
                <a:gdLst>
                  <a:gd name="T0" fmla="*/ 49 w 49"/>
                  <a:gd name="T1" fmla="*/ 1 h 3"/>
                  <a:gd name="T2" fmla="*/ 48 w 49"/>
                  <a:gd name="T3" fmla="*/ 3 h 3"/>
                  <a:gd name="T4" fmla="*/ 0 w 49"/>
                  <a:gd name="T5" fmla="*/ 1 h 3"/>
                  <a:gd name="T6" fmla="*/ 0 w 49"/>
                  <a:gd name="T7" fmla="*/ 0 h 3"/>
                  <a:gd name="T8" fmla="*/ 49 w 4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">
                    <a:moveTo>
                      <a:pt x="49" y="1"/>
                    </a:moveTo>
                    <a:lnTo>
                      <a:pt x="48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AD6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1" name="Freeform 316"/>
              <p:cNvSpPr>
                <a:spLocks/>
              </p:cNvSpPr>
              <p:nvPr/>
            </p:nvSpPr>
            <p:spPr bwMode="auto">
              <a:xfrm>
                <a:off x="1362" y="2199"/>
                <a:ext cx="50" cy="9"/>
              </a:xfrm>
              <a:custGeom>
                <a:avLst/>
                <a:gdLst>
                  <a:gd name="T0" fmla="*/ 50 w 50"/>
                  <a:gd name="T1" fmla="*/ 2 h 9"/>
                  <a:gd name="T2" fmla="*/ 49 w 50"/>
                  <a:gd name="T3" fmla="*/ 9 h 9"/>
                  <a:gd name="T4" fmla="*/ 0 w 50"/>
                  <a:gd name="T5" fmla="*/ 7 h 9"/>
                  <a:gd name="T6" fmla="*/ 2 w 50"/>
                  <a:gd name="T7" fmla="*/ 0 h 9"/>
                  <a:gd name="T8" fmla="*/ 50 w 50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9">
                    <a:moveTo>
                      <a:pt x="50" y="2"/>
                    </a:moveTo>
                    <a:lnTo>
                      <a:pt x="49" y="9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B26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2" name="Freeform 317"/>
              <p:cNvSpPr>
                <a:spLocks/>
              </p:cNvSpPr>
              <p:nvPr/>
            </p:nvSpPr>
            <p:spPr bwMode="auto">
              <a:xfrm>
                <a:off x="1364" y="2199"/>
                <a:ext cx="48" cy="3"/>
              </a:xfrm>
              <a:custGeom>
                <a:avLst/>
                <a:gdLst>
                  <a:gd name="T0" fmla="*/ 48 w 48"/>
                  <a:gd name="T1" fmla="*/ 2 h 3"/>
                  <a:gd name="T2" fmla="*/ 48 w 48"/>
                  <a:gd name="T3" fmla="*/ 3 h 3"/>
                  <a:gd name="T4" fmla="*/ 0 w 48"/>
                  <a:gd name="T5" fmla="*/ 2 h 3"/>
                  <a:gd name="T6" fmla="*/ 0 w 48"/>
                  <a:gd name="T7" fmla="*/ 0 h 3"/>
                  <a:gd name="T8" fmla="*/ 48 w 48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">
                    <a:moveTo>
                      <a:pt x="48" y="2"/>
                    </a:moveTo>
                    <a:lnTo>
                      <a:pt x="48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B26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3" name="Freeform 318"/>
              <p:cNvSpPr>
                <a:spLocks/>
              </p:cNvSpPr>
              <p:nvPr/>
            </p:nvSpPr>
            <p:spPr bwMode="auto">
              <a:xfrm>
                <a:off x="1362" y="2201"/>
                <a:ext cx="50" cy="4"/>
              </a:xfrm>
              <a:custGeom>
                <a:avLst/>
                <a:gdLst>
                  <a:gd name="T0" fmla="*/ 50 w 50"/>
                  <a:gd name="T1" fmla="*/ 1 h 4"/>
                  <a:gd name="T2" fmla="*/ 50 w 50"/>
                  <a:gd name="T3" fmla="*/ 4 h 4"/>
                  <a:gd name="T4" fmla="*/ 0 w 50"/>
                  <a:gd name="T5" fmla="*/ 1 h 4"/>
                  <a:gd name="T6" fmla="*/ 2 w 50"/>
                  <a:gd name="T7" fmla="*/ 0 h 4"/>
                  <a:gd name="T8" fmla="*/ 50 w 5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">
                    <a:moveTo>
                      <a:pt x="50" y="1"/>
                    </a:moveTo>
                    <a:lnTo>
                      <a:pt x="5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B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4" name="Freeform 319"/>
              <p:cNvSpPr>
                <a:spLocks/>
              </p:cNvSpPr>
              <p:nvPr/>
            </p:nvSpPr>
            <p:spPr bwMode="auto">
              <a:xfrm>
                <a:off x="1362" y="2202"/>
                <a:ext cx="50" cy="4"/>
              </a:xfrm>
              <a:custGeom>
                <a:avLst/>
                <a:gdLst>
                  <a:gd name="T0" fmla="*/ 50 w 50"/>
                  <a:gd name="T1" fmla="*/ 3 h 4"/>
                  <a:gd name="T2" fmla="*/ 50 w 50"/>
                  <a:gd name="T3" fmla="*/ 4 h 4"/>
                  <a:gd name="T4" fmla="*/ 0 w 50"/>
                  <a:gd name="T5" fmla="*/ 3 h 4"/>
                  <a:gd name="T6" fmla="*/ 0 w 50"/>
                  <a:gd name="T7" fmla="*/ 0 h 4"/>
                  <a:gd name="T8" fmla="*/ 50 w 50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">
                    <a:moveTo>
                      <a:pt x="50" y="3"/>
                    </a:moveTo>
                    <a:lnTo>
                      <a:pt x="5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B8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5" name="Freeform 320"/>
              <p:cNvSpPr>
                <a:spLocks/>
              </p:cNvSpPr>
              <p:nvPr/>
            </p:nvSpPr>
            <p:spPr bwMode="auto">
              <a:xfrm>
                <a:off x="1362" y="2205"/>
                <a:ext cx="50" cy="3"/>
              </a:xfrm>
              <a:custGeom>
                <a:avLst/>
                <a:gdLst>
                  <a:gd name="T0" fmla="*/ 50 w 50"/>
                  <a:gd name="T1" fmla="*/ 1 h 3"/>
                  <a:gd name="T2" fmla="*/ 49 w 50"/>
                  <a:gd name="T3" fmla="*/ 3 h 3"/>
                  <a:gd name="T4" fmla="*/ 0 w 50"/>
                  <a:gd name="T5" fmla="*/ 1 h 3"/>
                  <a:gd name="T6" fmla="*/ 0 w 50"/>
                  <a:gd name="T7" fmla="*/ 0 h 3"/>
                  <a:gd name="T8" fmla="*/ 50 w 50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50" y="1"/>
                    </a:moveTo>
                    <a:lnTo>
                      <a:pt x="49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BB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6" name="Freeform 321"/>
              <p:cNvSpPr>
                <a:spLocks/>
              </p:cNvSpPr>
              <p:nvPr/>
            </p:nvSpPr>
            <p:spPr bwMode="auto">
              <a:xfrm>
                <a:off x="1361" y="2206"/>
                <a:ext cx="50" cy="12"/>
              </a:xfrm>
              <a:custGeom>
                <a:avLst/>
                <a:gdLst>
                  <a:gd name="T0" fmla="*/ 50 w 50"/>
                  <a:gd name="T1" fmla="*/ 2 h 12"/>
                  <a:gd name="T2" fmla="*/ 50 w 50"/>
                  <a:gd name="T3" fmla="*/ 12 h 12"/>
                  <a:gd name="T4" fmla="*/ 0 w 50"/>
                  <a:gd name="T5" fmla="*/ 9 h 12"/>
                  <a:gd name="T6" fmla="*/ 1 w 50"/>
                  <a:gd name="T7" fmla="*/ 0 h 12"/>
                  <a:gd name="T8" fmla="*/ 50 w 5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">
                    <a:moveTo>
                      <a:pt x="50" y="2"/>
                    </a:moveTo>
                    <a:lnTo>
                      <a:pt x="50" y="12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BE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7" name="Freeform 322"/>
              <p:cNvSpPr>
                <a:spLocks/>
              </p:cNvSpPr>
              <p:nvPr/>
            </p:nvSpPr>
            <p:spPr bwMode="auto">
              <a:xfrm>
                <a:off x="1362" y="2206"/>
                <a:ext cx="49" cy="4"/>
              </a:xfrm>
              <a:custGeom>
                <a:avLst/>
                <a:gdLst>
                  <a:gd name="T0" fmla="*/ 49 w 49"/>
                  <a:gd name="T1" fmla="*/ 2 h 4"/>
                  <a:gd name="T2" fmla="*/ 49 w 49"/>
                  <a:gd name="T3" fmla="*/ 4 h 4"/>
                  <a:gd name="T4" fmla="*/ 0 w 49"/>
                  <a:gd name="T5" fmla="*/ 2 h 4"/>
                  <a:gd name="T6" fmla="*/ 0 w 49"/>
                  <a:gd name="T7" fmla="*/ 0 h 4"/>
                  <a:gd name="T8" fmla="*/ 49 w 4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">
                    <a:moveTo>
                      <a:pt x="49" y="2"/>
                    </a:moveTo>
                    <a:lnTo>
                      <a:pt x="49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BE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8" name="Freeform 323"/>
              <p:cNvSpPr>
                <a:spLocks/>
              </p:cNvSpPr>
              <p:nvPr/>
            </p:nvSpPr>
            <p:spPr bwMode="auto">
              <a:xfrm>
                <a:off x="1362" y="2208"/>
                <a:ext cx="49" cy="4"/>
              </a:xfrm>
              <a:custGeom>
                <a:avLst/>
                <a:gdLst>
                  <a:gd name="T0" fmla="*/ 49 w 49"/>
                  <a:gd name="T1" fmla="*/ 2 h 4"/>
                  <a:gd name="T2" fmla="*/ 49 w 49"/>
                  <a:gd name="T3" fmla="*/ 4 h 4"/>
                  <a:gd name="T4" fmla="*/ 0 w 49"/>
                  <a:gd name="T5" fmla="*/ 2 h 4"/>
                  <a:gd name="T6" fmla="*/ 0 w 49"/>
                  <a:gd name="T7" fmla="*/ 0 h 4"/>
                  <a:gd name="T8" fmla="*/ 49 w 4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">
                    <a:moveTo>
                      <a:pt x="49" y="2"/>
                    </a:moveTo>
                    <a:lnTo>
                      <a:pt x="49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C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9" name="Freeform 324"/>
              <p:cNvSpPr>
                <a:spLocks/>
              </p:cNvSpPr>
              <p:nvPr/>
            </p:nvSpPr>
            <p:spPr bwMode="auto">
              <a:xfrm>
                <a:off x="1361" y="2210"/>
                <a:ext cx="50" cy="3"/>
              </a:xfrm>
              <a:custGeom>
                <a:avLst/>
                <a:gdLst>
                  <a:gd name="T0" fmla="*/ 50 w 50"/>
                  <a:gd name="T1" fmla="*/ 2 h 3"/>
                  <a:gd name="T2" fmla="*/ 50 w 50"/>
                  <a:gd name="T3" fmla="*/ 3 h 3"/>
                  <a:gd name="T4" fmla="*/ 0 w 50"/>
                  <a:gd name="T5" fmla="*/ 2 h 3"/>
                  <a:gd name="T6" fmla="*/ 1 w 50"/>
                  <a:gd name="T7" fmla="*/ 0 h 3"/>
                  <a:gd name="T8" fmla="*/ 50 w 50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50" y="2"/>
                    </a:moveTo>
                    <a:lnTo>
                      <a:pt x="5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C2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0" name="Freeform 325"/>
              <p:cNvSpPr>
                <a:spLocks/>
              </p:cNvSpPr>
              <p:nvPr/>
            </p:nvSpPr>
            <p:spPr bwMode="auto">
              <a:xfrm>
                <a:off x="1361" y="2212"/>
                <a:ext cx="50" cy="3"/>
              </a:xfrm>
              <a:custGeom>
                <a:avLst/>
                <a:gdLst>
                  <a:gd name="T0" fmla="*/ 50 w 50"/>
                  <a:gd name="T1" fmla="*/ 1 h 3"/>
                  <a:gd name="T2" fmla="*/ 50 w 50"/>
                  <a:gd name="T3" fmla="*/ 3 h 3"/>
                  <a:gd name="T4" fmla="*/ 0 w 50"/>
                  <a:gd name="T5" fmla="*/ 1 h 3"/>
                  <a:gd name="T6" fmla="*/ 0 w 50"/>
                  <a:gd name="T7" fmla="*/ 0 h 3"/>
                  <a:gd name="T8" fmla="*/ 50 w 50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50" y="1"/>
                    </a:moveTo>
                    <a:lnTo>
                      <a:pt x="5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C5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1" name="Freeform 326"/>
              <p:cNvSpPr>
                <a:spLocks/>
              </p:cNvSpPr>
              <p:nvPr/>
            </p:nvSpPr>
            <p:spPr bwMode="auto">
              <a:xfrm>
                <a:off x="1361" y="2213"/>
                <a:ext cx="50" cy="5"/>
              </a:xfrm>
              <a:custGeom>
                <a:avLst/>
                <a:gdLst>
                  <a:gd name="T0" fmla="*/ 50 w 50"/>
                  <a:gd name="T1" fmla="*/ 2 h 5"/>
                  <a:gd name="T2" fmla="*/ 50 w 50"/>
                  <a:gd name="T3" fmla="*/ 5 h 5"/>
                  <a:gd name="T4" fmla="*/ 0 w 50"/>
                  <a:gd name="T5" fmla="*/ 2 h 5"/>
                  <a:gd name="T6" fmla="*/ 0 w 50"/>
                  <a:gd name="T7" fmla="*/ 0 h 5"/>
                  <a:gd name="T8" fmla="*/ 50 w 50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">
                    <a:moveTo>
                      <a:pt x="50" y="2"/>
                    </a:moveTo>
                    <a:lnTo>
                      <a:pt x="5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C7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2" name="Freeform 327"/>
              <p:cNvSpPr>
                <a:spLocks/>
              </p:cNvSpPr>
              <p:nvPr/>
            </p:nvSpPr>
            <p:spPr bwMode="auto">
              <a:xfrm>
                <a:off x="1361" y="2215"/>
                <a:ext cx="50" cy="12"/>
              </a:xfrm>
              <a:custGeom>
                <a:avLst/>
                <a:gdLst>
                  <a:gd name="T0" fmla="*/ 50 w 50"/>
                  <a:gd name="T1" fmla="*/ 3 h 12"/>
                  <a:gd name="T2" fmla="*/ 48 w 50"/>
                  <a:gd name="T3" fmla="*/ 12 h 12"/>
                  <a:gd name="T4" fmla="*/ 0 w 50"/>
                  <a:gd name="T5" fmla="*/ 11 h 12"/>
                  <a:gd name="T6" fmla="*/ 0 w 50"/>
                  <a:gd name="T7" fmla="*/ 0 h 12"/>
                  <a:gd name="T8" fmla="*/ 50 w 50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">
                    <a:moveTo>
                      <a:pt x="50" y="3"/>
                    </a:moveTo>
                    <a:lnTo>
                      <a:pt x="48" y="12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CA7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3" name="Freeform 328"/>
              <p:cNvSpPr>
                <a:spLocks/>
              </p:cNvSpPr>
              <p:nvPr/>
            </p:nvSpPr>
            <p:spPr bwMode="auto">
              <a:xfrm>
                <a:off x="1361" y="2215"/>
                <a:ext cx="50" cy="4"/>
              </a:xfrm>
              <a:custGeom>
                <a:avLst/>
                <a:gdLst>
                  <a:gd name="T0" fmla="*/ 50 w 50"/>
                  <a:gd name="T1" fmla="*/ 3 h 4"/>
                  <a:gd name="T2" fmla="*/ 50 w 50"/>
                  <a:gd name="T3" fmla="*/ 4 h 4"/>
                  <a:gd name="T4" fmla="*/ 0 w 50"/>
                  <a:gd name="T5" fmla="*/ 2 h 4"/>
                  <a:gd name="T6" fmla="*/ 0 w 50"/>
                  <a:gd name="T7" fmla="*/ 0 h 4"/>
                  <a:gd name="T8" fmla="*/ 50 w 50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">
                    <a:moveTo>
                      <a:pt x="50" y="3"/>
                    </a:moveTo>
                    <a:lnTo>
                      <a:pt x="5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CA7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4" name="Freeform 329"/>
              <p:cNvSpPr>
                <a:spLocks/>
              </p:cNvSpPr>
              <p:nvPr/>
            </p:nvSpPr>
            <p:spPr bwMode="auto">
              <a:xfrm>
                <a:off x="1361" y="2217"/>
                <a:ext cx="50" cy="3"/>
              </a:xfrm>
              <a:custGeom>
                <a:avLst/>
                <a:gdLst>
                  <a:gd name="T0" fmla="*/ 50 w 50"/>
                  <a:gd name="T1" fmla="*/ 2 h 3"/>
                  <a:gd name="T2" fmla="*/ 48 w 50"/>
                  <a:gd name="T3" fmla="*/ 3 h 3"/>
                  <a:gd name="T4" fmla="*/ 0 w 50"/>
                  <a:gd name="T5" fmla="*/ 2 h 3"/>
                  <a:gd name="T6" fmla="*/ 0 w 50"/>
                  <a:gd name="T7" fmla="*/ 0 h 3"/>
                  <a:gd name="T8" fmla="*/ 50 w 50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50" y="2"/>
                    </a:moveTo>
                    <a:lnTo>
                      <a:pt x="48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CB7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5" name="Freeform 330"/>
              <p:cNvSpPr>
                <a:spLocks/>
              </p:cNvSpPr>
              <p:nvPr/>
            </p:nvSpPr>
            <p:spPr bwMode="auto">
              <a:xfrm>
                <a:off x="1361" y="2219"/>
                <a:ext cx="48" cy="3"/>
              </a:xfrm>
              <a:custGeom>
                <a:avLst/>
                <a:gdLst>
                  <a:gd name="T0" fmla="*/ 48 w 48"/>
                  <a:gd name="T1" fmla="*/ 1 h 3"/>
                  <a:gd name="T2" fmla="*/ 48 w 48"/>
                  <a:gd name="T3" fmla="*/ 3 h 3"/>
                  <a:gd name="T4" fmla="*/ 0 w 48"/>
                  <a:gd name="T5" fmla="*/ 1 h 3"/>
                  <a:gd name="T6" fmla="*/ 0 w 48"/>
                  <a:gd name="T7" fmla="*/ 0 h 3"/>
                  <a:gd name="T8" fmla="*/ 48 w 48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">
                    <a:moveTo>
                      <a:pt x="48" y="1"/>
                    </a:moveTo>
                    <a:lnTo>
                      <a:pt x="48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CC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6" name="Freeform 331"/>
              <p:cNvSpPr>
                <a:spLocks/>
              </p:cNvSpPr>
              <p:nvPr/>
            </p:nvSpPr>
            <p:spPr bwMode="auto">
              <a:xfrm>
                <a:off x="1361" y="2220"/>
                <a:ext cx="48" cy="4"/>
              </a:xfrm>
              <a:custGeom>
                <a:avLst/>
                <a:gdLst>
                  <a:gd name="T0" fmla="*/ 48 w 48"/>
                  <a:gd name="T1" fmla="*/ 2 h 4"/>
                  <a:gd name="T2" fmla="*/ 48 w 48"/>
                  <a:gd name="T3" fmla="*/ 4 h 4"/>
                  <a:gd name="T4" fmla="*/ 0 w 48"/>
                  <a:gd name="T5" fmla="*/ 2 h 4"/>
                  <a:gd name="T6" fmla="*/ 0 w 48"/>
                  <a:gd name="T7" fmla="*/ 0 h 4"/>
                  <a:gd name="T8" fmla="*/ 48 w 4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">
                    <a:moveTo>
                      <a:pt x="48" y="2"/>
                    </a:moveTo>
                    <a:lnTo>
                      <a:pt x="48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CE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7" name="Freeform 332"/>
              <p:cNvSpPr>
                <a:spLocks/>
              </p:cNvSpPr>
              <p:nvPr/>
            </p:nvSpPr>
            <p:spPr bwMode="auto">
              <a:xfrm>
                <a:off x="1361" y="2222"/>
                <a:ext cx="48" cy="4"/>
              </a:xfrm>
              <a:custGeom>
                <a:avLst/>
                <a:gdLst>
                  <a:gd name="T0" fmla="*/ 48 w 48"/>
                  <a:gd name="T1" fmla="*/ 2 h 4"/>
                  <a:gd name="T2" fmla="*/ 48 w 48"/>
                  <a:gd name="T3" fmla="*/ 4 h 4"/>
                  <a:gd name="T4" fmla="*/ 0 w 48"/>
                  <a:gd name="T5" fmla="*/ 2 h 4"/>
                  <a:gd name="T6" fmla="*/ 0 w 48"/>
                  <a:gd name="T7" fmla="*/ 0 h 4"/>
                  <a:gd name="T8" fmla="*/ 48 w 4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">
                    <a:moveTo>
                      <a:pt x="48" y="2"/>
                    </a:moveTo>
                    <a:lnTo>
                      <a:pt x="48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CF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8" name="Freeform 333"/>
              <p:cNvSpPr>
                <a:spLocks/>
              </p:cNvSpPr>
              <p:nvPr/>
            </p:nvSpPr>
            <p:spPr bwMode="auto">
              <a:xfrm>
                <a:off x="1361" y="2224"/>
                <a:ext cx="48" cy="3"/>
              </a:xfrm>
              <a:custGeom>
                <a:avLst/>
                <a:gdLst>
                  <a:gd name="T0" fmla="*/ 48 w 48"/>
                  <a:gd name="T1" fmla="*/ 2 h 3"/>
                  <a:gd name="T2" fmla="*/ 48 w 48"/>
                  <a:gd name="T3" fmla="*/ 3 h 3"/>
                  <a:gd name="T4" fmla="*/ 0 w 48"/>
                  <a:gd name="T5" fmla="*/ 2 h 3"/>
                  <a:gd name="T6" fmla="*/ 0 w 48"/>
                  <a:gd name="T7" fmla="*/ 0 h 3"/>
                  <a:gd name="T8" fmla="*/ 48 w 48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">
                    <a:moveTo>
                      <a:pt x="48" y="2"/>
                    </a:moveTo>
                    <a:lnTo>
                      <a:pt x="48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D1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9" name="Freeform 334"/>
              <p:cNvSpPr>
                <a:spLocks/>
              </p:cNvSpPr>
              <p:nvPr/>
            </p:nvSpPr>
            <p:spPr bwMode="auto">
              <a:xfrm>
                <a:off x="1361" y="2226"/>
                <a:ext cx="48" cy="13"/>
              </a:xfrm>
              <a:custGeom>
                <a:avLst/>
                <a:gdLst>
                  <a:gd name="T0" fmla="*/ 48 w 48"/>
                  <a:gd name="T1" fmla="*/ 1 h 13"/>
                  <a:gd name="T2" fmla="*/ 48 w 48"/>
                  <a:gd name="T3" fmla="*/ 13 h 13"/>
                  <a:gd name="T4" fmla="*/ 0 w 48"/>
                  <a:gd name="T5" fmla="*/ 12 h 13"/>
                  <a:gd name="T6" fmla="*/ 0 w 48"/>
                  <a:gd name="T7" fmla="*/ 0 h 13"/>
                  <a:gd name="T8" fmla="*/ 48 w 4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3">
                    <a:moveTo>
                      <a:pt x="48" y="1"/>
                    </a:moveTo>
                    <a:lnTo>
                      <a:pt x="48" y="13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D3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0" name="Freeform 335"/>
              <p:cNvSpPr>
                <a:spLocks/>
              </p:cNvSpPr>
              <p:nvPr/>
            </p:nvSpPr>
            <p:spPr bwMode="auto">
              <a:xfrm>
                <a:off x="1361" y="2226"/>
                <a:ext cx="48" cy="4"/>
              </a:xfrm>
              <a:custGeom>
                <a:avLst/>
                <a:gdLst>
                  <a:gd name="T0" fmla="*/ 48 w 48"/>
                  <a:gd name="T1" fmla="*/ 1 h 4"/>
                  <a:gd name="T2" fmla="*/ 48 w 48"/>
                  <a:gd name="T3" fmla="*/ 4 h 4"/>
                  <a:gd name="T4" fmla="*/ 0 w 48"/>
                  <a:gd name="T5" fmla="*/ 1 h 4"/>
                  <a:gd name="T6" fmla="*/ 0 w 48"/>
                  <a:gd name="T7" fmla="*/ 0 h 4"/>
                  <a:gd name="T8" fmla="*/ 48 w 4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">
                    <a:moveTo>
                      <a:pt x="48" y="1"/>
                    </a:moveTo>
                    <a:lnTo>
                      <a:pt x="48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D3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1" name="Freeform 336"/>
              <p:cNvSpPr>
                <a:spLocks/>
              </p:cNvSpPr>
              <p:nvPr/>
            </p:nvSpPr>
            <p:spPr bwMode="auto">
              <a:xfrm>
                <a:off x="1361" y="2227"/>
                <a:ext cx="48" cy="5"/>
              </a:xfrm>
              <a:custGeom>
                <a:avLst/>
                <a:gdLst>
                  <a:gd name="T0" fmla="*/ 48 w 48"/>
                  <a:gd name="T1" fmla="*/ 3 h 5"/>
                  <a:gd name="T2" fmla="*/ 48 w 48"/>
                  <a:gd name="T3" fmla="*/ 5 h 5"/>
                  <a:gd name="T4" fmla="*/ 0 w 48"/>
                  <a:gd name="T5" fmla="*/ 3 h 5"/>
                  <a:gd name="T6" fmla="*/ 0 w 48"/>
                  <a:gd name="T7" fmla="*/ 0 h 5"/>
                  <a:gd name="T8" fmla="*/ 48 w 4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">
                    <a:moveTo>
                      <a:pt x="48" y="3"/>
                    </a:moveTo>
                    <a:lnTo>
                      <a:pt x="48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D4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2" name="Freeform 337"/>
              <p:cNvSpPr>
                <a:spLocks/>
              </p:cNvSpPr>
              <p:nvPr/>
            </p:nvSpPr>
            <p:spPr bwMode="auto">
              <a:xfrm>
                <a:off x="1361" y="2230"/>
                <a:ext cx="48" cy="3"/>
              </a:xfrm>
              <a:custGeom>
                <a:avLst/>
                <a:gdLst>
                  <a:gd name="T0" fmla="*/ 48 w 48"/>
                  <a:gd name="T1" fmla="*/ 2 h 3"/>
                  <a:gd name="T2" fmla="*/ 48 w 48"/>
                  <a:gd name="T3" fmla="*/ 3 h 3"/>
                  <a:gd name="T4" fmla="*/ 0 w 48"/>
                  <a:gd name="T5" fmla="*/ 2 h 3"/>
                  <a:gd name="T6" fmla="*/ 0 w 48"/>
                  <a:gd name="T7" fmla="*/ 0 h 3"/>
                  <a:gd name="T8" fmla="*/ 48 w 48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">
                    <a:moveTo>
                      <a:pt x="48" y="2"/>
                    </a:moveTo>
                    <a:lnTo>
                      <a:pt x="48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D5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3" name="Freeform 338"/>
              <p:cNvSpPr>
                <a:spLocks/>
              </p:cNvSpPr>
              <p:nvPr/>
            </p:nvSpPr>
            <p:spPr bwMode="auto">
              <a:xfrm>
                <a:off x="1361" y="2232"/>
                <a:ext cx="48" cy="3"/>
              </a:xfrm>
              <a:custGeom>
                <a:avLst/>
                <a:gdLst>
                  <a:gd name="T0" fmla="*/ 48 w 48"/>
                  <a:gd name="T1" fmla="*/ 1 h 3"/>
                  <a:gd name="T2" fmla="*/ 48 w 48"/>
                  <a:gd name="T3" fmla="*/ 3 h 3"/>
                  <a:gd name="T4" fmla="*/ 0 w 48"/>
                  <a:gd name="T5" fmla="*/ 1 h 3"/>
                  <a:gd name="T6" fmla="*/ 0 w 48"/>
                  <a:gd name="T7" fmla="*/ 0 h 3"/>
                  <a:gd name="T8" fmla="*/ 48 w 48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">
                    <a:moveTo>
                      <a:pt x="48" y="1"/>
                    </a:moveTo>
                    <a:lnTo>
                      <a:pt x="48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D6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4" name="Freeform 339"/>
              <p:cNvSpPr>
                <a:spLocks/>
              </p:cNvSpPr>
              <p:nvPr/>
            </p:nvSpPr>
            <p:spPr bwMode="auto">
              <a:xfrm>
                <a:off x="1361" y="2233"/>
                <a:ext cx="48" cy="5"/>
              </a:xfrm>
              <a:custGeom>
                <a:avLst/>
                <a:gdLst>
                  <a:gd name="T0" fmla="*/ 48 w 48"/>
                  <a:gd name="T1" fmla="*/ 2 h 5"/>
                  <a:gd name="T2" fmla="*/ 48 w 48"/>
                  <a:gd name="T3" fmla="*/ 5 h 5"/>
                  <a:gd name="T4" fmla="*/ 0 w 48"/>
                  <a:gd name="T5" fmla="*/ 2 h 5"/>
                  <a:gd name="T6" fmla="*/ 0 w 48"/>
                  <a:gd name="T7" fmla="*/ 0 h 5"/>
                  <a:gd name="T8" fmla="*/ 48 w 4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">
                    <a:moveTo>
                      <a:pt x="48" y="2"/>
                    </a:moveTo>
                    <a:lnTo>
                      <a:pt x="48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D7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5" name="Freeform 340"/>
              <p:cNvSpPr>
                <a:spLocks/>
              </p:cNvSpPr>
              <p:nvPr/>
            </p:nvSpPr>
            <p:spPr bwMode="auto">
              <a:xfrm>
                <a:off x="1361" y="2235"/>
                <a:ext cx="48" cy="4"/>
              </a:xfrm>
              <a:custGeom>
                <a:avLst/>
                <a:gdLst>
                  <a:gd name="T0" fmla="*/ 48 w 48"/>
                  <a:gd name="T1" fmla="*/ 3 h 4"/>
                  <a:gd name="T2" fmla="*/ 48 w 48"/>
                  <a:gd name="T3" fmla="*/ 4 h 4"/>
                  <a:gd name="T4" fmla="*/ 0 w 48"/>
                  <a:gd name="T5" fmla="*/ 3 h 4"/>
                  <a:gd name="T6" fmla="*/ 0 w 48"/>
                  <a:gd name="T7" fmla="*/ 0 h 4"/>
                  <a:gd name="T8" fmla="*/ 48 w 4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">
                    <a:moveTo>
                      <a:pt x="48" y="3"/>
                    </a:moveTo>
                    <a:lnTo>
                      <a:pt x="48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D8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6" name="Freeform 341"/>
              <p:cNvSpPr>
                <a:spLocks/>
              </p:cNvSpPr>
              <p:nvPr/>
            </p:nvSpPr>
            <p:spPr bwMode="auto">
              <a:xfrm>
                <a:off x="1361" y="2238"/>
                <a:ext cx="50" cy="13"/>
              </a:xfrm>
              <a:custGeom>
                <a:avLst/>
                <a:gdLst>
                  <a:gd name="T0" fmla="*/ 48 w 50"/>
                  <a:gd name="T1" fmla="*/ 1 h 13"/>
                  <a:gd name="T2" fmla="*/ 50 w 50"/>
                  <a:gd name="T3" fmla="*/ 13 h 13"/>
                  <a:gd name="T4" fmla="*/ 0 w 50"/>
                  <a:gd name="T5" fmla="*/ 12 h 13"/>
                  <a:gd name="T6" fmla="*/ 0 w 50"/>
                  <a:gd name="T7" fmla="*/ 0 h 13"/>
                  <a:gd name="T8" fmla="*/ 48 w 5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3">
                    <a:moveTo>
                      <a:pt x="48" y="1"/>
                    </a:moveTo>
                    <a:lnTo>
                      <a:pt x="50" y="13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DA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7" name="Freeform 342"/>
              <p:cNvSpPr>
                <a:spLocks/>
              </p:cNvSpPr>
              <p:nvPr/>
            </p:nvSpPr>
            <p:spPr bwMode="auto">
              <a:xfrm>
                <a:off x="1361" y="2238"/>
                <a:ext cx="50" cy="3"/>
              </a:xfrm>
              <a:custGeom>
                <a:avLst/>
                <a:gdLst>
                  <a:gd name="T0" fmla="*/ 48 w 50"/>
                  <a:gd name="T1" fmla="*/ 1 h 3"/>
                  <a:gd name="T2" fmla="*/ 50 w 50"/>
                  <a:gd name="T3" fmla="*/ 3 h 3"/>
                  <a:gd name="T4" fmla="*/ 0 w 50"/>
                  <a:gd name="T5" fmla="*/ 2 h 3"/>
                  <a:gd name="T6" fmla="*/ 0 w 50"/>
                  <a:gd name="T7" fmla="*/ 0 h 3"/>
                  <a:gd name="T8" fmla="*/ 48 w 50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48" y="1"/>
                    </a:moveTo>
                    <a:lnTo>
                      <a:pt x="5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DA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8" name="Freeform 343"/>
              <p:cNvSpPr>
                <a:spLocks/>
              </p:cNvSpPr>
              <p:nvPr/>
            </p:nvSpPr>
            <p:spPr bwMode="auto">
              <a:xfrm>
                <a:off x="1361" y="2240"/>
                <a:ext cx="50" cy="4"/>
              </a:xfrm>
              <a:custGeom>
                <a:avLst/>
                <a:gdLst>
                  <a:gd name="T0" fmla="*/ 50 w 50"/>
                  <a:gd name="T1" fmla="*/ 1 h 4"/>
                  <a:gd name="T2" fmla="*/ 50 w 50"/>
                  <a:gd name="T3" fmla="*/ 4 h 4"/>
                  <a:gd name="T4" fmla="*/ 0 w 50"/>
                  <a:gd name="T5" fmla="*/ 3 h 4"/>
                  <a:gd name="T6" fmla="*/ 0 w 50"/>
                  <a:gd name="T7" fmla="*/ 0 h 4"/>
                  <a:gd name="T8" fmla="*/ 50 w 5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">
                    <a:moveTo>
                      <a:pt x="50" y="1"/>
                    </a:moveTo>
                    <a:lnTo>
                      <a:pt x="5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DA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9" name="Freeform 344"/>
              <p:cNvSpPr>
                <a:spLocks/>
              </p:cNvSpPr>
              <p:nvPr/>
            </p:nvSpPr>
            <p:spPr bwMode="auto">
              <a:xfrm>
                <a:off x="1361" y="2243"/>
                <a:ext cx="50" cy="3"/>
              </a:xfrm>
              <a:custGeom>
                <a:avLst/>
                <a:gdLst>
                  <a:gd name="T0" fmla="*/ 50 w 50"/>
                  <a:gd name="T1" fmla="*/ 1 h 3"/>
                  <a:gd name="T2" fmla="*/ 50 w 50"/>
                  <a:gd name="T3" fmla="*/ 3 h 3"/>
                  <a:gd name="T4" fmla="*/ 0 w 50"/>
                  <a:gd name="T5" fmla="*/ 2 h 3"/>
                  <a:gd name="T6" fmla="*/ 0 w 50"/>
                  <a:gd name="T7" fmla="*/ 0 h 3"/>
                  <a:gd name="T8" fmla="*/ 50 w 50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50" y="1"/>
                    </a:moveTo>
                    <a:lnTo>
                      <a:pt x="5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DB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0" name="Freeform 345"/>
              <p:cNvSpPr>
                <a:spLocks/>
              </p:cNvSpPr>
              <p:nvPr/>
            </p:nvSpPr>
            <p:spPr bwMode="auto">
              <a:xfrm>
                <a:off x="1361" y="2245"/>
                <a:ext cx="50" cy="3"/>
              </a:xfrm>
              <a:custGeom>
                <a:avLst/>
                <a:gdLst>
                  <a:gd name="T0" fmla="*/ 50 w 50"/>
                  <a:gd name="T1" fmla="*/ 1 h 3"/>
                  <a:gd name="T2" fmla="*/ 50 w 50"/>
                  <a:gd name="T3" fmla="*/ 3 h 3"/>
                  <a:gd name="T4" fmla="*/ 0 w 50"/>
                  <a:gd name="T5" fmla="*/ 2 h 3"/>
                  <a:gd name="T6" fmla="*/ 0 w 50"/>
                  <a:gd name="T7" fmla="*/ 0 h 3"/>
                  <a:gd name="T8" fmla="*/ 50 w 50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50" y="1"/>
                    </a:moveTo>
                    <a:lnTo>
                      <a:pt x="5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DC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1" name="Freeform 346"/>
              <p:cNvSpPr>
                <a:spLocks/>
              </p:cNvSpPr>
              <p:nvPr/>
            </p:nvSpPr>
            <p:spPr bwMode="auto">
              <a:xfrm>
                <a:off x="1361" y="2247"/>
                <a:ext cx="50" cy="4"/>
              </a:xfrm>
              <a:custGeom>
                <a:avLst/>
                <a:gdLst>
                  <a:gd name="T0" fmla="*/ 50 w 50"/>
                  <a:gd name="T1" fmla="*/ 1 h 4"/>
                  <a:gd name="T2" fmla="*/ 50 w 50"/>
                  <a:gd name="T3" fmla="*/ 4 h 4"/>
                  <a:gd name="T4" fmla="*/ 0 w 50"/>
                  <a:gd name="T5" fmla="*/ 3 h 4"/>
                  <a:gd name="T6" fmla="*/ 0 w 50"/>
                  <a:gd name="T7" fmla="*/ 0 h 4"/>
                  <a:gd name="T8" fmla="*/ 50 w 5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">
                    <a:moveTo>
                      <a:pt x="50" y="1"/>
                    </a:moveTo>
                    <a:lnTo>
                      <a:pt x="5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DD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2" name="Freeform 347"/>
              <p:cNvSpPr>
                <a:spLocks/>
              </p:cNvSpPr>
              <p:nvPr/>
            </p:nvSpPr>
            <p:spPr bwMode="auto">
              <a:xfrm>
                <a:off x="1361" y="2250"/>
                <a:ext cx="51" cy="13"/>
              </a:xfrm>
              <a:custGeom>
                <a:avLst/>
                <a:gdLst>
                  <a:gd name="T0" fmla="*/ 50 w 51"/>
                  <a:gd name="T1" fmla="*/ 1 h 13"/>
                  <a:gd name="T2" fmla="*/ 51 w 51"/>
                  <a:gd name="T3" fmla="*/ 13 h 13"/>
                  <a:gd name="T4" fmla="*/ 1 w 51"/>
                  <a:gd name="T5" fmla="*/ 11 h 13"/>
                  <a:gd name="T6" fmla="*/ 0 w 51"/>
                  <a:gd name="T7" fmla="*/ 0 h 13"/>
                  <a:gd name="T8" fmla="*/ 50 w 5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3">
                    <a:moveTo>
                      <a:pt x="50" y="1"/>
                    </a:moveTo>
                    <a:lnTo>
                      <a:pt x="51" y="13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DF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3" name="Freeform 348"/>
              <p:cNvSpPr>
                <a:spLocks/>
              </p:cNvSpPr>
              <p:nvPr/>
            </p:nvSpPr>
            <p:spPr bwMode="auto">
              <a:xfrm>
                <a:off x="1361" y="2250"/>
                <a:ext cx="50" cy="7"/>
              </a:xfrm>
              <a:custGeom>
                <a:avLst/>
                <a:gdLst>
                  <a:gd name="T0" fmla="*/ 50 w 50"/>
                  <a:gd name="T1" fmla="*/ 1 h 7"/>
                  <a:gd name="T2" fmla="*/ 50 w 50"/>
                  <a:gd name="T3" fmla="*/ 7 h 7"/>
                  <a:gd name="T4" fmla="*/ 1 w 50"/>
                  <a:gd name="T5" fmla="*/ 5 h 7"/>
                  <a:gd name="T6" fmla="*/ 0 w 50"/>
                  <a:gd name="T7" fmla="*/ 0 h 7"/>
                  <a:gd name="T8" fmla="*/ 50 w 5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">
                    <a:moveTo>
                      <a:pt x="50" y="1"/>
                    </a:moveTo>
                    <a:lnTo>
                      <a:pt x="50" y="7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DF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4" name="Freeform 349"/>
              <p:cNvSpPr>
                <a:spLocks/>
              </p:cNvSpPr>
              <p:nvPr/>
            </p:nvSpPr>
            <p:spPr bwMode="auto">
              <a:xfrm>
                <a:off x="1362" y="2255"/>
                <a:ext cx="50" cy="8"/>
              </a:xfrm>
              <a:custGeom>
                <a:avLst/>
                <a:gdLst>
                  <a:gd name="T0" fmla="*/ 49 w 50"/>
                  <a:gd name="T1" fmla="*/ 2 h 8"/>
                  <a:gd name="T2" fmla="*/ 50 w 50"/>
                  <a:gd name="T3" fmla="*/ 8 h 8"/>
                  <a:gd name="T4" fmla="*/ 0 w 50"/>
                  <a:gd name="T5" fmla="*/ 6 h 8"/>
                  <a:gd name="T6" fmla="*/ 0 w 50"/>
                  <a:gd name="T7" fmla="*/ 0 h 8"/>
                  <a:gd name="T8" fmla="*/ 49 w 5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8">
                    <a:moveTo>
                      <a:pt x="49" y="2"/>
                    </a:moveTo>
                    <a:lnTo>
                      <a:pt x="5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E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5" name="Freeform 350"/>
              <p:cNvSpPr>
                <a:spLocks/>
              </p:cNvSpPr>
              <p:nvPr/>
            </p:nvSpPr>
            <p:spPr bwMode="auto">
              <a:xfrm>
                <a:off x="1362" y="2261"/>
                <a:ext cx="51" cy="13"/>
              </a:xfrm>
              <a:custGeom>
                <a:avLst/>
                <a:gdLst>
                  <a:gd name="T0" fmla="*/ 50 w 51"/>
                  <a:gd name="T1" fmla="*/ 2 h 13"/>
                  <a:gd name="T2" fmla="*/ 51 w 51"/>
                  <a:gd name="T3" fmla="*/ 13 h 13"/>
                  <a:gd name="T4" fmla="*/ 3 w 51"/>
                  <a:gd name="T5" fmla="*/ 11 h 13"/>
                  <a:gd name="T6" fmla="*/ 0 w 51"/>
                  <a:gd name="T7" fmla="*/ 0 h 13"/>
                  <a:gd name="T8" fmla="*/ 50 w 51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3">
                    <a:moveTo>
                      <a:pt x="50" y="2"/>
                    </a:moveTo>
                    <a:lnTo>
                      <a:pt x="51" y="13"/>
                    </a:lnTo>
                    <a:lnTo>
                      <a:pt x="3" y="11"/>
                    </a:lnTo>
                    <a:lnTo>
                      <a:pt x="0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E1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6" name="Freeform 351"/>
              <p:cNvSpPr>
                <a:spLocks/>
              </p:cNvSpPr>
              <p:nvPr/>
            </p:nvSpPr>
            <p:spPr bwMode="auto">
              <a:xfrm>
                <a:off x="1365" y="2272"/>
                <a:ext cx="50" cy="12"/>
              </a:xfrm>
              <a:custGeom>
                <a:avLst/>
                <a:gdLst>
                  <a:gd name="T0" fmla="*/ 48 w 50"/>
                  <a:gd name="T1" fmla="*/ 2 h 12"/>
                  <a:gd name="T2" fmla="*/ 50 w 50"/>
                  <a:gd name="T3" fmla="*/ 12 h 12"/>
                  <a:gd name="T4" fmla="*/ 1 w 50"/>
                  <a:gd name="T5" fmla="*/ 11 h 12"/>
                  <a:gd name="T6" fmla="*/ 0 w 50"/>
                  <a:gd name="T7" fmla="*/ 0 h 12"/>
                  <a:gd name="T8" fmla="*/ 48 w 5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">
                    <a:moveTo>
                      <a:pt x="48" y="2"/>
                    </a:moveTo>
                    <a:lnTo>
                      <a:pt x="50" y="12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E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7" name="Freeform 352"/>
              <p:cNvSpPr>
                <a:spLocks/>
              </p:cNvSpPr>
              <p:nvPr/>
            </p:nvSpPr>
            <p:spPr bwMode="auto">
              <a:xfrm>
                <a:off x="1365" y="2272"/>
                <a:ext cx="49" cy="5"/>
              </a:xfrm>
              <a:custGeom>
                <a:avLst/>
                <a:gdLst>
                  <a:gd name="T0" fmla="*/ 48 w 49"/>
                  <a:gd name="T1" fmla="*/ 2 h 5"/>
                  <a:gd name="T2" fmla="*/ 49 w 49"/>
                  <a:gd name="T3" fmla="*/ 5 h 5"/>
                  <a:gd name="T4" fmla="*/ 0 w 49"/>
                  <a:gd name="T5" fmla="*/ 2 h 5"/>
                  <a:gd name="T6" fmla="*/ 0 w 49"/>
                  <a:gd name="T7" fmla="*/ 0 h 5"/>
                  <a:gd name="T8" fmla="*/ 48 w 4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">
                    <a:moveTo>
                      <a:pt x="48" y="2"/>
                    </a:moveTo>
                    <a:lnTo>
                      <a:pt x="49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E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8" name="Freeform 353"/>
              <p:cNvSpPr>
                <a:spLocks/>
              </p:cNvSpPr>
              <p:nvPr/>
            </p:nvSpPr>
            <p:spPr bwMode="auto">
              <a:xfrm>
                <a:off x="1365" y="2274"/>
                <a:ext cx="49" cy="5"/>
              </a:xfrm>
              <a:custGeom>
                <a:avLst/>
                <a:gdLst>
                  <a:gd name="T0" fmla="*/ 49 w 49"/>
                  <a:gd name="T1" fmla="*/ 3 h 5"/>
                  <a:gd name="T2" fmla="*/ 49 w 49"/>
                  <a:gd name="T3" fmla="*/ 5 h 5"/>
                  <a:gd name="T4" fmla="*/ 0 w 49"/>
                  <a:gd name="T5" fmla="*/ 3 h 5"/>
                  <a:gd name="T6" fmla="*/ 0 w 49"/>
                  <a:gd name="T7" fmla="*/ 0 h 5"/>
                  <a:gd name="T8" fmla="*/ 49 w 4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">
                    <a:moveTo>
                      <a:pt x="49" y="3"/>
                    </a:moveTo>
                    <a:lnTo>
                      <a:pt x="49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D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9" name="Freeform 354"/>
              <p:cNvSpPr>
                <a:spLocks/>
              </p:cNvSpPr>
              <p:nvPr/>
            </p:nvSpPr>
            <p:spPr bwMode="auto">
              <a:xfrm>
                <a:off x="1365" y="2277"/>
                <a:ext cx="49" cy="4"/>
              </a:xfrm>
              <a:custGeom>
                <a:avLst/>
                <a:gdLst>
                  <a:gd name="T0" fmla="*/ 49 w 49"/>
                  <a:gd name="T1" fmla="*/ 2 h 4"/>
                  <a:gd name="T2" fmla="*/ 49 w 49"/>
                  <a:gd name="T3" fmla="*/ 4 h 4"/>
                  <a:gd name="T4" fmla="*/ 1 w 49"/>
                  <a:gd name="T5" fmla="*/ 3 h 4"/>
                  <a:gd name="T6" fmla="*/ 0 w 49"/>
                  <a:gd name="T7" fmla="*/ 0 h 4"/>
                  <a:gd name="T8" fmla="*/ 49 w 4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">
                    <a:moveTo>
                      <a:pt x="49" y="2"/>
                    </a:moveTo>
                    <a:lnTo>
                      <a:pt x="49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DE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0" name="Freeform 355"/>
              <p:cNvSpPr>
                <a:spLocks/>
              </p:cNvSpPr>
              <p:nvPr/>
            </p:nvSpPr>
            <p:spPr bwMode="auto">
              <a:xfrm>
                <a:off x="1366" y="2280"/>
                <a:ext cx="49" cy="4"/>
              </a:xfrm>
              <a:custGeom>
                <a:avLst/>
                <a:gdLst>
                  <a:gd name="T0" fmla="*/ 48 w 49"/>
                  <a:gd name="T1" fmla="*/ 1 h 4"/>
                  <a:gd name="T2" fmla="*/ 49 w 49"/>
                  <a:gd name="T3" fmla="*/ 4 h 4"/>
                  <a:gd name="T4" fmla="*/ 0 w 49"/>
                  <a:gd name="T5" fmla="*/ 3 h 4"/>
                  <a:gd name="T6" fmla="*/ 0 w 49"/>
                  <a:gd name="T7" fmla="*/ 0 h 4"/>
                  <a:gd name="T8" fmla="*/ 48 w 4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">
                    <a:moveTo>
                      <a:pt x="48" y="1"/>
                    </a:moveTo>
                    <a:lnTo>
                      <a:pt x="49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DD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1" name="Freeform 356"/>
              <p:cNvSpPr>
                <a:spLocks/>
              </p:cNvSpPr>
              <p:nvPr/>
            </p:nvSpPr>
            <p:spPr bwMode="auto">
              <a:xfrm>
                <a:off x="1366" y="2283"/>
                <a:ext cx="51" cy="10"/>
              </a:xfrm>
              <a:custGeom>
                <a:avLst/>
                <a:gdLst>
                  <a:gd name="T0" fmla="*/ 49 w 51"/>
                  <a:gd name="T1" fmla="*/ 1 h 10"/>
                  <a:gd name="T2" fmla="*/ 51 w 51"/>
                  <a:gd name="T3" fmla="*/ 10 h 10"/>
                  <a:gd name="T4" fmla="*/ 2 w 51"/>
                  <a:gd name="T5" fmla="*/ 8 h 10"/>
                  <a:gd name="T6" fmla="*/ 0 w 51"/>
                  <a:gd name="T7" fmla="*/ 0 h 10"/>
                  <a:gd name="T8" fmla="*/ 49 w 51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0">
                    <a:moveTo>
                      <a:pt x="49" y="1"/>
                    </a:moveTo>
                    <a:lnTo>
                      <a:pt x="51" y="10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DC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2" name="Freeform 357"/>
              <p:cNvSpPr>
                <a:spLocks/>
              </p:cNvSpPr>
              <p:nvPr/>
            </p:nvSpPr>
            <p:spPr bwMode="auto">
              <a:xfrm>
                <a:off x="1366" y="2283"/>
                <a:ext cx="49" cy="3"/>
              </a:xfrm>
              <a:custGeom>
                <a:avLst/>
                <a:gdLst>
                  <a:gd name="T0" fmla="*/ 49 w 49"/>
                  <a:gd name="T1" fmla="*/ 1 h 3"/>
                  <a:gd name="T2" fmla="*/ 49 w 49"/>
                  <a:gd name="T3" fmla="*/ 3 h 3"/>
                  <a:gd name="T4" fmla="*/ 1 w 49"/>
                  <a:gd name="T5" fmla="*/ 1 h 3"/>
                  <a:gd name="T6" fmla="*/ 0 w 49"/>
                  <a:gd name="T7" fmla="*/ 0 h 3"/>
                  <a:gd name="T8" fmla="*/ 49 w 4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">
                    <a:moveTo>
                      <a:pt x="49" y="1"/>
                    </a:moveTo>
                    <a:lnTo>
                      <a:pt x="49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DC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3" name="Freeform 358"/>
              <p:cNvSpPr>
                <a:spLocks/>
              </p:cNvSpPr>
              <p:nvPr/>
            </p:nvSpPr>
            <p:spPr bwMode="auto">
              <a:xfrm>
                <a:off x="1367" y="2284"/>
                <a:ext cx="48" cy="3"/>
              </a:xfrm>
              <a:custGeom>
                <a:avLst/>
                <a:gdLst>
                  <a:gd name="T0" fmla="*/ 48 w 48"/>
                  <a:gd name="T1" fmla="*/ 2 h 3"/>
                  <a:gd name="T2" fmla="*/ 48 w 48"/>
                  <a:gd name="T3" fmla="*/ 3 h 3"/>
                  <a:gd name="T4" fmla="*/ 0 w 48"/>
                  <a:gd name="T5" fmla="*/ 2 h 3"/>
                  <a:gd name="T6" fmla="*/ 0 w 48"/>
                  <a:gd name="T7" fmla="*/ 0 h 3"/>
                  <a:gd name="T8" fmla="*/ 48 w 48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">
                    <a:moveTo>
                      <a:pt x="48" y="2"/>
                    </a:moveTo>
                    <a:lnTo>
                      <a:pt x="48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DA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4" name="Freeform 359"/>
              <p:cNvSpPr>
                <a:spLocks/>
              </p:cNvSpPr>
              <p:nvPr/>
            </p:nvSpPr>
            <p:spPr bwMode="auto">
              <a:xfrm>
                <a:off x="1367" y="2286"/>
                <a:ext cx="50" cy="4"/>
              </a:xfrm>
              <a:custGeom>
                <a:avLst/>
                <a:gdLst>
                  <a:gd name="T0" fmla="*/ 48 w 50"/>
                  <a:gd name="T1" fmla="*/ 1 h 4"/>
                  <a:gd name="T2" fmla="*/ 50 w 50"/>
                  <a:gd name="T3" fmla="*/ 4 h 4"/>
                  <a:gd name="T4" fmla="*/ 0 w 50"/>
                  <a:gd name="T5" fmla="*/ 1 h 4"/>
                  <a:gd name="T6" fmla="*/ 0 w 50"/>
                  <a:gd name="T7" fmla="*/ 0 h 4"/>
                  <a:gd name="T8" fmla="*/ 48 w 5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">
                    <a:moveTo>
                      <a:pt x="48" y="1"/>
                    </a:moveTo>
                    <a:lnTo>
                      <a:pt x="5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D9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5" name="Freeform 360"/>
              <p:cNvSpPr>
                <a:spLocks/>
              </p:cNvSpPr>
              <p:nvPr/>
            </p:nvSpPr>
            <p:spPr bwMode="auto">
              <a:xfrm>
                <a:off x="1367" y="2287"/>
                <a:ext cx="50" cy="4"/>
              </a:xfrm>
              <a:custGeom>
                <a:avLst/>
                <a:gdLst>
                  <a:gd name="T0" fmla="*/ 50 w 50"/>
                  <a:gd name="T1" fmla="*/ 3 h 4"/>
                  <a:gd name="T2" fmla="*/ 50 w 50"/>
                  <a:gd name="T3" fmla="*/ 4 h 4"/>
                  <a:gd name="T4" fmla="*/ 1 w 50"/>
                  <a:gd name="T5" fmla="*/ 3 h 4"/>
                  <a:gd name="T6" fmla="*/ 0 w 50"/>
                  <a:gd name="T7" fmla="*/ 0 h 4"/>
                  <a:gd name="T8" fmla="*/ 50 w 50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">
                    <a:moveTo>
                      <a:pt x="50" y="3"/>
                    </a:moveTo>
                    <a:lnTo>
                      <a:pt x="50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D7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6" name="Freeform 361"/>
              <p:cNvSpPr>
                <a:spLocks/>
              </p:cNvSpPr>
              <p:nvPr/>
            </p:nvSpPr>
            <p:spPr bwMode="auto">
              <a:xfrm>
                <a:off x="1368" y="2290"/>
                <a:ext cx="49" cy="3"/>
              </a:xfrm>
              <a:custGeom>
                <a:avLst/>
                <a:gdLst>
                  <a:gd name="T0" fmla="*/ 49 w 49"/>
                  <a:gd name="T1" fmla="*/ 1 h 3"/>
                  <a:gd name="T2" fmla="*/ 49 w 49"/>
                  <a:gd name="T3" fmla="*/ 3 h 3"/>
                  <a:gd name="T4" fmla="*/ 0 w 49"/>
                  <a:gd name="T5" fmla="*/ 1 h 3"/>
                  <a:gd name="T6" fmla="*/ 0 w 49"/>
                  <a:gd name="T7" fmla="*/ 0 h 3"/>
                  <a:gd name="T8" fmla="*/ 49 w 4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">
                    <a:moveTo>
                      <a:pt x="49" y="1"/>
                    </a:moveTo>
                    <a:lnTo>
                      <a:pt x="49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D6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7" name="Freeform 362"/>
              <p:cNvSpPr>
                <a:spLocks/>
              </p:cNvSpPr>
              <p:nvPr/>
            </p:nvSpPr>
            <p:spPr bwMode="auto">
              <a:xfrm>
                <a:off x="1368" y="2291"/>
                <a:ext cx="51" cy="9"/>
              </a:xfrm>
              <a:custGeom>
                <a:avLst/>
                <a:gdLst>
                  <a:gd name="T0" fmla="*/ 49 w 51"/>
                  <a:gd name="T1" fmla="*/ 2 h 9"/>
                  <a:gd name="T2" fmla="*/ 51 w 51"/>
                  <a:gd name="T3" fmla="*/ 9 h 9"/>
                  <a:gd name="T4" fmla="*/ 3 w 51"/>
                  <a:gd name="T5" fmla="*/ 8 h 9"/>
                  <a:gd name="T6" fmla="*/ 0 w 51"/>
                  <a:gd name="T7" fmla="*/ 0 h 9"/>
                  <a:gd name="T8" fmla="*/ 49 w 51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9">
                    <a:moveTo>
                      <a:pt x="49" y="2"/>
                    </a:moveTo>
                    <a:lnTo>
                      <a:pt x="51" y="9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D5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8" name="Freeform 363"/>
              <p:cNvSpPr>
                <a:spLocks/>
              </p:cNvSpPr>
              <p:nvPr/>
            </p:nvSpPr>
            <p:spPr bwMode="auto">
              <a:xfrm>
                <a:off x="1368" y="2291"/>
                <a:ext cx="50" cy="3"/>
              </a:xfrm>
              <a:custGeom>
                <a:avLst/>
                <a:gdLst>
                  <a:gd name="T0" fmla="*/ 49 w 50"/>
                  <a:gd name="T1" fmla="*/ 2 h 3"/>
                  <a:gd name="T2" fmla="*/ 50 w 50"/>
                  <a:gd name="T3" fmla="*/ 3 h 3"/>
                  <a:gd name="T4" fmla="*/ 1 w 50"/>
                  <a:gd name="T5" fmla="*/ 2 h 3"/>
                  <a:gd name="T6" fmla="*/ 0 w 50"/>
                  <a:gd name="T7" fmla="*/ 0 h 3"/>
                  <a:gd name="T8" fmla="*/ 49 w 50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49" y="2"/>
                    </a:moveTo>
                    <a:lnTo>
                      <a:pt x="50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D5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9" name="Freeform 364"/>
              <p:cNvSpPr>
                <a:spLocks/>
              </p:cNvSpPr>
              <p:nvPr/>
            </p:nvSpPr>
            <p:spPr bwMode="auto">
              <a:xfrm>
                <a:off x="1369" y="2293"/>
                <a:ext cx="49" cy="4"/>
              </a:xfrm>
              <a:custGeom>
                <a:avLst/>
                <a:gdLst>
                  <a:gd name="T0" fmla="*/ 49 w 49"/>
                  <a:gd name="T1" fmla="*/ 1 h 4"/>
                  <a:gd name="T2" fmla="*/ 49 w 49"/>
                  <a:gd name="T3" fmla="*/ 4 h 4"/>
                  <a:gd name="T4" fmla="*/ 0 w 49"/>
                  <a:gd name="T5" fmla="*/ 1 h 4"/>
                  <a:gd name="T6" fmla="*/ 0 w 49"/>
                  <a:gd name="T7" fmla="*/ 0 h 4"/>
                  <a:gd name="T8" fmla="*/ 49 w 4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">
                    <a:moveTo>
                      <a:pt x="49" y="1"/>
                    </a:moveTo>
                    <a:lnTo>
                      <a:pt x="49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D3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0" name="Freeform 365"/>
              <p:cNvSpPr>
                <a:spLocks/>
              </p:cNvSpPr>
              <p:nvPr/>
            </p:nvSpPr>
            <p:spPr bwMode="auto">
              <a:xfrm>
                <a:off x="1369" y="2294"/>
                <a:ext cx="50" cy="5"/>
              </a:xfrm>
              <a:custGeom>
                <a:avLst/>
                <a:gdLst>
                  <a:gd name="T0" fmla="*/ 49 w 50"/>
                  <a:gd name="T1" fmla="*/ 3 h 5"/>
                  <a:gd name="T2" fmla="*/ 50 w 50"/>
                  <a:gd name="T3" fmla="*/ 5 h 5"/>
                  <a:gd name="T4" fmla="*/ 0 w 50"/>
                  <a:gd name="T5" fmla="*/ 3 h 5"/>
                  <a:gd name="T6" fmla="*/ 0 w 50"/>
                  <a:gd name="T7" fmla="*/ 0 h 5"/>
                  <a:gd name="T8" fmla="*/ 49 w 50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">
                    <a:moveTo>
                      <a:pt x="49" y="3"/>
                    </a:moveTo>
                    <a:lnTo>
                      <a:pt x="5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D1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1" name="Freeform 366"/>
              <p:cNvSpPr>
                <a:spLocks/>
              </p:cNvSpPr>
              <p:nvPr/>
            </p:nvSpPr>
            <p:spPr bwMode="auto">
              <a:xfrm>
                <a:off x="1369" y="2297"/>
                <a:ext cx="50" cy="3"/>
              </a:xfrm>
              <a:custGeom>
                <a:avLst/>
                <a:gdLst>
                  <a:gd name="T0" fmla="*/ 50 w 50"/>
                  <a:gd name="T1" fmla="*/ 2 h 3"/>
                  <a:gd name="T2" fmla="*/ 50 w 50"/>
                  <a:gd name="T3" fmla="*/ 3 h 3"/>
                  <a:gd name="T4" fmla="*/ 2 w 50"/>
                  <a:gd name="T5" fmla="*/ 2 h 3"/>
                  <a:gd name="T6" fmla="*/ 0 w 50"/>
                  <a:gd name="T7" fmla="*/ 0 h 3"/>
                  <a:gd name="T8" fmla="*/ 50 w 50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50" y="2"/>
                    </a:moveTo>
                    <a:lnTo>
                      <a:pt x="50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CF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2" name="Freeform 367"/>
              <p:cNvSpPr>
                <a:spLocks/>
              </p:cNvSpPr>
              <p:nvPr/>
            </p:nvSpPr>
            <p:spPr bwMode="auto">
              <a:xfrm>
                <a:off x="1371" y="2299"/>
                <a:ext cx="51" cy="7"/>
              </a:xfrm>
              <a:custGeom>
                <a:avLst/>
                <a:gdLst>
                  <a:gd name="T0" fmla="*/ 48 w 51"/>
                  <a:gd name="T1" fmla="*/ 1 h 7"/>
                  <a:gd name="T2" fmla="*/ 51 w 51"/>
                  <a:gd name="T3" fmla="*/ 7 h 7"/>
                  <a:gd name="T4" fmla="*/ 2 w 51"/>
                  <a:gd name="T5" fmla="*/ 5 h 7"/>
                  <a:gd name="T6" fmla="*/ 0 w 51"/>
                  <a:gd name="T7" fmla="*/ 0 h 7"/>
                  <a:gd name="T8" fmla="*/ 48 w 5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">
                    <a:moveTo>
                      <a:pt x="48" y="1"/>
                    </a:moveTo>
                    <a:lnTo>
                      <a:pt x="51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CD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3" name="Freeform 368"/>
              <p:cNvSpPr>
                <a:spLocks/>
              </p:cNvSpPr>
              <p:nvPr/>
            </p:nvSpPr>
            <p:spPr bwMode="auto">
              <a:xfrm>
                <a:off x="1371" y="2299"/>
                <a:ext cx="49" cy="4"/>
              </a:xfrm>
              <a:custGeom>
                <a:avLst/>
                <a:gdLst>
                  <a:gd name="T0" fmla="*/ 48 w 49"/>
                  <a:gd name="T1" fmla="*/ 1 h 4"/>
                  <a:gd name="T2" fmla="*/ 49 w 49"/>
                  <a:gd name="T3" fmla="*/ 4 h 4"/>
                  <a:gd name="T4" fmla="*/ 1 w 49"/>
                  <a:gd name="T5" fmla="*/ 1 h 4"/>
                  <a:gd name="T6" fmla="*/ 0 w 49"/>
                  <a:gd name="T7" fmla="*/ 0 h 4"/>
                  <a:gd name="T8" fmla="*/ 48 w 4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">
                    <a:moveTo>
                      <a:pt x="48" y="1"/>
                    </a:moveTo>
                    <a:lnTo>
                      <a:pt x="49" y="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CD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4" name="Freeform 369"/>
              <p:cNvSpPr>
                <a:spLocks/>
              </p:cNvSpPr>
              <p:nvPr/>
            </p:nvSpPr>
            <p:spPr bwMode="auto">
              <a:xfrm>
                <a:off x="1372" y="2300"/>
                <a:ext cx="49" cy="4"/>
              </a:xfrm>
              <a:custGeom>
                <a:avLst/>
                <a:gdLst>
                  <a:gd name="T0" fmla="*/ 48 w 49"/>
                  <a:gd name="T1" fmla="*/ 3 h 4"/>
                  <a:gd name="T2" fmla="*/ 49 w 49"/>
                  <a:gd name="T3" fmla="*/ 4 h 4"/>
                  <a:gd name="T4" fmla="*/ 0 w 49"/>
                  <a:gd name="T5" fmla="*/ 3 h 4"/>
                  <a:gd name="T6" fmla="*/ 0 w 49"/>
                  <a:gd name="T7" fmla="*/ 0 h 4"/>
                  <a:gd name="T8" fmla="*/ 48 w 4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">
                    <a:moveTo>
                      <a:pt x="48" y="3"/>
                    </a:moveTo>
                    <a:lnTo>
                      <a:pt x="49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9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5" name="Freeform 370"/>
              <p:cNvSpPr>
                <a:spLocks/>
              </p:cNvSpPr>
              <p:nvPr/>
            </p:nvSpPr>
            <p:spPr bwMode="auto">
              <a:xfrm>
                <a:off x="1372" y="2303"/>
                <a:ext cx="50" cy="3"/>
              </a:xfrm>
              <a:custGeom>
                <a:avLst/>
                <a:gdLst>
                  <a:gd name="T0" fmla="*/ 49 w 50"/>
                  <a:gd name="T1" fmla="*/ 1 h 3"/>
                  <a:gd name="T2" fmla="*/ 50 w 50"/>
                  <a:gd name="T3" fmla="*/ 3 h 3"/>
                  <a:gd name="T4" fmla="*/ 1 w 50"/>
                  <a:gd name="T5" fmla="*/ 1 h 3"/>
                  <a:gd name="T6" fmla="*/ 0 w 50"/>
                  <a:gd name="T7" fmla="*/ 0 h 3"/>
                  <a:gd name="T8" fmla="*/ 49 w 50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">
                    <a:moveTo>
                      <a:pt x="49" y="1"/>
                    </a:moveTo>
                    <a:lnTo>
                      <a:pt x="50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C5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6" name="Freeform 371"/>
              <p:cNvSpPr>
                <a:spLocks/>
              </p:cNvSpPr>
              <p:nvPr/>
            </p:nvSpPr>
            <p:spPr bwMode="auto">
              <a:xfrm>
                <a:off x="1373" y="2304"/>
                <a:ext cx="52" cy="6"/>
              </a:xfrm>
              <a:custGeom>
                <a:avLst/>
                <a:gdLst>
                  <a:gd name="T0" fmla="*/ 49 w 52"/>
                  <a:gd name="T1" fmla="*/ 2 h 6"/>
                  <a:gd name="T2" fmla="*/ 52 w 52"/>
                  <a:gd name="T3" fmla="*/ 6 h 6"/>
                  <a:gd name="T4" fmla="*/ 2 w 52"/>
                  <a:gd name="T5" fmla="*/ 3 h 6"/>
                  <a:gd name="T6" fmla="*/ 0 w 52"/>
                  <a:gd name="T7" fmla="*/ 0 h 6"/>
                  <a:gd name="T8" fmla="*/ 49 w 5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">
                    <a:moveTo>
                      <a:pt x="49" y="2"/>
                    </a:moveTo>
                    <a:lnTo>
                      <a:pt x="52" y="6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C2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7" name="Freeform 372"/>
              <p:cNvSpPr>
                <a:spLocks/>
              </p:cNvSpPr>
              <p:nvPr/>
            </p:nvSpPr>
            <p:spPr bwMode="auto">
              <a:xfrm>
                <a:off x="1373" y="2304"/>
                <a:ext cx="51" cy="3"/>
              </a:xfrm>
              <a:custGeom>
                <a:avLst/>
                <a:gdLst>
                  <a:gd name="T0" fmla="*/ 49 w 51"/>
                  <a:gd name="T1" fmla="*/ 2 h 3"/>
                  <a:gd name="T2" fmla="*/ 51 w 51"/>
                  <a:gd name="T3" fmla="*/ 3 h 3"/>
                  <a:gd name="T4" fmla="*/ 1 w 51"/>
                  <a:gd name="T5" fmla="*/ 2 h 3"/>
                  <a:gd name="T6" fmla="*/ 0 w 51"/>
                  <a:gd name="T7" fmla="*/ 0 h 3"/>
                  <a:gd name="T8" fmla="*/ 49 w 5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">
                    <a:moveTo>
                      <a:pt x="49" y="2"/>
                    </a:moveTo>
                    <a:lnTo>
                      <a:pt x="5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C2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8" name="Freeform 373"/>
              <p:cNvSpPr>
                <a:spLocks/>
              </p:cNvSpPr>
              <p:nvPr/>
            </p:nvSpPr>
            <p:spPr bwMode="auto">
              <a:xfrm>
                <a:off x="1374" y="2306"/>
                <a:ext cx="51" cy="4"/>
              </a:xfrm>
              <a:custGeom>
                <a:avLst/>
                <a:gdLst>
                  <a:gd name="T0" fmla="*/ 50 w 51"/>
                  <a:gd name="T1" fmla="*/ 1 h 4"/>
                  <a:gd name="T2" fmla="*/ 51 w 51"/>
                  <a:gd name="T3" fmla="*/ 4 h 4"/>
                  <a:gd name="T4" fmla="*/ 1 w 51"/>
                  <a:gd name="T5" fmla="*/ 1 h 4"/>
                  <a:gd name="T6" fmla="*/ 0 w 51"/>
                  <a:gd name="T7" fmla="*/ 0 h 4"/>
                  <a:gd name="T8" fmla="*/ 50 w 51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">
                    <a:moveTo>
                      <a:pt x="50" y="1"/>
                    </a:moveTo>
                    <a:lnTo>
                      <a:pt x="51" y="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BB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9" name="Freeform 374"/>
              <p:cNvSpPr>
                <a:spLocks/>
              </p:cNvSpPr>
              <p:nvPr/>
            </p:nvSpPr>
            <p:spPr bwMode="auto">
              <a:xfrm>
                <a:off x="1409" y="2191"/>
                <a:ext cx="26" cy="120"/>
              </a:xfrm>
              <a:custGeom>
                <a:avLst/>
                <a:gdLst>
                  <a:gd name="T0" fmla="*/ 16 w 26"/>
                  <a:gd name="T1" fmla="*/ 119 h 120"/>
                  <a:gd name="T2" fmla="*/ 18 w 26"/>
                  <a:gd name="T3" fmla="*/ 120 h 120"/>
                  <a:gd name="T4" fmla="*/ 20 w 26"/>
                  <a:gd name="T5" fmla="*/ 119 h 120"/>
                  <a:gd name="T6" fmla="*/ 22 w 26"/>
                  <a:gd name="T7" fmla="*/ 115 h 120"/>
                  <a:gd name="T8" fmla="*/ 24 w 26"/>
                  <a:gd name="T9" fmla="*/ 109 h 120"/>
                  <a:gd name="T10" fmla="*/ 25 w 26"/>
                  <a:gd name="T11" fmla="*/ 102 h 120"/>
                  <a:gd name="T12" fmla="*/ 25 w 26"/>
                  <a:gd name="T13" fmla="*/ 93 h 120"/>
                  <a:gd name="T14" fmla="*/ 26 w 26"/>
                  <a:gd name="T15" fmla="*/ 83 h 120"/>
                  <a:gd name="T16" fmla="*/ 26 w 26"/>
                  <a:gd name="T17" fmla="*/ 72 h 120"/>
                  <a:gd name="T18" fmla="*/ 25 w 26"/>
                  <a:gd name="T19" fmla="*/ 60 h 120"/>
                  <a:gd name="T20" fmla="*/ 24 w 26"/>
                  <a:gd name="T21" fmla="*/ 48 h 120"/>
                  <a:gd name="T22" fmla="*/ 23 w 26"/>
                  <a:gd name="T23" fmla="*/ 36 h 120"/>
                  <a:gd name="T24" fmla="*/ 20 w 26"/>
                  <a:gd name="T25" fmla="*/ 27 h 120"/>
                  <a:gd name="T26" fmla="*/ 19 w 26"/>
                  <a:gd name="T27" fmla="*/ 17 h 120"/>
                  <a:gd name="T28" fmla="*/ 17 w 26"/>
                  <a:gd name="T29" fmla="*/ 10 h 120"/>
                  <a:gd name="T30" fmla="*/ 13 w 26"/>
                  <a:gd name="T31" fmla="*/ 4 h 120"/>
                  <a:gd name="T32" fmla="*/ 11 w 26"/>
                  <a:gd name="T33" fmla="*/ 1 h 120"/>
                  <a:gd name="T34" fmla="*/ 9 w 26"/>
                  <a:gd name="T35" fmla="*/ 0 h 120"/>
                  <a:gd name="T36" fmla="*/ 6 w 26"/>
                  <a:gd name="T37" fmla="*/ 1 h 120"/>
                  <a:gd name="T38" fmla="*/ 5 w 26"/>
                  <a:gd name="T39" fmla="*/ 4 h 120"/>
                  <a:gd name="T40" fmla="*/ 3 w 26"/>
                  <a:gd name="T41" fmla="*/ 10 h 120"/>
                  <a:gd name="T42" fmla="*/ 2 w 26"/>
                  <a:gd name="T43" fmla="*/ 17 h 120"/>
                  <a:gd name="T44" fmla="*/ 2 w 26"/>
                  <a:gd name="T45" fmla="*/ 27 h 120"/>
                  <a:gd name="T46" fmla="*/ 0 w 26"/>
                  <a:gd name="T47" fmla="*/ 36 h 120"/>
                  <a:gd name="T48" fmla="*/ 0 w 26"/>
                  <a:gd name="T49" fmla="*/ 48 h 120"/>
                  <a:gd name="T50" fmla="*/ 2 w 26"/>
                  <a:gd name="T51" fmla="*/ 60 h 120"/>
                  <a:gd name="T52" fmla="*/ 3 w 26"/>
                  <a:gd name="T53" fmla="*/ 72 h 120"/>
                  <a:gd name="T54" fmla="*/ 4 w 26"/>
                  <a:gd name="T55" fmla="*/ 83 h 120"/>
                  <a:gd name="T56" fmla="*/ 6 w 26"/>
                  <a:gd name="T57" fmla="*/ 93 h 120"/>
                  <a:gd name="T58" fmla="*/ 8 w 26"/>
                  <a:gd name="T59" fmla="*/ 102 h 120"/>
                  <a:gd name="T60" fmla="*/ 10 w 26"/>
                  <a:gd name="T61" fmla="*/ 109 h 120"/>
                  <a:gd name="T62" fmla="*/ 13 w 26"/>
                  <a:gd name="T63" fmla="*/ 115 h 120"/>
                  <a:gd name="T64" fmla="*/ 16 w 26"/>
                  <a:gd name="T65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120">
                    <a:moveTo>
                      <a:pt x="16" y="119"/>
                    </a:moveTo>
                    <a:lnTo>
                      <a:pt x="18" y="120"/>
                    </a:lnTo>
                    <a:lnTo>
                      <a:pt x="20" y="119"/>
                    </a:lnTo>
                    <a:lnTo>
                      <a:pt x="22" y="115"/>
                    </a:lnTo>
                    <a:lnTo>
                      <a:pt x="24" y="109"/>
                    </a:lnTo>
                    <a:lnTo>
                      <a:pt x="25" y="102"/>
                    </a:lnTo>
                    <a:lnTo>
                      <a:pt x="25" y="93"/>
                    </a:lnTo>
                    <a:lnTo>
                      <a:pt x="26" y="83"/>
                    </a:lnTo>
                    <a:lnTo>
                      <a:pt x="26" y="72"/>
                    </a:lnTo>
                    <a:lnTo>
                      <a:pt x="25" y="60"/>
                    </a:lnTo>
                    <a:lnTo>
                      <a:pt x="24" y="48"/>
                    </a:lnTo>
                    <a:lnTo>
                      <a:pt x="23" y="36"/>
                    </a:lnTo>
                    <a:lnTo>
                      <a:pt x="20" y="27"/>
                    </a:lnTo>
                    <a:lnTo>
                      <a:pt x="19" y="17"/>
                    </a:lnTo>
                    <a:lnTo>
                      <a:pt x="17" y="10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3" y="10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3" y="72"/>
                    </a:lnTo>
                    <a:lnTo>
                      <a:pt x="4" y="83"/>
                    </a:lnTo>
                    <a:lnTo>
                      <a:pt x="6" y="93"/>
                    </a:lnTo>
                    <a:lnTo>
                      <a:pt x="8" y="102"/>
                    </a:lnTo>
                    <a:lnTo>
                      <a:pt x="10" y="109"/>
                    </a:lnTo>
                    <a:lnTo>
                      <a:pt x="13" y="115"/>
                    </a:lnTo>
                    <a:lnTo>
                      <a:pt x="16" y="119"/>
                    </a:lnTo>
                    <a:close/>
                  </a:path>
                </a:pathLst>
              </a:custGeom>
              <a:solidFill>
                <a:srgbClr val="DD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947" name="Freeform 376"/>
            <p:cNvSpPr>
              <a:spLocks/>
            </p:cNvSpPr>
            <p:nvPr/>
          </p:nvSpPr>
          <p:spPr bwMode="auto">
            <a:xfrm>
              <a:off x="1431" y="1479"/>
              <a:ext cx="635" cy="793"/>
            </a:xfrm>
            <a:custGeom>
              <a:avLst/>
              <a:gdLst>
                <a:gd name="T0" fmla="*/ 89 w 635"/>
                <a:gd name="T1" fmla="*/ 775 h 793"/>
                <a:gd name="T2" fmla="*/ 173 w 635"/>
                <a:gd name="T3" fmla="*/ 749 h 793"/>
                <a:gd name="T4" fmla="*/ 253 w 635"/>
                <a:gd name="T5" fmla="*/ 713 h 793"/>
                <a:gd name="T6" fmla="*/ 328 w 635"/>
                <a:gd name="T7" fmla="*/ 675 h 793"/>
                <a:gd name="T8" fmla="*/ 429 w 635"/>
                <a:gd name="T9" fmla="*/ 615 h 793"/>
                <a:gd name="T10" fmla="*/ 461 w 635"/>
                <a:gd name="T11" fmla="*/ 592 h 793"/>
                <a:gd name="T12" fmla="*/ 514 w 635"/>
                <a:gd name="T13" fmla="*/ 547 h 793"/>
                <a:gd name="T14" fmla="*/ 539 w 635"/>
                <a:gd name="T15" fmla="*/ 522 h 793"/>
                <a:gd name="T16" fmla="*/ 579 w 635"/>
                <a:gd name="T17" fmla="*/ 470 h 793"/>
                <a:gd name="T18" fmla="*/ 593 w 635"/>
                <a:gd name="T19" fmla="*/ 440 h 793"/>
                <a:gd name="T20" fmla="*/ 617 w 635"/>
                <a:gd name="T21" fmla="*/ 375 h 793"/>
                <a:gd name="T22" fmla="*/ 628 w 635"/>
                <a:gd name="T23" fmla="*/ 304 h 793"/>
                <a:gd name="T24" fmla="*/ 632 w 635"/>
                <a:gd name="T25" fmla="*/ 268 h 793"/>
                <a:gd name="T26" fmla="*/ 635 w 635"/>
                <a:gd name="T27" fmla="*/ 198 h 793"/>
                <a:gd name="T28" fmla="*/ 635 w 635"/>
                <a:gd name="T29" fmla="*/ 133 h 793"/>
                <a:gd name="T30" fmla="*/ 634 w 635"/>
                <a:gd name="T31" fmla="*/ 103 h 793"/>
                <a:gd name="T32" fmla="*/ 634 w 635"/>
                <a:gd name="T33" fmla="*/ 30 h 793"/>
                <a:gd name="T34" fmla="*/ 635 w 635"/>
                <a:gd name="T35" fmla="*/ 24 h 793"/>
                <a:gd name="T36" fmla="*/ 634 w 635"/>
                <a:gd name="T37" fmla="*/ 17 h 793"/>
                <a:gd name="T38" fmla="*/ 615 w 635"/>
                <a:gd name="T39" fmla="*/ 26 h 793"/>
                <a:gd name="T40" fmla="*/ 613 w 635"/>
                <a:gd name="T41" fmla="*/ 29 h 793"/>
                <a:gd name="T42" fmla="*/ 613 w 635"/>
                <a:gd name="T43" fmla="*/ 76 h 793"/>
                <a:gd name="T44" fmla="*/ 614 w 635"/>
                <a:gd name="T45" fmla="*/ 135 h 793"/>
                <a:gd name="T46" fmla="*/ 614 w 635"/>
                <a:gd name="T47" fmla="*/ 164 h 793"/>
                <a:gd name="T48" fmla="*/ 614 w 635"/>
                <a:gd name="T49" fmla="*/ 198 h 793"/>
                <a:gd name="T50" fmla="*/ 621 w 635"/>
                <a:gd name="T51" fmla="*/ 266 h 793"/>
                <a:gd name="T52" fmla="*/ 618 w 635"/>
                <a:gd name="T53" fmla="*/ 302 h 793"/>
                <a:gd name="T54" fmla="*/ 597 w 635"/>
                <a:gd name="T55" fmla="*/ 370 h 793"/>
                <a:gd name="T56" fmla="*/ 587 w 635"/>
                <a:gd name="T57" fmla="*/ 402 h 793"/>
                <a:gd name="T58" fmla="*/ 574 w 635"/>
                <a:gd name="T59" fmla="*/ 431 h 793"/>
                <a:gd name="T60" fmla="*/ 560 w 635"/>
                <a:gd name="T61" fmla="*/ 460 h 793"/>
                <a:gd name="T62" fmla="*/ 544 w 635"/>
                <a:gd name="T63" fmla="*/ 484 h 793"/>
                <a:gd name="T64" fmla="*/ 524 w 635"/>
                <a:gd name="T65" fmla="*/ 508 h 793"/>
                <a:gd name="T66" fmla="*/ 500 w 635"/>
                <a:gd name="T67" fmla="*/ 531 h 793"/>
                <a:gd name="T68" fmla="*/ 475 w 635"/>
                <a:gd name="T69" fmla="*/ 554 h 793"/>
                <a:gd name="T70" fmla="*/ 448 w 635"/>
                <a:gd name="T71" fmla="*/ 575 h 793"/>
                <a:gd name="T72" fmla="*/ 418 w 635"/>
                <a:gd name="T73" fmla="*/ 597 h 793"/>
                <a:gd name="T74" fmla="*/ 387 w 635"/>
                <a:gd name="T75" fmla="*/ 617 h 793"/>
                <a:gd name="T76" fmla="*/ 322 w 635"/>
                <a:gd name="T77" fmla="*/ 666 h 793"/>
                <a:gd name="T78" fmla="*/ 243 w 635"/>
                <a:gd name="T79" fmla="*/ 694 h 793"/>
                <a:gd name="T80" fmla="*/ 204 w 635"/>
                <a:gd name="T81" fmla="*/ 713 h 793"/>
                <a:gd name="T82" fmla="*/ 166 w 635"/>
                <a:gd name="T83" fmla="*/ 731 h 793"/>
                <a:gd name="T84" fmla="*/ 84 w 635"/>
                <a:gd name="T85" fmla="*/ 755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5" h="793">
                  <a:moveTo>
                    <a:pt x="0" y="773"/>
                  </a:moveTo>
                  <a:lnTo>
                    <a:pt x="4" y="793"/>
                  </a:lnTo>
                  <a:lnTo>
                    <a:pt x="89" y="775"/>
                  </a:lnTo>
                  <a:lnTo>
                    <a:pt x="90" y="775"/>
                  </a:lnTo>
                  <a:lnTo>
                    <a:pt x="172" y="751"/>
                  </a:lnTo>
                  <a:lnTo>
                    <a:pt x="173" y="749"/>
                  </a:lnTo>
                  <a:lnTo>
                    <a:pt x="213" y="732"/>
                  </a:lnTo>
                  <a:lnTo>
                    <a:pt x="213" y="732"/>
                  </a:lnTo>
                  <a:lnTo>
                    <a:pt x="253" y="713"/>
                  </a:lnTo>
                  <a:lnTo>
                    <a:pt x="290" y="694"/>
                  </a:lnTo>
                  <a:lnTo>
                    <a:pt x="327" y="675"/>
                  </a:lnTo>
                  <a:lnTo>
                    <a:pt x="328" y="675"/>
                  </a:lnTo>
                  <a:lnTo>
                    <a:pt x="363" y="655"/>
                  </a:lnTo>
                  <a:lnTo>
                    <a:pt x="398" y="635"/>
                  </a:lnTo>
                  <a:lnTo>
                    <a:pt x="429" y="615"/>
                  </a:lnTo>
                  <a:lnTo>
                    <a:pt x="429" y="614"/>
                  </a:lnTo>
                  <a:lnTo>
                    <a:pt x="460" y="592"/>
                  </a:lnTo>
                  <a:lnTo>
                    <a:pt x="461" y="592"/>
                  </a:lnTo>
                  <a:lnTo>
                    <a:pt x="489" y="569"/>
                  </a:lnTo>
                  <a:lnTo>
                    <a:pt x="489" y="569"/>
                  </a:lnTo>
                  <a:lnTo>
                    <a:pt x="514" y="547"/>
                  </a:lnTo>
                  <a:lnTo>
                    <a:pt x="515" y="547"/>
                  </a:lnTo>
                  <a:lnTo>
                    <a:pt x="539" y="523"/>
                  </a:lnTo>
                  <a:lnTo>
                    <a:pt x="539" y="522"/>
                  </a:lnTo>
                  <a:lnTo>
                    <a:pt x="560" y="497"/>
                  </a:lnTo>
                  <a:lnTo>
                    <a:pt x="561" y="496"/>
                  </a:lnTo>
                  <a:lnTo>
                    <a:pt x="579" y="470"/>
                  </a:lnTo>
                  <a:lnTo>
                    <a:pt x="579" y="469"/>
                  </a:lnTo>
                  <a:lnTo>
                    <a:pt x="593" y="440"/>
                  </a:lnTo>
                  <a:lnTo>
                    <a:pt x="593" y="440"/>
                  </a:lnTo>
                  <a:lnTo>
                    <a:pt x="606" y="409"/>
                  </a:lnTo>
                  <a:lnTo>
                    <a:pt x="607" y="408"/>
                  </a:lnTo>
                  <a:lnTo>
                    <a:pt x="617" y="375"/>
                  </a:lnTo>
                  <a:lnTo>
                    <a:pt x="617" y="374"/>
                  </a:lnTo>
                  <a:lnTo>
                    <a:pt x="622" y="340"/>
                  </a:lnTo>
                  <a:lnTo>
                    <a:pt x="628" y="304"/>
                  </a:lnTo>
                  <a:lnTo>
                    <a:pt x="628" y="303"/>
                  </a:lnTo>
                  <a:lnTo>
                    <a:pt x="632" y="268"/>
                  </a:lnTo>
                  <a:lnTo>
                    <a:pt x="632" y="268"/>
                  </a:lnTo>
                  <a:lnTo>
                    <a:pt x="634" y="234"/>
                  </a:lnTo>
                  <a:lnTo>
                    <a:pt x="635" y="199"/>
                  </a:lnTo>
                  <a:lnTo>
                    <a:pt x="635" y="198"/>
                  </a:lnTo>
                  <a:lnTo>
                    <a:pt x="635" y="164"/>
                  </a:lnTo>
                  <a:lnTo>
                    <a:pt x="635" y="133"/>
                  </a:lnTo>
                  <a:lnTo>
                    <a:pt x="635" y="133"/>
                  </a:lnTo>
                  <a:lnTo>
                    <a:pt x="634" y="103"/>
                  </a:lnTo>
                  <a:lnTo>
                    <a:pt x="624" y="103"/>
                  </a:lnTo>
                  <a:lnTo>
                    <a:pt x="634" y="103"/>
                  </a:lnTo>
                  <a:lnTo>
                    <a:pt x="634" y="76"/>
                  </a:lnTo>
                  <a:lnTo>
                    <a:pt x="634" y="52"/>
                  </a:lnTo>
                  <a:lnTo>
                    <a:pt x="634" y="30"/>
                  </a:lnTo>
                  <a:lnTo>
                    <a:pt x="624" y="30"/>
                  </a:lnTo>
                  <a:lnTo>
                    <a:pt x="634" y="32"/>
                  </a:lnTo>
                  <a:lnTo>
                    <a:pt x="635" y="24"/>
                  </a:lnTo>
                  <a:lnTo>
                    <a:pt x="635" y="22"/>
                  </a:lnTo>
                  <a:lnTo>
                    <a:pt x="634" y="18"/>
                  </a:lnTo>
                  <a:lnTo>
                    <a:pt x="634" y="17"/>
                  </a:lnTo>
                  <a:lnTo>
                    <a:pt x="626" y="0"/>
                  </a:lnTo>
                  <a:lnTo>
                    <a:pt x="607" y="10"/>
                  </a:lnTo>
                  <a:lnTo>
                    <a:pt x="615" y="26"/>
                  </a:lnTo>
                  <a:lnTo>
                    <a:pt x="625" y="22"/>
                  </a:lnTo>
                  <a:lnTo>
                    <a:pt x="614" y="20"/>
                  </a:lnTo>
                  <a:lnTo>
                    <a:pt x="613" y="29"/>
                  </a:lnTo>
                  <a:lnTo>
                    <a:pt x="613" y="30"/>
                  </a:lnTo>
                  <a:lnTo>
                    <a:pt x="613" y="52"/>
                  </a:lnTo>
                  <a:lnTo>
                    <a:pt x="613" y="76"/>
                  </a:lnTo>
                  <a:lnTo>
                    <a:pt x="613" y="103"/>
                  </a:lnTo>
                  <a:lnTo>
                    <a:pt x="613" y="104"/>
                  </a:lnTo>
                  <a:lnTo>
                    <a:pt x="614" y="135"/>
                  </a:lnTo>
                  <a:lnTo>
                    <a:pt x="625" y="133"/>
                  </a:lnTo>
                  <a:lnTo>
                    <a:pt x="614" y="133"/>
                  </a:lnTo>
                  <a:lnTo>
                    <a:pt x="614" y="164"/>
                  </a:lnTo>
                  <a:lnTo>
                    <a:pt x="614" y="198"/>
                  </a:lnTo>
                  <a:lnTo>
                    <a:pt x="625" y="198"/>
                  </a:lnTo>
                  <a:lnTo>
                    <a:pt x="614" y="198"/>
                  </a:lnTo>
                  <a:lnTo>
                    <a:pt x="613" y="232"/>
                  </a:lnTo>
                  <a:lnTo>
                    <a:pt x="611" y="266"/>
                  </a:lnTo>
                  <a:lnTo>
                    <a:pt x="621" y="266"/>
                  </a:lnTo>
                  <a:lnTo>
                    <a:pt x="611" y="265"/>
                  </a:lnTo>
                  <a:lnTo>
                    <a:pt x="607" y="301"/>
                  </a:lnTo>
                  <a:lnTo>
                    <a:pt x="618" y="302"/>
                  </a:lnTo>
                  <a:lnTo>
                    <a:pt x="608" y="301"/>
                  </a:lnTo>
                  <a:lnTo>
                    <a:pt x="602" y="336"/>
                  </a:lnTo>
                  <a:lnTo>
                    <a:pt x="597" y="370"/>
                  </a:lnTo>
                  <a:lnTo>
                    <a:pt x="606" y="371"/>
                  </a:lnTo>
                  <a:lnTo>
                    <a:pt x="597" y="369"/>
                  </a:lnTo>
                  <a:lnTo>
                    <a:pt x="587" y="402"/>
                  </a:lnTo>
                  <a:lnTo>
                    <a:pt x="597" y="404"/>
                  </a:lnTo>
                  <a:lnTo>
                    <a:pt x="587" y="401"/>
                  </a:lnTo>
                  <a:lnTo>
                    <a:pt x="574" y="431"/>
                  </a:lnTo>
                  <a:lnTo>
                    <a:pt x="584" y="435"/>
                  </a:lnTo>
                  <a:lnTo>
                    <a:pt x="574" y="430"/>
                  </a:lnTo>
                  <a:lnTo>
                    <a:pt x="560" y="460"/>
                  </a:lnTo>
                  <a:lnTo>
                    <a:pt x="569" y="464"/>
                  </a:lnTo>
                  <a:lnTo>
                    <a:pt x="561" y="458"/>
                  </a:lnTo>
                  <a:lnTo>
                    <a:pt x="544" y="484"/>
                  </a:lnTo>
                  <a:lnTo>
                    <a:pt x="552" y="490"/>
                  </a:lnTo>
                  <a:lnTo>
                    <a:pt x="545" y="483"/>
                  </a:lnTo>
                  <a:lnTo>
                    <a:pt x="524" y="508"/>
                  </a:lnTo>
                  <a:lnTo>
                    <a:pt x="531" y="515"/>
                  </a:lnTo>
                  <a:lnTo>
                    <a:pt x="524" y="508"/>
                  </a:lnTo>
                  <a:lnTo>
                    <a:pt x="500" y="531"/>
                  </a:lnTo>
                  <a:lnTo>
                    <a:pt x="507" y="539"/>
                  </a:lnTo>
                  <a:lnTo>
                    <a:pt x="500" y="531"/>
                  </a:lnTo>
                  <a:lnTo>
                    <a:pt x="475" y="554"/>
                  </a:lnTo>
                  <a:lnTo>
                    <a:pt x="482" y="561"/>
                  </a:lnTo>
                  <a:lnTo>
                    <a:pt x="476" y="553"/>
                  </a:lnTo>
                  <a:lnTo>
                    <a:pt x="448" y="575"/>
                  </a:lnTo>
                  <a:lnTo>
                    <a:pt x="454" y="583"/>
                  </a:lnTo>
                  <a:lnTo>
                    <a:pt x="448" y="575"/>
                  </a:lnTo>
                  <a:lnTo>
                    <a:pt x="418" y="597"/>
                  </a:lnTo>
                  <a:lnTo>
                    <a:pt x="423" y="606"/>
                  </a:lnTo>
                  <a:lnTo>
                    <a:pt x="419" y="597"/>
                  </a:lnTo>
                  <a:lnTo>
                    <a:pt x="387" y="617"/>
                  </a:lnTo>
                  <a:lnTo>
                    <a:pt x="353" y="637"/>
                  </a:lnTo>
                  <a:lnTo>
                    <a:pt x="318" y="658"/>
                  </a:lnTo>
                  <a:lnTo>
                    <a:pt x="322" y="666"/>
                  </a:lnTo>
                  <a:lnTo>
                    <a:pt x="318" y="656"/>
                  </a:lnTo>
                  <a:lnTo>
                    <a:pt x="281" y="675"/>
                  </a:lnTo>
                  <a:lnTo>
                    <a:pt x="243" y="694"/>
                  </a:lnTo>
                  <a:lnTo>
                    <a:pt x="203" y="713"/>
                  </a:lnTo>
                  <a:lnTo>
                    <a:pt x="208" y="722"/>
                  </a:lnTo>
                  <a:lnTo>
                    <a:pt x="204" y="713"/>
                  </a:lnTo>
                  <a:lnTo>
                    <a:pt x="164" y="731"/>
                  </a:lnTo>
                  <a:lnTo>
                    <a:pt x="168" y="740"/>
                  </a:lnTo>
                  <a:lnTo>
                    <a:pt x="166" y="731"/>
                  </a:lnTo>
                  <a:lnTo>
                    <a:pt x="84" y="755"/>
                  </a:lnTo>
                  <a:lnTo>
                    <a:pt x="87" y="765"/>
                  </a:lnTo>
                  <a:lnTo>
                    <a:pt x="84" y="755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948" name="Group 448"/>
            <p:cNvGrpSpPr>
              <a:grpSpLocks/>
            </p:cNvGrpSpPr>
            <p:nvPr/>
          </p:nvGrpSpPr>
          <p:grpSpPr bwMode="auto">
            <a:xfrm>
              <a:off x="1138" y="2049"/>
              <a:ext cx="122" cy="66"/>
              <a:chOff x="1138" y="2049"/>
              <a:chExt cx="122" cy="66"/>
            </a:xfrm>
          </p:grpSpPr>
          <p:sp>
            <p:nvSpPr>
              <p:cNvPr id="39981" name="Freeform 377"/>
              <p:cNvSpPr>
                <a:spLocks/>
              </p:cNvSpPr>
              <p:nvPr/>
            </p:nvSpPr>
            <p:spPr bwMode="auto">
              <a:xfrm>
                <a:off x="1200" y="2063"/>
                <a:ext cx="15" cy="51"/>
              </a:xfrm>
              <a:custGeom>
                <a:avLst/>
                <a:gdLst>
                  <a:gd name="T0" fmla="*/ 2 w 15"/>
                  <a:gd name="T1" fmla="*/ 2 h 51"/>
                  <a:gd name="T2" fmla="*/ 15 w 15"/>
                  <a:gd name="T3" fmla="*/ 0 h 51"/>
                  <a:gd name="T4" fmla="*/ 12 w 15"/>
                  <a:gd name="T5" fmla="*/ 50 h 51"/>
                  <a:gd name="T6" fmla="*/ 0 w 15"/>
                  <a:gd name="T7" fmla="*/ 51 h 51"/>
                  <a:gd name="T8" fmla="*/ 2 w 15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1">
                    <a:moveTo>
                      <a:pt x="2" y="2"/>
                    </a:moveTo>
                    <a:lnTo>
                      <a:pt x="15" y="0"/>
                    </a:lnTo>
                    <a:lnTo>
                      <a:pt x="12" y="50"/>
                    </a:lnTo>
                    <a:lnTo>
                      <a:pt x="0" y="5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2" name="Freeform 378"/>
              <p:cNvSpPr>
                <a:spLocks/>
              </p:cNvSpPr>
              <p:nvPr/>
            </p:nvSpPr>
            <p:spPr bwMode="auto">
              <a:xfrm>
                <a:off x="1200" y="2065"/>
                <a:ext cx="5" cy="49"/>
              </a:xfrm>
              <a:custGeom>
                <a:avLst/>
                <a:gdLst>
                  <a:gd name="T0" fmla="*/ 2 w 5"/>
                  <a:gd name="T1" fmla="*/ 0 h 49"/>
                  <a:gd name="T2" fmla="*/ 5 w 5"/>
                  <a:gd name="T3" fmla="*/ 0 h 49"/>
                  <a:gd name="T4" fmla="*/ 1 w 5"/>
                  <a:gd name="T5" fmla="*/ 49 h 49"/>
                  <a:gd name="T6" fmla="*/ 0 w 5"/>
                  <a:gd name="T7" fmla="*/ 49 h 49"/>
                  <a:gd name="T8" fmla="*/ 2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2" y="0"/>
                    </a:moveTo>
                    <a:lnTo>
                      <a:pt x="5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3" name="Freeform 379"/>
              <p:cNvSpPr>
                <a:spLocks/>
              </p:cNvSpPr>
              <p:nvPr/>
            </p:nvSpPr>
            <p:spPr bwMode="auto">
              <a:xfrm>
                <a:off x="1201" y="2065"/>
                <a:ext cx="5" cy="49"/>
              </a:xfrm>
              <a:custGeom>
                <a:avLst/>
                <a:gdLst>
                  <a:gd name="T0" fmla="*/ 4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4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4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4" name="Freeform 380"/>
              <p:cNvSpPr>
                <a:spLocks/>
              </p:cNvSpPr>
              <p:nvPr/>
            </p:nvSpPr>
            <p:spPr bwMode="auto">
              <a:xfrm>
                <a:off x="1203" y="2065"/>
                <a:ext cx="5" cy="49"/>
              </a:xfrm>
              <a:custGeom>
                <a:avLst/>
                <a:gdLst>
                  <a:gd name="T0" fmla="*/ 3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3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3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5" name="Freeform 381"/>
              <p:cNvSpPr>
                <a:spLocks/>
              </p:cNvSpPr>
              <p:nvPr/>
            </p:nvSpPr>
            <p:spPr bwMode="auto">
              <a:xfrm>
                <a:off x="1205" y="2063"/>
                <a:ext cx="4" cy="51"/>
              </a:xfrm>
              <a:custGeom>
                <a:avLst/>
                <a:gdLst>
                  <a:gd name="T0" fmla="*/ 3 w 4"/>
                  <a:gd name="T1" fmla="*/ 2 h 51"/>
                  <a:gd name="T2" fmla="*/ 4 w 4"/>
                  <a:gd name="T3" fmla="*/ 0 h 51"/>
                  <a:gd name="T4" fmla="*/ 2 w 4"/>
                  <a:gd name="T5" fmla="*/ 51 h 51"/>
                  <a:gd name="T6" fmla="*/ 0 w 4"/>
                  <a:gd name="T7" fmla="*/ 51 h 51"/>
                  <a:gd name="T8" fmla="*/ 3 w 4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1">
                    <a:moveTo>
                      <a:pt x="3" y="2"/>
                    </a:moveTo>
                    <a:lnTo>
                      <a:pt x="4" y="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A7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6" name="Freeform 382"/>
              <p:cNvSpPr>
                <a:spLocks/>
              </p:cNvSpPr>
              <p:nvPr/>
            </p:nvSpPr>
            <p:spPr bwMode="auto">
              <a:xfrm>
                <a:off x="1207" y="2063"/>
                <a:ext cx="5" cy="51"/>
              </a:xfrm>
              <a:custGeom>
                <a:avLst/>
                <a:gdLst>
                  <a:gd name="T0" fmla="*/ 2 w 5"/>
                  <a:gd name="T1" fmla="*/ 0 h 51"/>
                  <a:gd name="T2" fmla="*/ 5 w 5"/>
                  <a:gd name="T3" fmla="*/ 0 h 51"/>
                  <a:gd name="T4" fmla="*/ 1 w 5"/>
                  <a:gd name="T5" fmla="*/ 50 h 51"/>
                  <a:gd name="T6" fmla="*/ 0 w 5"/>
                  <a:gd name="T7" fmla="*/ 51 h 51"/>
                  <a:gd name="T8" fmla="*/ 2 w 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1">
                    <a:moveTo>
                      <a:pt x="2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7" name="Freeform 383"/>
              <p:cNvSpPr>
                <a:spLocks/>
              </p:cNvSpPr>
              <p:nvPr/>
            </p:nvSpPr>
            <p:spPr bwMode="auto">
              <a:xfrm>
                <a:off x="1208" y="2063"/>
                <a:ext cx="5" cy="50"/>
              </a:xfrm>
              <a:custGeom>
                <a:avLst/>
                <a:gdLst>
                  <a:gd name="T0" fmla="*/ 4 w 5"/>
                  <a:gd name="T1" fmla="*/ 0 h 50"/>
                  <a:gd name="T2" fmla="*/ 5 w 5"/>
                  <a:gd name="T3" fmla="*/ 0 h 50"/>
                  <a:gd name="T4" fmla="*/ 3 w 5"/>
                  <a:gd name="T5" fmla="*/ 50 h 50"/>
                  <a:gd name="T6" fmla="*/ 0 w 5"/>
                  <a:gd name="T7" fmla="*/ 50 h 50"/>
                  <a:gd name="T8" fmla="*/ 4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4" y="0"/>
                    </a:moveTo>
                    <a:lnTo>
                      <a:pt x="5" y="0"/>
                    </a:lnTo>
                    <a:lnTo>
                      <a:pt x="3" y="50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6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8" name="Freeform 384"/>
              <p:cNvSpPr>
                <a:spLocks/>
              </p:cNvSpPr>
              <p:nvPr/>
            </p:nvSpPr>
            <p:spPr bwMode="auto">
              <a:xfrm>
                <a:off x="1211" y="2063"/>
                <a:ext cx="4" cy="50"/>
              </a:xfrm>
              <a:custGeom>
                <a:avLst/>
                <a:gdLst>
                  <a:gd name="T0" fmla="*/ 2 w 4"/>
                  <a:gd name="T1" fmla="*/ 0 h 50"/>
                  <a:gd name="T2" fmla="*/ 4 w 4"/>
                  <a:gd name="T3" fmla="*/ 0 h 50"/>
                  <a:gd name="T4" fmla="*/ 1 w 4"/>
                  <a:gd name="T5" fmla="*/ 50 h 50"/>
                  <a:gd name="T6" fmla="*/ 0 w 4"/>
                  <a:gd name="T7" fmla="*/ 50 h 50"/>
                  <a:gd name="T8" fmla="*/ 2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2" y="0"/>
                    </a:moveTo>
                    <a:lnTo>
                      <a:pt x="4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9" name="Freeform 385"/>
              <p:cNvSpPr>
                <a:spLocks/>
              </p:cNvSpPr>
              <p:nvPr/>
            </p:nvSpPr>
            <p:spPr bwMode="auto">
              <a:xfrm>
                <a:off x="1212" y="2062"/>
                <a:ext cx="14" cy="51"/>
              </a:xfrm>
              <a:custGeom>
                <a:avLst/>
                <a:gdLst>
                  <a:gd name="T0" fmla="*/ 3 w 14"/>
                  <a:gd name="T1" fmla="*/ 1 h 51"/>
                  <a:gd name="T2" fmla="*/ 14 w 14"/>
                  <a:gd name="T3" fmla="*/ 0 h 51"/>
                  <a:gd name="T4" fmla="*/ 10 w 14"/>
                  <a:gd name="T5" fmla="*/ 50 h 51"/>
                  <a:gd name="T6" fmla="*/ 0 w 14"/>
                  <a:gd name="T7" fmla="*/ 51 h 51"/>
                  <a:gd name="T8" fmla="*/ 3 w 14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1">
                    <a:moveTo>
                      <a:pt x="3" y="1"/>
                    </a:moveTo>
                    <a:lnTo>
                      <a:pt x="14" y="0"/>
                    </a:lnTo>
                    <a:lnTo>
                      <a:pt x="10" y="50"/>
                    </a:lnTo>
                    <a:lnTo>
                      <a:pt x="0" y="5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3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0" name="Freeform 386"/>
              <p:cNvSpPr>
                <a:spLocks/>
              </p:cNvSpPr>
              <p:nvPr/>
            </p:nvSpPr>
            <p:spPr bwMode="auto">
              <a:xfrm>
                <a:off x="1212" y="2063"/>
                <a:ext cx="4" cy="50"/>
              </a:xfrm>
              <a:custGeom>
                <a:avLst/>
                <a:gdLst>
                  <a:gd name="T0" fmla="*/ 3 w 4"/>
                  <a:gd name="T1" fmla="*/ 0 h 50"/>
                  <a:gd name="T2" fmla="*/ 4 w 4"/>
                  <a:gd name="T3" fmla="*/ 0 h 50"/>
                  <a:gd name="T4" fmla="*/ 2 w 4"/>
                  <a:gd name="T5" fmla="*/ 50 h 50"/>
                  <a:gd name="T6" fmla="*/ 0 w 4"/>
                  <a:gd name="T7" fmla="*/ 50 h 50"/>
                  <a:gd name="T8" fmla="*/ 3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3" y="0"/>
                    </a:moveTo>
                    <a:lnTo>
                      <a:pt x="4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1" name="Freeform 387"/>
              <p:cNvSpPr>
                <a:spLocks/>
              </p:cNvSpPr>
              <p:nvPr/>
            </p:nvSpPr>
            <p:spPr bwMode="auto">
              <a:xfrm>
                <a:off x="1214" y="2063"/>
                <a:ext cx="5" cy="50"/>
              </a:xfrm>
              <a:custGeom>
                <a:avLst/>
                <a:gdLst>
                  <a:gd name="T0" fmla="*/ 2 w 5"/>
                  <a:gd name="T1" fmla="*/ 0 h 50"/>
                  <a:gd name="T2" fmla="*/ 5 w 5"/>
                  <a:gd name="T3" fmla="*/ 0 h 50"/>
                  <a:gd name="T4" fmla="*/ 1 w 5"/>
                  <a:gd name="T5" fmla="*/ 50 h 50"/>
                  <a:gd name="T6" fmla="*/ 0 w 5"/>
                  <a:gd name="T7" fmla="*/ 50 h 50"/>
                  <a:gd name="T8" fmla="*/ 2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2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2" name="Freeform 388"/>
              <p:cNvSpPr>
                <a:spLocks/>
              </p:cNvSpPr>
              <p:nvPr/>
            </p:nvSpPr>
            <p:spPr bwMode="auto">
              <a:xfrm>
                <a:off x="1215" y="2063"/>
                <a:ext cx="5" cy="50"/>
              </a:xfrm>
              <a:custGeom>
                <a:avLst/>
                <a:gdLst>
                  <a:gd name="T0" fmla="*/ 4 w 5"/>
                  <a:gd name="T1" fmla="*/ 0 h 50"/>
                  <a:gd name="T2" fmla="*/ 5 w 5"/>
                  <a:gd name="T3" fmla="*/ 0 h 50"/>
                  <a:gd name="T4" fmla="*/ 3 w 5"/>
                  <a:gd name="T5" fmla="*/ 50 h 50"/>
                  <a:gd name="T6" fmla="*/ 0 w 5"/>
                  <a:gd name="T7" fmla="*/ 50 h 50"/>
                  <a:gd name="T8" fmla="*/ 4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4" y="0"/>
                    </a:moveTo>
                    <a:lnTo>
                      <a:pt x="5" y="0"/>
                    </a:lnTo>
                    <a:lnTo>
                      <a:pt x="3" y="50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3" name="Freeform 389"/>
              <p:cNvSpPr>
                <a:spLocks/>
              </p:cNvSpPr>
              <p:nvPr/>
            </p:nvSpPr>
            <p:spPr bwMode="auto">
              <a:xfrm>
                <a:off x="1218" y="2063"/>
                <a:ext cx="4" cy="50"/>
              </a:xfrm>
              <a:custGeom>
                <a:avLst/>
                <a:gdLst>
                  <a:gd name="T0" fmla="*/ 2 w 4"/>
                  <a:gd name="T1" fmla="*/ 0 h 50"/>
                  <a:gd name="T2" fmla="*/ 4 w 4"/>
                  <a:gd name="T3" fmla="*/ 0 h 50"/>
                  <a:gd name="T4" fmla="*/ 1 w 4"/>
                  <a:gd name="T5" fmla="*/ 50 h 50"/>
                  <a:gd name="T6" fmla="*/ 0 w 4"/>
                  <a:gd name="T7" fmla="*/ 50 h 50"/>
                  <a:gd name="T8" fmla="*/ 2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2" y="0"/>
                    </a:moveTo>
                    <a:lnTo>
                      <a:pt x="4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B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4" name="Freeform 390"/>
              <p:cNvSpPr>
                <a:spLocks/>
              </p:cNvSpPr>
              <p:nvPr/>
            </p:nvSpPr>
            <p:spPr bwMode="auto">
              <a:xfrm>
                <a:off x="1219" y="2062"/>
                <a:ext cx="4" cy="51"/>
              </a:xfrm>
              <a:custGeom>
                <a:avLst/>
                <a:gdLst>
                  <a:gd name="T0" fmla="*/ 3 w 4"/>
                  <a:gd name="T1" fmla="*/ 1 h 51"/>
                  <a:gd name="T2" fmla="*/ 4 w 4"/>
                  <a:gd name="T3" fmla="*/ 0 h 51"/>
                  <a:gd name="T4" fmla="*/ 2 w 4"/>
                  <a:gd name="T5" fmla="*/ 50 h 51"/>
                  <a:gd name="T6" fmla="*/ 0 w 4"/>
                  <a:gd name="T7" fmla="*/ 51 h 51"/>
                  <a:gd name="T8" fmla="*/ 3 w 4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1">
                    <a:moveTo>
                      <a:pt x="3" y="1"/>
                    </a:moveTo>
                    <a:lnTo>
                      <a:pt x="4" y="0"/>
                    </a:lnTo>
                    <a:lnTo>
                      <a:pt x="2" y="50"/>
                    </a:lnTo>
                    <a:lnTo>
                      <a:pt x="0" y="5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B9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5" name="Freeform 391"/>
              <p:cNvSpPr>
                <a:spLocks/>
              </p:cNvSpPr>
              <p:nvPr/>
            </p:nvSpPr>
            <p:spPr bwMode="auto">
              <a:xfrm>
                <a:off x="1221" y="2062"/>
                <a:ext cx="5" cy="50"/>
              </a:xfrm>
              <a:custGeom>
                <a:avLst/>
                <a:gdLst>
                  <a:gd name="T0" fmla="*/ 2 w 5"/>
                  <a:gd name="T1" fmla="*/ 0 h 50"/>
                  <a:gd name="T2" fmla="*/ 5 w 5"/>
                  <a:gd name="T3" fmla="*/ 0 h 50"/>
                  <a:gd name="T4" fmla="*/ 1 w 5"/>
                  <a:gd name="T5" fmla="*/ 50 h 50"/>
                  <a:gd name="T6" fmla="*/ 0 w 5"/>
                  <a:gd name="T7" fmla="*/ 50 h 50"/>
                  <a:gd name="T8" fmla="*/ 2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2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7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6" name="Freeform 392"/>
              <p:cNvSpPr>
                <a:spLocks/>
              </p:cNvSpPr>
              <p:nvPr/>
            </p:nvSpPr>
            <p:spPr bwMode="auto">
              <a:xfrm>
                <a:off x="1222" y="2061"/>
                <a:ext cx="13" cy="51"/>
              </a:xfrm>
              <a:custGeom>
                <a:avLst/>
                <a:gdLst>
                  <a:gd name="T0" fmla="*/ 4 w 13"/>
                  <a:gd name="T1" fmla="*/ 1 h 51"/>
                  <a:gd name="T2" fmla="*/ 13 w 13"/>
                  <a:gd name="T3" fmla="*/ 0 h 51"/>
                  <a:gd name="T4" fmla="*/ 11 w 13"/>
                  <a:gd name="T5" fmla="*/ 50 h 51"/>
                  <a:gd name="T6" fmla="*/ 0 w 13"/>
                  <a:gd name="T7" fmla="*/ 51 h 51"/>
                  <a:gd name="T8" fmla="*/ 4 w 13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1">
                    <a:moveTo>
                      <a:pt x="4" y="1"/>
                    </a:moveTo>
                    <a:lnTo>
                      <a:pt x="13" y="0"/>
                    </a:lnTo>
                    <a:lnTo>
                      <a:pt x="11" y="50"/>
                    </a:lnTo>
                    <a:lnTo>
                      <a:pt x="0" y="5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B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7" name="Freeform 393"/>
              <p:cNvSpPr>
                <a:spLocks/>
              </p:cNvSpPr>
              <p:nvPr/>
            </p:nvSpPr>
            <p:spPr bwMode="auto">
              <a:xfrm>
                <a:off x="1222" y="2062"/>
                <a:ext cx="6" cy="50"/>
              </a:xfrm>
              <a:custGeom>
                <a:avLst/>
                <a:gdLst>
                  <a:gd name="T0" fmla="*/ 4 w 6"/>
                  <a:gd name="T1" fmla="*/ 0 h 50"/>
                  <a:gd name="T2" fmla="*/ 6 w 6"/>
                  <a:gd name="T3" fmla="*/ 0 h 50"/>
                  <a:gd name="T4" fmla="*/ 3 w 6"/>
                  <a:gd name="T5" fmla="*/ 50 h 50"/>
                  <a:gd name="T6" fmla="*/ 0 w 6"/>
                  <a:gd name="T7" fmla="*/ 50 h 50"/>
                  <a:gd name="T8" fmla="*/ 4 w 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0">
                    <a:moveTo>
                      <a:pt x="4" y="0"/>
                    </a:moveTo>
                    <a:lnTo>
                      <a:pt x="6" y="0"/>
                    </a:lnTo>
                    <a:lnTo>
                      <a:pt x="3" y="50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8" name="Freeform 394"/>
              <p:cNvSpPr>
                <a:spLocks/>
              </p:cNvSpPr>
              <p:nvPr/>
            </p:nvSpPr>
            <p:spPr bwMode="auto">
              <a:xfrm>
                <a:off x="1225" y="2062"/>
                <a:ext cx="4" cy="50"/>
              </a:xfrm>
              <a:custGeom>
                <a:avLst/>
                <a:gdLst>
                  <a:gd name="T0" fmla="*/ 3 w 4"/>
                  <a:gd name="T1" fmla="*/ 0 h 50"/>
                  <a:gd name="T2" fmla="*/ 4 w 4"/>
                  <a:gd name="T3" fmla="*/ 0 h 50"/>
                  <a:gd name="T4" fmla="*/ 2 w 4"/>
                  <a:gd name="T5" fmla="*/ 50 h 50"/>
                  <a:gd name="T6" fmla="*/ 0 w 4"/>
                  <a:gd name="T7" fmla="*/ 50 h 50"/>
                  <a:gd name="T8" fmla="*/ 3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3" y="0"/>
                    </a:moveTo>
                    <a:lnTo>
                      <a:pt x="4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6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9" name="Freeform 395"/>
              <p:cNvSpPr>
                <a:spLocks/>
              </p:cNvSpPr>
              <p:nvPr/>
            </p:nvSpPr>
            <p:spPr bwMode="auto">
              <a:xfrm>
                <a:off x="1227" y="2062"/>
                <a:ext cx="5" cy="50"/>
              </a:xfrm>
              <a:custGeom>
                <a:avLst/>
                <a:gdLst>
                  <a:gd name="T0" fmla="*/ 2 w 5"/>
                  <a:gd name="T1" fmla="*/ 0 h 50"/>
                  <a:gd name="T2" fmla="*/ 5 w 5"/>
                  <a:gd name="T3" fmla="*/ 0 h 50"/>
                  <a:gd name="T4" fmla="*/ 1 w 5"/>
                  <a:gd name="T5" fmla="*/ 50 h 50"/>
                  <a:gd name="T6" fmla="*/ 0 w 5"/>
                  <a:gd name="T7" fmla="*/ 50 h 50"/>
                  <a:gd name="T8" fmla="*/ 2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2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7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0" name="Freeform 396"/>
              <p:cNvSpPr>
                <a:spLocks/>
              </p:cNvSpPr>
              <p:nvPr/>
            </p:nvSpPr>
            <p:spPr bwMode="auto">
              <a:xfrm>
                <a:off x="1228" y="2061"/>
                <a:ext cx="6" cy="51"/>
              </a:xfrm>
              <a:custGeom>
                <a:avLst/>
                <a:gdLst>
                  <a:gd name="T0" fmla="*/ 4 w 6"/>
                  <a:gd name="T1" fmla="*/ 1 h 51"/>
                  <a:gd name="T2" fmla="*/ 6 w 6"/>
                  <a:gd name="T3" fmla="*/ 0 h 51"/>
                  <a:gd name="T4" fmla="*/ 3 w 6"/>
                  <a:gd name="T5" fmla="*/ 50 h 51"/>
                  <a:gd name="T6" fmla="*/ 0 w 6"/>
                  <a:gd name="T7" fmla="*/ 51 h 51"/>
                  <a:gd name="T8" fmla="*/ 4 w 6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1">
                    <a:moveTo>
                      <a:pt x="4" y="1"/>
                    </a:moveTo>
                    <a:lnTo>
                      <a:pt x="6" y="0"/>
                    </a:lnTo>
                    <a:lnTo>
                      <a:pt x="3" y="50"/>
                    </a:lnTo>
                    <a:lnTo>
                      <a:pt x="0" y="5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B8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1" name="Freeform 397"/>
              <p:cNvSpPr>
                <a:spLocks/>
              </p:cNvSpPr>
              <p:nvPr/>
            </p:nvSpPr>
            <p:spPr bwMode="auto">
              <a:xfrm>
                <a:off x="1231" y="2061"/>
                <a:ext cx="4" cy="50"/>
              </a:xfrm>
              <a:custGeom>
                <a:avLst/>
                <a:gdLst>
                  <a:gd name="T0" fmla="*/ 3 w 4"/>
                  <a:gd name="T1" fmla="*/ 0 h 50"/>
                  <a:gd name="T2" fmla="*/ 4 w 4"/>
                  <a:gd name="T3" fmla="*/ 0 h 50"/>
                  <a:gd name="T4" fmla="*/ 2 w 4"/>
                  <a:gd name="T5" fmla="*/ 50 h 50"/>
                  <a:gd name="T6" fmla="*/ 0 w 4"/>
                  <a:gd name="T7" fmla="*/ 50 h 50"/>
                  <a:gd name="T8" fmla="*/ 3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3" y="0"/>
                    </a:moveTo>
                    <a:lnTo>
                      <a:pt x="4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9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2" name="Freeform 398"/>
              <p:cNvSpPr>
                <a:spLocks/>
              </p:cNvSpPr>
              <p:nvPr/>
            </p:nvSpPr>
            <p:spPr bwMode="auto">
              <a:xfrm>
                <a:off x="1233" y="2060"/>
                <a:ext cx="12" cy="51"/>
              </a:xfrm>
              <a:custGeom>
                <a:avLst/>
                <a:gdLst>
                  <a:gd name="T0" fmla="*/ 2 w 12"/>
                  <a:gd name="T1" fmla="*/ 1 h 51"/>
                  <a:gd name="T2" fmla="*/ 12 w 12"/>
                  <a:gd name="T3" fmla="*/ 0 h 51"/>
                  <a:gd name="T4" fmla="*/ 8 w 12"/>
                  <a:gd name="T5" fmla="*/ 49 h 51"/>
                  <a:gd name="T6" fmla="*/ 0 w 12"/>
                  <a:gd name="T7" fmla="*/ 51 h 51"/>
                  <a:gd name="T8" fmla="*/ 2 w 12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1">
                    <a:moveTo>
                      <a:pt x="2" y="1"/>
                    </a:moveTo>
                    <a:lnTo>
                      <a:pt x="12" y="0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B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3" name="Freeform 399"/>
              <p:cNvSpPr>
                <a:spLocks/>
              </p:cNvSpPr>
              <p:nvPr/>
            </p:nvSpPr>
            <p:spPr bwMode="auto">
              <a:xfrm>
                <a:off x="1233" y="2061"/>
                <a:ext cx="5" cy="50"/>
              </a:xfrm>
              <a:custGeom>
                <a:avLst/>
                <a:gdLst>
                  <a:gd name="T0" fmla="*/ 2 w 5"/>
                  <a:gd name="T1" fmla="*/ 0 h 50"/>
                  <a:gd name="T2" fmla="*/ 5 w 5"/>
                  <a:gd name="T3" fmla="*/ 0 h 50"/>
                  <a:gd name="T4" fmla="*/ 1 w 5"/>
                  <a:gd name="T5" fmla="*/ 50 h 50"/>
                  <a:gd name="T6" fmla="*/ 0 w 5"/>
                  <a:gd name="T7" fmla="*/ 50 h 50"/>
                  <a:gd name="T8" fmla="*/ 2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2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B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4" name="Freeform 400"/>
              <p:cNvSpPr>
                <a:spLocks/>
              </p:cNvSpPr>
              <p:nvPr/>
            </p:nvSpPr>
            <p:spPr bwMode="auto">
              <a:xfrm>
                <a:off x="1234" y="2061"/>
                <a:ext cx="5" cy="50"/>
              </a:xfrm>
              <a:custGeom>
                <a:avLst/>
                <a:gdLst>
                  <a:gd name="T0" fmla="*/ 4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4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4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D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5" name="Freeform 401"/>
              <p:cNvSpPr>
                <a:spLocks/>
              </p:cNvSpPr>
              <p:nvPr/>
            </p:nvSpPr>
            <p:spPr bwMode="auto">
              <a:xfrm>
                <a:off x="1236" y="2061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6" name="Freeform 402"/>
              <p:cNvSpPr>
                <a:spLocks/>
              </p:cNvSpPr>
              <p:nvPr/>
            </p:nvSpPr>
            <p:spPr bwMode="auto">
              <a:xfrm>
                <a:off x="1238" y="2060"/>
                <a:ext cx="4" cy="51"/>
              </a:xfrm>
              <a:custGeom>
                <a:avLst/>
                <a:gdLst>
                  <a:gd name="T0" fmla="*/ 3 w 4"/>
                  <a:gd name="T1" fmla="*/ 1 h 51"/>
                  <a:gd name="T2" fmla="*/ 4 w 4"/>
                  <a:gd name="T3" fmla="*/ 0 h 51"/>
                  <a:gd name="T4" fmla="*/ 2 w 4"/>
                  <a:gd name="T5" fmla="*/ 49 h 51"/>
                  <a:gd name="T6" fmla="*/ 0 w 4"/>
                  <a:gd name="T7" fmla="*/ 51 h 51"/>
                  <a:gd name="T8" fmla="*/ 3 w 4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1">
                    <a:moveTo>
                      <a:pt x="3" y="1"/>
                    </a:moveTo>
                    <a:lnTo>
                      <a:pt x="4" y="0"/>
                    </a:lnTo>
                    <a:lnTo>
                      <a:pt x="2" y="49"/>
                    </a:lnTo>
                    <a:lnTo>
                      <a:pt x="0" y="5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2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7" name="Freeform 403"/>
              <p:cNvSpPr>
                <a:spLocks/>
              </p:cNvSpPr>
              <p:nvPr/>
            </p:nvSpPr>
            <p:spPr bwMode="auto">
              <a:xfrm>
                <a:off x="1240" y="2060"/>
                <a:ext cx="5" cy="49"/>
              </a:xfrm>
              <a:custGeom>
                <a:avLst/>
                <a:gdLst>
                  <a:gd name="T0" fmla="*/ 2 w 5"/>
                  <a:gd name="T1" fmla="*/ 0 h 49"/>
                  <a:gd name="T2" fmla="*/ 5 w 5"/>
                  <a:gd name="T3" fmla="*/ 0 h 49"/>
                  <a:gd name="T4" fmla="*/ 1 w 5"/>
                  <a:gd name="T5" fmla="*/ 49 h 49"/>
                  <a:gd name="T6" fmla="*/ 0 w 5"/>
                  <a:gd name="T7" fmla="*/ 49 h 49"/>
                  <a:gd name="T8" fmla="*/ 2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2" y="0"/>
                    </a:moveTo>
                    <a:lnTo>
                      <a:pt x="5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8" name="Freeform 404"/>
              <p:cNvSpPr>
                <a:spLocks/>
              </p:cNvSpPr>
              <p:nvPr/>
            </p:nvSpPr>
            <p:spPr bwMode="auto">
              <a:xfrm>
                <a:off x="1241" y="2059"/>
                <a:ext cx="10" cy="50"/>
              </a:xfrm>
              <a:custGeom>
                <a:avLst/>
                <a:gdLst>
                  <a:gd name="T0" fmla="*/ 4 w 10"/>
                  <a:gd name="T1" fmla="*/ 1 h 50"/>
                  <a:gd name="T2" fmla="*/ 10 w 10"/>
                  <a:gd name="T3" fmla="*/ 0 h 50"/>
                  <a:gd name="T4" fmla="*/ 7 w 10"/>
                  <a:gd name="T5" fmla="*/ 49 h 50"/>
                  <a:gd name="T6" fmla="*/ 0 w 10"/>
                  <a:gd name="T7" fmla="*/ 50 h 50"/>
                  <a:gd name="T8" fmla="*/ 4 w 10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0">
                    <a:moveTo>
                      <a:pt x="4" y="1"/>
                    </a:moveTo>
                    <a:lnTo>
                      <a:pt x="10" y="0"/>
                    </a:lnTo>
                    <a:lnTo>
                      <a:pt x="7" y="49"/>
                    </a:lnTo>
                    <a:lnTo>
                      <a:pt x="0" y="5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7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9" name="Freeform 405"/>
              <p:cNvSpPr>
                <a:spLocks/>
              </p:cNvSpPr>
              <p:nvPr/>
            </p:nvSpPr>
            <p:spPr bwMode="auto">
              <a:xfrm>
                <a:off x="1241" y="2060"/>
                <a:ext cx="5" cy="49"/>
              </a:xfrm>
              <a:custGeom>
                <a:avLst/>
                <a:gdLst>
                  <a:gd name="T0" fmla="*/ 4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4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4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7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0" name="Freeform 406"/>
              <p:cNvSpPr>
                <a:spLocks/>
              </p:cNvSpPr>
              <p:nvPr/>
            </p:nvSpPr>
            <p:spPr bwMode="auto">
              <a:xfrm>
                <a:off x="1243" y="2059"/>
                <a:ext cx="4" cy="50"/>
              </a:xfrm>
              <a:custGeom>
                <a:avLst/>
                <a:gdLst>
                  <a:gd name="T0" fmla="*/ 3 w 4"/>
                  <a:gd name="T1" fmla="*/ 1 h 50"/>
                  <a:gd name="T2" fmla="*/ 4 w 4"/>
                  <a:gd name="T3" fmla="*/ 0 h 50"/>
                  <a:gd name="T4" fmla="*/ 2 w 4"/>
                  <a:gd name="T5" fmla="*/ 49 h 50"/>
                  <a:gd name="T6" fmla="*/ 0 w 4"/>
                  <a:gd name="T7" fmla="*/ 50 h 50"/>
                  <a:gd name="T8" fmla="*/ 3 w 4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3" y="1"/>
                    </a:moveTo>
                    <a:lnTo>
                      <a:pt x="4" y="0"/>
                    </a:lnTo>
                    <a:lnTo>
                      <a:pt x="2" y="49"/>
                    </a:lnTo>
                    <a:lnTo>
                      <a:pt x="0" y="5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9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1" name="Freeform 407"/>
              <p:cNvSpPr>
                <a:spLocks/>
              </p:cNvSpPr>
              <p:nvPr/>
            </p:nvSpPr>
            <p:spPr bwMode="auto">
              <a:xfrm>
                <a:off x="1245" y="2059"/>
                <a:ext cx="4" cy="49"/>
              </a:xfrm>
              <a:custGeom>
                <a:avLst/>
                <a:gdLst>
                  <a:gd name="T0" fmla="*/ 2 w 4"/>
                  <a:gd name="T1" fmla="*/ 0 h 49"/>
                  <a:gd name="T2" fmla="*/ 4 w 4"/>
                  <a:gd name="T3" fmla="*/ 0 h 49"/>
                  <a:gd name="T4" fmla="*/ 1 w 4"/>
                  <a:gd name="T5" fmla="*/ 49 h 49"/>
                  <a:gd name="T6" fmla="*/ 0 w 4"/>
                  <a:gd name="T7" fmla="*/ 49 h 49"/>
                  <a:gd name="T8" fmla="*/ 2 w 4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9">
                    <a:moveTo>
                      <a:pt x="2" y="0"/>
                    </a:moveTo>
                    <a:lnTo>
                      <a:pt x="4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2" name="Freeform 408"/>
              <p:cNvSpPr>
                <a:spLocks/>
              </p:cNvSpPr>
              <p:nvPr/>
            </p:nvSpPr>
            <p:spPr bwMode="auto">
              <a:xfrm>
                <a:off x="1246" y="2059"/>
                <a:ext cx="5" cy="49"/>
              </a:xfrm>
              <a:custGeom>
                <a:avLst/>
                <a:gdLst>
                  <a:gd name="T0" fmla="*/ 3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3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3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3" name="Freeform 409"/>
              <p:cNvSpPr>
                <a:spLocks/>
              </p:cNvSpPr>
              <p:nvPr/>
            </p:nvSpPr>
            <p:spPr bwMode="auto">
              <a:xfrm>
                <a:off x="1248" y="2058"/>
                <a:ext cx="8" cy="50"/>
              </a:xfrm>
              <a:custGeom>
                <a:avLst/>
                <a:gdLst>
                  <a:gd name="T0" fmla="*/ 3 w 8"/>
                  <a:gd name="T1" fmla="*/ 1 h 50"/>
                  <a:gd name="T2" fmla="*/ 8 w 8"/>
                  <a:gd name="T3" fmla="*/ 0 h 50"/>
                  <a:gd name="T4" fmla="*/ 5 w 8"/>
                  <a:gd name="T5" fmla="*/ 49 h 50"/>
                  <a:gd name="T6" fmla="*/ 0 w 8"/>
                  <a:gd name="T7" fmla="*/ 50 h 50"/>
                  <a:gd name="T8" fmla="*/ 3 w 8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0">
                    <a:moveTo>
                      <a:pt x="3" y="1"/>
                    </a:moveTo>
                    <a:lnTo>
                      <a:pt x="8" y="0"/>
                    </a:lnTo>
                    <a:lnTo>
                      <a:pt x="5" y="49"/>
                    </a:lnTo>
                    <a:lnTo>
                      <a:pt x="0" y="5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1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4" name="Freeform 410"/>
              <p:cNvSpPr>
                <a:spLocks/>
              </p:cNvSpPr>
              <p:nvPr/>
            </p:nvSpPr>
            <p:spPr bwMode="auto">
              <a:xfrm>
                <a:off x="1248" y="2058"/>
                <a:ext cx="6" cy="50"/>
              </a:xfrm>
              <a:custGeom>
                <a:avLst/>
                <a:gdLst>
                  <a:gd name="T0" fmla="*/ 3 w 6"/>
                  <a:gd name="T1" fmla="*/ 1 h 50"/>
                  <a:gd name="T2" fmla="*/ 6 w 6"/>
                  <a:gd name="T3" fmla="*/ 0 h 50"/>
                  <a:gd name="T4" fmla="*/ 3 w 6"/>
                  <a:gd name="T5" fmla="*/ 49 h 50"/>
                  <a:gd name="T6" fmla="*/ 0 w 6"/>
                  <a:gd name="T7" fmla="*/ 50 h 50"/>
                  <a:gd name="T8" fmla="*/ 3 w 6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0">
                    <a:moveTo>
                      <a:pt x="3" y="1"/>
                    </a:moveTo>
                    <a:lnTo>
                      <a:pt x="6" y="0"/>
                    </a:lnTo>
                    <a:lnTo>
                      <a:pt x="3" y="49"/>
                    </a:lnTo>
                    <a:lnTo>
                      <a:pt x="0" y="5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1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5" name="Freeform 411"/>
              <p:cNvSpPr>
                <a:spLocks/>
              </p:cNvSpPr>
              <p:nvPr/>
            </p:nvSpPr>
            <p:spPr bwMode="auto">
              <a:xfrm>
                <a:off x="1251" y="2058"/>
                <a:ext cx="5" cy="49"/>
              </a:xfrm>
              <a:custGeom>
                <a:avLst/>
                <a:gdLst>
                  <a:gd name="T0" fmla="*/ 3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3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3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6" name="Freeform 412"/>
              <p:cNvSpPr>
                <a:spLocks/>
              </p:cNvSpPr>
              <p:nvPr/>
            </p:nvSpPr>
            <p:spPr bwMode="auto">
              <a:xfrm>
                <a:off x="1253" y="2054"/>
                <a:ext cx="7" cy="53"/>
              </a:xfrm>
              <a:custGeom>
                <a:avLst/>
                <a:gdLst>
                  <a:gd name="T0" fmla="*/ 3 w 7"/>
                  <a:gd name="T1" fmla="*/ 4 h 53"/>
                  <a:gd name="T2" fmla="*/ 7 w 7"/>
                  <a:gd name="T3" fmla="*/ 0 h 53"/>
                  <a:gd name="T4" fmla="*/ 3 w 7"/>
                  <a:gd name="T5" fmla="*/ 50 h 53"/>
                  <a:gd name="T6" fmla="*/ 0 w 7"/>
                  <a:gd name="T7" fmla="*/ 53 h 53"/>
                  <a:gd name="T8" fmla="*/ 3 w 7"/>
                  <a:gd name="T9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3">
                    <a:moveTo>
                      <a:pt x="3" y="4"/>
                    </a:moveTo>
                    <a:lnTo>
                      <a:pt x="7" y="0"/>
                    </a:lnTo>
                    <a:lnTo>
                      <a:pt x="3" y="50"/>
                    </a:lnTo>
                    <a:lnTo>
                      <a:pt x="0" y="53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7" name="Freeform 413"/>
              <p:cNvSpPr>
                <a:spLocks/>
              </p:cNvSpPr>
              <p:nvPr/>
            </p:nvSpPr>
            <p:spPr bwMode="auto">
              <a:xfrm>
                <a:off x="1253" y="2055"/>
                <a:ext cx="5" cy="52"/>
              </a:xfrm>
              <a:custGeom>
                <a:avLst/>
                <a:gdLst>
                  <a:gd name="T0" fmla="*/ 3 w 5"/>
                  <a:gd name="T1" fmla="*/ 3 h 52"/>
                  <a:gd name="T2" fmla="*/ 5 w 5"/>
                  <a:gd name="T3" fmla="*/ 0 h 52"/>
                  <a:gd name="T4" fmla="*/ 2 w 5"/>
                  <a:gd name="T5" fmla="*/ 50 h 52"/>
                  <a:gd name="T6" fmla="*/ 0 w 5"/>
                  <a:gd name="T7" fmla="*/ 52 h 52"/>
                  <a:gd name="T8" fmla="*/ 3 w 5"/>
                  <a:gd name="T9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2">
                    <a:moveTo>
                      <a:pt x="3" y="3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9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8" name="Freeform 414"/>
              <p:cNvSpPr>
                <a:spLocks/>
              </p:cNvSpPr>
              <p:nvPr/>
            </p:nvSpPr>
            <p:spPr bwMode="auto">
              <a:xfrm>
                <a:off x="1255" y="2054"/>
                <a:ext cx="5" cy="51"/>
              </a:xfrm>
              <a:custGeom>
                <a:avLst/>
                <a:gdLst>
                  <a:gd name="T0" fmla="*/ 3 w 5"/>
                  <a:gd name="T1" fmla="*/ 1 h 51"/>
                  <a:gd name="T2" fmla="*/ 5 w 5"/>
                  <a:gd name="T3" fmla="*/ 0 h 51"/>
                  <a:gd name="T4" fmla="*/ 1 w 5"/>
                  <a:gd name="T5" fmla="*/ 50 h 51"/>
                  <a:gd name="T6" fmla="*/ 0 w 5"/>
                  <a:gd name="T7" fmla="*/ 51 h 51"/>
                  <a:gd name="T8" fmla="*/ 3 w 5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1">
                    <a:moveTo>
                      <a:pt x="3" y="1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C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9" name="Freeform 415"/>
              <p:cNvSpPr>
                <a:spLocks/>
              </p:cNvSpPr>
              <p:nvPr/>
            </p:nvSpPr>
            <p:spPr bwMode="auto">
              <a:xfrm>
                <a:off x="1138" y="2061"/>
                <a:ext cx="4" cy="51"/>
              </a:xfrm>
              <a:custGeom>
                <a:avLst/>
                <a:gdLst>
                  <a:gd name="T0" fmla="*/ 2 w 4"/>
                  <a:gd name="T1" fmla="*/ 0 h 51"/>
                  <a:gd name="T2" fmla="*/ 4 w 4"/>
                  <a:gd name="T3" fmla="*/ 1 h 51"/>
                  <a:gd name="T4" fmla="*/ 1 w 4"/>
                  <a:gd name="T5" fmla="*/ 51 h 51"/>
                  <a:gd name="T6" fmla="*/ 0 w 4"/>
                  <a:gd name="T7" fmla="*/ 50 h 51"/>
                  <a:gd name="T8" fmla="*/ 2 w 4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1">
                    <a:moveTo>
                      <a:pt x="2" y="0"/>
                    </a:moveTo>
                    <a:lnTo>
                      <a:pt x="4" y="1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0" name="Freeform 416"/>
              <p:cNvSpPr>
                <a:spLocks/>
              </p:cNvSpPr>
              <p:nvPr/>
            </p:nvSpPr>
            <p:spPr bwMode="auto">
              <a:xfrm>
                <a:off x="1139" y="2062"/>
                <a:ext cx="7" cy="51"/>
              </a:xfrm>
              <a:custGeom>
                <a:avLst/>
                <a:gdLst>
                  <a:gd name="T0" fmla="*/ 3 w 7"/>
                  <a:gd name="T1" fmla="*/ 0 h 51"/>
                  <a:gd name="T2" fmla="*/ 7 w 7"/>
                  <a:gd name="T3" fmla="*/ 1 h 51"/>
                  <a:gd name="T4" fmla="*/ 4 w 7"/>
                  <a:gd name="T5" fmla="*/ 51 h 51"/>
                  <a:gd name="T6" fmla="*/ 0 w 7"/>
                  <a:gd name="T7" fmla="*/ 50 h 51"/>
                  <a:gd name="T8" fmla="*/ 3 w 7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1">
                    <a:moveTo>
                      <a:pt x="3" y="0"/>
                    </a:moveTo>
                    <a:lnTo>
                      <a:pt x="7" y="1"/>
                    </a:lnTo>
                    <a:lnTo>
                      <a:pt x="4" y="51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1" name="Freeform 417"/>
              <p:cNvSpPr>
                <a:spLocks/>
              </p:cNvSpPr>
              <p:nvPr/>
            </p:nvSpPr>
            <p:spPr bwMode="auto">
              <a:xfrm>
                <a:off x="1139" y="2062"/>
                <a:ext cx="4" cy="51"/>
              </a:xfrm>
              <a:custGeom>
                <a:avLst/>
                <a:gdLst>
                  <a:gd name="T0" fmla="*/ 3 w 4"/>
                  <a:gd name="T1" fmla="*/ 0 h 51"/>
                  <a:gd name="T2" fmla="*/ 4 w 4"/>
                  <a:gd name="T3" fmla="*/ 1 h 51"/>
                  <a:gd name="T4" fmla="*/ 2 w 4"/>
                  <a:gd name="T5" fmla="*/ 51 h 51"/>
                  <a:gd name="T6" fmla="*/ 0 w 4"/>
                  <a:gd name="T7" fmla="*/ 50 h 51"/>
                  <a:gd name="T8" fmla="*/ 3 w 4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1">
                    <a:moveTo>
                      <a:pt x="3" y="0"/>
                    </a:moveTo>
                    <a:lnTo>
                      <a:pt x="4" y="1"/>
                    </a:lnTo>
                    <a:lnTo>
                      <a:pt x="2" y="51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2" name="Freeform 418"/>
              <p:cNvSpPr>
                <a:spLocks/>
              </p:cNvSpPr>
              <p:nvPr/>
            </p:nvSpPr>
            <p:spPr bwMode="auto">
              <a:xfrm>
                <a:off x="1141" y="2063"/>
                <a:ext cx="5" cy="50"/>
              </a:xfrm>
              <a:custGeom>
                <a:avLst/>
                <a:gdLst>
                  <a:gd name="T0" fmla="*/ 2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2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2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3" name="Freeform 419"/>
              <p:cNvSpPr>
                <a:spLocks/>
              </p:cNvSpPr>
              <p:nvPr/>
            </p:nvSpPr>
            <p:spPr bwMode="auto">
              <a:xfrm>
                <a:off x="1143" y="2063"/>
                <a:ext cx="9" cy="51"/>
              </a:xfrm>
              <a:custGeom>
                <a:avLst/>
                <a:gdLst>
                  <a:gd name="T0" fmla="*/ 3 w 9"/>
                  <a:gd name="T1" fmla="*/ 0 h 51"/>
                  <a:gd name="T2" fmla="*/ 9 w 9"/>
                  <a:gd name="T3" fmla="*/ 2 h 51"/>
                  <a:gd name="T4" fmla="*/ 6 w 9"/>
                  <a:gd name="T5" fmla="*/ 51 h 51"/>
                  <a:gd name="T6" fmla="*/ 0 w 9"/>
                  <a:gd name="T7" fmla="*/ 50 h 51"/>
                  <a:gd name="T8" fmla="*/ 3 w 9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1">
                    <a:moveTo>
                      <a:pt x="3" y="0"/>
                    </a:moveTo>
                    <a:lnTo>
                      <a:pt x="9" y="2"/>
                    </a:lnTo>
                    <a:lnTo>
                      <a:pt x="6" y="51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3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4" name="Freeform 420"/>
              <p:cNvSpPr>
                <a:spLocks/>
              </p:cNvSpPr>
              <p:nvPr/>
            </p:nvSpPr>
            <p:spPr bwMode="auto">
              <a:xfrm>
                <a:off x="1143" y="2063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3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5" name="Freeform 421"/>
              <p:cNvSpPr>
                <a:spLocks/>
              </p:cNvSpPr>
              <p:nvPr/>
            </p:nvSpPr>
            <p:spPr bwMode="auto">
              <a:xfrm>
                <a:off x="1145" y="2063"/>
                <a:ext cx="5" cy="51"/>
              </a:xfrm>
              <a:custGeom>
                <a:avLst/>
                <a:gdLst>
                  <a:gd name="T0" fmla="*/ 3 w 5"/>
                  <a:gd name="T1" fmla="*/ 0 h 51"/>
                  <a:gd name="T2" fmla="*/ 5 w 5"/>
                  <a:gd name="T3" fmla="*/ 2 h 51"/>
                  <a:gd name="T4" fmla="*/ 2 w 5"/>
                  <a:gd name="T5" fmla="*/ 51 h 51"/>
                  <a:gd name="T6" fmla="*/ 0 w 5"/>
                  <a:gd name="T7" fmla="*/ 50 h 51"/>
                  <a:gd name="T8" fmla="*/ 3 w 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1">
                    <a:moveTo>
                      <a:pt x="3" y="0"/>
                    </a:moveTo>
                    <a:lnTo>
                      <a:pt x="5" y="2"/>
                    </a:lnTo>
                    <a:lnTo>
                      <a:pt x="2" y="51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4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6" name="Freeform 422"/>
              <p:cNvSpPr>
                <a:spLocks/>
              </p:cNvSpPr>
              <p:nvPr/>
            </p:nvSpPr>
            <p:spPr bwMode="auto">
              <a:xfrm>
                <a:off x="1147" y="2065"/>
                <a:ext cx="5" cy="49"/>
              </a:xfrm>
              <a:custGeom>
                <a:avLst/>
                <a:gdLst>
                  <a:gd name="T0" fmla="*/ 3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3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3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5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7" name="Freeform 423"/>
              <p:cNvSpPr>
                <a:spLocks/>
              </p:cNvSpPr>
              <p:nvPr/>
            </p:nvSpPr>
            <p:spPr bwMode="auto">
              <a:xfrm>
                <a:off x="1149" y="2065"/>
                <a:ext cx="11" cy="49"/>
              </a:xfrm>
              <a:custGeom>
                <a:avLst/>
                <a:gdLst>
                  <a:gd name="T0" fmla="*/ 3 w 11"/>
                  <a:gd name="T1" fmla="*/ 0 h 49"/>
                  <a:gd name="T2" fmla="*/ 11 w 11"/>
                  <a:gd name="T3" fmla="*/ 0 h 49"/>
                  <a:gd name="T4" fmla="*/ 7 w 11"/>
                  <a:gd name="T5" fmla="*/ 49 h 49"/>
                  <a:gd name="T6" fmla="*/ 0 w 11"/>
                  <a:gd name="T7" fmla="*/ 49 h 49"/>
                  <a:gd name="T8" fmla="*/ 3 w 1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9">
                    <a:moveTo>
                      <a:pt x="3" y="0"/>
                    </a:moveTo>
                    <a:lnTo>
                      <a:pt x="11" y="0"/>
                    </a:lnTo>
                    <a:lnTo>
                      <a:pt x="7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7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8" name="Freeform 424"/>
              <p:cNvSpPr>
                <a:spLocks/>
              </p:cNvSpPr>
              <p:nvPr/>
            </p:nvSpPr>
            <p:spPr bwMode="auto">
              <a:xfrm>
                <a:off x="1156" y="2065"/>
                <a:ext cx="13" cy="50"/>
              </a:xfrm>
              <a:custGeom>
                <a:avLst/>
                <a:gdLst>
                  <a:gd name="T0" fmla="*/ 4 w 13"/>
                  <a:gd name="T1" fmla="*/ 0 h 50"/>
                  <a:gd name="T2" fmla="*/ 13 w 13"/>
                  <a:gd name="T3" fmla="*/ 1 h 50"/>
                  <a:gd name="T4" fmla="*/ 10 w 13"/>
                  <a:gd name="T5" fmla="*/ 50 h 50"/>
                  <a:gd name="T6" fmla="*/ 0 w 13"/>
                  <a:gd name="T7" fmla="*/ 49 h 50"/>
                  <a:gd name="T8" fmla="*/ 4 w 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4" y="0"/>
                    </a:moveTo>
                    <a:lnTo>
                      <a:pt x="13" y="1"/>
                    </a:lnTo>
                    <a:lnTo>
                      <a:pt x="10" y="50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9" name="Freeform 425"/>
              <p:cNvSpPr>
                <a:spLocks/>
              </p:cNvSpPr>
              <p:nvPr/>
            </p:nvSpPr>
            <p:spPr bwMode="auto">
              <a:xfrm>
                <a:off x="1156" y="2065"/>
                <a:ext cx="9" cy="49"/>
              </a:xfrm>
              <a:custGeom>
                <a:avLst/>
                <a:gdLst>
                  <a:gd name="T0" fmla="*/ 4 w 9"/>
                  <a:gd name="T1" fmla="*/ 0 h 49"/>
                  <a:gd name="T2" fmla="*/ 9 w 9"/>
                  <a:gd name="T3" fmla="*/ 0 h 49"/>
                  <a:gd name="T4" fmla="*/ 5 w 9"/>
                  <a:gd name="T5" fmla="*/ 49 h 49"/>
                  <a:gd name="T6" fmla="*/ 0 w 9"/>
                  <a:gd name="T7" fmla="*/ 49 h 49"/>
                  <a:gd name="T8" fmla="*/ 4 w 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9">
                    <a:moveTo>
                      <a:pt x="4" y="0"/>
                    </a:moveTo>
                    <a:lnTo>
                      <a:pt x="9" y="0"/>
                    </a:lnTo>
                    <a:lnTo>
                      <a:pt x="5" y="49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0" name="Freeform 426"/>
              <p:cNvSpPr>
                <a:spLocks/>
              </p:cNvSpPr>
              <p:nvPr/>
            </p:nvSpPr>
            <p:spPr bwMode="auto">
              <a:xfrm>
                <a:off x="1161" y="2065"/>
                <a:ext cx="8" cy="50"/>
              </a:xfrm>
              <a:custGeom>
                <a:avLst/>
                <a:gdLst>
                  <a:gd name="T0" fmla="*/ 4 w 8"/>
                  <a:gd name="T1" fmla="*/ 0 h 50"/>
                  <a:gd name="T2" fmla="*/ 8 w 8"/>
                  <a:gd name="T3" fmla="*/ 1 h 50"/>
                  <a:gd name="T4" fmla="*/ 5 w 8"/>
                  <a:gd name="T5" fmla="*/ 50 h 50"/>
                  <a:gd name="T6" fmla="*/ 0 w 8"/>
                  <a:gd name="T7" fmla="*/ 49 h 50"/>
                  <a:gd name="T8" fmla="*/ 4 w 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0">
                    <a:moveTo>
                      <a:pt x="4" y="0"/>
                    </a:moveTo>
                    <a:lnTo>
                      <a:pt x="8" y="1"/>
                    </a:lnTo>
                    <a:lnTo>
                      <a:pt x="5" y="50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1" name="Freeform 427"/>
              <p:cNvSpPr>
                <a:spLocks/>
              </p:cNvSpPr>
              <p:nvPr/>
            </p:nvSpPr>
            <p:spPr bwMode="auto">
              <a:xfrm>
                <a:off x="1166" y="2066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0 h 49"/>
                  <a:gd name="T4" fmla="*/ 10 w 13"/>
                  <a:gd name="T5" fmla="*/ 49 h 49"/>
                  <a:gd name="T6" fmla="*/ 0 w 13"/>
                  <a:gd name="T7" fmla="*/ 49 h 49"/>
                  <a:gd name="T8" fmla="*/ 3 w 13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0"/>
                    </a:lnTo>
                    <a:lnTo>
                      <a:pt x="10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2" name="Freeform 428"/>
              <p:cNvSpPr>
                <a:spLocks/>
              </p:cNvSpPr>
              <p:nvPr/>
            </p:nvSpPr>
            <p:spPr bwMode="auto">
              <a:xfrm>
                <a:off x="1166" y="2066"/>
                <a:ext cx="6" cy="49"/>
              </a:xfrm>
              <a:custGeom>
                <a:avLst/>
                <a:gdLst>
                  <a:gd name="T0" fmla="*/ 3 w 6"/>
                  <a:gd name="T1" fmla="*/ 0 h 49"/>
                  <a:gd name="T2" fmla="*/ 6 w 6"/>
                  <a:gd name="T3" fmla="*/ 0 h 49"/>
                  <a:gd name="T4" fmla="*/ 2 w 6"/>
                  <a:gd name="T5" fmla="*/ 49 h 49"/>
                  <a:gd name="T6" fmla="*/ 0 w 6"/>
                  <a:gd name="T7" fmla="*/ 49 h 49"/>
                  <a:gd name="T8" fmla="*/ 3 w 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3" y="0"/>
                    </a:moveTo>
                    <a:lnTo>
                      <a:pt x="6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3" name="Freeform 429"/>
              <p:cNvSpPr>
                <a:spLocks/>
              </p:cNvSpPr>
              <p:nvPr/>
            </p:nvSpPr>
            <p:spPr bwMode="auto">
              <a:xfrm>
                <a:off x="1168" y="2066"/>
                <a:ext cx="6" cy="49"/>
              </a:xfrm>
              <a:custGeom>
                <a:avLst/>
                <a:gdLst>
                  <a:gd name="T0" fmla="*/ 4 w 6"/>
                  <a:gd name="T1" fmla="*/ 0 h 49"/>
                  <a:gd name="T2" fmla="*/ 6 w 6"/>
                  <a:gd name="T3" fmla="*/ 0 h 49"/>
                  <a:gd name="T4" fmla="*/ 2 w 6"/>
                  <a:gd name="T5" fmla="*/ 49 h 49"/>
                  <a:gd name="T6" fmla="*/ 0 w 6"/>
                  <a:gd name="T7" fmla="*/ 49 h 49"/>
                  <a:gd name="T8" fmla="*/ 4 w 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4" y="0"/>
                    </a:moveTo>
                    <a:lnTo>
                      <a:pt x="6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4" name="Freeform 430"/>
              <p:cNvSpPr>
                <a:spLocks/>
              </p:cNvSpPr>
              <p:nvPr/>
            </p:nvSpPr>
            <p:spPr bwMode="auto">
              <a:xfrm>
                <a:off x="1170" y="2066"/>
                <a:ext cx="6" cy="49"/>
              </a:xfrm>
              <a:custGeom>
                <a:avLst/>
                <a:gdLst>
                  <a:gd name="T0" fmla="*/ 4 w 6"/>
                  <a:gd name="T1" fmla="*/ 0 h 49"/>
                  <a:gd name="T2" fmla="*/ 6 w 6"/>
                  <a:gd name="T3" fmla="*/ 0 h 49"/>
                  <a:gd name="T4" fmla="*/ 4 w 6"/>
                  <a:gd name="T5" fmla="*/ 49 h 49"/>
                  <a:gd name="T6" fmla="*/ 0 w 6"/>
                  <a:gd name="T7" fmla="*/ 49 h 49"/>
                  <a:gd name="T8" fmla="*/ 4 w 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4" y="0"/>
                    </a:moveTo>
                    <a:lnTo>
                      <a:pt x="6" y="0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4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5" name="Freeform 431"/>
              <p:cNvSpPr>
                <a:spLocks/>
              </p:cNvSpPr>
              <p:nvPr/>
            </p:nvSpPr>
            <p:spPr bwMode="auto">
              <a:xfrm>
                <a:off x="1174" y="2066"/>
                <a:ext cx="5" cy="49"/>
              </a:xfrm>
              <a:custGeom>
                <a:avLst/>
                <a:gdLst>
                  <a:gd name="T0" fmla="*/ 2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2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2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3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6" name="Freeform 432"/>
              <p:cNvSpPr>
                <a:spLocks/>
              </p:cNvSpPr>
              <p:nvPr/>
            </p:nvSpPr>
            <p:spPr bwMode="auto">
              <a:xfrm>
                <a:off x="1176" y="2065"/>
                <a:ext cx="15" cy="50"/>
              </a:xfrm>
              <a:custGeom>
                <a:avLst/>
                <a:gdLst>
                  <a:gd name="T0" fmla="*/ 3 w 15"/>
                  <a:gd name="T1" fmla="*/ 1 h 50"/>
                  <a:gd name="T2" fmla="*/ 15 w 15"/>
                  <a:gd name="T3" fmla="*/ 0 h 50"/>
                  <a:gd name="T4" fmla="*/ 12 w 15"/>
                  <a:gd name="T5" fmla="*/ 49 h 50"/>
                  <a:gd name="T6" fmla="*/ 0 w 15"/>
                  <a:gd name="T7" fmla="*/ 50 h 50"/>
                  <a:gd name="T8" fmla="*/ 3 w 15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0">
                    <a:moveTo>
                      <a:pt x="3" y="1"/>
                    </a:moveTo>
                    <a:lnTo>
                      <a:pt x="15" y="0"/>
                    </a:lnTo>
                    <a:lnTo>
                      <a:pt x="12" y="49"/>
                    </a:lnTo>
                    <a:lnTo>
                      <a:pt x="0" y="5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E2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7" name="Freeform 433"/>
              <p:cNvSpPr>
                <a:spLocks/>
              </p:cNvSpPr>
              <p:nvPr/>
            </p:nvSpPr>
            <p:spPr bwMode="auto">
              <a:xfrm>
                <a:off x="1176" y="2066"/>
                <a:ext cx="5" cy="49"/>
              </a:xfrm>
              <a:custGeom>
                <a:avLst/>
                <a:gdLst>
                  <a:gd name="T0" fmla="*/ 3 w 5"/>
                  <a:gd name="T1" fmla="*/ 0 h 49"/>
                  <a:gd name="T2" fmla="*/ 5 w 5"/>
                  <a:gd name="T3" fmla="*/ 0 h 49"/>
                  <a:gd name="T4" fmla="*/ 3 w 5"/>
                  <a:gd name="T5" fmla="*/ 49 h 49"/>
                  <a:gd name="T6" fmla="*/ 0 w 5"/>
                  <a:gd name="T7" fmla="*/ 49 h 49"/>
                  <a:gd name="T8" fmla="*/ 3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3" y="0"/>
                    </a:moveTo>
                    <a:lnTo>
                      <a:pt x="5" y="0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8" name="Freeform 434"/>
              <p:cNvSpPr>
                <a:spLocks/>
              </p:cNvSpPr>
              <p:nvPr/>
            </p:nvSpPr>
            <p:spPr bwMode="auto">
              <a:xfrm>
                <a:off x="1179" y="2066"/>
                <a:ext cx="4" cy="49"/>
              </a:xfrm>
              <a:custGeom>
                <a:avLst/>
                <a:gdLst>
                  <a:gd name="T0" fmla="*/ 2 w 4"/>
                  <a:gd name="T1" fmla="*/ 0 h 49"/>
                  <a:gd name="T2" fmla="*/ 4 w 4"/>
                  <a:gd name="T3" fmla="*/ 0 h 49"/>
                  <a:gd name="T4" fmla="*/ 1 w 4"/>
                  <a:gd name="T5" fmla="*/ 49 h 49"/>
                  <a:gd name="T6" fmla="*/ 0 w 4"/>
                  <a:gd name="T7" fmla="*/ 49 h 49"/>
                  <a:gd name="T8" fmla="*/ 2 w 4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9">
                    <a:moveTo>
                      <a:pt x="2" y="0"/>
                    </a:moveTo>
                    <a:lnTo>
                      <a:pt x="4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9" name="Freeform 435"/>
              <p:cNvSpPr>
                <a:spLocks/>
              </p:cNvSpPr>
              <p:nvPr/>
            </p:nvSpPr>
            <p:spPr bwMode="auto">
              <a:xfrm>
                <a:off x="1180" y="2065"/>
                <a:ext cx="5" cy="50"/>
              </a:xfrm>
              <a:custGeom>
                <a:avLst/>
                <a:gdLst>
                  <a:gd name="T0" fmla="*/ 3 w 5"/>
                  <a:gd name="T1" fmla="*/ 1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3 w 5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1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0" name="Freeform 436"/>
              <p:cNvSpPr>
                <a:spLocks/>
              </p:cNvSpPr>
              <p:nvPr/>
            </p:nvSpPr>
            <p:spPr bwMode="auto">
              <a:xfrm>
                <a:off x="1182" y="2065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1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D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1" name="Freeform 437"/>
              <p:cNvSpPr>
                <a:spLocks/>
              </p:cNvSpPr>
              <p:nvPr/>
            </p:nvSpPr>
            <p:spPr bwMode="auto">
              <a:xfrm>
                <a:off x="1183" y="2065"/>
                <a:ext cx="5" cy="50"/>
              </a:xfrm>
              <a:custGeom>
                <a:avLst/>
                <a:gdLst>
                  <a:gd name="T0" fmla="*/ 4 w 5"/>
                  <a:gd name="T1" fmla="*/ 0 h 50"/>
                  <a:gd name="T2" fmla="*/ 5 w 5"/>
                  <a:gd name="T3" fmla="*/ 0 h 50"/>
                  <a:gd name="T4" fmla="*/ 3 w 5"/>
                  <a:gd name="T5" fmla="*/ 49 h 50"/>
                  <a:gd name="T6" fmla="*/ 0 w 5"/>
                  <a:gd name="T7" fmla="*/ 50 h 50"/>
                  <a:gd name="T8" fmla="*/ 4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4" y="0"/>
                    </a:moveTo>
                    <a:lnTo>
                      <a:pt x="5" y="0"/>
                    </a:lnTo>
                    <a:lnTo>
                      <a:pt x="3" y="49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C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2" name="Freeform 438"/>
              <p:cNvSpPr>
                <a:spLocks/>
              </p:cNvSpPr>
              <p:nvPr/>
            </p:nvSpPr>
            <p:spPr bwMode="auto">
              <a:xfrm>
                <a:off x="1186" y="2065"/>
                <a:ext cx="5" cy="49"/>
              </a:xfrm>
              <a:custGeom>
                <a:avLst/>
                <a:gdLst>
                  <a:gd name="T0" fmla="*/ 2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2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2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3" name="Freeform 439"/>
              <p:cNvSpPr>
                <a:spLocks/>
              </p:cNvSpPr>
              <p:nvPr/>
            </p:nvSpPr>
            <p:spPr bwMode="auto">
              <a:xfrm>
                <a:off x="1188" y="2065"/>
                <a:ext cx="14" cy="49"/>
              </a:xfrm>
              <a:custGeom>
                <a:avLst/>
                <a:gdLst>
                  <a:gd name="T0" fmla="*/ 3 w 14"/>
                  <a:gd name="T1" fmla="*/ 0 h 49"/>
                  <a:gd name="T2" fmla="*/ 14 w 14"/>
                  <a:gd name="T3" fmla="*/ 0 h 49"/>
                  <a:gd name="T4" fmla="*/ 12 w 14"/>
                  <a:gd name="T5" fmla="*/ 49 h 49"/>
                  <a:gd name="T6" fmla="*/ 0 w 14"/>
                  <a:gd name="T7" fmla="*/ 49 h 49"/>
                  <a:gd name="T8" fmla="*/ 3 w 14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9">
                    <a:moveTo>
                      <a:pt x="3" y="0"/>
                    </a:moveTo>
                    <a:lnTo>
                      <a:pt x="14" y="0"/>
                    </a:lnTo>
                    <a:lnTo>
                      <a:pt x="12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4" name="Freeform 440"/>
              <p:cNvSpPr>
                <a:spLocks/>
              </p:cNvSpPr>
              <p:nvPr/>
            </p:nvSpPr>
            <p:spPr bwMode="auto">
              <a:xfrm>
                <a:off x="1188" y="2065"/>
                <a:ext cx="5" cy="49"/>
              </a:xfrm>
              <a:custGeom>
                <a:avLst/>
                <a:gdLst>
                  <a:gd name="T0" fmla="*/ 3 w 5"/>
                  <a:gd name="T1" fmla="*/ 0 h 49"/>
                  <a:gd name="T2" fmla="*/ 5 w 5"/>
                  <a:gd name="T3" fmla="*/ 0 h 49"/>
                  <a:gd name="T4" fmla="*/ 1 w 5"/>
                  <a:gd name="T5" fmla="*/ 49 h 49"/>
                  <a:gd name="T6" fmla="*/ 0 w 5"/>
                  <a:gd name="T7" fmla="*/ 49 h 49"/>
                  <a:gd name="T8" fmla="*/ 3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3" y="0"/>
                    </a:moveTo>
                    <a:lnTo>
                      <a:pt x="5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5" name="Freeform 441"/>
              <p:cNvSpPr>
                <a:spLocks/>
              </p:cNvSpPr>
              <p:nvPr/>
            </p:nvSpPr>
            <p:spPr bwMode="auto">
              <a:xfrm>
                <a:off x="1189" y="2065"/>
                <a:ext cx="5" cy="49"/>
              </a:xfrm>
              <a:custGeom>
                <a:avLst/>
                <a:gdLst>
                  <a:gd name="T0" fmla="*/ 4 w 5"/>
                  <a:gd name="T1" fmla="*/ 0 h 49"/>
                  <a:gd name="T2" fmla="*/ 5 w 5"/>
                  <a:gd name="T3" fmla="*/ 0 h 49"/>
                  <a:gd name="T4" fmla="*/ 3 w 5"/>
                  <a:gd name="T5" fmla="*/ 49 h 49"/>
                  <a:gd name="T6" fmla="*/ 0 w 5"/>
                  <a:gd name="T7" fmla="*/ 49 h 49"/>
                  <a:gd name="T8" fmla="*/ 4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4" y="0"/>
                    </a:moveTo>
                    <a:lnTo>
                      <a:pt x="5" y="0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6" name="Freeform 442"/>
              <p:cNvSpPr>
                <a:spLocks/>
              </p:cNvSpPr>
              <p:nvPr/>
            </p:nvSpPr>
            <p:spPr bwMode="auto">
              <a:xfrm>
                <a:off x="1192" y="2065"/>
                <a:ext cx="3" cy="49"/>
              </a:xfrm>
              <a:custGeom>
                <a:avLst/>
                <a:gdLst>
                  <a:gd name="T0" fmla="*/ 2 w 3"/>
                  <a:gd name="T1" fmla="*/ 0 h 49"/>
                  <a:gd name="T2" fmla="*/ 3 w 3"/>
                  <a:gd name="T3" fmla="*/ 0 h 49"/>
                  <a:gd name="T4" fmla="*/ 1 w 3"/>
                  <a:gd name="T5" fmla="*/ 49 h 49"/>
                  <a:gd name="T6" fmla="*/ 0 w 3"/>
                  <a:gd name="T7" fmla="*/ 49 h 49"/>
                  <a:gd name="T8" fmla="*/ 2 w 3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9">
                    <a:moveTo>
                      <a:pt x="2" y="0"/>
                    </a:moveTo>
                    <a:lnTo>
                      <a:pt x="3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7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7" name="Freeform 443"/>
              <p:cNvSpPr>
                <a:spLocks/>
              </p:cNvSpPr>
              <p:nvPr/>
            </p:nvSpPr>
            <p:spPr bwMode="auto">
              <a:xfrm>
                <a:off x="1193" y="2065"/>
                <a:ext cx="5" cy="49"/>
              </a:xfrm>
              <a:custGeom>
                <a:avLst/>
                <a:gdLst>
                  <a:gd name="T0" fmla="*/ 2 w 5"/>
                  <a:gd name="T1" fmla="*/ 0 h 49"/>
                  <a:gd name="T2" fmla="*/ 5 w 5"/>
                  <a:gd name="T3" fmla="*/ 0 h 49"/>
                  <a:gd name="T4" fmla="*/ 1 w 5"/>
                  <a:gd name="T5" fmla="*/ 49 h 49"/>
                  <a:gd name="T6" fmla="*/ 0 w 5"/>
                  <a:gd name="T7" fmla="*/ 49 h 49"/>
                  <a:gd name="T8" fmla="*/ 2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2" y="0"/>
                    </a:moveTo>
                    <a:lnTo>
                      <a:pt x="5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8" name="Freeform 444"/>
              <p:cNvSpPr>
                <a:spLocks/>
              </p:cNvSpPr>
              <p:nvPr/>
            </p:nvSpPr>
            <p:spPr bwMode="auto">
              <a:xfrm>
                <a:off x="1194" y="2065"/>
                <a:ext cx="5" cy="49"/>
              </a:xfrm>
              <a:custGeom>
                <a:avLst/>
                <a:gdLst>
                  <a:gd name="T0" fmla="*/ 4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4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4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9" name="Freeform 445"/>
              <p:cNvSpPr>
                <a:spLocks/>
              </p:cNvSpPr>
              <p:nvPr/>
            </p:nvSpPr>
            <p:spPr bwMode="auto">
              <a:xfrm>
                <a:off x="1196" y="2065"/>
                <a:ext cx="5" cy="49"/>
              </a:xfrm>
              <a:custGeom>
                <a:avLst/>
                <a:gdLst>
                  <a:gd name="T0" fmla="*/ 3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3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3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2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0" name="Freeform 446"/>
              <p:cNvSpPr>
                <a:spLocks/>
              </p:cNvSpPr>
              <p:nvPr/>
            </p:nvSpPr>
            <p:spPr bwMode="auto">
              <a:xfrm>
                <a:off x="1198" y="2065"/>
                <a:ext cx="4" cy="49"/>
              </a:xfrm>
              <a:custGeom>
                <a:avLst/>
                <a:gdLst>
                  <a:gd name="T0" fmla="*/ 3 w 4"/>
                  <a:gd name="T1" fmla="*/ 0 h 49"/>
                  <a:gd name="T2" fmla="*/ 4 w 4"/>
                  <a:gd name="T3" fmla="*/ 0 h 49"/>
                  <a:gd name="T4" fmla="*/ 2 w 4"/>
                  <a:gd name="T5" fmla="*/ 49 h 49"/>
                  <a:gd name="T6" fmla="*/ 0 w 4"/>
                  <a:gd name="T7" fmla="*/ 49 h 49"/>
                  <a:gd name="T8" fmla="*/ 3 w 4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9">
                    <a:moveTo>
                      <a:pt x="3" y="0"/>
                    </a:moveTo>
                    <a:lnTo>
                      <a:pt x="4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1" name="Freeform 447"/>
              <p:cNvSpPr>
                <a:spLocks/>
              </p:cNvSpPr>
              <p:nvPr/>
            </p:nvSpPr>
            <p:spPr bwMode="auto">
              <a:xfrm>
                <a:off x="1140" y="2049"/>
                <a:ext cx="120" cy="17"/>
              </a:xfrm>
              <a:custGeom>
                <a:avLst/>
                <a:gdLst>
                  <a:gd name="T0" fmla="*/ 62 w 120"/>
                  <a:gd name="T1" fmla="*/ 16 h 17"/>
                  <a:gd name="T2" fmla="*/ 75 w 120"/>
                  <a:gd name="T3" fmla="*/ 14 h 17"/>
                  <a:gd name="T4" fmla="*/ 86 w 120"/>
                  <a:gd name="T5" fmla="*/ 13 h 17"/>
                  <a:gd name="T6" fmla="*/ 95 w 120"/>
                  <a:gd name="T7" fmla="*/ 12 h 17"/>
                  <a:gd name="T8" fmla="*/ 105 w 120"/>
                  <a:gd name="T9" fmla="*/ 11 h 17"/>
                  <a:gd name="T10" fmla="*/ 111 w 120"/>
                  <a:gd name="T11" fmla="*/ 10 h 17"/>
                  <a:gd name="T12" fmla="*/ 116 w 120"/>
                  <a:gd name="T13" fmla="*/ 9 h 17"/>
                  <a:gd name="T14" fmla="*/ 119 w 120"/>
                  <a:gd name="T15" fmla="*/ 6 h 17"/>
                  <a:gd name="T16" fmla="*/ 120 w 120"/>
                  <a:gd name="T17" fmla="*/ 5 h 17"/>
                  <a:gd name="T18" fmla="*/ 118 w 120"/>
                  <a:gd name="T19" fmla="*/ 4 h 17"/>
                  <a:gd name="T20" fmla="*/ 114 w 120"/>
                  <a:gd name="T21" fmla="*/ 3 h 17"/>
                  <a:gd name="T22" fmla="*/ 108 w 120"/>
                  <a:gd name="T23" fmla="*/ 2 h 17"/>
                  <a:gd name="T24" fmla="*/ 100 w 120"/>
                  <a:gd name="T25" fmla="*/ 2 h 17"/>
                  <a:gd name="T26" fmla="*/ 91 w 120"/>
                  <a:gd name="T27" fmla="*/ 0 h 17"/>
                  <a:gd name="T28" fmla="*/ 81 w 120"/>
                  <a:gd name="T29" fmla="*/ 0 h 17"/>
                  <a:gd name="T30" fmla="*/ 69 w 120"/>
                  <a:gd name="T31" fmla="*/ 2 h 17"/>
                  <a:gd name="T32" fmla="*/ 58 w 120"/>
                  <a:gd name="T33" fmla="*/ 2 h 17"/>
                  <a:gd name="T34" fmla="*/ 45 w 120"/>
                  <a:gd name="T35" fmla="*/ 3 h 17"/>
                  <a:gd name="T36" fmla="*/ 34 w 120"/>
                  <a:gd name="T37" fmla="*/ 4 h 17"/>
                  <a:gd name="T38" fmla="*/ 25 w 120"/>
                  <a:gd name="T39" fmla="*/ 5 h 17"/>
                  <a:gd name="T40" fmla="*/ 15 w 120"/>
                  <a:gd name="T41" fmla="*/ 6 h 17"/>
                  <a:gd name="T42" fmla="*/ 9 w 120"/>
                  <a:gd name="T43" fmla="*/ 7 h 17"/>
                  <a:gd name="T44" fmla="*/ 3 w 120"/>
                  <a:gd name="T45" fmla="*/ 9 h 17"/>
                  <a:gd name="T46" fmla="*/ 1 w 120"/>
                  <a:gd name="T47" fmla="*/ 11 h 17"/>
                  <a:gd name="T48" fmla="*/ 0 w 120"/>
                  <a:gd name="T49" fmla="*/ 12 h 17"/>
                  <a:gd name="T50" fmla="*/ 2 w 120"/>
                  <a:gd name="T51" fmla="*/ 13 h 17"/>
                  <a:gd name="T52" fmla="*/ 6 w 120"/>
                  <a:gd name="T53" fmla="*/ 14 h 17"/>
                  <a:gd name="T54" fmla="*/ 12 w 120"/>
                  <a:gd name="T55" fmla="*/ 16 h 17"/>
                  <a:gd name="T56" fmla="*/ 20 w 120"/>
                  <a:gd name="T57" fmla="*/ 16 h 17"/>
                  <a:gd name="T58" fmla="*/ 29 w 120"/>
                  <a:gd name="T59" fmla="*/ 17 h 17"/>
                  <a:gd name="T60" fmla="*/ 39 w 120"/>
                  <a:gd name="T61" fmla="*/ 17 h 17"/>
                  <a:gd name="T62" fmla="*/ 51 w 120"/>
                  <a:gd name="T63" fmla="*/ 16 h 17"/>
                  <a:gd name="T64" fmla="*/ 62 w 120"/>
                  <a:gd name="T6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0" h="17">
                    <a:moveTo>
                      <a:pt x="62" y="16"/>
                    </a:moveTo>
                    <a:lnTo>
                      <a:pt x="75" y="14"/>
                    </a:lnTo>
                    <a:lnTo>
                      <a:pt x="86" y="13"/>
                    </a:lnTo>
                    <a:lnTo>
                      <a:pt x="95" y="12"/>
                    </a:lnTo>
                    <a:lnTo>
                      <a:pt x="105" y="11"/>
                    </a:lnTo>
                    <a:lnTo>
                      <a:pt x="111" y="10"/>
                    </a:lnTo>
                    <a:lnTo>
                      <a:pt x="116" y="9"/>
                    </a:lnTo>
                    <a:lnTo>
                      <a:pt x="119" y="6"/>
                    </a:lnTo>
                    <a:lnTo>
                      <a:pt x="120" y="5"/>
                    </a:lnTo>
                    <a:lnTo>
                      <a:pt x="118" y="4"/>
                    </a:lnTo>
                    <a:lnTo>
                      <a:pt x="114" y="3"/>
                    </a:lnTo>
                    <a:lnTo>
                      <a:pt x="108" y="2"/>
                    </a:lnTo>
                    <a:lnTo>
                      <a:pt x="100" y="2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69" y="2"/>
                    </a:lnTo>
                    <a:lnTo>
                      <a:pt x="58" y="2"/>
                    </a:lnTo>
                    <a:lnTo>
                      <a:pt x="45" y="3"/>
                    </a:lnTo>
                    <a:lnTo>
                      <a:pt x="34" y="4"/>
                    </a:lnTo>
                    <a:lnTo>
                      <a:pt x="25" y="5"/>
                    </a:lnTo>
                    <a:lnTo>
                      <a:pt x="15" y="6"/>
                    </a:lnTo>
                    <a:lnTo>
                      <a:pt x="9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6" y="14"/>
                    </a:lnTo>
                    <a:lnTo>
                      <a:pt x="12" y="16"/>
                    </a:lnTo>
                    <a:lnTo>
                      <a:pt x="20" y="16"/>
                    </a:lnTo>
                    <a:lnTo>
                      <a:pt x="29" y="17"/>
                    </a:lnTo>
                    <a:lnTo>
                      <a:pt x="39" y="17"/>
                    </a:lnTo>
                    <a:lnTo>
                      <a:pt x="51" y="16"/>
                    </a:lnTo>
                    <a:lnTo>
                      <a:pt x="62" y="16"/>
                    </a:lnTo>
                    <a:close/>
                  </a:path>
                </a:pathLst>
              </a:custGeom>
              <a:solidFill>
                <a:srgbClr val="B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49" name="Group 497"/>
            <p:cNvGrpSpPr>
              <a:grpSpLocks/>
            </p:cNvGrpSpPr>
            <p:nvPr/>
          </p:nvGrpSpPr>
          <p:grpSpPr bwMode="auto">
            <a:xfrm>
              <a:off x="1160" y="2001"/>
              <a:ext cx="78" cy="59"/>
              <a:chOff x="1160" y="2001"/>
              <a:chExt cx="78" cy="59"/>
            </a:xfrm>
          </p:grpSpPr>
          <p:sp>
            <p:nvSpPr>
              <p:cNvPr id="39959" name="Freeform 449"/>
              <p:cNvSpPr>
                <a:spLocks/>
              </p:cNvSpPr>
              <p:nvPr/>
            </p:nvSpPr>
            <p:spPr bwMode="auto">
              <a:xfrm>
                <a:off x="1199" y="2009"/>
                <a:ext cx="10" cy="50"/>
              </a:xfrm>
              <a:custGeom>
                <a:avLst/>
                <a:gdLst>
                  <a:gd name="T0" fmla="*/ 2 w 10"/>
                  <a:gd name="T1" fmla="*/ 0 h 50"/>
                  <a:gd name="T2" fmla="*/ 10 w 10"/>
                  <a:gd name="T3" fmla="*/ 0 h 50"/>
                  <a:gd name="T4" fmla="*/ 7 w 10"/>
                  <a:gd name="T5" fmla="*/ 50 h 50"/>
                  <a:gd name="T6" fmla="*/ 0 w 10"/>
                  <a:gd name="T7" fmla="*/ 50 h 50"/>
                  <a:gd name="T8" fmla="*/ 2 w 1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0">
                    <a:moveTo>
                      <a:pt x="2" y="0"/>
                    </a:moveTo>
                    <a:lnTo>
                      <a:pt x="10" y="0"/>
                    </a:lnTo>
                    <a:lnTo>
                      <a:pt x="7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0" name="Freeform 450"/>
              <p:cNvSpPr>
                <a:spLocks/>
              </p:cNvSpPr>
              <p:nvPr/>
            </p:nvSpPr>
            <p:spPr bwMode="auto">
              <a:xfrm>
                <a:off x="1199" y="2009"/>
                <a:ext cx="4" cy="50"/>
              </a:xfrm>
              <a:custGeom>
                <a:avLst/>
                <a:gdLst>
                  <a:gd name="T0" fmla="*/ 2 w 4"/>
                  <a:gd name="T1" fmla="*/ 0 h 50"/>
                  <a:gd name="T2" fmla="*/ 4 w 4"/>
                  <a:gd name="T3" fmla="*/ 0 h 50"/>
                  <a:gd name="T4" fmla="*/ 2 w 4"/>
                  <a:gd name="T5" fmla="*/ 50 h 50"/>
                  <a:gd name="T6" fmla="*/ 0 w 4"/>
                  <a:gd name="T7" fmla="*/ 50 h 50"/>
                  <a:gd name="T8" fmla="*/ 2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2" y="0"/>
                    </a:moveTo>
                    <a:lnTo>
                      <a:pt x="4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1" name="Freeform 451"/>
              <p:cNvSpPr>
                <a:spLocks/>
              </p:cNvSpPr>
              <p:nvPr/>
            </p:nvSpPr>
            <p:spPr bwMode="auto">
              <a:xfrm>
                <a:off x="1201" y="2009"/>
                <a:ext cx="5" cy="50"/>
              </a:xfrm>
              <a:custGeom>
                <a:avLst/>
                <a:gdLst>
                  <a:gd name="T0" fmla="*/ 2 w 5"/>
                  <a:gd name="T1" fmla="*/ 0 h 50"/>
                  <a:gd name="T2" fmla="*/ 5 w 5"/>
                  <a:gd name="T3" fmla="*/ 0 h 50"/>
                  <a:gd name="T4" fmla="*/ 1 w 5"/>
                  <a:gd name="T5" fmla="*/ 50 h 50"/>
                  <a:gd name="T6" fmla="*/ 0 w 5"/>
                  <a:gd name="T7" fmla="*/ 50 h 50"/>
                  <a:gd name="T8" fmla="*/ 2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2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D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2" name="Freeform 452"/>
              <p:cNvSpPr>
                <a:spLocks/>
              </p:cNvSpPr>
              <p:nvPr/>
            </p:nvSpPr>
            <p:spPr bwMode="auto">
              <a:xfrm>
                <a:off x="1202" y="2009"/>
                <a:ext cx="5" cy="50"/>
              </a:xfrm>
              <a:custGeom>
                <a:avLst/>
                <a:gdLst>
                  <a:gd name="T0" fmla="*/ 4 w 5"/>
                  <a:gd name="T1" fmla="*/ 0 h 50"/>
                  <a:gd name="T2" fmla="*/ 5 w 5"/>
                  <a:gd name="T3" fmla="*/ 0 h 50"/>
                  <a:gd name="T4" fmla="*/ 3 w 5"/>
                  <a:gd name="T5" fmla="*/ 50 h 50"/>
                  <a:gd name="T6" fmla="*/ 0 w 5"/>
                  <a:gd name="T7" fmla="*/ 50 h 50"/>
                  <a:gd name="T8" fmla="*/ 4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4" y="0"/>
                    </a:moveTo>
                    <a:lnTo>
                      <a:pt x="5" y="0"/>
                    </a:lnTo>
                    <a:lnTo>
                      <a:pt x="3" y="50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A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3" name="Freeform 453"/>
              <p:cNvSpPr>
                <a:spLocks/>
              </p:cNvSpPr>
              <p:nvPr/>
            </p:nvSpPr>
            <p:spPr bwMode="auto">
              <a:xfrm>
                <a:off x="1205" y="2009"/>
                <a:ext cx="4" cy="50"/>
              </a:xfrm>
              <a:custGeom>
                <a:avLst/>
                <a:gdLst>
                  <a:gd name="T0" fmla="*/ 2 w 4"/>
                  <a:gd name="T1" fmla="*/ 0 h 50"/>
                  <a:gd name="T2" fmla="*/ 4 w 4"/>
                  <a:gd name="T3" fmla="*/ 0 h 50"/>
                  <a:gd name="T4" fmla="*/ 1 w 4"/>
                  <a:gd name="T5" fmla="*/ 50 h 50"/>
                  <a:gd name="T6" fmla="*/ 0 w 4"/>
                  <a:gd name="T7" fmla="*/ 50 h 50"/>
                  <a:gd name="T8" fmla="*/ 2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2" y="0"/>
                    </a:moveTo>
                    <a:lnTo>
                      <a:pt x="4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4" name="Freeform 454"/>
              <p:cNvSpPr>
                <a:spLocks/>
              </p:cNvSpPr>
              <p:nvPr/>
            </p:nvSpPr>
            <p:spPr bwMode="auto">
              <a:xfrm>
                <a:off x="1206" y="2008"/>
                <a:ext cx="10" cy="51"/>
              </a:xfrm>
              <a:custGeom>
                <a:avLst/>
                <a:gdLst>
                  <a:gd name="T0" fmla="*/ 3 w 10"/>
                  <a:gd name="T1" fmla="*/ 1 h 51"/>
                  <a:gd name="T2" fmla="*/ 10 w 10"/>
                  <a:gd name="T3" fmla="*/ 0 h 51"/>
                  <a:gd name="T4" fmla="*/ 7 w 10"/>
                  <a:gd name="T5" fmla="*/ 50 h 51"/>
                  <a:gd name="T6" fmla="*/ 0 w 10"/>
                  <a:gd name="T7" fmla="*/ 51 h 51"/>
                  <a:gd name="T8" fmla="*/ 3 w 10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1">
                    <a:moveTo>
                      <a:pt x="3" y="1"/>
                    </a:moveTo>
                    <a:lnTo>
                      <a:pt x="10" y="0"/>
                    </a:lnTo>
                    <a:lnTo>
                      <a:pt x="7" y="50"/>
                    </a:lnTo>
                    <a:lnTo>
                      <a:pt x="0" y="5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4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5" name="Freeform 455"/>
              <p:cNvSpPr>
                <a:spLocks/>
              </p:cNvSpPr>
              <p:nvPr/>
            </p:nvSpPr>
            <p:spPr bwMode="auto">
              <a:xfrm>
                <a:off x="1206" y="2008"/>
                <a:ext cx="5" cy="51"/>
              </a:xfrm>
              <a:custGeom>
                <a:avLst/>
                <a:gdLst>
                  <a:gd name="T0" fmla="*/ 3 w 5"/>
                  <a:gd name="T1" fmla="*/ 1 h 51"/>
                  <a:gd name="T2" fmla="*/ 5 w 5"/>
                  <a:gd name="T3" fmla="*/ 0 h 51"/>
                  <a:gd name="T4" fmla="*/ 2 w 5"/>
                  <a:gd name="T5" fmla="*/ 50 h 51"/>
                  <a:gd name="T6" fmla="*/ 0 w 5"/>
                  <a:gd name="T7" fmla="*/ 51 h 51"/>
                  <a:gd name="T8" fmla="*/ 3 w 5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1">
                    <a:moveTo>
                      <a:pt x="3" y="1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4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6" name="Freeform 456"/>
              <p:cNvSpPr>
                <a:spLocks/>
              </p:cNvSpPr>
              <p:nvPr/>
            </p:nvSpPr>
            <p:spPr bwMode="auto">
              <a:xfrm>
                <a:off x="1208" y="2008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1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0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7" name="Freeform 457"/>
              <p:cNvSpPr>
                <a:spLocks/>
              </p:cNvSpPr>
              <p:nvPr/>
            </p:nvSpPr>
            <p:spPr bwMode="auto">
              <a:xfrm>
                <a:off x="1209" y="2008"/>
                <a:ext cx="5" cy="50"/>
              </a:xfrm>
              <a:custGeom>
                <a:avLst/>
                <a:gdLst>
                  <a:gd name="T0" fmla="*/ 4 w 5"/>
                  <a:gd name="T1" fmla="*/ 0 h 50"/>
                  <a:gd name="T2" fmla="*/ 5 w 5"/>
                  <a:gd name="T3" fmla="*/ 0 h 50"/>
                  <a:gd name="T4" fmla="*/ 3 w 5"/>
                  <a:gd name="T5" fmla="*/ 50 h 50"/>
                  <a:gd name="T6" fmla="*/ 0 w 5"/>
                  <a:gd name="T7" fmla="*/ 50 h 50"/>
                  <a:gd name="T8" fmla="*/ 4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4" y="0"/>
                    </a:moveTo>
                    <a:lnTo>
                      <a:pt x="5" y="0"/>
                    </a:lnTo>
                    <a:lnTo>
                      <a:pt x="3" y="50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D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44" name="Freeform 458"/>
              <p:cNvSpPr>
                <a:spLocks/>
              </p:cNvSpPr>
              <p:nvPr/>
            </p:nvSpPr>
            <p:spPr bwMode="auto">
              <a:xfrm>
                <a:off x="1212" y="2008"/>
                <a:ext cx="4" cy="50"/>
              </a:xfrm>
              <a:custGeom>
                <a:avLst/>
                <a:gdLst>
                  <a:gd name="T0" fmla="*/ 2 w 4"/>
                  <a:gd name="T1" fmla="*/ 0 h 50"/>
                  <a:gd name="T2" fmla="*/ 4 w 4"/>
                  <a:gd name="T3" fmla="*/ 0 h 50"/>
                  <a:gd name="T4" fmla="*/ 1 w 4"/>
                  <a:gd name="T5" fmla="*/ 50 h 50"/>
                  <a:gd name="T6" fmla="*/ 0 w 4"/>
                  <a:gd name="T7" fmla="*/ 50 h 50"/>
                  <a:gd name="T8" fmla="*/ 2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2" y="0"/>
                    </a:moveTo>
                    <a:lnTo>
                      <a:pt x="4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45" name="Freeform 459"/>
              <p:cNvSpPr>
                <a:spLocks/>
              </p:cNvSpPr>
              <p:nvPr/>
            </p:nvSpPr>
            <p:spPr bwMode="auto">
              <a:xfrm>
                <a:off x="1213" y="2007"/>
                <a:ext cx="9" cy="51"/>
              </a:xfrm>
              <a:custGeom>
                <a:avLst/>
                <a:gdLst>
                  <a:gd name="T0" fmla="*/ 3 w 9"/>
                  <a:gd name="T1" fmla="*/ 1 h 51"/>
                  <a:gd name="T2" fmla="*/ 9 w 9"/>
                  <a:gd name="T3" fmla="*/ 0 h 51"/>
                  <a:gd name="T4" fmla="*/ 6 w 9"/>
                  <a:gd name="T5" fmla="*/ 49 h 51"/>
                  <a:gd name="T6" fmla="*/ 0 w 9"/>
                  <a:gd name="T7" fmla="*/ 51 h 51"/>
                  <a:gd name="T8" fmla="*/ 3 w 9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1">
                    <a:moveTo>
                      <a:pt x="3" y="1"/>
                    </a:moveTo>
                    <a:lnTo>
                      <a:pt x="9" y="0"/>
                    </a:lnTo>
                    <a:lnTo>
                      <a:pt x="6" y="49"/>
                    </a:lnTo>
                    <a:lnTo>
                      <a:pt x="0" y="5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B6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46" name="Freeform 460"/>
              <p:cNvSpPr>
                <a:spLocks/>
              </p:cNvSpPr>
              <p:nvPr/>
            </p:nvSpPr>
            <p:spPr bwMode="auto">
              <a:xfrm>
                <a:off x="1213" y="2008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6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3" name="Freeform 461"/>
              <p:cNvSpPr>
                <a:spLocks/>
              </p:cNvSpPr>
              <p:nvPr/>
            </p:nvSpPr>
            <p:spPr bwMode="auto">
              <a:xfrm>
                <a:off x="1215" y="2008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3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3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4" name="Freeform 462"/>
              <p:cNvSpPr>
                <a:spLocks/>
              </p:cNvSpPr>
              <p:nvPr/>
            </p:nvSpPr>
            <p:spPr bwMode="auto">
              <a:xfrm>
                <a:off x="1218" y="2007"/>
                <a:ext cx="4" cy="51"/>
              </a:xfrm>
              <a:custGeom>
                <a:avLst/>
                <a:gdLst>
                  <a:gd name="T0" fmla="*/ 2 w 4"/>
                  <a:gd name="T1" fmla="*/ 1 h 51"/>
                  <a:gd name="T2" fmla="*/ 4 w 4"/>
                  <a:gd name="T3" fmla="*/ 0 h 51"/>
                  <a:gd name="T4" fmla="*/ 1 w 4"/>
                  <a:gd name="T5" fmla="*/ 49 h 51"/>
                  <a:gd name="T6" fmla="*/ 0 w 4"/>
                  <a:gd name="T7" fmla="*/ 51 h 51"/>
                  <a:gd name="T8" fmla="*/ 2 w 4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1">
                    <a:moveTo>
                      <a:pt x="2" y="1"/>
                    </a:moveTo>
                    <a:lnTo>
                      <a:pt x="4" y="0"/>
                    </a:lnTo>
                    <a:lnTo>
                      <a:pt x="1" y="49"/>
                    </a:lnTo>
                    <a:lnTo>
                      <a:pt x="0" y="5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8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5" name="Freeform 463"/>
              <p:cNvSpPr>
                <a:spLocks/>
              </p:cNvSpPr>
              <p:nvPr/>
            </p:nvSpPr>
            <p:spPr bwMode="auto">
              <a:xfrm>
                <a:off x="1219" y="2007"/>
                <a:ext cx="8" cy="49"/>
              </a:xfrm>
              <a:custGeom>
                <a:avLst/>
                <a:gdLst>
                  <a:gd name="T0" fmla="*/ 3 w 8"/>
                  <a:gd name="T1" fmla="*/ 0 h 49"/>
                  <a:gd name="T2" fmla="*/ 8 w 8"/>
                  <a:gd name="T3" fmla="*/ 0 h 49"/>
                  <a:gd name="T4" fmla="*/ 6 w 8"/>
                  <a:gd name="T5" fmla="*/ 49 h 49"/>
                  <a:gd name="T6" fmla="*/ 0 w 8"/>
                  <a:gd name="T7" fmla="*/ 49 h 49"/>
                  <a:gd name="T8" fmla="*/ 3 w 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9">
                    <a:moveTo>
                      <a:pt x="3" y="0"/>
                    </a:moveTo>
                    <a:lnTo>
                      <a:pt x="8" y="0"/>
                    </a:lnTo>
                    <a:lnTo>
                      <a:pt x="6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A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6" name="Freeform 464"/>
              <p:cNvSpPr>
                <a:spLocks/>
              </p:cNvSpPr>
              <p:nvPr/>
            </p:nvSpPr>
            <p:spPr bwMode="auto">
              <a:xfrm>
                <a:off x="1219" y="2007"/>
                <a:ext cx="4" cy="49"/>
              </a:xfrm>
              <a:custGeom>
                <a:avLst/>
                <a:gdLst>
                  <a:gd name="T0" fmla="*/ 3 w 4"/>
                  <a:gd name="T1" fmla="*/ 0 h 49"/>
                  <a:gd name="T2" fmla="*/ 4 w 4"/>
                  <a:gd name="T3" fmla="*/ 0 h 49"/>
                  <a:gd name="T4" fmla="*/ 2 w 4"/>
                  <a:gd name="T5" fmla="*/ 49 h 49"/>
                  <a:gd name="T6" fmla="*/ 0 w 4"/>
                  <a:gd name="T7" fmla="*/ 49 h 49"/>
                  <a:gd name="T8" fmla="*/ 3 w 4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9">
                    <a:moveTo>
                      <a:pt x="3" y="0"/>
                    </a:moveTo>
                    <a:lnTo>
                      <a:pt x="4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A6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7" name="Freeform 465"/>
              <p:cNvSpPr>
                <a:spLocks/>
              </p:cNvSpPr>
              <p:nvPr/>
            </p:nvSpPr>
            <p:spPr bwMode="auto">
              <a:xfrm>
                <a:off x="1221" y="2007"/>
                <a:ext cx="5" cy="49"/>
              </a:xfrm>
              <a:custGeom>
                <a:avLst/>
                <a:gdLst>
                  <a:gd name="T0" fmla="*/ 2 w 5"/>
                  <a:gd name="T1" fmla="*/ 0 h 49"/>
                  <a:gd name="T2" fmla="*/ 5 w 5"/>
                  <a:gd name="T3" fmla="*/ 0 h 49"/>
                  <a:gd name="T4" fmla="*/ 1 w 5"/>
                  <a:gd name="T5" fmla="*/ 49 h 49"/>
                  <a:gd name="T6" fmla="*/ 0 w 5"/>
                  <a:gd name="T7" fmla="*/ 49 h 49"/>
                  <a:gd name="T8" fmla="*/ 2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2" y="0"/>
                    </a:moveTo>
                    <a:lnTo>
                      <a:pt x="5" y="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D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8" name="Freeform 466"/>
              <p:cNvSpPr>
                <a:spLocks/>
              </p:cNvSpPr>
              <p:nvPr/>
            </p:nvSpPr>
            <p:spPr bwMode="auto">
              <a:xfrm>
                <a:off x="1222" y="2007"/>
                <a:ext cx="5" cy="49"/>
              </a:xfrm>
              <a:custGeom>
                <a:avLst/>
                <a:gdLst>
                  <a:gd name="T0" fmla="*/ 4 w 5"/>
                  <a:gd name="T1" fmla="*/ 0 h 49"/>
                  <a:gd name="T2" fmla="*/ 5 w 5"/>
                  <a:gd name="T3" fmla="*/ 0 h 49"/>
                  <a:gd name="T4" fmla="*/ 3 w 5"/>
                  <a:gd name="T5" fmla="*/ 49 h 49"/>
                  <a:gd name="T6" fmla="*/ 0 w 5"/>
                  <a:gd name="T7" fmla="*/ 49 h 49"/>
                  <a:gd name="T8" fmla="*/ 4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4" y="0"/>
                    </a:moveTo>
                    <a:lnTo>
                      <a:pt x="5" y="0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1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9" name="Freeform 467"/>
              <p:cNvSpPr>
                <a:spLocks/>
              </p:cNvSpPr>
              <p:nvPr/>
            </p:nvSpPr>
            <p:spPr bwMode="auto">
              <a:xfrm>
                <a:off x="1225" y="2006"/>
                <a:ext cx="7" cy="50"/>
              </a:xfrm>
              <a:custGeom>
                <a:avLst/>
                <a:gdLst>
                  <a:gd name="T0" fmla="*/ 2 w 7"/>
                  <a:gd name="T1" fmla="*/ 1 h 50"/>
                  <a:gd name="T2" fmla="*/ 7 w 7"/>
                  <a:gd name="T3" fmla="*/ 0 h 50"/>
                  <a:gd name="T4" fmla="*/ 4 w 7"/>
                  <a:gd name="T5" fmla="*/ 49 h 50"/>
                  <a:gd name="T6" fmla="*/ 0 w 7"/>
                  <a:gd name="T7" fmla="*/ 50 h 50"/>
                  <a:gd name="T8" fmla="*/ 2 w 7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0">
                    <a:moveTo>
                      <a:pt x="2" y="1"/>
                    </a:moveTo>
                    <a:lnTo>
                      <a:pt x="7" y="0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6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0" name="Freeform 468"/>
              <p:cNvSpPr>
                <a:spLocks/>
              </p:cNvSpPr>
              <p:nvPr/>
            </p:nvSpPr>
            <p:spPr bwMode="auto">
              <a:xfrm>
                <a:off x="1225" y="2006"/>
                <a:ext cx="4" cy="50"/>
              </a:xfrm>
              <a:custGeom>
                <a:avLst/>
                <a:gdLst>
                  <a:gd name="T0" fmla="*/ 2 w 4"/>
                  <a:gd name="T1" fmla="*/ 1 h 50"/>
                  <a:gd name="T2" fmla="*/ 4 w 4"/>
                  <a:gd name="T3" fmla="*/ 0 h 50"/>
                  <a:gd name="T4" fmla="*/ 2 w 4"/>
                  <a:gd name="T5" fmla="*/ 49 h 50"/>
                  <a:gd name="T6" fmla="*/ 0 w 4"/>
                  <a:gd name="T7" fmla="*/ 50 h 50"/>
                  <a:gd name="T8" fmla="*/ 2 w 4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2" y="1"/>
                    </a:moveTo>
                    <a:lnTo>
                      <a:pt x="4" y="0"/>
                    </a:lnTo>
                    <a:lnTo>
                      <a:pt x="2" y="49"/>
                    </a:lnTo>
                    <a:lnTo>
                      <a:pt x="0" y="5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6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1" name="Freeform 469"/>
              <p:cNvSpPr>
                <a:spLocks/>
              </p:cNvSpPr>
              <p:nvPr/>
            </p:nvSpPr>
            <p:spPr bwMode="auto">
              <a:xfrm>
                <a:off x="1227" y="2006"/>
                <a:ext cx="5" cy="49"/>
              </a:xfrm>
              <a:custGeom>
                <a:avLst/>
                <a:gdLst>
                  <a:gd name="T0" fmla="*/ 2 w 5"/>
                  <a:gd name="T1" fmla="*/ 0 h 49"/>
                  <a:gd name="T2" fmla="*/ 5 w 5"/>
                  <a:gd name="T3" fmla="*/ 0 h 49"/>
                  <a:gd name="T4" fmla="*/ 2 w 5"/>
                  <a:gd name="T5" fmla="*/ 49 h 49"/>
                  <a:gd name="T6" fmla="*/ 0 w 5"/>
                  <a:gd name="T7" fmla="*/ 49 h 49"/>
                  <a:gd name="T8" fmla="*/ 2 w 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9">
                    <a:moveTo>
                      <a:pt x="2" y="0"/>
                    </a:moveTo>
                    <a:lnTo>
                      <a:pt x="5" y="0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7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2" name="Freeform 470"/>
              <p:cNvSpPr>
                <a:spLocks/>
              </p:cNvSpPr>
              <p:nvPr/>
            </p:nvSpPr>
            <p:spPr bwMode="auto">
              <a:xfrm>
                <a:off x="1229" y="2005"/>
                <a:ext cx="6" cy="50"/>
              </a:xfrm>
              <a:custGeom>
                <a:avLst/>
                <a:gdLst>
                  <a:gd name="T0" fmla="*/ 3 w 6"/>
                  <a:gd name="T1" fmla="*/ 1 h 50"/>
                  <a:gd name="T2" fmla="*/ 6 w 6"/>
                  <a:gd name="T3" fmla="*/ 0 h 50"/>
                  <a:gd name="T4" fmla="*/ 3 w 6"/>
                  <a:gd name="T5" fmla="*/ 49 h 50"/>
                  <a:gd name="T6" fmla="*/ 0 w 6"/>
                  <a:gd name="T7" fmla="*/ 50 h 50"/>
                  <a:gd name="T8" fmla="*/ 3 w 6"/>
                  <a:gd name="T9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0">
                    <a:moveTo>
                      <a:pt x="3" y="1"/>
                    </a:moveTo>
                    <a:lnTo>
                      <a:pt x="6" y="0"/>
                    </a:lnTo>
                    <a:lnTo>
                      <a:pt x="3" y="49"/>
                    </a:lnTo>
                    <a:lnTo>
                      <a:pt x="0" y="5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0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3" name="Freeform 471"/>
              <p:cNvSpPr>
                <a:spLocks/>
              </p:cNvSpPr>
              <p:nvPr/>
            </p:nvSpPr>
            <p:spPr bwMode="auto">
              <a:xfrm>
                <a:off x="1232" y="2003"/>
                <a:ext cx="4" cy="51"/>
              </a:xfrm>
              <a:custGeom>
                <a:avLst/>
                <a:gdLst>
                  <a:gd name="T0" fmla="*/ 3 w 4"/>
                  <a:gd name="T1" fmla="*/ 2 h 51"/>
                  <a:gd name="T2" fmla="*/ 4 w 4"/>
                  <a:gd name="T3" fmla="*/ 0 h 51"/>
                  <a:gd name="T4" fmla="*/ 2 w 4"/>
                  <a:gd name="T5" fmla="*/ 50 h 51"/>
                  <a:gd name="T6" fmla="*/ 0 w 4"/>
                  <a:gd name="T7" fmla="*/ 51 h 51"/>
                  <a:gd name="T8" fmla="*/ 3 w 4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1">
                    <a:moveTo>
                      <a:pt x="3" y="2"/>
                    </a:moveTo>
                    <a:lnTo>
                      <a:pt x="4" y="0"/>
                    </a:lnTo>
                    <a:lnTo>
                      <a:pt x="2" y="50"/>
                    </a:lnTo>
                    <a:lnTo>
                      <a:pt x="0" y="5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8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4" name="Freeform 472"/>
              <p:cNvSpPr>
                <a:spLocks/>
              </p:cNvSpPr>
              <p:nvPr/>
            </p:nvSpPr>
            <p:spPr bwMode="auto">
              <a:xfrm>
                <a:off x="1234" y="2003"/>
                <a:ext cx="4" cy="50"/>
              </a:xfrm>
              <a:custGeom>
                <a:avLst/>
                <a:gdLst>
                  <a:gd name="T0" fmla="*/ 2 w 4"/>
                  <a:gd name="T1" fmla="*/ 0 h 50"/>
                  <a:gd name="T2" fmla="*/ 4 w 4"/>
                  <a:gd name="T3" fmla="*/ 0 h 50"/>
                  <a:gd name="T4" fmla="*/ 0 w 4"/>
                  <a:gd name="T5" fmla="*/ 50 h 50"/>
                  <a:gd name="T6" fmla="*/ 0 w 4"/>
                  <a:gd name="T7" fmla="*/ 50 h 50"/>
                  <a:gd name="T8" fmla="*/ 2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2" y="0"/>
                    </a:moveTo>
                    <a:lnTo>
                      <a:pt x="4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5" name="Freeform 473"/>
              <p:cNvSpPr>
                <a:spLocks/>
              </p:cNvSpPr>
              <p:nvPr/>
            </p:nvSpPr>
            <p:spPr bwMode="auto">
              <a:xfrm>
                <a:off x="1160" y="2007"/>
                <a:ext cx="3" cy="51"/>
              </a:xfrm>
              <a:custGeom>
                <a:avLst/>
                <a:gdLst>
                  <a:gd name="T0" fmla="*/ 2 w 3"/>
                  <a:gd name="T1" fmla="*/ 0 h 51"/>
                  <a:gd name="T2" fmla="*/ 3 w 3"/>
                  <a:gd name="T3" fmla="*/ 1 h 51"/>
                  <a:gd name="T4" fmla="*/ 1 w 3"/>
                  <a:gd name="T5" fmla="*/ 51 h 51"/>
                  <a:gd name="T6" fmla="*/ 0 w 3"/>
                  <a:gd name="T7" fmla="*/ 49 h 51"/>
                  <a:gd name="T8" fmla="*/ 2 w 3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1">
                    <a:moveTo>
                      <a:pt x="2" y="0"/>
                    </a:moveTo>
                    <a:lnTo>
                      <a:pt x="3" y="1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6" name="Freeform 474"/>
              <p:cNvSpPr>
                <a:spLocks/>
              </p:cNvSpPr>
              <p:nvPr/>
            </p:nvSpPr>
            <p:spPr bwMode="auto">
              <a:xfrm>
                <a:off x="1161" y="2008"/>
                <a:ext cx="5" cy="51"/>
              </a:xfrm>
              <a:custGeom>
                <a:avLst/>
                <a:gdLst>
                  <a:gd name="T0" fmla="*/ 2 w 5"/>
                  <a:gd name="T1" fmla="*/ 0 h 51"/>
                  <a:gd name="T2" fmla="*/ 5 w 5"/>
                  <a:gd name="T3" fmla="*/ 1 h 51"/>
                  <a:gd name="T4" fmla="*/ 2 w 5"/>
                  <a:gd name="T5" fmla="*/ 51 h 51"/>
                  <a:gd name="T6" fmla="*/ 0 w 5"/>
                  <a:gd name="T7" fmla="*/ 50 h 51"/>
                  <a:gd name="T8" fmla="*/ 2 w 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1">
                    <a:moveTo>
                      <a:pt x="2" y="0"/>
                    </a:moveTo>
                    <a:lnTo>
                      <a:pt x="5" y="1"/>
                    </a:lnTo>
                    <a:lnTo>
                      <a:pt x="2" y="51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7" name="Freeform 475"/>
              <p:cNvSpPr>
                <a:spLocks/>
              </p:cNvSpPr>
              <p:nvPr/>
            </p:nvSpPr>
            <p:spPr bwMode="auto">
              <a:xfrm>
                <a:off x="1163" y="2009"/>
                <a:ext cx="6" cy="50"/>
              </a:xfrm>
              <a:custGeom>
                <a:avLst/>
                <a:gdLst>
                  <a:gd name="T0" fmla="*/ 3 w 6"/>
                  <a:gd name="T1" fmla="*/ 0 h 50"/>
                  <a:gd name="T2" fmla="*/ 6 w 6"/>
                  <a:gd name="T3" fmla="*/ 0 h 50"/>
                  <a:gd name="T4" fmla="*/ 4 w 6"/>
                  <a:gd name="T5" fmla="*/ 50 h 50"/>
                  <a:gd name="T6" fmla="*/ 0 w 6"/>
                  <a:gd name="T7" fmla="*/ 50 h 50"/>
                  <a:gd name="T8" fmla="*/ 3 w 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0">
                    <a:moveTo>
                      <a:pt x="3" y="0"/>
                    </a:moveTo>
                    <a:lnTo>
                      <a:pt x="6" y="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3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8" name="Freeform 476"/>
              <p:cNvSpPr>
                <a:spLocks/>
              </p:cNvSpPr>
              <p:nvPr/>
            </p:nvSpPr>
            <p:spPr bwMode="auto">
              <a:xfrm>
                <a:off x="1163" y="2009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3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9" name="Freeform 477"/>
              <p:cNvSpPr>
                <a:spLocks/>
              </p:cNvSpPr>
              <p:nvPr/>
            </p:nvSpPr>
            <p:spPr bwMode="auto">
              <a:xfrm>
                <a:off x="1165" y="2009"/>
                <a:ext cx="4" cy="50"/>
              </a:xfrm>
              <a:custGeom>
                <a:avLst/>
                <a:gdLst>
                  <a:gd name="T0" fmla="*/ 3 w 4"/>
                  <a:gd name="T1" fmla="*/ 0 h 50"/>
                  <a:gd name="T2" fmla="*/ 4 w 4"/>
                  <a:gd name="T3" fmla="*/ 0 h 50"/>
                  <a:gd name="T4" fmla="*/ 2 w 4"/>
                  <a:gd name="T5" fmla="*/ 50 h 50"/>
                  <a:gd name="T6" fmla="*/ 0 w 4"/>
                  <a:gd name="T7" fmla="*/ 50 h 50"/>
                  <a:gd name="T8" fmla="*/ 3 w 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0">
                    <a:moveTo>
                      <a:pt x="3" y="0"/>
                    </a:moveTo>
                    <a:lnTo>
                      <a:pt x="4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5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0" name="Freeform 478"/>
              <p:cNvSpPr>
                <a:spLocks/>
              </p:cNvSpPr>
              <p:nvPr/>
            </p:nvSpPr>
            <p:spPr bwMode="auto">
              <a:xfrm>
                <a:off x="1167" y="2009"/>
                <a:ext cx="8" cy="50"/>
              </a:xfrm>
              <a:custGeom>
                <a:avLst/>
                <a:gdLst>
                  <a:gd name="T0" fmla="*/ 2 w 8"/>
                  <a:gd name="T1" fmla="*/ 0 h 50"/>
                  <a:gd name="T2" fmla="*/ 8 w 8"/>
                  <a:gd name="T3" fmla="*/ 0 h 50"/>
                  <a:gd name="T4" fmla="*/ 5 w 8"/>
                  <a:gd name="T5" fmla="*/ 50 h 50"/>
                  <a:gd name="T6" fmla="*/ 0 w 8"/>
                  <a:gd name="T7" fmla="*/ 50 h 50"/>
                  <a:gd name="T8" fmla="*/ 2 w 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0">
                    <a:moveTo>
                      <a:pt x="2" y="0"/>
                    </a:moveTo>
                    <a:lnTo>
                      <a:pt x="8" y="0"/>
                    </a:lnTo>
                    <a:lnTo>
                      <a:pt x="5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7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1" name="Freeform 479"/>
              <p:cNvSpPr>
                <a:spLocks/>
              </p:cNvSpPr>
              <p:nvPr/>
            </p:nvSpPr>
            <p:spPr bwMode="auto">
              <a:xfrm>
                <a:off x="1172" y="2009"/>
                <a:ext cx="8" cy="51"/>
              </a:xfrm>
              <a:custGeom>
                <a:avLst/>
                <a:gdLst>
                  <a:gd name="T0" fmla="*/ 3 w 8"/>
                  <a:gd name="T1" fmla="*/ 0 h 51"/>
                  <a:gd name="T2" fmla="*/ 8 w 8"/>
                  <a:gd name="T3" fmla="*/ 0 h 51"/>
                  <a:gd name="T4" fmla="*/ 6 w 8"/>
                  <a:gd name="T5" fmla="*/ 51 h 51"/>
                  <a:gd name="T6" fmla="*/ 0 w 8"/>
                  <a:gd name="T7" fmla="*/ 50 h 51"/>
                  <a:gd name="T8" fmla="*/ 3 w 8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1">
                    <a:moveTo>
                      <a:pt x="3" y="0"/>
                    </a:moveTo>
                    <a:lnTo>
                      <a:pt x="8" y="0"/>
                    </a:lnTo>
                    <a:lnTo>
                      <a:pt x="6" y="51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2" name="Freeform 480"/>
              <p:cNvSpPr>
                <a:spLocks/>
              </p:cNvSpPr>
              <p:nvPr/>
            </p:nvSpPr>
            <p:spPr bwMode="auto">
              <a:xfrm>
                <a:off x="1172" y="2009"/>
                <a:ext cx="6" cy="50"/>
              </a:xfrm>
              <a:custGeom>
                <a:avLst/>
                <a:gdLst>
                  <a:gd name="T0" fmla="*/ 3 w 6"/>
                  <a:gd name="T1" fmla="*/ 0 h 50"/>
                  <a:gd name="T2" fmla="*/ 6 w 6"/>
                  <a:gd name="T3" fmla="*/ 0 h 50"/>
                  <a:gd name="T4" fmla="*/ 2 w 6"/>
                  <a:gd name="T5" fmla="*/ 50 h 50"/>
                  <a:gd name="T6" fmla="*/ 0 w 6"/>
                  <a:gd name="T7" fmla="*/ 50 h 50"/>
                  <a:gd name="T8" fmla="*/ 3 w 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0">
                    <a:moveTo>
                      <a:pt x="3" y="0"/>
                    </a:moveTo>
                    <a:lnTo>
                      <a:pt x="6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3" name="Freeform 481"/>
              <p:cNvSpPr>
                <a:spLocks/>
              </p:cNvSpPr>
              <p:nvPr/>
            </p:nvSpPr>
            <p:spPr bwMode="auto">
              <a:xfrm>
                <a:off x="1174" y="2009"/>
                <a:ext cx="6" cy="51"/>
              </a:xfrm>
              <a:custGeom>
                <a:avLst/>
                <a:gdLst>
                  <a:gd name="T0" fmla="*/ 4 w 6"/>
                  <a:gd name="T1" fmla="*/ 0 h 51"/>
                  <a:gd name="T2" fmla="*/ 6 w 6"/>
                  <a:gd name="T3" fmla="*/ 0 h 51"/>
                  <a:gd name="T4" fmla="*/ 4 w 6"/>
                  <a:gd name="T5" fmla="*/ 51 h 51"/>
                  <a:gd name="T6" fmla="*/ 0 w 6"/>
                  <a:gd name="T7" fmla="*/ 50 h 51"/>
                  <a:gd name="T8" fmla="*/ 4 w 6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1">
                    <a:moveTo>
                      <a:pt x="4" y="0"/>
                    </a:moveTo>
                    <a:lnTo>
                      <a:pt x="6" y="0"/>
                    </a:lnTo>
                    <a:lnTo>
                      <a:pt x="4" y="51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7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4" name="Freeform 482"/>
              <p:cNvSpPr>
                <a:spLocks/>
              </p:cNvSpPr>
              <p:nvPr/>
            </p:nvSpPr>
            <p:spPr bwMode="auto">
              <a:xfrm>
                <a:off x="1178" y="2009"/>
                <a:ext cx="9" cy="51"/>
              </a:xfrm>
              <a:custGeom>
                <a:avLst/>
                <a:gdLst>
                  <a:gd name="T0" fmla="*/ 2 w 9"/>
                  <a:gd name="T1" fmla="*/ 0 h 51"/>
                  <a:gd name="T2" fmla="*/ 9 w 9"/>
                  <a:gd name="T3" fmla="*/ 0 h 51"/>
                  <a:gd name="T4" fmla="*/ 5 w 9"/>
                  <a:gd name="T5" fmla="*/ 51 h 51"/>
                  <a:gd name="T6" fmla="*/ 0 w 9"/>
                  <a:gd name="T7" fmla="*/ 51 h 51"/>
                  <a:gd name="T8" fmla="*/ 2 w 9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1">
                    <a:moveTo>
                      <a:pt x="2" y="0"/>
                    </a:moveTo>
                    <a:lnTo>
                      <a:pt x="9" y="0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5" name="Freeform 483"/>
              <p:cNvSpPr>
                <a:spLocks/>
              </p:cNvSpPr>
              <p:nvPr/>
            </p:nvSpPr>
            <p:spPr bwMode="auto">
              <a:xfrm>
                <a:off x="1178" y="2009"/>
                <a:ext cx="4" cy="51"/>
              </a:xfrm>
              <a:custGeom>
                <a:avLst/>
                <a:gdLst>
                  <a:gd name="T0" fmla="*/ 2 w 4"/>
                  <a:gd name="T1" fmla="*/ 0 h 51"/>
                  <a:gd name="T2" fmla="*/ 4 w 4"/>
                  <a:gd name="T3" fmla="*/ 0 h 51"/>
                  <a:gd name="T4" fmla="*/ 2 w 4"/>
                  <a:gd name="T5" fmla="*/ 51 h 51"/>
                  <a:gd name="T6" fmla="*/ 0 w 4"/>
                  <a:gd name="T7" fmla="*/ 51 h 51"/>
                  <a:gd name="T8" fmla="*/ 2 w 4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1">
                    <a:moveTo>
                      <a:pt x="2" y="0"/>
                    </a:moveTo>
                    <a:lnTo>
                      <a:pt x="4" y="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8" name="Freeform 484"/>
              <p:cNvSpPr>
                <a:spLocks/>
              </p:cNvSpPr>
              <p:nvPr/>
            </p:nvSpPr>
            <p:spPr bwMode="auto">
              <a:xfrm>
                <a:off x="1180" y="2009"/>
                <a:ext cx="5" cy="51"/>
              </a:xfrm>
              <a:custGeom>
                <a:avLst/>
                <a:gdLst>
                  <a:gd name="T0" fmla="*/ 2 w 5"/>
                  <a:gd name="T1" fmla="*/ 0 h 51"/>
                  <a:gd name="T2" fmla="*/ 5 w 5"/>
                  <a:gd name="T3" fmla="*/ 0 h 51"/>
                  <a:gd name="T4" fmla="*/ 2 w 5"/>
                  <a:gd name="T5" fmla="*/ 51 h 51"/>
                  <a:gd name="T6" fmla="*/ 0 w 5"/>
                  <a:gd name="T7" fmla="*/ 51 h 51"/>
                  <a:gd name="T8" fmla="*/ 2 w 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1">
                    <a:moveTo>
                      <a:pt x="2" y="0"/>
                    </a:moveTo>
                    <a:lnTo>
                      <a:pt x="5" y="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9" name="Freeform 485"/>
              <p:cNvSpPr>
                <a:spLocks/>
              </p:cNvSpPr>
              <p:nvPr/>
            </p:nvSpPr>
            <p:spPr bwMode="auto">
              <a:xfrm>
                <a:off x="1182" y="2009"/>
                <a:ext cx="5" cy="51"/>
              </a:xfrm>
              <a:custGeom>
                <a:avLst/>
                <a:gdLst>
                  <a:gd name="T0" fmla="*/ 3 w 5"/>
                  <a:gd name="T1" fmla="*/ 0 h 51"/>
                  <a:gd name="T2" fmla="*/ 5 w 5"/>
                  <a:gd name="T3" fmla="*/ 0 h 51"/>
                  <a:gd name="T4" fmla="*/ 1 w 5"/>
                  <a:gd name="T5" fmla="*/ 51 h 51"/>
                  <a:gd name="T6" fmla="*/ 0 w 5"/>
                  <a:gd name="T7" fmla="*/ 51 h 51"/>
                  <a:gd name="T8" fmla="*/ 3 w 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1">
                    <a:moveTo>
                      <a:pt x="3" y="0"/>
                    </a:moveTo>
                    <a:lnTo>
                      <a:pt x="5" y="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0" name="Freeform 486"/>
              <p:cNvSpPr>
                <a:spLocks/>
              </p:cNvSpPr>
              <p:nvPr/>
            </p:nvSpPr>
            <p:spPr bwMode="auto">
              <a:xfrm>
                <a:off x="1183" y="2009"/>
                <a:ext cx="11" cy="51"/>
              </a:xfrm>
              <a:custGeom>
                <a:avLst/>
                <a:gdLst>
                  <a:gd name="T0" fmla="*/ 4 w 11"/>
                  <a:gd name="T1" fmla="*/ 0 h 51"/>
                  <a:gd name="T2" fmla="*/ 11 w 11"/>
                  <a:gd name="T3" fmla="*/ 0 h 51"/>
                  <a:gd name="T4" fmla="*/ 8 w 11"/>
                  <a:gd name="T5" fmla="*/ 50 h 51"/>
                  <a:gd name="T6" fmla="*/ 0 w 11"/>
                  <a:gd name="T7" fmla="*/ 51 h 51"/>
                  <a:gd name="T8" fmla="*/ 4 w 11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4" y="0"/>
                    </a:moveTo>
                    <a:lnTo>
                      <a:pt x="11" y="0"/>
                    </a:lnTo>
                    <a:lnTo>
                      <a:pt x="8" y="50"/>
                    </a:lnTo>
                    <a:lnTo>
                      <a:pt x="0" y="5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1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1" name="Freeform 487"/>
              <p:cNvSpPr>
                <a:spLocks/>
              </p:cNvSpPr>
              <p:nvPr/>
            </p:nvSpPr>
            <p:spPr bwMode="auto">
              <a:xfrm>
                <a:off x="1183" y="2009"/>
                <a:ext cx="5" cy="51"/>
              </a:xfrm>
              <a:custGeom>
                <a:avLst/>
                <a:gdLst>
                  <a:gd name="T0" fmla="*/ 4 w 5"/>
                  <a:gd name="T1" fmla="*/ 0 h 51"/>
                  <a:gd name="T2" fmla="*/ 5 w 5"/>
                  <a:gd name="T3" fmla="*/ 0 h 51"/>
                  <a:gd name="T4" fmla="*/ 3 w 5"/>
                  <a:gd name="T5" fmla="*/ 50 h 51"/>
                  <a:gd name="T6" fmla="*/ 0 w 5"/>
                  <a:gd name="T7" fmla="*/ 51 h 51"/>
                  <a:gd name="T8" fmla="*/ 4 w 5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1">
                    <a:moveTo>
                      <a:pt x="4" y="0"/>
                    </a:moveTo>
                    <a:lnTo>
                      <a:pt x="5" y="0"/>
                    </a:lnTo>
                    <a:lnTo>
                      <a:pt x="3" y="50"/>
                    </a:lnTo>
                    <a:lnTo>
                      <a:pt x="0" y="5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1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2" name="Freeform 488"/>
              <p:cNvSpPr>
                <a:spLocks/>
              </p:cNvSpPr>
              <p:nvPr/>
            </p:nvSpPr>
            <p:spPr bwMode="auto">
              <a:xfrm>
                <a:off x="1186" y="2009"/>
                <a:ext cx="5" cy="50"/>
              </a:xfrm>
              <a:custGeom>
                <a:avLst/>
                <a:gdLst>
                  <a:gd name="T0" fmla="*/ 2 w 5"/>
                  <a:gd name="T1" fmla="*/ 0 h 50"/>
                  <a:gd name="T2" fmla="*/ 5 w 5"/>
                  <a:gd name="T3" fmla="*/ 0 h 50"/>
                  <a:gd name="T4" fmla="*/ 1 w 5"/>
                  <a:gd name="T5" fmla="*/ 50 h 50"/>
                  <a:gd name="T6" fmla="*/ 0 w 5"/>
                  <a:gd name="T7" fmla="*/ 50 h 50"/>
                  <a:gd name="T8" fmla="*/ 2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2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3" name="Freeform 489"/>
              <p:cNvSpPr>
                <a:spLocks/>
              </p:cNvSpPr>
              <p:nvPr/>
            </p:nvSpPr>
            <p:spPr bwMode="auto">
              <a:xfrm>
                <a:off x="1187" y="2009"/>
                <a:ext cx="5" cy="50"/>
              </a:xfrm>
              <a:custGeom>
                <a:avLst/>
                <a:gdLst>
                  <a:gd name="T0" fmla="*/ 4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4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4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D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4" name="Freeform 490"/>
              <p:cNvSpPr>
                <a:spLocks/>
              </p:cNvSpPr>
              <p:nvPr/>
            </p:nvSpPr>
            <p:spPr bwMode="auto">
              <a:xfrm>
                <a:off x="1189" y="2009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B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5" name="Freeform 491"/>
              <p:cNvSpPr>
                <a:spLocks/>
              </p:cNvSpPr>
              <p:nvPr/>
            </p:nvSpPr>
            <p:spPr bwMode="auto">
              <a:xfrm>
                <a:off x="1191" y="2009"/>
                <a:ext cx="10" cy="50"/>
              </a:xfrm>
              <a:custGeom>
                <a:avLst/>
                <a:gdLst>
                  <a:gd name="T0" fmla="*/ 3 w 10"/>
                  <a:gd name="T1" fmla="*/ 0 h 50"/>
                  <a:gd name="T2" fmla="*/ 10 w 10"/>
                  <a:gd name="T3" fmla="*/ 0 h 50"/>
                  <a:gd name="T4" fmla="*/ 8 w 10"/>
                  <a:gd name="T5" fmla="*/ 50 h 50"/>
                  <a:gd name="T6" fmla="*/ 0 w 10"/>
                  <a:gd name="T7" fmla="*/ 50 h 50"/>
                  <a:gd name="T8" fmla="*/ 3 w 1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0">
                    <a:moveTo>
                      <a:pt x="3" y="0"/>
                    </a:moveTo>
                    <a:lnTo>
                      <a:pt x="10" y="0"/>
                    </a:lnTo>
                    <a:lnTo>
                      <a:pt x="8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6" name="Freeform 492"/>
              <p:cNvSpPr>
                <a:spLocks/>
              </p:cNvSpPr>
              <p:nvPr/>
            </p:nvSpPr>
            <p:spPr bwMode="auto">
              <a:xfrm>
                <a:off x="1191" y="2009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7" name="Freeform 493"/>
              <p:cNvSpPr>
                <a:spLocks/>
              </p:cNvSpPr>
              <p:nvPr/>
            </p:nvSpPr>
            <p:spPr bwMode="auto">
              <a:xfrm>
                <a:off x="1193" y="2009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2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7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8" name="Freeform 494"/>
              <p:cNvSpPr>
                <a:spLocks/>
              </p:cNvSpPr>
              <p:nvPr/>
            </p:nvSpPr>
            <p:spPr bwMode="auto">
              <a:xfrm>
                <a:off x="1195" y="2009"/>
                <a:ext cx="5" cy="50"/>
              </a:xfrm>
              <a:custGeom>
                <a:avLst/>
                <a:gdLst>
                  <a:gd name="T0" fmla="*/ 3 w 5"/>
                  <a:gd name="T1" fmla="*/ 0 h 50"/>
                  <a:gd name="T2" fmla="*/ 5 w 5"/>
                  <a:gd name="T3" fmla="*/ 0 h 50"/>
                  <a:gd name="T4" fmla="*/ 1 w 5"/>
                  <a:gd name="T5" fmla="*/ 50 h 50"/>
                  <a:gd name="T6" fmla="*/ 0 w 5"/>
                  <a:gd name="T7" fmla="*/ 50 h 50"/>
                  <a:gd name="T8" fmla="*/ 3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3" y="0"/>
                    </a:moveTo>
                    <a:lnTo>
                      <a:pt x="5" y="0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9" name="Freeform 495"/>
              <p:cNvSpPr>
                <a:spLocks/>
              </p:cNvSpPr>
              <p:nvPr/>
            </p:nvSpPr>
            <p:spPr bwMode="auto">
              <a:xfrm>
                <a:off x="1196" y="2009"/>
                <a:ext cx="5" cy="50"/>
              </a:xfrm>
              <a:custGeom>
                <a:avLst/>
                <a:gdLst>
                  <a:gd name="T0" fmla="*/ 4 w 5"/>
                  <a:gd name="T1" fmla="*/ 0 h 50"/>
                  <a:gd name="T2" fmla="*/ 5 w 5"/>
                  <a:gd name="T3" fmla="*/ 0 h 50"/>
                  <a:gd name="T4" fmla="*/ 3 w 5"/>
                  <a:gd name="T5" fmla="*/ 50 h 50"/>
                  <a:gd name="T6" fmla="*/ 0 w 5"/>
                  <a:gd name="T7" fmla="*/ 50 h 50"/>
                  <a:gd name="T8" fmla="*/ 4 w 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0">
                    <a:moveTo>
                      <a:pt x="4" y="0"/>
                    </a:moveTo>
                    <a:lnTo>
                      <a:pt x="5" y="0"/>
                    </a:lnTo>
                    <a:lnTo>
                      <a:pt x="3" y="50"/>
                    </a:lnTo>
                    <a:lnTo>
                      <a:pt x="0" y="5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2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0" name="Freeform 496"/>
              <p:cNvSpPr>
                <a:spLocks/>
              </p:cNvSpPr>
              <p:nvPr/>
            </p:nvSpPr>
            <p:spPr bwMode="auto">
              <a:xfrm>
                <a:off x="1162" y="2001"/>
                <a:ext cx="76" cy="8"/>
              </a:xfrm>
              <a:custGeom>
                <a:avLst/>
                <a:gdLst>
                  <a:gd name="T0" fmla="*/ 39 w 76"/>
                  <a:gd name="T1" fmla="*/ 8 h 8"/>
                  <a:gd name="T2" fmla="*/ 47 w 76"/>
                  <a:gd name="T3" fmla="*/ 8 h 8"/>
                  <a:gd name="T4" fmla="*/ 54 w 76"/>
                  <a:gd name="T5" fmla="*/ 7 h 8"/>
                  <a:gd name="T6" fmla="*/ 60 w 76"/>
                  <a:gd name="T7" fmla="*/ 6 h 8"/>
                  <a:gd name="T8" fmla="*/ 65 w 76"/>
                  <a:gd name="T9" fmla="*/ 6 h 8"/>
                  <a:gd name="T10" fmla="*/ 70 w 76"/>
                  <a:gd name="T11" fmla="*/ 5 h 8"/>
                  <a:gd name="T12" fmla="*/ 73 w 76"/>
                  <a:gd name="T13" fmla="*/ 4 h 8"/>
                  <a:gd name="T14" fmla="*/ 74 w 76"/>
                  <a:gd name="T15" fmla="*/ 2 h 8"/>
                  <a:gd name="T16" fmla="*/ 76 w 76"/>
                  <a:gd name="T17" fmla="*/ 2 h 8"/>
                  <a:gd name="T18" fmla="*/ 74 w 76"/>
                  <a:gd name="T19" fmla="*/ 1 h 8"/>
                  <a:gd name="T20" fmla="*/ 72 w 76"/>
                  <a:gd name="T21" fmla="*/ 0 h 8"/>
                  <a:gd name="T22" fmla="*/ 69 w 76"/>
                  <a:gd name="T23" fmla="*/ 0 h 8"/>
                  <a:gd name="T24" fmla="*/ 63 w 76"/>
                  <a:gd name="T25" fmla="*/ 0 h 8"/>
                  <a:gd name="T26" fmla="*/ 58 w 76"/>
                  <a:gd name="T27" fmla="*/ 0 h 8"/>
                  <a:gd name="T28" fmla="*/ 51 w 76"/>
                  <a:gd name="T29" fmla="*/ 0 h 8"/>
                  <a:gd name="T30" fmla="*/ 44 w 76"/>
                  <a:gd name="T31" fmla="*/ 0 h 8"/>
                  <a:gd name="T32" fmla="*/ 37 w 76"/>
                  <a:gd name="T33" fmla="*/ 0 h 8"/>
                  <a:gd name="T34" fmla="*/ 29 w 76"/>
                  <a:gd name="T35" fmla="*/ 0 h 8"/>
                  <a:gd name="T36" fmla="*/ 21 w 76"/>
                  <a:gd name="T37" fmla="*/ 1 h 8"/>
                  <a:gd name="T38" fmla="*/ 16 w 76"/>
                  <a:gd name="T39" fmla="*/ 2 h 8"/>
                  <a:gd name="T40" fmla="*/ 11 w 76"/>
                  <a:gd name="T41" fmla="*/ 2 h 8"/>
                  <a:gd name="T42" fmla="*/ 6 w 76"/>
                  <a:gd name="T43" fmla="*/ 4 h 8"/>
                  <a:gd name="T44" fmla="*/ 3 w 76"/>
                  <a:gd name="T45" fmla="*/ 5 h 8"/>
                  <a:gd name="T46" fmla="*/ 1 w 76"/>
                  <a:gd name="T47" fmla="*/ 6 h 8"/>
                  <a:gd name="T48" fmla="*/ 0 w 76"/>
                  <a:gd name="T49" fmla="*/ 6 h 8"/>
                  <a:gd name="T50" fmla="*/ 1 w 76"/>
                  <a:gd name="T51" fmla="*/ 7 h 8"/>
                  <a:gd name="T52" fmla="*/ 4 w 76"/>
                  <a:gd name="T53" fmla="*/ 8 h 8"/>
                  <a:gd name="T54" fmla="*/ 7 w 76"/>
                  <a:gd name="T55" fmla="*/ 8 h 8"/>
                  <a:gd name="T56" fmla="*/ 13 w 76"/>
                  <a:gd name="T57" fmla="*/ 8 h 8"/>
                  <a:gd name="T58" fmla="*/ 18 w 76"/>
                  <a:gd name="T59" fmla="*/ 8 h 8"/>
                  <a:gd name="T60" fmla="*/ 25 w 76"/>
                  <a:gd name="T61" fmla="*/ 8 h 8"/>
                  <a:gd name="T62" fmla="*/ 32 w 76"/>
                  <a:gd name="T63" fmla="*/ 8 h 8"/>
                  <a:gd name="T64" fmla="*/ 39 w 76"/>
                  <a:gd name="T6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8">
                    <a:moveTo>
                      <a:pt x="39" y="8"/>
                    </a:moveTo>
                    <a:lnTo>
                      <a:pt x="47" y="8"/>
                    </a:lnTo>
                    <a:lnTo>
                      <a:pt x="54" y="7"/>
                    </a:lnTo>
                    <a:lnTo>
                      <a:pt x="60" y="6"/>
                    </a:lnTo>
                    <a:lnTo>
                      <a:pt x="65" y="6"/>
                    </a:lnTo>
                    <a:lnTo>
                      <a:pt x="70" y="5"/>
                    </a:lnTo>
                    <a:lnTo>
                      <a:pt x="73" y="4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1" y="1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13" y="8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32" y="8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B06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950" name="Group 501"/>
            <p:cNvGrpSpPr>
              <a:grpSpLocks/>
            </p:cNvGrpSpPr>
            <p:nvPr/>
          </p:nvGrpSpPr>
          <p:grpSpPr bwMode="auto">
            <a:xfrm>
              <a:off x="1026" y="1902"/>
              <a:ext cx="381" cy="58"/>
              <a:chOff x="1026" y="1902"/>
              <a:chExt cx="381" cy="58"/>
            </a:xfrm>
          </p:grpSpPr>
          <p:sp>
            <p:nvSpPr>
              <p:cNvPr id="39956" name="Freeform 498"/>
              <p:cNvSpPr>
                <a:spLocks/>
              </p:cNvSpPr>
              <p:nvPr/>
            </p:nvSpPr>
            <p:spPr bwMode="auto">
              <a:xfrm>
                <a:off x="1308" y="1902"/>
                <a:ext cx="99" cy="58"/>
              </a:xfrm>
              <a:custGeom>
                <a:avLst/>
                <a:gdLst>
                  <a:gd name="T0" fmla="*/ 0 w 99"/>
                  <a:gd name="T1" fmla="*/ 58 h 58"/>
                  <a:gd name="T2" fmla="*/ 1 w 99"/>
                  <a:gd name="T3" fmla="*/ 50 h 58"/>
                  <a:gd name="T4" fmla="*/ 99 w 99"/>
                  <a:gd name="T5" fmla="*/ 0 h 58"/>
                  <a:gd name="T6" fmla="*/ 99 w 99"/>
                  <a:gd name="T7" fmla="*/ 8 h 58"/>
                  <a:gd name="T8" fmla="*/ 0 w 9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58">
                    <a:moveTo>
                      <a:pt x="0" y="58"/>
                    </a:moveTo>
                    <a:lnTo>
                      <a:pt x="1" y="50"/>
                    </a:lnTo>
                    <a:lnTo>
                      <a:pt x="99" y="0"/>
                    </a:lnTo>
                    <a:lnTo>
                      <a:pt x="99" y="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E0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7" name="Freeform 499"/>
              <p:cNvSpPr>
                <a:spLocks/>
              </p:cNvSpPr>
              <p:nvPr/>
            </p:nvSpPr>
            <p:spPr bwMode="auto">
              <a:xfrm>
                <a:off x="1027" y="1902"/>
                <a:ext cx="380" cy="50"/>
              </a:xfrm>
              <a:custGeom>
                <a:avLst/>
                <a:gdLst>
                  <a:gd name="T0" fmla="*/ 282 w 380"/>
                  <a:gd name="T1" fmla="*/ 50 h 50"/>
                  <a:gd name="T2" fmla="*/ 0 w 380"/>
                  <a:gd name="T3" fmla="*/ 50 h 50"/>
                  <a:gd name="T4" fmla="*/ 98 w 380"/>
                  <a:gd name="T5" fmla="*/ 0 h 50"/>
                  <a:gd name="T6" fmla="*/ 380 w 380"/>
                  <a:gd name="T7" fmla="*/ 0 h 50"/>
                  <a:gd name="T8" fmla="*/ 282 w 38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50">
                    <a:moveTo>
                      <a:pt x="282" y="50"/>
                    </a:moveTo>
                    <a:lnTo>
                      <a:pt x="0" y="50"/>
                    </a:lnTo>
                    <a:lnTo>
                      <a:pt x="98" y="0"/>
                    </a:lnTo>
                    <a:lnTo>
                      <a:pt x="380" y="0"/>
                    </a:lnTo>
                    <a:lnTo>
                      <a:pt x="282" y="50"/>
                    </a:lnTo>
                    <a:close/>
                  </a:path>
                </a:pathLst>
              </a:custGeom>
              <a:solidFill>
                <a:srgbClr val="95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8" name="Freeform 500"/>
              <p:cNvSpPr>
                <a:spLocks/>
              </p:cNvSpPr>
              <p:nvPr/>
            </p:nvSpPr>
            <p:spPr bwMode="auto">
              <a:xfrm>
                <a:off x="1026" y="1952"/>
                <a:ext cx="283" cy="8"/>
              </a:xfrm>
              <a:custGeom>
                <a:avLst/>
                <a:gdLst>
                  <a:gd name="T0" fmla="*/ 1 w 283"/>
                  <a:gd name="T1" fmla="*/ 0 h 8"/>
                  <a:gd name="T2" fmla="*/ 0 w 283"/>
                  <a:gd name="T3" fmla="*/ 8 h 8"/>
                  <a:gd name="T4" fmla="*/ 282 w 283"/>
                  <a:gd name="T5" fmla="*/ 8 h 8"/>
                  <a:gd name="T6" fmla="*/ 283 w 283"/>
                  <a:gd name="T7" fmla="*/ 0 h 8"/>
                  <a:gd name="T8" fmla="*/ 1 w 28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8">
                    <a:moveTo>
                      <a:pt x="1" y="0"/>
                    </a:moveTo>
                    <a:lnTo>
                      <a:pt x="0" y="8"/>
                    </a:lnTo>
                    <a:lnTo>
                      <a:pt x="282" y="8"/>
                    </a:lnTo>
                    <a:lnTo>
                      <a:pt x="28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951" name="Line 502"/>
            <p:cNvSpPr>
              <a:spLocks noChangeShapeType="1"/>
            </p:cNvSpPr>
            <p:nvPr/>
          </p:nvSpPr>
          <p:spPr bwMode="auto">
            <a:xfrm>
              <a:off x="1200" y="1873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952" name="Group 506"/>
            <p:cNvGrpSpPr>
              <a:grpSpLocks/>
            </p:cNvGrpSpPr>
            <p:nvPr/>
          </p:nvGrpSpPr>
          <p:grpSpPr bwMode="auto">
            <a:xfrm>
              <a:off x="1115" y="1854"/>
              <a:ext cx="204" cy="25"/>
              <a:chOff x="1115" y="1854"/>
              <a:chExt cx="204" cy="25"/>
            </a:xfrm>
          </p:grpSpPr>
          <p:sp>
            <p:nvSpPr>
              <p:cNvPr id="39953" name="Freeform 503"/>
              <p:cNvSpPr>
                <a:spLocks/>
              </p:cNvSpPr>
              <p:nvPr/>
            </p:nvSpPr>
            <p:spPr bwMode="auto">
              <a:xfrm>
                <a:off x="1285" y="1854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1 w 34"/>
                  <a:gd name="T3" fmla="*/ 16 h 25"/>
                  <a:gd name="T4" fmla="*/ 34 w 34"/>
                  <a:gd name="T5" fmla="*/ 0 h 25"/>
                  <a:gd name="T6" fmla="*/ 33 w 34"/>
                  <a:gd name="T7" fmla="*/ 8 h 25"/>
                  <a:gd name="T8" fmla="*/ 0 w 3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1" y="16"/>
                    </a:lnTo>
                    <a:lnTo>
                      <a:pt x="34" y="0"/>
                    </a:lnTo>
                    <a:lnTo>
                      <a:pt x="33" y="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4" name="Freeform 504"/>
              <p:cNvSpPr>
                <a:spLocks/>
              </p:cNvSpPr>
              <p:nvPr/>
            </p:nvSpPr>
            <p:spPr bwMode="auto">
              <a:xfrm>
                <a:off x="1116" y="1854"/>
                <a:ext cx="203" cy="16"/>
              </a:xfrm>
              <a:custGeom>
                <a:avLst/>
                <a:gdLst>
                  <a:gd name="T0" fmla="*/ 170 w 203"/>
                  <a:gd name="T1" fmla="*/ 16 h 16"/>
                  <a:gd name="T2" fmla="*/ 0 w 203"/>
                  <a:gd name="T3" fmla="*/ 16 h 16"/>
                  <a:gd name="T4" fmla="*/ 33 w 203"/>
                  <a:gd name="T5" fmla="*/ 0 h 16"/>
                  <a:gd name="T6" fmla="*/ 203 w 203"/>
                  <a:gd name="T7" fmla="*/ 0 h 16"/>
                  <a:gd name="T8" fmla="*/ 170 w 20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6">
                    <a:moveTo>
                      <a:pt x="170" y="16"/>
                    </a:moveTo>
                    <a:lnTo>
                      <a:pt x="0" y="16"/>
                    </a:lnTo>
                    <a:lnTo>
                      <a:pt x="33" y="0"/>
                    </a:lnTo>
                    <a:lnTo>
                      <a:pt x="203" y="0"/>
                    </a:lnTo>
                    <a:lnTo>
                      <a:pt x="170" y="16"/>
                    </a:lnTo>
                    <a:close/>
                  </a:path>
                </a:pathLst>
              </a:custGeom>
              <a:solidFill>
                <a:srgbClr val="95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5" name="Freeform 505"/>
              <p:cNvSpPr>
                <a:spLocks/>
              </p:cNvSpPr>
              <p:nvPr/>
            </p:nvSpPr>
            <p:spPr bwMode="auto">
              <a:xfrm>
                <a:off x="1115" y="1870"/>
                <a:ext cx="171" cy="9"/>
              </a:xfrm>
              <a:custGeom>
                <a:avLst/>
                <a:gdLst>
                  <a:gd name="T0" fmla="*/ 1 w 171"/>
                  <a:gd name="T1" fmla="*/ 0 h 9"/>
                  <a:gd name="T2" fmla="*/ 0 w 171"/>
                  <a:gd name="T3" fmla="*/ 9 h 9"/>
                  <a:gd name="T4" fmla="*/ 170 w 171"/>
                  <a:gd name="T5" fmla="*/ 9 h 9"/>
                  <a:gd name="T6" fmla="*/ 171 w 171"/>
                  <a:gd name="T7" fmla="*/ 0 h 9"/>
                  <a:gd name="T8" fmla="*/ 1 w 17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9">
                    <a:moveTo>
                      <a:pt x="1" y="0"/>
                    </a:moveTo>
                    <a:lnTo>
                      <a:pt x="0" y="9"/>
                    </a:lnTo>
                    <a:lnTo>
                      <a:pt x="170" y="9"/>
                    </a:lnTo>
                    <a:lnTo>
                      <a:pt x="17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386" name="Group 509"/>
          <p:cNvGrpSpPr>
            <a:grpSpLocks noChangeAspect="1"/>
          </p:cNvGrpSpPr>
          <p:nvPr/>
        </p:nvGrpSpPr>
        <p:grpSpPr bwMode="auto">
          <a:xfrm>
            <a:off x="4643438" y="1755775"/>
            <a:ext cx="4498975" cy="4573588"/>
            <a:chOff x="2925" y="1106"/>
            <a:chExt cx="2834" cy="2881"/>
          </a:xfrm>
        </p:grpSpPr>
        <p:sp>
          <p:nvSpPr>
            <p:cNvPr id="40388" name="Rectangle 510"/>
            <p:cNvSpPr>
              <a:spLocks noChangeArrowheads="1"/>
            </p:cNvSpPr>
            <p:nvPr/>
          </p:nvSpPr>
          <p:spPr bwMode="auto">
            <a:xfrm>
              <a:off x="4556" y="3171"/>
              <a:ext cx="13" cy="2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89" name="Rectangle 511"/>
            <p:cNvSpPr>
              <a:spLocks noChangeArrowheads="1"/>
            </p:cNvSpPr>
            <p:nvPr/>
          </p:nvSpPr>
          <p:spPr bwMode="auto">
            <a:xfrm>
              <a:off x="4182" y="2403"/>
              <a:ext cx="1413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390" name="Group 577"/>
            <p:cNvGrpSpPr>
              <a:grpSpLocks/>
            </p:cNvGrpSpPr>
            <p:nvPr/>
          </p:nvGrpSpPr>
          <p:grpSpPr bwMode="auto">
            <a:xfrm>
              <a:off x="3744" y="2335"/>
              <a:ext cx="472" cy="163"/>
              <a:chOff x="3744" y="2335"/>
              <a:chExt cx="472" cy="163"/>
            </a:xfrm>
          </p:grpSpPr>
          <p:sp>
            <p:nvSpPr>
              <p:cNvPr id="41202" name="Rectangle 512"/>
              <p:cNvSpPr>
                <a:spLocks noChangeArrowheads="1"/>
              </p:cNvSpPr>
              <p:nvPr/>
            </p:nvSpPr>
            <p:spPr bwMode="auto">
              <a:xfrm>
                <a:off x="3744" y="2335"/>
                <a:ext cx="472" cy="163"/>
              </a:xfrm>
              <a:prstGeom prst="rect">
                <a:avLst/>
              </a:prstGeom>
              <a:solidFill>
                <a:srgbClr val="000099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3" name="Rectangle 513"/>
              <p:cNvSpPr>
                <a:spLocks noChangeArrowheads="1"/>
              </p:cNvSpPr>
              <p:nvPr/>
            </p:nvSpPr>
            <p:spPr bwMode="auto">
              <a:xfrm>
                <a:off x="3877" y="2335"/>
                <a:ext cx="339" cy="137"/>
              </a:xfrm>
              <a:prstGeom prst="rect">
                <a:avLst/>
              </a:prstGeom>
              <a:solidFill>
                <a:srgbClr val="CCCC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204" name="Group 528"/>
              <p:cNvGrpSpPr>
                <a:grpSpLocks/>
              </p:cNvGrpSpPr>
              <p:nvPr/>
            </p:nvGrpSpPr>
            <p:grpSpPr bwMode="auto">
              <a:xfrm>
                <a:off x="3971" y="2347"/>
                <a:ext cx="219" cy="43"/>
                <a:chOff x="3971" y="2347"/>
                <a:chExt cx="219" cy="43"/>
              </a:xfrm>
            </p:grpSpPr>
            <p:grpSp>
              <p:nvGrpSpPr>
                <p:cNvPr id="41243" name="Group 526"/>
                <p:cNvGrpSpPr>
                  <a:grpSpLocks/>
                </p:cNvGrpSpPr>
                <p:nvPr/>
              </p:nvGrpSpPr>
              <p:grpSpPr bwMode="auto">
                <a:xfrm>
                  <a:off x="3971" y="2347"/>
                  <a:ext cx="219" cy="43"/>
                  <a:chOff x="3971" y="2347"/>
                  <a:chExt cx="219" cy="43"/>
                </a:xfrm>
              </p:grpSpPr>
              <p:grpSp>
                <p:nvGrpSpPr>
                  <p:cNvPr id="41245" name="Group 516"/>
                  <p:cNvGrpSpPr>
                    <a:grpSpLocks/>
                  </p:cNvGrpSpPr>
                  <p:nvPr/>
                </p:nvGrpSpPr>
                <p:grpSpPr bwMode="auto">
                  <a:xfrm>
                    <a:off x="3971" y="2347"/>
                    <a:ext cx="63" cy="43"/>
                    <a:chOff x="3971" y="2347"/>
                    <a:chExt cx="63" cy="43"/>
                  </a:xfrm>
                </p:grpSpPr>
                <p:pic>
                  <p:nvPicPr>
                    <p:cNvPr id="97796" name="Picture 51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7500"/>
                    <a:stretch>
                      <a:fillRect/>
                    </a:stretch>
                  </p:blipFill>
                  <p:spPr bwMode="auto">
                    <a:xfrm>
                      <a:off x="3975" y="2350"/>
                      <a:ext cx="54" cy="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7798" name="Rectangle 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1" y="2347"/>
                      <a:ext cx="63" cy="43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246" name="Group 519"/>
                  <p:cNvGrpSpPr>
                    <a:grpSpLocks/>
                  </p:cNvGrpSpPr>
                  <p:nvPr/>
                </p:nvGrpSpPr>
                <p:grpSpPr bwMode="auto">
                  <a:xfrm>
                    <a:off x="4026" y="2347"/>
                    <a:ext cx="62" cy="43"/>
                    <a:chOff x="4026" y="2347"/>
                    <a:chExt cx="62" cy="43"/>
                  </a:xfrm>
                </p:grpSpPr>
                <p:pic>
                  <p:nvPicPr>
                    <p:cNvPr id="97797" name="Picture 51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7500"/>
                    <a:stretch>
                      <a:fillRect/>
                    </a:stretch>
                  </p:blipFill>
                  <p:spPr bwMode="auto">
                    <a:xfrm>
                      <a:off x="4029" y="2350"/>
                      <a:ext cx="54" cy="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7795" name="Rectangle 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2347"/>
                      <a:ext cx="62" cy="43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247" name="Group 522"/>
                  <p:cNvGrpSpPr>
                    <a:grpSpLocks/>
                  </p:cNvGrpSpPr>
                  <p:nvPr/>
                </p:nvGrpSpPr>
                <p:grpSpPr bwMode="auto">
                  <a:xfrm>
                    <a:off x="4080" y="2347"/>
                    <a:ext cx="62" cy="43"/>
                    <a:chOff x="4080" y="2347"/>
                    <a:chExt cx="62" cy="43"/>
                  </a:xfrm>
                </p:grpSpPr>
                <p:pic>
                  <p:nvPicPr>
                    <p:cNvPr id="97800" name="Picture 52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7500"/>
                    <a:stretch>
                      <a:fillRect/>
                    </a:stretch>
                  </p:blipFill>
                  <p:spPr bwMode="auto">
                    <a:xfrm>
                      <a:off x="4083" y="2350"/>
                      <a:ext cx="55" cy="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7794" name="Rectangle 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347"/>
                      <a:ext cx="62" cy="43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7792" name="Group 525"/>
                  <p:cNvGrpSpPr>
                    <a:grpSpLocks/>
                  </p:cNvGrpSpPr>
                  <p:nvPr/>
                </p:nvGrpSpPr>
                <p:grpSpPr bwMode="auto">
                  <a:xfrm>
                    <a:off x="4134" y="2347"/>
                    <a:ext cx="56" cy="43"/>
                    <a:chOff x="4134" y="2347"/>
                    <a:chExt cx="56" cy="43"/>
                  </a:xfrm>
                </p:grpSpPr>
                <p:pic>
                  <p:nvPicPr>
                    <p:cNvPr id="97803" name="Picture 52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7500" r="12500"/>
                    <a:stretch>
                      <a:fillRect/>
                    </a:stretch>
                  </p:blipFill>
                  <p:spPr bwMode="auto">
                    <a:xfrm>
                      <a:off x="4138" y="2350"/>
                      <a:ext cx="47" cy="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7793" name="Rectangle 5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4" y="2347"/>
                      <a:ext cx="56" cy="43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244" name="Rectangle 527"/>
                <p:cNvSpPr>
                  <a:spLocks noChangeArrowheads="1"/>
                </p:cNvSpPr>
                <p:nvPr/>
              </p:nvSpPr>
              <p:spPr bwMode="auto">
                <a:xfrm>
                  <a:off x="3975" y="2350"/>
                  <a:ext cx="213" cy="36"/>
                </a:xfrm>
                <a:prstGeom prst="rect">
                  <a:avLst/>
                </a:prstGeom>
                <a:noFill/>
                <a:ln w="1588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205" name="Group 543"/>
              <p:cNvGrpSpPr>
                <a:grpSpLocks/>
              </p:cNvGrpSpPr>
              <p:nvPr/>
            </p:nvGrpSpPr>
            <p:grpSpPr bwMode="auto">
              <a:xfrm>
                <a:off x="3971" y="2389"/>
                <a:ext cx="219" cy="43"/>
                <a:chOff x="3971" y="2389"/>
                <a:chExt cx="219" cy="43"/>
              </a:xfrm>
            </p:grpSpPr>
            <p:grpSp>
              <p:nvGrpSpPr>
                <p:cNvPr id="41233" name="Group 541"/>
                <p:cNvGrpSpPr>
                  <a:grpSpLocks/>
                </p:cNvGrpSpPr>
                <p:nvPr/>
              </p:nvGrpSpPr>
              <p:grpSpPr bwMode="auto">
                <a:xfrm>
                  <a:off x="3971" y="2389"/>
                  <a:ext cx="219" cy="43"/>
                  <a:chOff x="3971" y="2389"/>
                  <a:chExt cx="219" cy="43"/>
                </a:xfrm>
              </p:grpSpPr>
              <p:grpSp>
                <p:nvGrpSpPr>
                  <p:cNvPr id="41235" name="Group 531"/>
                  <p:cNvGrpSpPr>
                    <a:grpSpLocks/>
                  </p:cNvGrpSpPr>
                  <p:nvPr/>
                </p:nvGrpSpPr>
                <p:grpSpPr bwMode="auto">
                  <a:xfrm>
                    <a:off x="3971" y="2389"/>
                    <a:ext cx="63" cy="43"/>
                    <a:chOff x="3971" y="2389"/>
                    <a:chExt cx="63" cy="43"/>
                  </a:xfrm>
                </p:grpSpPr>
                <p:pic>
                  <p:nvPicPr>
                    <p:cNvPr id="97809" name="Picture 52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7500"/>
                    <a:stretch>
                      <a:fillRect/>
                    </a:stretch>
                  </p:blipFill>
                  <p:spPr bwMode="auto">
                    <a:xfrm>
                      <a:off x="3975" y="2392"/>
                      <a:ext cx="54" cy="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242" name="Rectangle 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1" y="2389"/>
                      <a:ext cx="63" cy="43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0099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236" name="Group 534"/>
                  <p:cNvGrpSpPr>
                    <a:grpSpLocks/>
                  </p:cNvGrpSpPr>
                  <p:nvPr/>
                </p:nvGrpSpPr>
                <p:grpSpPr bwMode="auto">
                  <a:xfrm>
                    <a:off x="4026" y="2389"/>
                    <a:ext cx="62" cy="43"/>
                    <a:chOff x="4026" y="2389"/>
                    <a:chExt cx="62" cy="43"/>
                  </a:xfrm>
                </p:grpSpPr>
                <p:pic>
                  <p:nvPicPr>
                    <p:cNvPr id="97812" name="Picture 53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7500"/>
                    <a:stretch>
                      <a:fillRect/>
                    </a:stretch>
                  </p:blipFill>
                  <p:spPr bwMode="auto">
                    <a:xfrm>
                      <a:off x="4029" y="2392"/>
                      <a:ext cx="54" cy="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241" name="Rectangle 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2389"/>
                      <a:ext cx="62" cy="43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0099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237" name="Group 537"/>
                  <p:cNvGrpSpPr>
                    <a:grpSpLocks/>
                  </p:cNvGrpSpPr>
                  <p:nvPr/>
                </p:nvGrpSpPr>
                <p:grpSpPr bwMode="auto">
                  <a:xfrm>
                    <a:off x="4080" y="2389"/>
                    <a:ext cx="62" cy="43"/>
                    <a:chOff x="4080" y="2389"/>
                    <a:chExt cx="62" cy="43"/>
                  </a:xfrm>
                </p:grpSpPr>
                <p:pic>
                  <p:nvPicPr>
                    <p:cNvPr id="97815" name="Picture 53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7500"/>
                    <a:stretch>
                      <a:fillRect/>
                    </a:stretch>
                  </p:blipFill>
                  <p:spPr bwMode="auto">
                    <a:xfrm>
                      <a:off x="4083" y="2392"/>
                      <a:ext cx="55" cy="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240" name="Rectangle 5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389"/>
                      <a:ext cx="62" cy="43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0099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238" name="Group 540"/>
                  <p:cNvGrpSpPr>
                    <a:grpSpLocks/>
                  </p:cNvGrpSpPr>
                  <p:nvPr/>
                </p:nvGrpSpPr>
                <p:grpSpPr bwMode="auto">
                  <a:xfrm>
                    <a:off x="4134" y="2389"/>
                    <a:ext cx="56" cy="43"/>
                    <a:chOff x="4134" y="2389"/>
                    <a:chExt cx="56" cy="43"/>
                  </a:xfrm>
                </p:grpSpPr>
                <p:pic>
                  <p:nvPicPr>
                    <p:cNvPr id="97818" name="Picture 53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7500" r="12500"/>
                    <a:stretch>
                      <a:fillRect/>
                    </a:stretch>
                  </p:blipFill>
                  <p:spPr bwMode="auto">
                    <a:xfrm>
                      <a:off x="4138" y="2392"/>
                      <a:ext cx="47" cy="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239" name="Rectangle 5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4" y="2389"/>
                      <a:ext cx="56" cy="43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0099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234" name="Rectangle 542"/>
                <p:cNvSpPr>
                  <a:spLocks noChangeArrowheads="1"/>
                </p:cNvSpPr>
                <p:nvPr/>
              </p:nvSpPr>
              <p:spPr bwMode="auto">
                <a:xfrm>
                  <a:off x="3975" y="2392"/>
                  <a:ext cx="213" cy="37"/>
                </a:xfrm>
                <a:prstGeom prst="rect">
                  <a:avLst/>
                </a:prstGeom>
                <a:noFill/>
                <a:ln w="1588">
                  <a:solidFill>
                    <a:srgbClr val="0099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206" name="Group 558"/>
              <p:cNvGrpSpPr>
                <a:grpSpLocks/>
              </p:cNvGrpSpPr>
              <p:nvPr/>
            </p:nvGrpSpPr>
            <p:grpSpPr bwMode="auto">
              <a:xfrm>
                <a:off x="3971" y="2431"/>
                <a:ext cx="219" cy="29"/>
                <a:chOff x="3971" y="2431"/>
                <a:chExt cx="219" cy="29"/>
              </a:xfrm>
            </p:grpSpPr>
            <p:grpSp>
              <p:nvGrpSpPr>
                <p:cNvPr id="41223" name="Group 556"/>
                <p:cNvGrpSpPr>
                  <a:grpSpLocks/>
                </p:cNvGrpSpPr>
                <p:nvPr/>
              </p:nvGrpSpPr>
              <p:grpSpPr bwMode="auto">
                <a:xfrm>
                  <a:off x="3971" y="2431"/>
                  <a:ext cx="219" cy="29"/>
                  <a:chOff x="3971" y="2431"/>
                  <a:chExt cx="219" cy="29"/>
                </a:xfrm>
              </p:grpSpPr>
              <p:grpSp>
                <p:nvGrpSpPr>
                  <p:cNvPr id="41225" name="Group 546"/>
                  <p:cNvGrpSpPr>
                    <a:grpSpLocks/>
                  </p:cNvGrpSpPr>
                  <p:nvPr/>
                </p:nvGrpSpPr>
                <p:grpSpPr bwMode="auto">
                  <a:xfrm>
                    <a:off x="3971" y="2431"/>
                    <a:ext cx="63" cy="29"/>
                    <a:chOff x="3971" y="2431"/>
                    <a:chExt cx="63" cy="29"/>
                  </a:xfrm>
                </p:grpSpPr>
                <p:pic>
                  <p:nvPicPr>
                    <p:cNvPr id="97824" name="Picture 54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2500"/>
                    <a:stretch>
                      <a:fillRect/>
                    </a:stretch>
                  </p:blipFill>
                  <p:spPr bwMode="auto">
                    <a:xfrm>
                      <a:off x="3975" y="2434"/>
                      <a:ext cx="54" cy="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232" name="Rectangle 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1" y="2431"/>
                      <a:ext cx="63" cy="29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2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4026" y="2431"/>
                    <a:ext cx="62" cy="29"/>
                    <a:chOff x="4026" y="2431"/>
                    <a:chExt cx="62" cy="29"/>
                  </a:xfrm>
                </p:grpSpPr>
                <p:pic>
                  <p:nvPicPr>
                    <p:cNvPr id="97827" name="Picture 54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2500"/>
                    <a:stretch>
                      <a:fillRect/>
                    </a:stretch>
                  </p:blipFill>
                  <p:spPr bwMode="auto">
                    <a:xfrm>
                      <a:off x="4029" y="2434"/>
                      <a:ext cx="54" cy="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231" name="Rectangle 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2431"/>
                      <a:ext cx="62" cy="29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227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4080" y="2431"/>
                    <a:ext cx="62" cy="29"/>
                    <a:chOff x="4080" y="2431"/>
                    <a:chExt cx="62" cy="29"/>
                  </a:xfrm>
                </p:grpSpPr>
                <p:pic>
                  <p:nvPicPr>
                    <p:cNvPr id="97830" name="Picture 55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2500"/>
                    <a:stretch>
                      <a:fillRect/>
                    </a:stretch>
                  </p:blipFill>
                  <p:spPr bwMode="auto">
                    <a:xfrm>
                      <a:off x="4083" y="2434"/>
                      <a:ext cx="55" cy="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230" name="Rectangle 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431"/>
                      <a:ext cx="62" cy="29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228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4134" y="2431"/>
                    <a:ext cx="56" cy="29"/>
                    <a:chOff x="4134" y="2431"/>
                    <a:chExt cx="56" cy="29"/>
                  </a:xfrm>
                </p:grpSpPr>
                <p:pic>
                  <p:nvPicPr>
                    <p:cNvPr id="97833" name="Picture 55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2500" r="12500"/>
                    <a:stretch>
                      <a:fillRect/>
                    </a:stretch>
                  </p:blipFill>
                  <p:spPr bwMode="auto">
                    <a:xfrm>
                      <a:off x="4138" y="2434"/>
                      <a:ext cx="47" cy="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229" name="Rectangle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4" y="2431"/>
                      <a:ext cx="56" cy="29"/>
                    </a:xfrm>
                    <a:prstGeom prst="rect">
                      <a:avLst/>
                    </a:prstGeom>
                    <a:noFill/>
                    <a:ln w="11113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224" name="Rectangle 557"/>
                <p:cNvSpPr>
                  <a:spLocks noChangeArrowheads="1"/>
                </p:cNvSpPr>
                <p:nvPr/>
              </p:nvSpPr>
              <p:spPr bwMode="auto">
                <a:xfrm>
                  <a:off x="3975" y="2434"/>
                  <a:ext cx="213" cy="24"/>
                </a:xfrm>
                <a:prstGeom prst="rect">
                  <a:avLst/>
                </a:prstGeom>
                <a:noFill/>
                <a:ln w="1588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207" name="Group 561"/>
              <p:cNvGrpSpPr>
                <a:grpSpLocks/>
              </p:cNvGrpSpPr>
              <p:nvPr/>
            </p:nvGrpSpPr>
            <p:grpSpPr bwMode="auto">
              <a:xfrm>
                <a:off x="3771" y="2364"/>
                <a:ext cx="84" cy="42"/>
                <a:chOff x="3771" y="2364"/>
                <a:chExt cx="84" cy="42"/>
              </a:xfrm>
            </p:grpSpPr>
            <p:sp>
              <p:nvSpPr>
                <p:cNvPr id="41221" name="Freeform 559"/>
                <p:cNvSpPr>
                  <a:spLocks/>
                </p:cNvSpPr>
                <p:nvPr/>
              </p:nvSpPr>
              <p:spPr bwMode="auto">
                <a:xfrm>
                  <a:off x="3771" y="2364"/>
                  <a:ext cx="84" cy="42"/>
                </a:xfrm>
                <a:custGeom>
                  <a:avLst/>
                  <a:gdLst>
                    <a:gd name="T0" fmla="*/ 0 w 84"/>
                    <a:gd name="T1" fmla="*/ 13 h 42"/>
                    <a:gd name="T2" fmla="*/ 0 w 84"/>
                    <a:gd name="T3" fmla="*/ 28 h 42"/>
                    <a:gd name="T4" fmla="*/ 15 w 84"/>
                    <a:gd name="T5" fmla="*/ 28 h 42"/>
                    <a:gd name="T6" fmla="*/ 15 w 84"/>
                    <a:gd name="T7" fmla="*/ 42 h 42"/>
                    <a:gd name="T8" fmla="*/ 28 w 84"/>
                    <a:gd name="T9" fmla="*/ 42 h 42"/>
                    <a:gd name="T10" fmla="*/ 28 w 84"/>
                    <a:gd name="T11" fmla="*/ 28 h 42"/>
                    <a:gd name="T12" fmla="*/ 84 w 84"/>
                    <a:gd name="T13" fmla="*/ 28 h 42"/>
                    <a:gd name="T14" fmla="*/ 84 w 84"/>
                    <a:gd name="T15" fmla="*/ 13 h 42"/>
                    <a:gd name="T16" fmla="*/ 28 w 84"/>
                    <a:gd name="T17" fmla="*/ 13 h 42"/>
                    <a:gd name="T18" fmla="*/ 28 w 84"/>
                    <a:gd name="T19" fmla="*/ 0 h 42"/>
                    <a:gd name="T20" fmla="*/ 15 w 84"/>
                    <a:gd name="T21" fmla="*/ 0 h 42"/>
                    <a:gd name="T22" fmla="*/ 15 w 84"/>
                    <a:gd name="T23" fmla="*/ 13 h 42"/>
                    <a:gd name="T24" fmla="*/ 0 w 84"/>
                    <a:gd name="T25" fmla="*/ 1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4" h="42">
                      <a:moveTo>
                        <a:pt x="0" y="13"/>
                      </a:moveTo>
                      <a:lnTo>
                        <a:pt x="0" y="28"/>
                      </a:lnTo>
                      <a:lnTo>
                        <a:pt x="15" y="28"/>
                      </a:lnTo>
                      <a:lnTo>
                        <a:pt x="15" y="42"/>
                      </a:lnTo>
                      <a:lnTo>
                        <a:pt x="28" y="42"/>
                      </a:lnTo>
                      <a:lnTo>
                        <a:pt x="28" y="28"/>
                      </a:lnTo>
                      <a:lnTo>
                        <a:pt x="84" y="28"/>
                      </a:lnTo>
                      <a:lnTo>
                        <a:pt x="84" y="13"/>
                      </a:lnTo>
                      <a:lnTo>
                        <a:pt x="28" y="13"/>
                      </a:lnTo>
                      <a:lnTo>
                        <a:pt x="28" y="0"/>
                      </a:lnTo>
                      <a:lnTo>
                        <a:pt x="15" y="0"/>
                      </a:lnTo>
                      <a:lnTo>
                        <a:pt x="15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22" name="Freeform 560"/>
                <p:cNvSpPr>
                  <a:spLocks/>
                </p:cNvSpPr>
                <p:nvPr/>
              </p:nvSpPr>
              <p:spPr bwMode="auto">
                <a:xfrm>
                  <a:off x="3771" y="2364"/>
                  <a:ext cx="84" cy="42"/>
                </a:xfrm>
                <a:custGeom>
                  <a:avLst/>
                  <a:gdLst>
                    <a:gd name="T0" fmla="*/ 0 w 84"/>
                    <a:gd name="T1" fmla="*/ 13 h 42"/>
                    <a:gd name="T2" fmla="*/ 0 w 84"/>
                    <a:gd name="T3" fmla="*/ 28 h 42"/>
                    <a:gd name="T4" fmla="*/ 15 w 84"/>
                    <a:gd name="T5" fmla="*/ 28 h 42"/>
                    <a:gd name="T6" fmla="*/ 15 w 84"/>
                    <a:gd name="T7" fmla="*/ 42 h 42"/>
                    <a:gd name="T8" fmla="*/ 28 w 84"/>
                    <a:gd name="T9" fmla="*/ 42 h 42"/>
                    <a:gd name="T10" fmla="*/ 28 w 84"/>
                    <a:gd name="T11" fmla="*/ 28 h 42"/>
                    <a:gd name="T12" fmla="*/ 84 w 84"/>
                    <a:gd name="T13" fmla="*/ 28 h 42"/>
                    <a:gd name="T14" fmla="*/ 84 w 84"/>
                    <a:gd name="T15" fmla="*/ 13 h 42"/>
                    <a:gd name="T16" fmla="*/ 28 w 84"/>
                    <a:gd name="T17" fmla="*/ 13 h 42"/>
                    <a:gd name="T18" fmla="*/ 28 w 84"/>
                    <a:gd name="T19" fmla="*/ 0 h 42"/>
                    <a:gd name="T20" fmla="*/ 15 w 84"/>
                    <a:gd name="T21" fmla="*/ 0 h 42"/>
                    <a:gd name="T22" fmla="*/ 15 w 84"/>
                    <a:gd name="T23" fmla="*/ 1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4" h="42">
                      <a:moveTo>
                        <a:pt x="0" y="13"/>
                      </a:moveTo>
                      <a:lnTo>
                        <a:pt x="0" y="28"/>
                      </a:lnTo>
                      <a:lnTo>
                        <a:pt x="15" y="28"/>
                      </a:lnTo>
                      <a:lnTo>
                        <a:pt x="15" y="42"/>
                      </a:lnTo>
                      <a:lnTo>
                        <a:pt x="28" y="42"/>
                      </a:lnTo>
                      <a:lnTo>
                        <a:pt x="28" y="28"/>
                      </a:lnTo>
                      <a:lnTo>
                        <a:pt x="84" y="28"/>
                      </a:lnTo>
                      <a:lnTo>
                        <a:pt x="84" y="13"/>
                      </a:lnTo>
                      <a:lnTo>
                        <a:pt x="28" y="13"/>
                      </a:lnTo>
                      <a:lnTo>
                        <a:pt x="28" y="0"/>
                      </a:lnTo>
                      <a:lnTo>
                        <a:pt x="15" y="0"/>
                      </a:lnTo>
                      <a:lnTo>
                        <a:pt x="15" y="13"/>
                      </a:lnTo>
                    </a:path>
                  </a:pathLst>
                </a:custGeom>
                <a:noFill/>
                <a:ln w="158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208" name="Rectangle 562"/>
              <p:cNvSpPr>
                <a:spLocks noChangeArrowheads="1"/>
              </p:cNvSpPr>
              <p:nvPr/>
            </p:nvSpPr>
            <p:spPr bwMode="auto">
              <a:xfrm>
                <a:off x="3771" y="2449"/>
                <a:ext cx="87" cy="9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9" name="Line 563"/>
              <p:cNvSpPr>
                <a:spLocks noChangeShapeType="1"/>
              </p:cNvSpPr>
              <p:nvPr/>
            </p:nvSpPr>
            <p:spPr bwMode="auto">
              <a:xfrm>
                <a:off x="3764" y="2449"/>
                <a:ext cx="98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0" name="Line 564"/>
              <p:cNvSpPr>
                <a:spLocks noChangeShapeType="1"/>
              </p:cNvSpPr>
              <p:nvPr/>
            </p:nvSpPr>
            <p:spPr bwMode="auto">
              <a:xfrm>
                <a:off x="3764" y="2427"/>
                <a:ext cx="106" cy="1"/>
              </a:xfrm>
              <a:prstGeom prst="line">
                <a:avLst/>
              </a:pr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1" name="Line 565"/>
              <p:cNvSpPr>
                <a:spLocks noChangeShapeType="1"/>
              </p:cNvSpPr>
              <p:nvPr/>
            </p:nvSpPr>
            <p:spPr bwMode="auto">
              <a:xfrm>
                <a:off x="3771" y="2378"/>
                <a:ext cx="14" cy="2"/>
              </a:xfrm>
              <a:prstGeom prst="line">
                <a:avLst/>
              </a:pr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2" name="Line 566"/>
              <p:cNvSpPr>
                <a:spLocks noChangeShapeType="1"/>
              </p:cNvSpPr>
              <p:nvPr/>
            </p:nvSpPr>
            <p:spPr bwMode="auto">
              <a:xfrm>
                <a:off x="3900" y="235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3" name="Freeform 567"/>
              <p:cNvSpPr>
                <a:spLocks/>
              </p:cNvSpPr>
              <p:nvPr/>
            </p:nvSpPr>
            <p:spPr bwMode="auto">
              <a:xfrm>
                <a:off x="3897" y="2355"/>
                <a:ext cx="8" cy="9"/>
              </a:xfrm>
              <a:custGeom>
                <a:avLst/>
                <a:gdLst>
                  <a:gd name="T0" fmla="*/ 8 w 8"/>
                  <a:gd name="T1" fmla="*/ 4 h 9"/>
                  <a:gd name="T2" fmla="*/ 6 w 8"/>
                  <a:gd name="T3" fmla="*/ 7 h 9"/>
                  <a:gd name="T4" fmla="*/ 4 w 8"/>
                  <a:gd name="T5" fmla="*/ 9 h 9"/>
                  <a:gd name="T6" fmla="*/ 3 w 8"/>
                  <a:gd name="T7" fmla="*/ 9 h 9"/>
                  <a:gd name="T8" fmla="*/ 1 w 8"/>
                  <a:gd name="T9" fmla="*/ 9 h 9"/>
                  <a:gd name="T10" fmla="*/ 0 w 8"/>
                  <a:gd name="T11" fmla="*/ 7 h 9"/>
                  <a:gd name="T12" fmla="*/ 0 w 8"/>
                  <a:gd name="T13" fmla="*/ 4 h 9"/>
                  <a:gd name="T14" fmla="*/ 0 w 8"/>
                  <a:gd name="T15" fmla="*/ 2 h 9"/>
                  <a:gd name="T16" fmla="*/ 1 w 8"/>
                  <a:gd name="T17" fmla="*/ 0 h 9"/>
                  <a:gd name="T18" fmla="*/ 3 w 8"/>
                  <a:gd name="T19" fmla="*/ 0 h 9"/>
                  <a:gd name="T20" fmla="*/ 4 w 8"/>
                  <a:gd name="T21" fmla="*/ 0 h 9"/>
                  <a:gd name="T22" fmla="*/ 6 w 8"/>
                  <a:gd name="T23" fmla="*/ 2 h 9"/>
                  <a:gd name="T24" fmla="*/ 8 w 8"/>
                  <a:gd name="T2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9">
                    <a:moveTo>
                      <a:pt x="8" y="4"/>
                    </a:moveTo>
                    <a:lnTo>
                      <a:pt x="6" y="7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214" name="Group 574"/>
              <p:cNvGrpSpPr>
                <a:grpSpLocks/>
              </p:cNvGrpSpPr>
              <p:nvPr/>
            </p:nvGrpSpPr>
            <p:grpSpPr bwMode="auto">
              <a:xfrm>
                <a:off x="3897" y="2347"/>
                <a:ext cx="38" cy="16"/>
                <a:chOff x="3897" y="2347"/>
                <a:chExt cx="38" cy="16"/>
              </a:xfrm>
            </p:grpSpPr>
            <p:grpSp>
              <p:nvGrpSpPr>
                <p:cNvPr id="41217" name="Group 572"/>
                <p:cNvGrpSpPr>
                  <a:grpSpLocks/>
                </p:cNvGrpSpPr>
                <p:nvPr/>
              </p:nvGrpSpPr>
              <p:grpSpPr bwMode="auto">
                <a:xfrm>
                  <a:off x="3897" y="2347"/>
                  <a:ext cx="38" cy="16"/>
                  <a:chOff x="3897" y="2347"/>
                  <a:chExt cx="38" cy="16"/>
                </a:xfrm>
              </p:grpSpPr>
              <p:pic>
                <p:nvPicPr>
                  <p:cNvPr id="97848" name="Picture 56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27" y="2347"/>
                    <a:ext cx="8" cy="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1219" name="Freeform 569"/>
                  <p:cNvSpPr>
                    <a:spLocks/>
                  </p:cNvSpPr>
                  <p:nvPr/>
                </p:nvSpPr>
                <p:spPr bwMode="auto">
                  <a:xfrm>
                    <a:off x="3897" y="2355"/>
                    <a:ext cx="5" cy="8"/>
                  </a:xfrm>
                  <a:custGeom>
                    <a:avLst/>
                    <a:gdLst>
                      <a:gd name="T0" fmla="*/ 5 w 5"/>
                      <a:gd name="T1" fmla="*/ 3 h 8"/>
                      <a:gd name="T2" fmla="*/ 4 w 5"/>
                      <a:gd name="T3" fmla="*/ 7 h 8"/>
                      <a:gd name="T4" fmla="*/ 4 w 5"/>
                      <a:gd name="T5" fmla="*/ 7 h 8"/>
                      <a:gd name="T6" fmla="*/ 1 w 5"/>
                      <a:gd name="T7" fmla="*/ 8 h 8"/>
                      <a:gd name="T8" fmla="*/ 0 w 5"/>
                      <a:gd name="T9" fmla="*/ 7 h 8"/>
                      <a:gd name="T10" fmla="*/ 0 w 5"/>
                      <a:gd name="T11" fmla="*/ 4 h 8"/>
                      <a:gd name="T12" fmla="*/ 0 w 5"/>
                      <a:gd name="T13" fmla="*/ 2 h 8"/>
                      <a:gd name="T14" fmla="*/ 0 w 5"/>
                      <a:gd name="T15" fmla="*/ 0 h 8"/>
                      <a:gd name="T16" fmla="*/ 1 w 5"/>
                      <a:gd name="T17" fmla="*/ 0 h 8"/>
                      <a:gd name="T18" fmla="*/ 4 w 5"/>
                      <a:gd name="T19" fmla="*/ 0 h 8"/>
                      <a:gd name="T20" fmla="*/ 4 w 5"/>
                      <a:gd name="T21" fmla="*/ 1 h 8"/>
                      <a:gd name="T22" fmla="*/ 5 w 5"/>
                      <a:gd name="T23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" h="8">
                        <a:moveTo>
                          <a:pt x="5" y="3"/>
                        </a:move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1" y="8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noFill/>
                  <a:ln w="158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20" name="Freeform 570"/>
                  <p:cNvSpPr>
                    <a:spLocks/>
                  </p:cNvSpPr>
                  <p:nvPr/>
                </p:nvSpPr>
                <p:spPr bwMode="auto">
                  <a:xfrm>
                    <a:off x="3897" y="2355"/>
                    <a:ext cx="5" cy="8"/>
                  </a:xfrm>
                  <a:custGeom>
                    <a:avLst/>
                    <a:gdLst>
                      <a:gd name="T0" fmla="*/ 5 w 5"/>
                      <a:gd name="T1" fmla="*/ 3 h 8"/>
                      <a:gd name="T2" fmla="*/ 4 w 5"/>
                      <a:gd name="T3" fmla="*/ 7 h 8"/>
                      <a:gd name="T4" fmla="*/ 4 w 5"/>
                      <a:gd name="T5" fmla="*/ 7 h 8"/>
                      <a:gd name="T6" fmla="*/ 1 w 5"/>
                      <a:gd name="T7" fmla="*/ 8 h 8"/>
                      <a:gd name="T8" fmla="*/ 0 w 5"/>
                      <a:gd name="T9" fmla="*/ 7 h 8"/>
                      <a:gd name="T10" fmla="*/ 0 w 5"/>
                      <a:gd name="T11" fmla="*/ 4 h 8"/>
                      <a:gd name="T12" fmla="*/ 0 w 5"/>
                      <a:gd name="T13" fmla="*/ 2 h 8"/>
                      <a:gd name="T14" fmla="*/ 0 w 5"/>
                      <a:gd name="T15" fmla="*/ 0 h 8"/>
                      <a:gd name="T16" fmla="*/ 1 w 5"/>
                      <a:gd name="T17" fmla="*/ 0 h 8"/>
                      <a:gd name="T18" fmla="*/ 4 w 5"/>
                      <a:gd name="T19" fmla="*/ 0 h 8"/>
                      <a:gd name="T20" fmla="*/ 4 w 5"/>
                      <a:gd name="T21" fmla="*/ 1 h 8"/>
                      <a:gd name="T22" fmla="*/ 5 w 5"/>
                      <a:gd name="T23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" h="8">
                        <a:moveTo>
                          <a:pt x="5" y="3"/>
                        </a:move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1" y="8"/>
                        </a:lnTo>
                        <a:lnTo>
                          <a:pt x="0" y="7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97851" name="Picture 57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27" y="2347"/>
                    <a:ext cx="8" cy="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41218" name="Freeform 573"/>
                <p:cNvSpPr>
                  <a:spLocks/>
                </p:cNvSpPr>
                <p:nvPr/>
              </p:nvSpPr>
              <p:spPr bwMode="auto">
                <a:xfrm>
                  <a:off x="3897" y="2355"/>
                  <a:ext cx="5" cy="8"/>
                </a:xfrm>
                <a:custGeom>
                  <a:avLst/>
                  <a:gdLst>
                    <a:gd name="T0" fmla="*/ 5 w 5"/>
                    <a:gd name="T1" fmla="*/ 3 h 8"/>
                    <a:gd name="T2" fmla="*/ 4 w 5"/>
                    <a:gd name="T3" fmla="*/ 7 h 8"/>
                    <a:gd name="T4" fmla="*/ 4 w 5"/>
                    <a:gd name="T5" fmla="*/ 7 h 8"/>
                    <a:gd name="T6" fmla="*/ 1 w 5"/>
                    <a:gd name="T7" fmla="*/ 8 h 8"/>
                    <a:gd name="T8" fmla="*/ 0 w 5"/>
                    <a:gd name="T9" fmla="*/ 7 h 8"/>
                    <a:gd name="T10" fmla="*/ 0 w 5"/>
                    <a:gd name="T11" fmla="*/ 4 h 8"/>
                    <a:gd name="T12" fmla="*/ 0 w 5"/>
                    <a:gd name="T13" fmla="*/ 2 h 8"/>
                    <a:gd name="T14" fmla="*/ 0 w 5"/>
                    <a:gd name="T15" fmla="*/ 0 h 8"/>
                    <a:gd name="T16" fmla="*/ 1 w 5"/>
                    <a:gd name="T17" fmla="*/ 0 h 8"/>
                    <a:gd name="T18" fmla="*/ 4 w 5"/>
                    <a:gd name="T19" fmla="*/ 0 h 8"/>
                    <a:gd name="T20" fmla="*/ 4 w 5"/>
                    <a:gd name="T21" fmla="*/ 1 h 8"/>
                    <a:gd name="T22" fmla="*/ 5 w 5"/>
                    <a:gd name="T23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8">
                      <a:moveTo>
                        <a:pt x="5" y="3"/>
                      </a:move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215" name="Rectangle 575"/>
              <p:cNvSpPr>
                <a:spLocks noChangeArrowheads="1"/>
              </p:cNvSpPr>
              <p:nvPr/>
            </p:nvSpPr>
            <p:spPr bwMode="auto">
              <a:xfrm>
                <a:off x="3744" y="2335"/>
                <a:ext cx="8" cy="137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6" name="Rectangle 576"/>
              <p:cNvSpPr>
                <a:spLocks noChangeArrowheads="1"/>
              </p:cNvSpPr>
              <p:nvPr/>
            </p:nvSpPr>
            <p:spPr bwMode="auto">
              <a:xfrm>
                <a:off x="3876" y="2335"/>
                <a:ext cx="10" cy="137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391" name="Group 646"/>
            <p:cNvGrpSpPr>
              <a:grpSpLocks/>
            </p:cNvGrpSpPr>
            <p:nvPr/>
          </p:nvGrpSpPr>
          <p:grpSpPr bwMode="auto">
            <a:xfrm>
              <a:off x="5221" y="2205"/>
              <a:ext cx="358" cy="141"/>
              <a:chOff x="5221" y="2205"/>
              <a:chExt cx="358" cy="141"/>
            </a:xfrm>
          </p:grpSpPr>
          <p:grpSp>
            <p:nvGrpSpPr>
              <p:cNvPr id="41134" name="Group 580"/>
              <p:cNvGrpSpPr>
                <a:grpSpLocks/>
              </p:cNvGrpSpPr>
              <p:nvPr/>
            </p:nvGrpSpPr>
            <p:grpSpPr bwMode="auto">
              <a:xfrm>
                <a:off x="5221" y="2205"/>
                <a:ext cx="358" cy="141"/>
                <a:chOff x="5221" y="2205"/>
                <a:chExt cx="358" cy="141"/>
              </a:xfrm>
            </p:grpSpPr>
            <p:sp>
              <p:nvSpPr>
                <p:cNvPr id="41200" name="Freeform 578"/>
                <p:cNvSpPr>
                  <a:spLocks/>
                </p:cNvSpPr>
                <p:nvPr/>
              </p:nvSpPr>
              <p:spPr bwMode="auto">
                <a:xfrm>
                  <a:off x="5547" y="2205"/>
                  <a:ext cx="32" cy="141"/>
                </a:xfrm>
                <a:custGeom>
                  <a:avLst/>
                  <a:gdLst>
                    <a:gd name="T0" fmla="*/ 0 w 32"/>
                    <a:gd name="T1" fmla="*/ 141 h 141"/>
                    <a:gd name="T2" fmla="*/ 0 w 32"/>
                    <a:gd name="T3" fmla="*/ 32 h 141"/>
                    <a:gd name="T4" fmla="*/ 32 w 32"/>
                    <a:gd name="T5" fmla="*/ 0 h 141"/>
                    <a:gd name="T6" fmla="*/ 32 w 32"/>
                    <a:gd name="T7" fmla="*/ 109 h 141"/>
                    <a:gd name="T8" fmla="*/ 0 w 32"/>
                    <a:gd name="T9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41">
                      <a:moveTo>
                        <a:pt x="0" y="141"/>
                      </a:moveTo>
                      <a:lnTo>
                        <a:pt x="0" y="32"/>
                      </a:lnTo>
                      <a:lnTo>
                        <a:pt x="32" y="0"/>
                      </a:lnTo>
                      <a:lnTo>
                        <a:pt x="32" y="10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000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01" name="Freeform 579"/>
                <p:cNvSpPr>
                  <a:spLocks/>
                </p:cNvSpPr>
                <p:nvPr/>
              </p:nvSpPr>
              <p:spPr bwMode="auto">
                <a:xfrm>
                  <a:off x="5221" y="2205"/>
                  <a:ext cx="358" cy="32"/>
                </a:xfrm>
                <a:custGeom>
                  <a:avLst/>
                  <a:gdLst>
                    <a:gd name="T0" fmla="*/ 326 w 358"/>
                    <a:gd name="T1" fmla="*/ 32 h 32"/>
                    <a:gd name="T2" fmla="*/ 0 w 358"/>
                    <a:gd name="T3" fmla="*/ 32 h 32"/>
                    <a:gd name="T4" fmla="*/ 32 w 358"/>
                    <a:gd name="T5" fmla="*/ 0 h 32"/>
                    <a:gd name="T6" fmla="*/ 358 w 358"/>
                    <a:gd name="T7" fmla="*/ 0 h 32"/>
                    <a:gd name="T8" fmla="*/ 326 w 358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8" h="32">
                      <a:moveTo>
                        <a:pt x="326" y="32"/>
                      </a:moveTo>
                      <a:lnTo>
                        <a:pt x="0" y="32"/>
                      </a:lnTo>
                      <a:lnTo>
                        <a:pt x="32" y="0"/>
                      </a:lnTo>
                      <a:lnTo>
                        <a:pt x="358" y="0"/>
                      </a:lnTo>
                      <a:lnTo>
                        <a:pt x="326" y="32"/>
                      </a:lnTo>
                      <a:close/>
                    </a:path>
                  </a:pathLst>
                </a:custGeom>
                <a:solidFill>
                  <a:srgbClr val="0000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135" name="Group 645"/>
              <p:cNvGrpSpPr>
                <a:grpSpLocks/>
              </p:cNvGrpSpPr>
              <p:nvPr/>
            </p:nvGrpSpPr>
            <p:grpSpPr bwMode="auto">
              <a:xfrm>
                <a:off x="5221" y="2237"/>
                <a:ext cx="326" cy="109"/>
                <a:chOff x="5221" y="2237"/>
                <a:chExt cx="326" cy="109"/>
              </a:xfrm>
            </p:grpSpPr>
            <p:sp>
              <p:nvSpPr>
                <p:cNvPr id="41136" name="Rectangle 581"/>
                <p:cNvSpPr>
                  <a:spLocks noChangeArrowheads="1"/>
                </p:cNvSpPr>
                <p:nvPr/>
              </p:nvSpPr>
              <p:spPr bwMode="auto">
                <a:xfrm>
                  <a:off x="5221" y="2237"/>
                  <a:ext cx="326" cy="1"/>
                </a:xfrm>
                <a:prstGeom prst="rect">
                  <a:avLst/>
                </a:prstGeom>
                <a:solidFill>
                  <a:srgbClr val="000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37" name="Rectangle 582"/>
                <p:cNvSpPr>
                  <a:spLocks noChangeArrowheads="1"/>
                </p:cNvSpPr>
                <p:nvPr/>
              </p:nvSpPr>
              <p:spPr bwMode="auto">
                <a:xfrm>
                  <a:off x="5221" y="2238"/>
                  <a:ext cx="326" cy="2"/>
                </a:xfrm>
                <a:prstGeom prst="rect">
                  <a:avLst/>
                </a:prstGeom>
                <a:solidFill>
                  <a:srgbClr val="000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38" name="Rectangle 583"/>
                <p:cNvSpPr>
                  <a:spLocks noChangeArrowheads="1"/>
                </p:cNvSpPr>
                <p:nvPr/>
              </p:nvSpPr>
              <p:spPr bwMode="auto">
                <a:xfrm>
                  <a:off x="5221" y="2240"/>
                  <a:ext cx="326" cy="2"/>
                </a:xfrm>
                <a:prstGeom prst="rect">
                  <a:avLst/>
                </a:prstGeom>
                <a:solidFill>
                  <a:srgbClr val="000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39" name="Rectangle 584"/>
                <p:cNvSpPr>
                  <a:spLocks noChangeArrowheads="1"/>
                </p:cNvSpPr>
                <p:nvPr/>
              </p:nvSpPr>
              <p:spPr bwMode="auto">
                <a:xfrm>
                  <a:off x="5221" y="2242"/>
                  <a:ext cx="326" cy="2"/>
                </a:xfrm>
                <a:prstGeom prst="rect">
                  <a:avLst/>
                </a:prstGeom>
                <a:solidFill>
                  <a:srgbClr val="0000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0" name="Rectangle 585"/>
                <p:cNvSpPr>
                  <a:spLocks noChangeArrowheads="1"/>
                </p:cNvSpPr>
                <p:nvPr/>
              </p:nvSpPr>
              <p:spPr bwMode="auto">
                <a:xfrm>
                  <a:off x="5221" y="2244"/>
                  <a:ext cx="326" cy="1"/>
                </a:xfrm>
                <a:prstGeom prst="rect">
                  <a:avLst/>
                </a:prstGeom>
                <a:solidFill>
                  <a:srgbClr val="0000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1" name="Rectangle 586"/>
                <p:cNvSpPr>
                  <a:spLocks noChangeArrowheads="1"/>
                </p:cNvSpPr>
                <p:nvPr/>
              </p:nvSpPr>
              <p:spPr bwMode="auto">
                <a:xfrm>
                  <a:off x="5221" y="2245"/>
                  <a:ext cx="326" cy="2"/>
                </a:xfrm>
                <a:prstGeom prst="rect">
                  <a:avLst/>
                </a:prstGeom>
                <a:solidFill>
                  <a:srgbClr val="000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2" name="Rectangle 587"/>
                <p:cNvSpPr>
                  <a:spLocks noChangeArrowheads="1"/>
                </p:cNvSpPr>
                <p:nvPr/>
              </p:nvSpPr>
              <p:spPr bwMode="auto">
                <a:xfrm>
                  <a:off x="5221" y="2247"/>
                  <a:ext cx="326" cy="1"/>
                </a:xfrm>
                <a:prstGeom prst="rect">
                  <a:avLst/>
                </a:prstGeom>
                <a:solidFill>
                  <a:srgbClr val="0000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3" name="Rectangle 588"/>
                <p:cNvSpPr>
                  <a:spLocks noChangeArrowheads="1"/>
                </p:cNvSpPr>
                <p:nvPr/>
              </p:nvSpPr>
              <p:spPr bwMode="auto">
                <a:xfrm>
                  <a:off x="5221" y="2248"/>
                  <a:ext cx="326" cy="3"/>
                </a:xfrm>
                <a:prstGeom prst="rect">
                  <a:avLst/>
                </a:prstGeom>
                <a:solidFill>
                  <a:srgbClr val="0000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4" name="Rectangle 589"/>
                <p:cNvSpPr>
                  <a:spLocks noChangeArrowheads="1"/>
                </p:cNvSpPr>
                <p:nvPr/>
              </p:nvSpPr>
              <p:spPr bwMode="auto">
                <a:xfrm>
                  <a:off x="5221" y="2251"/>
                  <a:ext cx="326" cy="1"/>
                </a:xfrm>
                <a:prstGeom prst="rect">
                  <a:avLst/>
                </a:prstGeom>
                <a:solidFill>
                  <a:srgbClr val="0000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5" name="Rectangle 590"/>
                <p:cNvSpPr>
                  <a:spLocks noChangeArrowheads="1"/>
                </p:cNvSpPr>
                <p:nvPr/>
              </p:nvSpPr>
              <p:spPr bwMode="auto">
                <a:xfrm>
                  <a:off x="5221" y="2252"/>
                  <a:ext cx="326" cy="2"/>
                </a:xfrm>
                <a:prstGeom prst="rect">
                  <a:avLst/>
                </a:prstGeom>
                <a:solidFill>
                  <a:srgbClr val="0000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6" name="Rectangle 591"/>
                <p:cNvSpPr>
                  <a:spLocks noChangeArrowheads="1"/>
                </p:cNvSpPr>
                <p:nvPr/>
              </p:nvSpPr>
              <p:spPr bwMode="auto">
                <a:xfrm>
                  <a:off x="5221" y="2254"/>
                  <a:ext cx="326" cy="1"/>
                </a:xfrm>
                <a:prstGeom prst="rect">
                  <a:avLst/>
                </a:prstGeom>
                <a:solidFill>
                  <a:srgbClr val="0000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7" name="Rectangle 592"/>
                <p:cNvSpPr>
                  <a:spLocks noChangeArrowheads="1"/>
                </p:cNvSpPr>
                <p:nvPr/>
              </p:nvSpPr>
              <p:spPr bwMode="auto">
                <a:xfrm>
                  <a:off x="5221" y="2255"/>
                  <a:ext cx="326" cy="2"/>
                </a:xfrm>
                <a:prstGeom prst="rect">
                  <a:avLst/>
                </a:prstGeom>
                <a:solidFill>
                  <a:srgbClr val="000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8" name="Rectangle 593"/>
                <p:cNvSpPr>
                  <a:spLocks noChangeArrowheads="1"/>
                </p:cNvSpPr>
                <p:nvPr/>
              </p:nvSpPr>
              <p:spPr bwMode="auto">
                <a:xfrm>
                  <a:off x="5221" y="2257"/>
                  <a:ext cx="326" cy="2"/>
                </a:xfrm>
                <a:prstGeom prst="rect">
                  <a:avLst/>
                </a:prstGeom>
                <a:solidFill>
                  <a:srgbClr val="0000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49" name="Rectangle 594"/>
                <p:cNvSpPr>
                  <a:spLocks noChangeArrowheads="1"/>
                </p:cNvSpPr>
                <p:nvPr/>
              </p:nvSpPr>
              <p:spPr bwMode="auto">
                <a:xfrm>
                  <a:off x="5221" y="2259"/>
                  <a:ext cx="326" cy="2"/>
                </a:xfrm>
                <a:prstGeom prst="rect">
                  <a:avLst/>
                </a:prstGeom>
                <a:solidFill>
                  <a:srgbClr val="0000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0" name="Rectangle 595"/>
                <p:cNvSpPr>
                  <a:spLocks noChangeArrowheads="1"/>
                </p:cNvSpPr>
                <p:nvPr/>
              </p:nvSpPr>
              <p:spPr bwMode="auto">
                <a:xfrm>
                  <a:off x="5221" y="2261"/>
                  <a:ext cx="326" cy="1"/>
                </a:xfrm>
                <a:prstGeom prst="rect">
                  <a:avLst/>
                </a:prstGeom>
                <a:solidFill>
                  <a:srgbClr val="0000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1" name="Rectangle 596"/>
                <p:cNvSpPr>
                  <a:spLocks noChangeArrowheads="1"/>
                </p:cNvSpPr>
                <p:nvPr/>
              </p:nvSpPr>
              <p:spPr bwMode="auto">
                <a:xfrm>
                  <a:off x="5221" y="2262"/>
                  <a:ext cx="326" cy="2"/>
                </a:xfrm>
                <a:prstGeom prst="rect">
                  <a:avLst/>
                </a:prstGeom>
                <a:solidFill>
                  <a:srgbClr val="0000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2" name="Rectangle 597"/>
                <p:cNvSpPr>
                  <a:spLocks noChangeArrowheads="1"/>
                </p:cNvSpPr>
                <p:nvPr/>
              </p:nvSpPr>
              <p:spPr bwMode="auto">
                <a:xfrm>
                  <a:off x="5221" y="2264"/>
                  <a:ext cx="326" cy="1"/>
                </a:xfrm>
                <a:prstGeom prst="rect">
                  <a:avLst/>
                </a:prstGeom>
                <a:solidFill>
                  <a:srgbClr val="0000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3" name="Rectangle 598"/>
                <p:cNvSpPr>
                  <a:spLocks noChangeArrowheads="1"/>
                </p:cNvSpPr>
                <p:nvPr/>
              </p:nvSpPr>
              <p:spPr bwMode="auto">
                <a:xfrm>
                  <a:off x="5221" y="2265"/>
                  <a:ext cx="326" cy="3"/>
                </a:xfrm>
                <a:prstGeom prst="rect">
                  <a:avLst/>
                </a:prstGeom>
                <a:solidFill>
                  <a:srgbClr val="00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4" name="Rectangle 599"/>
                <p:cNvSpPr>
                  <a:spLocks noChangeArrowheads="1"/>
                </p:cNvSpPr>
                <p:nvPr/>
              </p:nvSpPr>
              <p:spPr bwMode="auto">
                <a:xfrm>
                  <a:off x="5221" y="2268"/>
                  <a:ext cx="326" cy="1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5" name="Rectangle 600"/>
                <p:cNvSpPr>
                  <a:spLocks noChangeArrowheads="1"/>
                </p:cNvSpPr>
                <p:nvPr/>
              </p:nvSpPr>
              <p:spPr bwMode="auto">
                <a:xfrm>
                  <a:off x="5221" y="2269"/>
                  <a:ext cx="326" cy="2"/>
                </a:xfrm>
                <a:prstGeom prst="rect">
                  <a:avLst/>
                </a:prstGeom>
                <a:solidFill>
                  <a:srgbClr val="000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6" name="Rectangle 601"/>
                <p:cNvSpPr>
                  <a:spLocks noChangeArrowheads="1"/>
                </p:cNvSpPr>
                <p:nvPr/>
              </p:nvSpPr>
              <p:spPr bwMode="auto">
                <a:xfrm>
                  <a:off x="5221" y="2271"/>
                  <a:ext cx="326" cy="1"/>
                </a:xfrm>
                <a:prstGeom prst="rect">
                  <a:avLst/>
                </a:prstGeom>
                <a:solidFill>
                  <a:srgbClr val="000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7" name="Rectangle 602"/>
                <p:cNvSpPr>
                  <a:spLocks noChangeArrowheads="1"/>
                </p:cNvSpPr>
                <p:nvPr/>
              </p:nvSpPr>
              <p:spPr bwMode="auto">
                <a:xfrm>
                  <a:off x="5221" y="2272"/>
                  <a:ext cx="326" cy="2"/>
                </a:xfrm>
                <a:prstGeom prst="rect">
                  <a:avLst/>
                </a:prstGeom>
                <a:solidFill>
                  <a:srgbClr val="000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8" name="Rectangle 603"/>
                <p:cNvSpPr>
                  <a:spLocks noChangeArrowheads="1"/>
                </p:cNvSpPr>
                <p:nvPr/>
              </p:nvSpPr>
              <p:spPr bwMode="auto">
                <a:xfrm>
                  <a:off x="5221" y="2274"/>
                  <a:ext cx="326" cy="1"/>
                </a:xfrm>
                <a:prstGeom prst="rect">
                  <a:avLst/>
                </a:prstGeom>
                <a:solidFill>
                  <a:srgbClr val="0000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59" name="Rectangle 604"/>
                <p:cNvSpPr>
                  <a:spLocks noChangeArrowheads="1"/>
                </p:cNvSpPr>
                <p:nvPr/>
              </p:nvSpPr>
              <p:spPr bwMode="auto">
                <a:xfrm>
                  <a:off x="5221" y="2275"/>
                  <a:ext cx="326" cy="3"/>
                </a:xfrm>
                <a:prstGeom prst="rect">
                  <a:avLst/>
                </a:prstGeom>
                <a:solidFill>
                  <a:srgbClr val="0000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0" name="Rectangle 605"/>
                <p:cNvSpPr>
                  <a:spLocks noChangeArrowheads="1"/>
                </p:cNvSpPr>
                <p:nvPr/>
              </p:nvSpPr>
              <p:spPr bwMode="auto">
                <a:xfrm>
                  <a:off x="5221" y="2278"/>
                  <a:ext cx="326" cy="1"/>
                </a:xfrm>
                <a:prstGeom prst="rect">
                  <a:avLst/>
                </a:prstGeom>
                <a:solidFill>
                  <a:srgbClr val="000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1" name="Rectangle 606"/>
                <p:cNvSpPr>
                  <a:spLocks noChangeArrowheads="1"/>
                </p:cNvSpPr>
                <p:nvPr/>
              </p:nvSpPr>
              <p:spPr bwMode="auto">
                <a:xfrm>
                  <a:off x="5221" y="2279"/>
                  <a:ext cx="326" cy="2"/>
                </a:xfrm>
                <a:prstGeom prst="rect">
                  <a:avLst/>
                </a:prstGeom>
                <a:solidFill>
                  <a:srgbClr val="000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2" name="Rectangle 607"/>
                <p:cNvSpPr>
                  <a:spLocks noChangeArrowheads="1"/>
                </p:cNvSpPr>
                <p:nvPr/>
              </p:nvSpPr>
              <p:spPr bwMode="auto">
                <a:xfrm>
                  <a:off x="5221" y="2281"/>
                  <a:ext cx="326" cy="1"/>
                </a:xfrm>
                <a:prstGeom prst="rect">
                  <a:avLst/>
                </a:prstGeom>
                <a:solidFill>
                  <a:srgbClr val="000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3" name="Rectangle 608"/>
                <p:cNvSpPr>
                  <a:spLocks noChangeArrowheads="1"/>
                </p:cNvSpPr>
                <p:nvPr/>
              </p:nvSpPr>
              <p:spPr bwMode="auto">
                <a:xfrm>
                  <a:off x="5221" y="2282"/>
                  <a:ext cx="326" cy="3"/>
                </a:xfrm>
                <a:prstGeom prst="rect">
                  <a:avLst/>
                </a:prstGeom>
                <a:solidFill>
                  <a:srgbClr val="000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4" name="Rectangle 609"/>
                <p:cNvSpPr>
                  <a:spLocks noChangeArrowheads="1"/>
                </p:cNvSpPr>
                <p:nvPr/>
              </p:nvSpPr>
              <p:spPr bwMode="auto">
                <a:xfrm>
                  <a:off x="5221" y="2285"/>
                  <a:ext cx="326" cy="1"/>
                </a:xfrm>
                <a:prstGeom prst="rect">
                  <a:avLst/>
                </a:prstGeom>
                <a:solidFill>
                  <a:srgbClr val="000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5" name="Rectangle 610"/>
                <p:cNvSpPr>
                  <a:spLocks noChangeArrowheads="1"/>
                </p:cNvSpPr>
                <p:nvPr/>
              </p:nvSpPr>
              <p:spPr bwMode="auto">
                <a:xfrm>
                  <a:off x="5221" y="2286"/>
                  <a:ext cx="326" cy="2"/>
                </a:xfrm>
                <a:prstGeom prst="rect">
                  <a:avLst/>
                </a:prstGeom>
                <a:solidFill>
                  <a:srgbClr val="0000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6" name="Rectangle 611"/>
                <p:cNvSpPr>
                  <a:spLocks noChangeArrowheads="1"/>
                </p:cNvSpPr>
                <p:nvPr/>
              </p:nvSpPr>
              <p:spPr bwMode="auto">
                <a:xfrm>
                  <a:off x="5221" y="2288"/>
                  <a:ext cx="326" cy="1"/>
                </a:xfrm>
                <a:prstGeom prst="rect">
                  <a:avLst/>
                </a:prstGeom>
                <a:solidFill>
                  <a:srgbClr val="00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7" name="Rectangle 612"/>
                <p:cNvSpPr>
                  <a:spLocks noChangeArrowheads="1"/>
                </p:cNvSpPr>
                <p:nvPr/>
              </p:nvSpPr>
              <p:spPr bwMode="auto">
                <a:xfrm>
                  <a:off x="5221" y="2289"/>
                  <a:ext cx="326" cy="2"/>
                </a:xfrm>
                <a:prstGeom prst="rect">
                  <a:avLst/>
                </a:prstGeom>
                <a:solidFill>
                  <a:srgbClr val="00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8" name="Rectangle 613"/>
                <p:cNvSpPr>
                  <a:spLocks noChangeArrowheads="1"/>
                </p:cNvSpPr>
                <p:nvPr/>
              </p:nvSpPr>
              <p:spPr bwMode="auto">
                <a:xfrm>
                  <a:off x="5221" y="2291"/>
                  <a:ext cx="326" cy="1"/>
                </a:xfrm>
                <a:prstGeom prst="rect">
                  <a:avLst/>
                </a:prstGeom>
                <a:solidFill>
                  <a:srgbClr val="00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69" name="Rectangle 614"/>
                <p:cNvSpPr>
                  <a:spLocks noChangeArrowheads="1"/>
                </p:cNvSpPr>
                <p:nvPr/>
              </p:nvSpPr>
              <p:spPr bwMode="auto">
                <a:xfrm>
                  <a:off x="5221" y="2292"/>
                  <a:ext cx="326" cy="3"/>
                </a:xfrm>
                <a:prstGeom prst="rect">
                  <a:avLst/>
                </a:prstGeom>
                <a:solidFill>
                  <a:srgbClr val="0000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0" name="Rectangle 615"/>
                <p:cNvSpPr>
                  <a:spLocks noChangeArrowheads="1"/>
                </p:cNvSpPr>
                <p:nvPr/>
              </p:nvSpPr>
              <p:spPr bwMode="auto">
                <a:xfrm>
                  <a:off x="5221" y="2295"/>
                  <a:ext cx="326" cy="1"/>
                </a:xfrm>
                <a:prstGeom prst="rect">
                  <a:avLst/>
                </a:prstGeom>
                <a:solidFill>
                  <a:srgbClr val="0000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1" name="Rectangle 616"/>
                <p:cNvSpPr>
                  <a:spLocks noChangeArrowheads="1"/>
                </p:cNvSpPr>
                <p:nvPr/>
              </p:nvSpPr>
              <p:spPr bwMode="auto">
                <a:xfrm>
                  <a:off x="5221" y="2296"/>
                  <a:ext cx="326" cy="2"/>
                </a:xfrm>
                <a:prstGeom prst="rect">
                  <a:avLst/>
                </a:prstGeom>
                <a:solidFill>
                  <a:srgbClr val="0000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2" name="Rectangle 617"/>
                <p:cNvSpPr>
                  <a:spLocks noChangeArrowheads="1"/>
                </p:cNvSpPr>
                <p:nvPr/>
              </p:nvSpPr>
              <p:spPr bwMode="auto">
                <a:xfrm>
                  <a:off x="5221" y="2298"/>
                  <a:ext cx="326" cy="1"/>
                </a:xfrm>
                <a:prstGeom prst="rect">
                  <a:avLst/>
                </a:prstGeom>
                <a:solidFill>
                  <a:srgbClr val="0000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3" name="Rectangle 618"/>
                <p:cNvSpPr>
                  <a:spLocks noChangeArrowheads="1"/>
                </p:cNvSpPr>
                <p:nvPr/>
              </p:nvSpPr>
              <p:spPr bwMode="auto">
                <a:xfrm>
                  <a:off x="5221" y="2299"/>
                  <a:ext cx="326" cy="3"/>
                </a:xfrm>
                <a:prstGeom prst="rect">
                  <a:avLst/>
                </a:prstGeom>
                <a:solidFill>
                  <a:srgbClr val="000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4" name="Rectangle 619"/>
                <p:cNvSpPr>
                  <a:spLocks noChangeArrowheads="1"/>
                </p:cNvSpPr>
                <p:nvPr/>
              </p:nvSpPr>
              <p:spPr bwMode="auto">
                <a:xfrm>
                  <a:off x="5221" y="2302"/>
                  <a:ext cx="326" cy="1"/>
                </a:xfrm>
                <a:prstGeom prst="rect">
                  <a:avLst/>
                </a:prstGeom>
                <a:solidFill>
                  <a:srgbClr val="0000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5" name="Rectangle 620"/>
                <p:cNvSpPr>
                  <a:spLocks noChangeArrowheads="1"/>
                </p:cNvSpPr>
                <p:nvPr/>
              </p:nvSpPr>
              <p:spPr bwMode="auto">
                <a:xfrm>
                  <a:off x="5221" y="2303"/>
                  <a:ext cx="326" cy="2"/>
                </a:xfrm>
                <a:prstGeom prst="rect">
                  <a:avLst/>
                </a:prstGeom>
                <a:solidFill>
                  <a:srgbClr val="0000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6" name="Rectangle 621"/>
                <p:cNvSpPr>
                  <a:spLocks noChangeArrowheads="1"/>
                </p:cNvSpPr>
                <p:nvPr/>
              </p:nvSpPr>
              <p:spPr bwMode="auto">
                <a:xfrm>
                  <a:off x="5221" y="2305"/>
                  <a:ext cx="326" cy="1"/>
                </a:xfrm>
                <a:prstGeom prst="rect">
                  <a:avLst/>
                </a:prstGeom>
                <a:solidFill>
                  <a:srgbClr val="0000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7" name="Rectangle 622"/>
                <p:cNvSpPr>
                  <a:spLocks noChangeArrowheads="1"/>
                </p:cNvSpPr>
                <p:nvPr/>
              </p:nvSpPr>
              <p:spPr bwMode="auto">
                <a:xfrm>
                  <a:off x="5221" y="2306"/>
                  <a:ext cx="326" cy="2"/>
                </a:xfrm>
                <a:prstGeom prst="rect">
                  <a:avLst/>
                </a:prstGeom>
                <a:solidFill>
                  <a:srgbClr val="0000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8" name="Rectangle 623"/>
                <p:cNvSpPr>
                  <a:spLocks noChangeArrowheads="1"/>
                </p:cNvSpPr>
                <p:nvPr/>
              </p:nvSpPr>
              <p:spPr bwMode="auto">
                <a:xfrm>
                  <a:off x="5221" y="2308"/>
                  <a:ext cx="326" cy="1"/>
                </a:xfrm>
                <a:prstGeom prst="rect">
                  <a:avLst/>
                </a:prstGeom>
                <a:solidFill>
                  <a:srgbClr val="000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79" name="Rectangle 624"/>
                <p:cNvSpPr>
                  <a:spLocks noChangeArrowheads="1"/>
                </p:cNvSpPr>
                <p:nvPr/>
              </p:nvSpPr>
              <p:spPr bwMode="auto">
                <a:xfrm>
                  <a:off x="5221" y="2309"/>
                  <a:ext cx="326" cy="3"/>
                </a:xfrm>
                <a:prstGeom prst="rect">
                  <a:avLst/>
                </a:prstGeom>
                <a:solidFill>
                  <a:srgbClr val="0000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0" name="Rectangle 625"/>
                <p:cNvSpPr>
                  <a:spLocks noChangeArrowheads="1"/>
                </p:cNvSpPr>
                <p:nvPr/>
              </p:nvSpPr>
              <p:spPr bwMode="auto">
                <a:xfrm>
                  <a:off x="5221" y="2312"/>
                  <a:ext cx="326" cy="1"/>
                </a:xfrm>
                <a:prstGeom prst="rect">
                  <a:avLst/>
                </a:prstGeom>
                <a:solidFill>
                  <a:srgbClr val="000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1" name="Rectangle 626"/>
                <p:cNvSpPr>
                  <a:spLocks noChangeArrowheads="1"/>
                </p:cNvSpPr>
                <p:nvPr/>
              </p:nvSpPr>
              <p:spPr bwMode="auto">
                <a:xfrm>
                  <a:off x="5221" y="2313"/>
                  <a:ext cx="326" cy="2"/>
                </a:xfrm>
                <a:prstGeom prst="rect">
                  <a:avLst/>
                </a:prstGeom>
                <a:solidFill>
                  <a:srgbClr val="0000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2" name="Rectangle 627"/>
                <p:cNvSpPr>
                  <a:spLocks noChangeArrowheads="1"/>
                </p:cNvSpPr>
                <p:nvPr/>
              </p:nvSpPr>
              <p:spPr bwMode="auto">
                <a:xfrm>
                  <a:off x="5221" y="2315"/>
                  <a:ext cx="326" cy="1"/>
                </a:xfrm>
                <a:prstGeom prst="rect">
                  <a:avLst/>
                </a:prstGeom>
                <a:solidFill>
                  <a:srgbClr val="0000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3" name="Rectangle 628"/>
                <p:cNvSpPr>
                  <a:spLocks noChangeArrowheads="1"/>
                </p:cNvSpPr>
                <p:nvPr/>
              </p:nvSpPr>
              <p:spPr bwMode="auto">
                <a:xfrm>
                  <a:off x="5221" y="2316"/>
                  <a:ext cx="326" cy="2"/>
                </a:xfrm>
                <a:prstGeom prst="rect">
                  <a:avLst/>
                </a:prstGeom>
                <a:solidFill>
                  <a:srgbClr val="000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4" name="Rectangle 629"/>
                <p:cNvSpPr>
                  <a:spLocks noChangeArrowheads="1"/>
                </p:cNvSpPr>
                <p:nvPr/>
              </p:nvSpPr>
              <p:spPr bwMode="auto">
                <a:xfrm>
                  <a:off x="5221" y="2318"/>
                  <a:ext cx="326" cy="2"/>
                </a:xfrm>
                <a:prstGeom prst="rect">
                  <a:avLst/>
                </a:prstGeom>
                <a:solidFill>
                  <a:srgbClr val="0000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5" name="Rectangle 630"/>
                <p:cNvSpPr>
                  <a:spLocks noChangeArrowheads="1"/>
                </p:cNvSpPr>
                <p:nvPr/>
              </p:nvSpPr>
              <p:spPr bwMode="auto">
                <a:xfrm>
                  <a:off x="5221" y="2320"/>
                  <a:ext cx="326" cy="2"/>
                </a:xfrm>
                <a:prstGeom prst="rect">
                  <a:avLst/>
                </a:prstGeom>
                <a:solidFill>
                  <a:srgbClr val="0000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6" name="Rectangle 631"/>
                <p:cNvSpPr>
                  <a:spLocks noChangeArrowheads="1"/>
                </p:cNvSpPr>
                <p:nvPr/>
              </p:nvSpPr>
              <p:spPr bwMode="auto">
                <a:xfrm>
                  <a:off x="5221" y="2322"/>
                  <a:ext cx="326" cy="1"/>
                </a:xfrm>
                <a:prstGeom prst="rect">
                  <a:avLst/>
                </a:prstGeom>
                <a:solidFill>
                  <a:srgbClr val="0000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7" name="Rectangle 632"/>
                <p:cNvSpPr>
                  <a:spLocks noChangeArrowheads="1"/>
                </p:cNvSpPr>
                <p:nvPr/>
              </p:nvSpPr>
              <p:spPr bwMode="auto">
                <a:xfrm>
                  <a:off x="5221" y="2323"/>
                  <a:ext cx="326" cy="2"/>
                </a:xfrm>
                <a:prstGeom prst="rect">
                  <a:avLst/>
                </a:prstGeom>
                <a:solidFill>
                  <a:srgbClr val="0000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8" name="Rectangle 633"/>
                <p:cNvSpPr>
                  <a:spLocks noChangeArrowheads="1"/>
                </p:cNvSpPr>
                <p:nvPr/>
              </p:nvSpPr>
              <p:spPr bwMode="auto">
                <a:xfrm>
                  <a:off x="5221" y="2325"/>
                  <a:ext cx="326" cy="1"/>
                </a:xfrm>
                <a:prstGeom prst="rect">
                  <a:avLst/>
                </a:prstGeom>
                <a:solidFill>
                  <a:srgbClr val="0000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89" name="Rectangle 634"/>
                <p:cNvSpPr>
                  <a:spLocks noChangeArrowheads="1"/>
                </p:cNvSpPr>
                <p:nvPr/>
              </p:nvSpPr>
              <p:spPr bwMode="auto">
                <a:xfrm>
                  <a:off x="5221" y="2326"/>
                  <a:ext cx="326" cy="3"/>
                </a:xfrm>
                <a:prstGeom prst="rect">
                  <a:avLst/>
                </a:prstGeom>
                <a:solidFill>
                  <a:srgbClr val="0000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0" name="Rectangle 635"/>
                <p:cNvSpPr>
                  <a:spLocks noChangeArrowheads="1"/>
                </p:cNvSpPr>
                <p:nvPr/>
              </p:nvSpPr>
              <p:spPr bwMode="auto">
                <a:xfrm>
                  <a:off x="5221" y="2329"/>
                  <a:ext cx="326" cy="1"/>
                </a:xfrm>
                <a:prstGeom prst="rect">
                  <a:avLst/>
                </a:prstGeom>
                <a:solidFill>
                  <a:srgbClr val="0000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1" name="Rectangle 636"/>
                <p:cNvSpPr>
                  <a:spLocks noChangeArrowheads="1"/>
                </p:cNvSpPr>
                <p:nvPr/>
              </p:nvSpPr>
              <p:spPr bwMode="auto">
                <a:xfrm>
                  <a:off x="5221" y="2330"/>
                  <a:ext cx="326" cy="2"/>
                </a:xfrm>
                <a:prstGeom prst="rect">
                  <a:avLst/>
                </a:prstGeom>
                <a:solidFill>
                  <a:srgbClr val="0000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2" name="Rectangle 637"/>
                <p:cNvSpPr>
                  <a:spLocks noChangeArrowheads="1"/>
                </p:cNvSpPr>
                <p:nvPr/>
              </p:nvSpPr>
              <p:spPr bwMode="auto">
                <a:xfrm>
                  <a:off x="5221" y="2332"/>
                  <a:ext cx="326" cy="1"/>
                </a:xfrm>
                <a:prstGeom prst="rect">
                  <a:avLst/>
                </a:prstGeom>
                <a:solidFill>
                  <a:srgbClr val="0000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3" name="Rectangle 638"/>
                <p:cNvSpPr>
                  <a:spLocks noChangeArrowheads="1"/>
                </p:cNvSpPr>
                <p:nvPr/>
              </p:nvSpPr>
              <p:spPr bwMode="auto">
                <a:xfrm>
                  <a:off x="5221" y="2333"/>
                  <a:ext cx="326" cy="2"/>
                </a:xfrm>
                <a:prstGeom prst="rect">
                  <a:avLst/>
                </a:prstGeom>
                <a:solidFill>
                  <a:srgbClr val="000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4" name="Rectangle 639"/>
                <p:cNvSpPr>
                  <a:spLocks noChangeArrowheads="1"/>
                </p:cNvSpPr>
                <p:nvPr/>
              </p:nvSpPr>
              <p:spPr bwMode="auto">
                <a:xfrm>
                  <a:off x="5221" y="2335"/>
                  <a:ext cx="326" cy="2"/>
                </a:xfrm>
                <a:prstGeom prst="rect">
                  <a:avLst/>
                </a:prstGeom>
                <a:solidFill>
                  <a:srgbClr val="000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5" name="Rectangle 640"/>
                <p:cNvSpPr>
                  <a:spLocks noChangeArrowheads="1"/>
                </p:cNvSpPr>
                <p:nvPr/>
              </p:nvSpPr>
              <p:spPr bwMode="auto">
                <a:xfrm>
                  <a:off x="5221" y="2337"/>
                  <a:ext cx="326" cy="2"/>
                </a:xfrm>
                <a:prstGeom prst="rect">
                  <a:avLst/>
                </a:prstGeom>
                <a:solidFill>
                  <a:srgbClr val="000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6" name="Rectangle 641"/>
                <p:cNvSpPr>
                  <a:spLocks noChangeArrowheads="1"/>
                </p:cNvSpPr>
                <p:nvPr/>
              </p:nvSpPr>
              <p:spPr bwMode="auto">
                <a:xfrm>
                  <a:off x="5221" y="2339"/>
                  <a:ext cx="326" cy="1"/>
                </a:xfrm>
                <a:prstGeom prst="rect">
                  <a:avLst/>
                </a:prstGeom>
                <a:solidFill>
                  <a:srgbClr val="000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7" name="Rectangle 642"/>
                <p:cNvSpPr>
                  <a:spLocks noChangeArrowheads="1"/>
                </p:cNvSpPr>
                <p:nvPr/>
              </p:nvSpPr>
              <p:spPr bwMode="auto">
                <a:xfrm>
                  <a:off x="5221" y="2340"/>
                  <a:ext cx="326" cy="2"/>
                </a:xfrm>
                <a:prstGeom prst="rect">
                  <a:avLst/>
                </a:prstGeom>
                <a:solidFill>
                  <a:srgbClr val="0000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8" name="Rectangle 643"/>
                <p:cNvSpPr>
                  <a:spLocks noChangeArrowheads="1"/>
                </p:cNvSpPr>
                <p:nvPr/>
              </p:nvSpPr>
              <p:spPr bwMode="auto">
                <a:xfrm>
                  <a:off x="5221" y="2342"/>
                  <a:ext cx="326" cy="1"/>
                </a:xfrm>
                <a:prstGeom prst="rect">
                  <a:avLst/>
                </a:prstGeom>
                <a:solidFill>
                  <a:srgbClr val="0000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99" name="Rectangle 644"/>
                <p:cNvSpPr>
                  <a:spLocks noChangeArrowheads="1"/>
                </p:cNvSpPr>
                <p:nvPr/>
              </p:nvSpPr>
              <p:spPr bwMode="auto">
                <a:xfrm>
                  <a:off x="5221" y="2343"/>
                  <a:ext cx="326" cy="3"/>
                </a:xfrm>
                <a:prstGeom prst="rect">
                  <a:avLst/>
                </a:prstGeom>
                <a:solidFill>
                  <a:srgbClr val="0000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0392" name="Group 650"/>
            <p:cNvGrpSpPr>
              <a:grpSpLocks/>
            </p:cNvGrpSpPr>
            <p:nvPr/>
          </p:nvGrpSpPr>
          <p:grpSpPr bwMode="auto">
            <a:xfrm>
              <a:off x="3695" y="1375"/>
              <a:ext cx="31" cy="90"/>
              <a:chOff x="3695" y="1375"/>
              <a:chExt cx="31" cy="90"/>
            </a:xfrm>
          </p:grpSpPr>
          <p:sp>
            <p:nvSpPr>
              <p:cNvPr id="41131" name="Freeform 647"/>
              <p:cNvSpPr>
                <a:spLocks/>
              </p:cNvSpPr>
              <p:nvPr/>
            </p:nvSpPr>
            <p:spPr bwMode="auto">
              <a:xfrm>
                <a:off x="3710" y="1375"/>
                <a:ext cx="16" cy="90"/>
              </a:xfrm>
              <a:custGeom>
                <a:avLst/>
                <a:gdLst>
                  <a:gd name="T0" fmla="*/ 0 w 16"/>
                  <a:gd name="T1" fmla="*/ 90 h 90"/>
                  <a:gd name="T2" fmla="*/ 0 w 16"/>
                  <a:gd name="T3" fmla="*/ 15 h 90"/>
                  <a:gd name="T4" fmla="*/ 16 w 16"/>
                  <a:gd name="T5" fmla="*/ 0 h 90"/>
                  <a:gd name="T6" fmla="*/ 16 w 16"/>
                  <a:gd name="T7" fmla="*/ 74 h 90"/>
                  <a:gd name="T8" fmla="*/ 0 w 16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0">
                    <a:moveTo>
                      <a:pt x="0" y="9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16" y="74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E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2" name="Freeform 648"/>
              <p:cNvSpPr>
                <a:spLocks/>
              </p:cNvSpPr>
              <p:nvPr/>
            </p:nvSpPr>
            <p:spPr bwMode="auto">
              <a:xfrm>
                <a:off x="3695" y="1375"/>
                <a:ext cx="31" cy="15"/>
              </a:xfrm>
              <a:custGeom>
                <a:avLst/>
                <a:gdLst>
                  <a:gd name="T0" fmla="*/ 15 w 31"/>
                  <a:gd name="T1" fmla="*/ 15 h 15"/>
                  <a:gd name="T2" fmla="*/ 0 w 31"/>
                  <a:gd name="T3" fmla="*/ 15 h 15"/>
                  <a:gd name="T4" fmla="*/ 16 w 31"/>
                  <a:gd name="T5" fmla="*/ 0 h 15"/>
                  <a:gd name="T6" fmla="*/ 31 w 31"/>
                  <a:gd name="T7" fmla="*/ 0 h 15"/>
                  <a:gd name="T8" fmla="*/ 15 w 3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15" y="15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97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3" name="Rectangle 649"/>
              <p:cNvSpPr>
                <a:spLocks noChangeArrowheads="1"/>
              </p:cNvSpPr>
              <p:nvPr/>
            </p:nvSpPr>
            <p:spPr bwMode="auto">
              <a:xfrm>
                <a:off x="3695" y="1390"/>
                <a:ext cx="15" cy="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393" name="Rectangle 651"/>
            <p:cNvSpPr>
              <a:spLocks noChangeArrowheads="1"/>
            </p:cNvSpPr>
            <p:nvPr/>
          </p:nvSpPr>
          <p:spPr bwMode="auto">
            <a:xfrm>
              <a:off x="3095" y="2458"/>
              <a:ext cx="652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94" name="Rectangle 652"/>
            <p:cNvSpPr>
              <a:spLocks noChangeArrowheads="1"/>
            </p:cNvSpPr>
            <p:nvPr/>
          </p:nvSpPr>
          <p:spPr bwMode="auto">
            <a:xfrm>
              <a:off x="3476" y="2349"/>
              <a:ext cx="271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95" name="Freeform 653"/>
            <p:cNvSpPr>
              <a:spLocks/>
            </p:cNvSpPr>
            <p:nvPr/>
          </p:nvSpPr>
          <p:spPr bwMode="auto">
            <a:xfrm>
              <a:off x="4140" y="2498"/>
              <a:ext cx="15" cy="1133"/>
            </a:xfrm>
            <a:custGeom>
              <a:avLst/>
              <a:gdLst>
                <a:gd name="T0" fmla="*/ 14 w 15"/>
                <a:gd name="T1" fmla="*/ 0 h 1133"/>
                <a:gd name="T2" fmla="*/ 0 w 15"/>
                <a:gd name="T3" fmla="*/ 0 h 1133"/>
                <a:gd name="T4" fmla="*/ 1 w 15"/>
                <a:gd name="T5" fmla="*/ 1133 h 1133"/>
                <a:gd name="T6" fmla="*/ 15 w 15"/>
                <a:gd name="T7" fmla="*/ 1133 h 1133"/>
                <a:gd name="T8" fmla="*/ 14 w 15"/>
                <a:gd name="T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33">
                  <a:moveTo>
                    <a:pt x="14" y="0"/>
                  </a:moveTo>
                  <a:lnTo>
                    <a:pt x="0" y="0"/>
                  </a:lnTo>
                  <a:lnTo>
                    <a:pt x="1" y="1133"/>
                  </a:lnTo>
                  <a:lnTo>
                    <a:pt x="15" y="113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96" name="Rectangle 654"/>
            <p:cNvSpPr>
              <a:spLocks noChangeArrowheads="1"/>
            </p:cNvSpPr>
            <p:nvPr/>
          </p:nvSpPr>
          <p:spPr bwMode="auto">
            <a:xfrm>
              <a:off x="3227" y="1378"/>
              <a:ext cx="29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397" name="Group 723"/>
            <p:cNvGrpSpPr>
              <a:grpSpLocks/>
            </p:cNvGrpSpPr>
            <p:nvPr/>
          </p:nvGrpSpPr>
          <p:grpSpPr bwMode="auto">
            <a:xfrm>
              <a:off x="3153" y="2232"/>
              <a:ext cx="404" cy="141"/>
              <a:chOff x="3153" y="2232"/>
              <a:chExt cx="404" cy="141"/>
            </a:xfrm>
          </p:grpSpPr>
          <p:grpSp>
            <p:nvGrpSpPr>
              <p:cNvPr id="41063" name="Group 657"/>
              <p:cNvGrpSpPr>
                <a:grpSpLocks/>
              </p:cNvGrpSpPr>
              <p:nvPr/>
            </p:nvGrpSpPr>
            <p:grpSpPr bwMode="auto">
              <a:xfrm>
                <a:off x="3153" y="2232"/>
                <a:ext cx="404" cy="141"/>
                <a:chOff x="3153" y="2232"/>
                <a:chExt cx="404" cy="141"/>
              </a:xfrm>
            </p:grpSpPr>
            <p:sp>
              <p:nvSpPr>
                <p:cNvPr id="41129" name="Freeform 655"/>
                <p:cNvSpPr>
                  <a:spLocks/>
                </p:cNvSpPr>
                <p:nvPr/>
              </p:nvSpPr>
              <p:spPr bwMode="auto">
                <a:xfrm>
                  <a:off x="3525" y="2232"/>
                  <a:ext cx="32" cy="141"/>
                </a:xfrm>
                <a:custGeom>
                  <a:avLst/>
                  <a:gdLst>
                    <a:gd name="T0" fmla="*/ 0 w 32"/>
                    <a:gd name="T1" fmla="*/ 141 h 141"/>
                    <a:gd name="T2" fmla="*/ 0 w 32"/>
                    <a:gd name="T3" fmla="*/ 32 h 141"/>
                    <a:gd name="T4" fmla="*/ 32 w 32"/>
                    <a:gd name="T5" fmla="*/ 0 h 141"/>
                    <a:gd name="T6" fmla="*/ 32 w 32"/>
                    <a:gd name="T7" fmla="*/ 109 h 141"/>
                    <a:gd name="T8" fmla="*/ 0 w 32"/>
                    <a:gd name="T9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41">
                      <a:moveTo>
                        <a:pt x="0" y="141"/>
                      </a:moveTo>
                      <a:lnTo>
                        <a:pt x="0" y="32"/>
                      </a:lnTo>
                      <a:lnTo>
                        <a:pt x="32" y="0"/>
                      </a:lnTo>
                      <a:lnTo>
                        <a:pt x="32" y="10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30" name="Freeform 656"/>
                <p:cNvSpPr>
                  <a:spLocks/>
                </p:cNvSpPr>
                <p:nvPr/>
              </p:nvSpPr>
              <p:spPr bwMode="auto">
                <a:xfrm>
                  <a:off x="3153" y="2232"/>
                  <a:ext cx="404" cy="32"/>
                </a:xfrm>
                <a:custGeom>
                  <a:avLst/>
                  <a:gdLst>
                    <a:gd name="T0" fmla="*/ 372 w 404"/>
                    <a:gd name="T1" fmla="*/ 32 h 32"/>
                    <a:gd name="T2" fmla="*/ 0 w 404"/>
                    <a:gd name="T3" fmla="*/ 32 h 32"/>
                    <a:gd name="T4" fmla="*/ 32 w 404"/>
                    <a:gd name="T5" fmla="*/ 0 h 32"/>
                    <a:gd name="T6" fmla="*/ 404 w 404"/>
                    <a:gd name="T7" fmla="*/ 0 h 32"/>
                    <a:gd name="T8" fmla="*/ 372 w 404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4" h="32">
                      <a:moveTo>
                        <a:pt x="372" y="32"/>
                      </a:moveTo>
                      <a:lnTo>
                        <a:pt x="0" y="32"/>
                      </a:lnTo>
                      <a:lnTo>
                        <a:pt x="32" y="0"/>
                      </a:lnTo>
                      <a:lnTo>
                        <a:pt x="404" y="0"/>
                      </a:lnTo>
                      <a:lnTo>
                        <a:pt x="372" y="32"/>
                      </a:lnTo>
                      <a:close/>
                    </a:path>
                  </a:pathLst>
                </a:custGeom>
                <a:solidFill>
                  <a:srgbClr val="9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64" name="Group 722"/>
              <p:cNvGrpSpPr>
                <a:grpSpLocks/>
              </p:cNvGrpSpPr>
              <p:nvPr/>
            </p:nvGrpSpPr>
            <p:grpSpPr bwMode="auto">
              <a:xfrm>
                <a:off x="3153" y="2264"/>
                <a:ext cx="372" cy="109"/>
                <a:chOff x="3153" y="2264"/>
                <a:chExt cx="372" cy="109"/>
              </a:xfrm>
            </p:grpSpPr>
            <p:sp>
              <p:nvSpPr>
                <p:cNvPr id="41065" name="Rectangle 658"/>
                <p:cNvSpPr>
                  <a:spLocks noChangeArrowheads="1"/>
                </p:cNvSpPr>
                <p:nvPr/>
              </p:nvSpPr>
              <p:spPr bwMode="auto">
                <a:xfrm>
                  <a:off x="3153" y="2264"/>
                  <a:ext cx="372" cy="1"/>
                </a:xfrm>
                <a:prstGeom prst="rect">
                  <a:avLst/>
                </a:prstGeom>
                <a:solidFill>
                  <a:srgbClr val="7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659"/>
                <p:cNvSpPr>
                  <a:spLocks noChangeArrowheads="1"/>
                </p:cNvSpPr>
                <p:nvPr/>
              </p:nvSpPr>
              <p:spPr bwMode="auto">
                <a:xfrm>
                  <a:off x="3153" y="2265"/>
                  <a:ext cx="372" cy="3"/>
                </a:xfrm>
                <a:prstGeom prst="rect">
                  <a:avLst/>
                </a:prstGeom>
                <a:solidFill>
                  <a:srgbClr val="7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660"/>
                <p:cNvSpPr>
                  <a:spLocks noChangeArrowheads="1"/>
                </p:cNvSpPr>
                <p:nvPr/>
              </p:nvSpPr>
              <p:spPr bwMode="auto">
                <a:xfrm>
                  <a:off x="3153" y="2268"/>
                  <a:ext cx="372" cy="1"/>
                </a:xfrm>
                <a:prstGeom prst="rect">
                  <a:avLst/>
                </a:prstGeom>
                <a:solidFill>
                  <a:srgbClr val="7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68" name="Rectangle 661"/>
                <p:cNvSpPr>
                  <a:spLocks noChangeArrowheads="1"/>
                </p:cNvSpPr>
                <p:nvPr/>
              </p:nvSpPr>
              <p:spPr bwMode="auto">
                <a:xfrm>
                  <a:off x="3153" y="2269"/>
                  <a:ext cx="372" cy="2"/>
                </a:xfrm>
                <a:prstGeom prst="rect">
                  <a:avLst/>
                </a:prstGeom>
                <a:solidFill>
                  <a:srgbClr val="7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69" name="Rectangle 662"/>
                <p:cNvSpPr>
                  <a:spLocks noChangeArrowheads="1"/>
                </p:cNvSpPr>
                <p:nvPr/>
              </p:nvSpPr>
              <p:spPr bwMode="auto">
                <a:xfrm>
                  <a:off x="3153" y="2271"/>
                  <a:ext cx="372" cy="1"/>
                </a:xfrm>
                <a:prstGeom prst="rect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0" name="Rectangle 663"/>
                <p:cNvSpPr>
                  <a:spLocks noChangeArrowheads="1"/>
                </p:cNvSpPr>
                <p:nvPr/>
              </p:nvSpPr>
              <p:spPr bwMode="auto">
                <a:xfrm>
                  <a:off x="3153" y="2272"/>
                  <a:ext cx="372" cy="2"/>
                </a:xfrm>
                <a:prstGeom prst="rect">
                  <a:avLst/>
                </a:prstGeom>
                <a:solidFill>
                  <a:srgbClr val="8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1" name="Rectangle 664"/>
                <p:cNvSpPr>
                  <a:spLocks noChangeArrowheads="1"/>
                </p:cNvSpPr>
                <p:nvPr/>
              </p:nvSpPr>
              <p:spPr bwMode="auto">
                <a:xfrm>
                  <a:off x="3153" y="2274"/>
                  <a:ext cx="372" cy="1"/>
                </a:xfrm>
                <a:prstGeom prst="rect">
                  <a:avLst/>
                </a:prstGeom>
                <a:solidFill>
                  <a:srgbClr val="8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2" name="Rectangle 665"/>
                <p:cNvSpPr>
                  <a:spLocks noChangeArrowheads="1"/>
                </p:cNvSpPr>
                <p:nvPr/>
              </p:nvSpPr>
              <p:spPr bwMode="auto">
                <a:xfrm>
                  <a:off x="3153" y="2275"/>
                  <a:ext cx="372" cy="3"/>
                </a:xfrm>
                <a:prstGeom prst="rect">
                  <a:avLst/>
                </a:prstGeom>
                <a:solidFill>
                  <a:srgbClr val="8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3" name="Rectangle 666"/>
                <p:cNvSpPr>
                  <a:spLocks noChangeArrowheads="1"/>
                </p:cNvSpPr>
                <p:nvPr/>
              </p:nvSpPr>
              <p:spPr bwMode="auto">
                <a:xfrm>
                  <a:off x="3153" y="2278"/>
                  <a:ext cx="372" cy="1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4" name="Rectangle 667"/>
                <p:cNvSpPr>
                  <a:spLocks noChangeArrowheads="1"/>
                </p:cNvSpPr>
                <p:nvPr/>
              </p:nvSpPr>
              <p:spPr bwMode="auto">
                <a:xfrm>
                  <a:off x="3153" y="2279"/>
                  <a:ext cx="372" cy="2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5" name="Rectangle 668"/>
                <p:cNvSpPr>
                  <a:spLocks noChangeArrowheads="1"/>
                </p:cNvSpPr>
                <p:nvPr/>
              </p:nvSpPr>
              <p:spPr bwMode="auto">
                <a:xfrm>
                  <a:off x="3153" y="2281"/>
                  <a:ext cx="372" cy="1"/>
                </a:xfrm>
                <a:prstGeom prst="rect">
                  <a:avLst/>
                </a:prstGeom>
                <a:solidFill>
                  <a:srgbClr val="9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6" name="Rectangle 669"/>
                <p:cNvSpPr>
                  <a:spLocks noChangeArrowheads="1"/>
                </p:cNvSpPr>
                <p:nvPr/>
              </p:nvSpPr>
              <p:spPr bwMode="auto">
                <a:xfrm>
                  <a:off x="3153" y="2282"/>
                  <a:ext cx="372" cy="3"/>
                </a:xfrm>
                <a:prstGeom prst="rect">
                  <a:avLst/>
                </a:prstGeom>
                <a:solidFill>
                  <a:srgbClr val="A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7" name="Rectangle 670"/>
                <p:cNvSpPr>
                  <a:spLocks noChangeArrowheads="1"/>
                </p:cNvSpPr>
                <p:nvPr/>
              </p:nvSpPr>
              <p:spPr bwMode="auto">
                <a:xfrm>
                  <a:off x="3153" y="2285"/>
                  <a:ext cx="372" cy="1"/>
                </a:xfrm>
                <a:prstGeom prst="rect">
                  <a:avLst/>
                </a:prstGeom>
                <a:solidFill>
                  <a:srgbClr val="A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8" name="Rectangle 671"/>
                <p:cNvSpPr>
                  <a:spLocks noChangeArrowheads="1"/>
                </p:cNvSpPr>
                <p:nvPr/>
              </p:nvSpPr>
              <p:spPr bwMode="auto">
                <a:xfrm>
                  <a:off x="3153" y="2286"/>
                  <a:ext cx="372" cy="2"/>
                </a:xfrm>
                <a:prstGeom prst="rect">
                  <a:avLst/>
                </a:prstGeom>
                <a:solidFill>
                  <a:srgbClr val="B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79" name="Rectangle 672"/>
                <p:cNvSpPr>
                  <a:spLocks noChangeArrowheads="1"/>
                </p:cNvSpPr>
                <p:nvPr/>
              </p:nvSpPr>
              <p:spPr bwMode="auto">
                <a:xfrm>
                  <a:off x="3153" y="2288"/>
                  <a:ext cx="372" cy="1"/>
                </a:xfrm>
                <a:prstGeom prst="rect">
                  <a:avLst/>
                </a:prstGeom>
                <a:solidFill>
                  <a:srgbClr val="BB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0" name="Rectangle 673"/>
                <p:cNvSpPr>
                  <a:spLocks noChangeArrowheads="1"/>
                </p:cNvSpPr>
                <p:nvPr/>
              </p:nvSpPr>
              <p:spPr bwMode="auto">
                <a:xfrm>
                  <a:off x="3153" y="2289"/>
                  <a:ext cx="372" cy="2"/>
                </a:xfrm>
                <a:prstGeom prst="rect">
                  <a:avLst/>
                </a:prstGeom>
                <a:solidFill>
                  <a:srgbClr val="C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1" name="Rectangle 674"/>
                <p:cNvSpPr>
                  <a:spLocks noChangeArrowheads="1"/>
                </p:cNvSpPr>
                <p:nvPr/>
              </p:nvSpPr>
              <p:spPr bwMode="auto">
                <a:xfrm>
                  <a:off x="3153" y="2291"/>
                  <a:ext cx="372" cy="1"/>
                </a:xfrm>
                <a:prstGeom prst="rect">
                  <a:avLst/>
                </a:prstGeom>
                <a:solidFill>
                  <a:srgbClr val="C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2" name="Rectangle 675"/>
                <p:cNvSpPr>
                  <a:spLocks noChangeArrowheads="1"/>
                </p:cNvSpPr>
                <p:nvPr/>
              </p:nvSpPr>
              <p:spPr bwMode="auto">
                <a:xfrm>
                  <a:off x="3153" y="2292"/>
                  <a:ext cx="372" cy="3"/>
                </a:xfrm>
                <a:prstGeom prst="rect">
                  <a:avLst/>
                </a:prstGeom>
                <a:solidFill>
                  <a:srgbClr val="C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3" name="Rectangle 676"/>
                <p:cNvSpPr>
                  <a:spLocks noChangeArrowheads="1"/>
                </p:cNvSpPr>
                <p:nvPr/>
              </p:nvSpPr>
              <p:spPr bwMode="auto">
                <a:xfrm>
                  <a:off x="3153" y="2295"/>
                  <a:ext cx="372" cy="1"/>
                </a:xfrm>
                <a:prstGeom prst="rect">
                  <a:avLst/>
                </a:prstGeom>
                <a:solidFill>
                  <a:srgbClr val="D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4" name="Rectangle 677"/>
                <p:cNvSpPr>
                  <a:spLocks noChangeArrowheads="1"/>
                </p:cNvSpPr>
                <p:nvPr/>
              </p:nvSpPr>
              <p:spPr bwMode="auto">
                <a:xfrm>
                  <a:off x="3153" y="2296"/>
                  <a:ext cx="372" cy="2"/>
                </a:xfrm>
                <a:prstGeom prst="rect">
                  <a:avLst/>
                </a:prstGeom>
                <a:solidFill>
                  <a:srgbClr val="DB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5" name="Rectangle 678"/>
                <p:cNvSpPr>
                  <a:spLocks noChangeArrowheads="1"/>
                </p:cNvSpPr>
                <p:nvPr/>
              </p:nvSpPr>
              <p:spPr bwMode="auto">
                <a:xfrm>
                  <a:off x="3153" y="2298"/>
                  <a:ext cx="372" cy="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6" name="Rectangle 679"/>
                <p:cNvSpPr>
                  <a:spLocks noChangeArrowheads="1"/>
                </p:cNvSpPr>
                <p:nvPr/>
              </p:nvSpPr>
              <p:spPr bwMode="auto">
                <a:xfrm>
                  <a:off x="3153" y="2299"/>
                  <a:ext cx="372" cy="3"/>
                </a:xfrm>
                <a:prstGeom prst="rect">
                  <a:avLst/>
                </a:prstGeom>
                <a:solidFill>
                  <a:srgbClr val="E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7" name="Rectangle 680"/>
                <p:cNvSpPr>
                  <a:spLocks noChangeArrowheads="1"/>
                </p:cNvSpPr>
                <p:nvPr/>
              </p:nvSpPr>
              <p:spPr bwMode="auto">
                <a:xfrm>
                  <a:off x="3153" y="2302"/>
                  <a:ext cx="372" cy="1"/>
                </a:xfrm>
                <a:prstGeom prst="rect">
                  <a:avLst/>
                </a:prstGeom>
                <a:solidFill>
                  <a:srgbClr val="E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8" name="Rectangle 681"/>
                <p:cNvSpPr>
                  <a:spLocks noChangeArrowheads="1"/>
                </p:cNvSpPr>
                <p:nvPr/>
              </p:nvSpPr>
              <p:spPr bwMode="auto">
                <a:xfrm>
                  <a:off x="3153" y="2303"/>
                  <a:ext cx="372" cy="2"/>
                </a:xfrm>
                <a:prstGeom prst="rect">
                  <a:avLst/>
                </a:prstGeom>
                <a:solidFill>
                  <a:srgbClr val="E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89" name="Rectangle 682"/>
                <p:cNvSpPr>
                  <a:spLocks noChangeArrowheads="1"/>
                </p:cNvSpPr>
                <p:nvPr/>
              </p:nvSpPr>
              <p:spPr bwMode="auto">
                <a:xfrm>
                  <a:off x="3153" y="2305"/>
                  <a:ext cx="372" cy="1"/>
                </a:xfrm>
                <a:prstGeom prst="rect">
                  <a:avLst/>
                </a:prstGeom>
                <a:solidFill>
                  <a:srgbClr val="F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0" name="Rectangle 683"/>
                <p:cNvSpPr>
                  <a:spLocks noChangeArrowheads="1"/>
                </p:cNvSpPr>
                <p:nvPr/>
              </p:nvSpPr>
              <p:spPr bwMode="auto">
                <a:xfrm>
                  <a:off x="3153" y="2306"/>
                  <a:ext cx="372" cy="2"/>
                </a:xfrm>
                <a:prstGeom prst="rect">
                  <a:avLst/>
                </a:prstGeom>
                <a:solidFill>
                  <a:srgbClr val="F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1" name="Rectangle 684"/>
                <p:cNvSpPr>
                  <a:spLocks noChangeArrowheads="1"/>
                </p:cNvSpPr>
                <p:nvPr/>
              </p:nvSpPr>
              <p:spPr bwMode="auto">
                <a:xfrm>
                  <a:off x="3153" y="2308"/>
                  <a:ext cx="372" cy="1"/>
                </a:xfrm>
                <a:prstGeom prst="rect">
                  <a:avLst/>
                </a:prstGeom>
                <a:solidFill>
                  <a:srgbClr val="F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Rectangle 685"/>
                <p:cNvSpPr>
                  <a:spLocks noChangeArrowheads="1"/>
                </p:cNvSpPr>
                <p:nvPr/>
              </p:nvSpPr>
              <p:spPr bwMode="auto">
                <a:xfrm>
                  <a:off x="3153" y="2309"/>
                  <a:ext cx="372" cy="3"/>
                </a:xfrm>
                <a:prstGeom prst="rect">
                  <a:avLst/>
                </a:prstGeom>
                <a:solidFill>
                  <a:srgbClr val="F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Rectangle 686"/>
                <p:cNvSpPr>
                  <a:spLocks noChangeArrowheads="1"/>
                </p:cNvSpPr>
                <p:nvPr/>
              </p:nvSpPr>
              <p:spPr bwMode="auto">
                <a:xfrm>
                  <a:off x="3153" y="2312"/>
                  <a:ext cx="372" cy="1"/>
                </a:xfrm>
                <a:prstGeom prst="rect">
                  <a:avLst/>
                </a:prstGeom>
                <a:solidFill>
                  <a:srgbClr val="F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4" name="Rectangle 687"/>
                <p:cNvSpPr>
                  <a:spLocks noChangeArrowheads="1"/>
                </p:cNvSpPr>
                <p:nvPr/>
              </p:nvSpPr>
              <p:spPr bwMode="auto">
                <a:xfrm>
                  <a:off x="3153" y="2313"/>
                  <a:ext cx="372" cy="2"/>
                </a:xfrm>
                <a:prstGeom prst="rect">
                  <a:avLst/>
                </a:prstGeom>
                <a:solidFill>
                  <a:srgbClr val="F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5" name="Rectangle 688"/>
                <p:cNvSpPr>
                  <a:spLocks noChangeArrowheads="1"/>
                </p:cNvSpPr>
                <p:nvPr/>
              </p:nvSpPr>
              <p:spPr bwMode="auto">
                <a:xfrm>
                  <a:off x="3153" y="2315"/>
                  <a:ext cx="372" cy="1"/>
                </a:xfrm>
                <a:prstGeom prst="rect">
                  <a:avLst/>
                </a:prstGeom>
                <a:solidFill>
                  <a:srgbClr val="F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6" name="Rectangle 689"/>
                <p:cNvSpPr>
                  <a:spLocks noChangeArrowheads="1"/>
                </p:cNvSpPr>
                <p:nvPr/>
              </p:nvSpPr>
              <p:spPr bwMode="auto">
                <a:xfrm>
                  <a:off x="3153" y="2316"/>
                  <a:ext cx="372" cy="2"/>
                </a:xfrm>
                <a:prstGeom prst="rect">
                  <a:avLst/>
                </a:prstGeom>
                <a:solidFill>
                  <a:srgbClr val="F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7" name="Rectangle 690"/>
                <p:cNvSpPr>
                  <a:spLocks noChangeArrowheads="1"/>
                </p:cNvSpPr>
                <p:nvPr/>
              </p:nvSpPr>
              <p:spPr bwMode="auto">
                <a:xfrm>
                  <a:off x="3153" y="2318"/>
                  <a:ext cx="372" cy="2"/>
                </a:xfrm>
                <a:prstGeom prst="rect">
                  <a:avLst/>
                </a:prstGeom>
                <a:solidFill>
                  <a:srgbClr val="F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8" name="Rectangle 691"/>
                <p:cNvSpPr>
                  <a:spLocks noChangeArrowheads="1"/>
                </p:cNvSpPr>
                <p:nvPr/>
              </p:nvSpPr>
              <p:spPr bwMode="auto">
                <a:xfrm>
                  <a:off x="3153" y="2320"/>
                  <a:ext cx="372" cy="2"/>
                </a:xfrm>
                <a:prstGeom prst="rect">
                  <a:avLst/>
                </a:prstGeom>
                <a:solidFill>
                  <a:srgbClr val="F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99" name="Rectangle 692"/>
                <p:cNvSpPr>
                  <a:spLocks noChangeArrowheads="1"/>
                </p:cNvSpPr>
                <p:nvPr/>
              </p:nvSpPr>
              <p:spPr bwMode="auto">
                <a:xfrm>
                  <a:off x="3153" y="2322"/>
                  <a:ext cx="372" cy="1"/>
                </a:xfrm>
                <a:prstGeom prst="rect">
                  <a:avLst/>
                </a:prstGeom>
                <a:solidFill>
                  <a:srgbClr val="F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0" name="Rectangle 693"/>
                <p:cNvSpPr>
                  <a:spLocks noChangeArrowheads="1"/>
                </p:cNvSpPr>
                <p:nvPr/>
              </p:nvSpPr>
              <p:spPr bwMode="auto">
                <a:xfrm>
                  <a:off x="3153" y="2323"/>
                  <a:ext cx="372" cy="2"/>
                </a:xfrm>
                <a:prstGeom prst="rect">
                  <a:avLst/>
                </a:prstGeom>
                <a:solidFill>
                  <a:srgbClr val="FB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1" name="Rectangle 694"/>
                <p:cNvSpPr>
                  <a:spLocks noChangeArrowheads="1"/>
                </p:cNvSpPr>
                <p:nvPr/>
              </p:nvSpPr>
              <p:spPr bwMode="auto">
                <a:xfrm>
                  <a:off x="3153" y="2325"/>
                  <a:ext cx="372" cy="1"/>
                </a:xfrm>
                <a:prstGeom prst="rect">
                  <a:avLst/>
                </a:prstGeom>
                <a:solidFill>
                  <a:srgbClr val="F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2" name="Rectangle 695"/>
                <p:cNvSpPr>
                  <a:spLocks noChangeArrowheads="1"/>
                </p:cNvSpPr>
                <p:nvPr/>
              </p:nvSpPr>
              <p:spPr bwMode="auto">
                <a:xfrm>
                  <a:off x="3153" y="2326"/>
                  <a:ext cx="372" cy="3"/>
                </a:xfrm>
                <a:prstGeom prst="rect">
                  <a:avLst/>
                </a:prstGeom>
                <a:solidFill>
                  <a:srgbClr val="F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3" name="Rectangle 696"/>
                <p:cNvSpPr>
                  <a:spLocks noChangeArrowheads="1"/>
                </p:cNvSpPr>
                <p:nvPr/>
              </p:nvSpPr>
              <p:spPr bwMode="auto">
                <a:xfrm>
                  <a:off x="3153" y="2329"/>
                  <a:ext cx="372" cy="1"/>
                </a:xfrm>
                <a:prstGeom prst="rect">
                  <a:avLst/>
                </a:prstGeom>
                <a:solidFill>
                  <a:srgbClr val="F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4" name="Rectangle 697"/>
                <p:cNvSpPr>
                  <a:spLocks noChangeArrowheads="1"/>
                </p:cNvSpPr>
                <p:nvPr/>
              </p:nvSpPr>
              <p:spPr bwMode="auto">
                <a:xfrm>
                  <a:off x="3153" y="2330"/>
                  <a:ext cx="372" cy="2"/>
                </a:xfrm>
                <a:prstGeom prst="rect">
                  <a:avLst/>
                </a:prstGeom>
                <a:solidFill>
                  <a:srgbClr val="F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5" name="Rectangle 698"/>
                <p:cNvSpPr>
                  <a:spLocks noChangeArrowheads="1"/>
                </p:cNvSpPr>
                <p:nvPr/>
              </p:nvSpPr>
              <p:spPr bwMode="auto">
                <a:xfrm>
                  <a:off x="3153" y="2332"/>
                  <a:ext cx="372" cy="1"/>
                </a:xfrm>
                <a:prstGeom prst="rect">
                  <a:avLst/>
                </a:prstGeom>
                <a:solidFill>
                  <a:srgbClr val="E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6" name="Rectangle 699"/>
                <p:cNvSpPr>
                  <a:spLocks noChangeArrowheads="1"/>
                </p:cNvSpPr>
                <p:nvPr/>
              </p:nvSpPr>
              <p:spPr bwMode="auto">
                <a:xfrm>
                  <a:off x="3153" y="2333"/>
                  <a:ext cx="372" cy="2"/>
                </a:xfrm>
                <a:prstGeom prst="rect">
                  <a:avLst/>
                </a:prstGeom>
                <a:solidFill>
                  <a:srgbClr val="EB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7" name="Rectangle 700"/>
                <p:cNvSpPr>
                  <a:spLocks noChangeArrowheads="1"/>
                </p:cNvSpPr>
                <p:nvPr/>
              </p:nvSpPr>
              <p:spPr bwMode="auto">
                <a:xfrm>
                  <a:off x="3153" y="2335"/>
                  <a:ext cx="372" cy="2"/>
                </a:xfrm>
                <a:prstGeom prst="rect">
                  <a:avLst/>
                </a:prstGeom>
                <a:solidFill>
                  <a:srgbClr val="E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8" name="Rectangle 701"/>
                <p:cNvSpPr>
                  <a:spLocks noChangeArrowheads="1"/>
                </p:cNvSpPr>
                <p:nvPr/>
              </p:nvSpPr>
              <p:spPr bwMode="auto">
                <a:xfrm>
                  <a:off x="3153" y="2337"/>
                  <a:ext cx="372" cy="2"/>
                </a:xfrm>
                <a:prstGeom prst="rect">
                  <a:avLst/>
                </a:prstGeom>
                <a:solidFill>
                  <a:srgbClr val="E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09" name="Rectangle 702"/>
                <p:cNvSpPr>
                  <a:spLocks noChangeArrowheads="1"/>
                </p:cNvSpPr>
                <p:nvPr/>
              </p:nvSpPr>
              <p:spPr bwMode="auto">
                <a:xfrm>
                  <a:off x="3153" y="2339"/>
                  <a:ext cx="372" cy="1"/>
                </a:xfrm>
                <a:prstGeom prst="rect">
                  <a:avLst/>
                </a:prstGeom>
                <a:solidFill>
                  <a:srgbClr val="D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0" name="Rectangle 703"/>
                <p:cNvSpPr>
                  <a:spLocks noChangeArrowheads="1"/>
                </p:cNvSpPr>
                <p:nvPr/>
              </p:nvSpPr>
              <p:spPr bwMode="auto">
                <a:xfrm>
                  <a:off x="3153" y="2340"/>
                  <a:ext cx="372" cy="2"/>
                </a:xfrm>
                <a:prstGeom prst="rect">
                  <a:avLst/>
                </a:prstGeom>
                <a:solidFill>
                  <a:srgbClr val="D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1" name="Rectangle 704"/>
                <p:cNvSpPr>
                  <a:spLocks noChangeArrowheads="1"/>
                </p:cNvSpPr>
                <p:nvPr/>
              </p:nvSpPr>
              <p:spPr bwMode="auto">
                <a:xfrm>
                  <a:off x="3153" y="2342"/>
                  <a:ext cx="372" cy="1"/>
                </a:xfrm>
                <a:prstGeom prst="rect">
                  <a:avLst/>
                </a:prstGeom>
                <a:solidFill>
                  <a:srgbClr val="D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2" name="Rectangle 705"/>
                <p:cNvSpPr>
                  <a:spLocks noChangeArrowheads="1"/>
                </p:cNvSpPr>
                <p:nvPr/>
              </p:nvSpPr>
              <p:spPr bwMode="auto">
                <a:xfrm>
                  <a:off x="3153" y="2343"/>
                  <a:ext cx="372" cy="3"/>
                </a:xfrm>
                <a:prstGeom prst="rect">
                  <a:avLst/>
                </a:prstGeom>
                <a:solidFill>
                  <a:srgbClr val="CB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3" name="Rectangle 706"/>
                <p:cNvSpPr>
                  <a:spLocks noChangeArrowheads="1"/>
                </p:cNvSpPr>
                <p:nvPr/>
              </p:nvSpPr>
              <p:spPr bwMode="auto">
                <a:xfrm>
                  <a:off x="3153" y="2346"/>
                  <a:ext cx="372" cy="1"/>
                </a:xfrm>
                <a:prstGeom prst="rect">
                  <a:avLst/>
                </a:prstGeom>
                <a:solidFill>
                  <a:srgbClr val="C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4" name="Rectangle 707"/>
                <p:cNvSpPr>
                  <a:spLocks noChangeArrowheads="1"/>
                </p:cNvSpPr>
                <p:nvPr/>
              </p:nvSpPr>
              <p:spPr bwMode="auto">
                <a:xfrm>
                  <a:off x="3153" y="2347"/>
                  <a:ext cx="372" cy="2"/>
                </a:xfrm>
                <a:prstGeom prst="rect">
                  <a:avLst/>
                </a:prstGeom>
                <a:solidFill>
                  <a:srgbClr val="BD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5" name="Rectangle 708"/>
                <p:cNvSpPr>
                  <a:spLocks noChangeArrowheads="1"/>
                </p:cNvSpPr>
                <p:nvPr/>
              </p:nvSpPr>
              <p:spPr bwMode="auto">
                <a:xfrm>
                  <a:off x="3153" y="2349"/>
                  <a:ext cx="372" cy="1"/>
                </a:xfrm>
                <a:prstGeom prst="rect">
                  <a:avLst/>
                </a:prstGeom>
                <a:solidFill>
                  <a:srgbClr val="B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6" name="Rectangle 709"/>
                <p:cNvSpPr>
                  <a:spLocks noChangeArrowheads="1"/>
                </p:cNvSpPr>
                <p:nvPr/>
              </p:nvSpPr>
              <p:spPr bwMode="auto">
                <a:xfrm>
                  <a:off x="3153" y="2350"/>
                  <a:ext cx="372" cy="2"/>
                </a:xfrm>
                <a:prstGeom prst="rect">
                  <a:avLst/>
                </a:prstGeom>
                <a:solidFill>
                  <a:srgbClr val="A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7" name="Rectangle 710"/>
                <p:cNvSpPr>
                  <a:spLocks noChangeArrowheads="1"/>
                </p:cNvSpPr>
                <p:nvPr/>
              </p:nvSpPr>
              <p:spPr bwMode="auto">
                <a:xfrm>
                  <a:off x="3153" y="2352"/>
                  <a:ext cx="372" cy="2"/>
                </a:xfrm>
                <a:prstGeom prst="rect">
                  <a:avLst/>
                </a:prstGeom>
                <a:solidFill>
                  <a:srgbClr val="A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8" name="Rectangle 711"/>
                <p:cNvSpPr>
                  <a:spLocks noChangeArrowheads="1"/>
                </p:cNvSpPr>
                <p:nvPr/>
              </p:nvSpPr>
              <p:spPr bwMode="auto">
                <a:xfrm>
                  <a:off x="3153" y="2354"/>
                  <a:ext cx="372" cy="2"/>
                </a:xfrm>
                <a:prstGeom prst="rect">
                  <a:avLst/>
                </a:prstGeom>
                <a:solidFill>
                  <a:srgbClr val="A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19" name="Rectangle 712"/>
                <p:cNvSpPr>
                  <a:spLocks noChangeArrowheads="1"/>
                </p:cNvSpPr>
                <p:nvPr/>
              </p:nvSpPr>
              <p:spPr bwMode="auto">
                <a:xfrm>
                  <a:off x="3153" y="2356"/>
                  <a:ext cx="372" cy="1"/>
                </a:xfrm>
                <a:prstGeom prst="rect">
                  <a:avLst/>
                </a:prstGeom>
                <a:solidFill>
                  <a:srgbClr val="9B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0" name="Rectangle 713"/>
                <p:cNvSpPr>
                  <a:spLocks noChangeArrowheads="1"/>
                </p:cNvSpPr>
                <p:nvPr/>
              </p:nvSpPr>
              <p:spPr bwMode="auto">
                <a:xfrm>
                  <a:off x="3153" y="2357"/>
                  <a:ext cx="372" cy="2"/>
                </a:xfrm>
                <a:prstGeom prst="rect">
                  <a:avLst/>
                </a:prstGeom>
                <a:solidFill>
                  <a:srgbClr val="9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1" name="Rectangle 714"/>
                <p:cNvSpPr>
                  <a:spLocks noChangeArrowheads="1"/>
                </p:cNvSpPr>
                <p:nvPr/>
              </p:nvSpPr>
              <p:spPr bwMode="auto">
                <a:xfrm>
                  <a:off x="3153" y="2359"/>
                  <a:ext cx="372" cy="1"/>
                </a:xfrm>
                <a:prstGeom prst="rect">
                  <a:avLst/>
                </a:prstGeom>
                <a:solidFill>
                  <a:srgbClr val="8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2" name="Rectangle 715"/>
                <p:cNvSpPr>
                  <a:spLocks noChangeArrowheads="1"/>
                </p:cNvSpPr>
                <p:nvPr/>
              </p:nvSpPr>
              <p:spPr bwMode="auto">
                <a:xfrm>
                  <a:off x="3153" y="2360"/>
                  <a:ext cx="372" cy="3"/>
                </a:xfrm>
                <a:prstGeom prst="rect">
                  <a:avLst/>
                </a:prstGeom>
                <a:solidFill>
                  <a:srgbClr val="8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3" name="Rectangle 716"/>
                <p:cNvSpPr>
                  <a:spLocks noChangeArrowheads="1"/>
                </p:cNvSpPr>
                <p:nvPr/>
              </p:nvSpPr>
              <p:spPr bwMode="auto">
                <a:xfrm>
                  <a:off x="3153" y="2363"/>
                  <a:ext cx="372" cy="1"/>
                </a:xfrm>
                <a:prstGeom prst="rect">
                  <a:avLst/>
                </a:prstGeom>
                <a:solidFill>
                  <a:srgbClr val="8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4" name="Rectangle 717"/>
                <p:cNvSpPr>
                  <a:spLocks noChangeArrowheads="1"/>
                </p:cNvSpPr>
                <p:nvPr/>
              </p:nvSpPr>
              <p:spPr bwMode="auto">
                <a:xfrm>
                  <a:off x="3153" y="2364"/>
                  <a:ext cx="372" cy="2"/>
                </a:xfrm>
                <a:prstGeom prst="rect">
                  <a:avLst/>
                </a:prstGeom>
                <a:solidFill>
                  <a:srgbClr val="8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5" name="Rectangle 718"/>
                <p:cNvSpPr>
                  <a:spLocks noChangeArrowheads="1"/>
                </p:cNvSpPr>
                <p:nvPr/>
              </p:nvSpPr>
              <p:spPr bwMode="auto">
                <a:xfrm>
                  <a:off x="3153" y="2366"/>
                  <a:ext cx="372" cy="1"/>
                </a:xfrm>
                <a:prstGeom prst="rect">
                  <a:avLst/>
                </a:prstGeom>
                <a:solidFill>
                  <a:srgbClr val="7E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6" name="Rectangle 719"/>
                <p:cNvSpPr>
                  <a:spLocks noChangeArrowheads="1"/>
                </p:cNvSpPr>
                <p:nvPr/>
              </p:nvSpPr>
              <p:spPr bwMode="auto">
                <a:xfrm>
                  <a:off x="3153" y="2367"/>
                  <a:ext cx="372" cy="2"/>
                </a:xfrm>
                <a:prstGeom prst="rect">
                  <a:avLst/>
                </a:prstGeom>
                <a:solidFill>
                  <a:srgbClr val="7B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7" name="Rectangle 720"/>
                <p:cNvSpPr>
                  <a:spLocks noChangeArrowheads="1"/>
                </p:cNvSpPr>
                <p:nvPr/>
              </p:nvSpPr>
              <p:spPr bwMode="auto">
                <a:xfrm>
                  <a:off x="3153" y="2369"/>
                  <a:ext cx="372" cy="2"/>
                </a:xfrm>
                <a:prstGeom prst="rect">
                  <a:avLst/>
                </a:prstGeom>
                <a:solidFill>
                  <a:srgbClr val="7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28" name="Rectangle 721"/>
                <p:cNvSpPr>
                  <a:spLocks noChangeArrowheads="1"/>
                </p:cNvSpPr>
                <p:nvPr/>
              </p:nvSpPr>
              <p:spPr bwMode="auto">
                <a:xfrm>
                  <a:off x="3153" y="2371"/>
                  <a:ext cx="372" cy="2"/>
                </a:xfrm>
                <a:prstGeom prst="rect">
                  <a:avLst/>
                </a:prstGeom>
                <a:solidFill>
                  <a:srgbClr val="7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0398" name="Rectangle 724"/>
            <p:cNvSpPr>
              <a:spLocks noChangeArrowheads="1"/>
            </p:cNvSpPr>
            <p:nvPr/>
          </p:nvSpPr>
          <p:spPr bwMode="auto">
            <a:xfrm>
              <a:off x="3237" y="2276"/>
              <a:ext cx="20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motion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99" name="Rectangle 725"/>
            <p:cNvSpPr>
              <a:spLocks noChangeArrowheads="1"/>
            </p:cNvSpPr>
            <p:nvPr/>
          </p:nvSpPr>
          <p:spPr bwMode="auto">
            <a:xfrm>
              <a:off x="3820" y="2073"/>
              <a:ext cx="44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00" name="Rectangle 726"/>
            <p:cNvSpPr>
              <a:spLocks noChangeArrowheads="1"/>
            </p:cNvSpPr>
            <p:nvPr/>
          </p:nvSpPr>
          <p:spPr bwMode="auto">
            <a:xfrm>
              <a:off x="3754" y="2115"/>
              <a:ext cx="49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01" name="Rectangle 727"/>
            <p:cNvSpPr>
              <a:spLocks noChangeArrowheads="1"/>
            </p:cNvSpPr>
            <p:nvPr/>
          </p:nvSpPr>
          <p:spPr bwMode="auto">
            <a:xfrm>
              <a:off x="3821" y="2234"/>
              <a:ext cx="5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Motion</a:t>
              </a:r>
              <a:r>
                <a:rPr kumimoji="0" lang="en-US" altLang="en-US" sz="11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control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03" name="Rectangle 729"/>
            <p:cNvSpPr>
              <a:spLocks noChangeArrowheads="1"/>
            </p:cNvSpPr>
            <p:nvPr/>
          </p:nvSpPr>
          <p:spPr bwMode="auto">
            <a:xfrm>
              <a:off x="4886" y="1371"/>
              <a:ext cx="26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04" name="Rectangle 730"/>
            <p:cNvSpPr>
              <a:spLocks noChangeArrowheads="1"/>
            </p:cNvSpPr>
            <p:nvPr/>
          </p:nvSpPr>
          <p:spPr bwMode="auto">
            <a:xfrm>
              <a:off x="4943" y="1106"/>
              <a:ext cx="2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05" name="Rectangle 731"/>
            <p:cNvSpPr>
              <a:spLocks noChangeArrowheads="1"/>
            </p:cNvSpPr>
            <p:nvPr/>
          </p:nvSpPr>
          <p:spPr bwMode="auto">
            <a:xfrm>
              <a:off x="4943" y="1110"/>
              <a:ext cx="20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Horn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06" name="Rectangle 732"/>
            <p:cNvSpPr>
              <a:spLocks noChangeArrowheads="1"/>
            </p:cNvSpPr>
            <p:nvPr/>
          </p:nvSpPr>
          <p:spPr bwMode="auto">
            <a:xfrm>
              <a:off x="5263" y="1379"/>
              <a:ext cx="2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0" name="Freeform 755"/>
            <p:cNvSpPr>
              <a:spLocks/>
            </p:cNvSpPr>
            <p:nvPr/>
          </p:nvSpPr>
          <p:spPr bwMode="auto">
            <a:xfrm>
              <a:off x="5128" y="3536"/>
              <a:ext cx="292" cy="28"/>
            </a:xfrm>
            <a:custGeom>
              <a:avLst/>
              <a:gdLst>
                <a:gd name="T0" fmla="*/ 0 w 292"/>
                <a:gd name="T1" fmla="*/ 0 h 28"/>
                <a:gd name="T2" fmla="*/ 292 w 292"/>
                <a:gd name="T3" fmla="*/ 24 h 28"/>
                <a:gd name="T4" fmla="*/ 292 w 292"/>
                <a:gd name="T5" fmla="*/ 28 h 28"/>
                <a:gd name="T6" fmla="*/ 0 w 292"/>
                <a:gd name="T7" fmla="*/ 3 h 28"/>
                <a:gd name="T8" fmla="*/ 0 w 29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8">
                  <a:moveTo>
                    <a:pt x="0" y="0"/>
                  </a:moveTo>
                  <a:lnTo>
                    <a:pt x="292" y="24"/>
                  </a:lnTo>
                  <a:lnTo>
                    <a:pt x="292" y="2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409" name="Group 1022"/>
            <p:cNvGrpSpPr>
              <a:grpSpLocks/>
            </p:cNvGrpSpPr>
            <p:nvPr/>
          </p:nvGrpSpPr>
          <p:grpSpPr bwMode="auto">
            <a:xfrm>
              <a:off x="4494" y="2573"/>
              <a:ext cx="377" cy="600"/>
              <a:chOff x="4494" y="2573"/>
              <a:chExt cx="377" cy="600"/>
            </a:xfrm>
          </p:grpSpPr>
          <p:sp>
            <p:nvSpPr>
              <p:cNvPr id="40776" name="Rectangle 760"/>
              <p:cNvSpPr>
                <a:spLocks noChangeArrowheads="1"/>
              </p:cNvSpPr>
              <p:nvPr/>
            </p:nvSpPr>
            <p:spPr bwMode="auto">
              <a:xfrm>
                <a:off x="4499" y="2762"/>
                <a:ext cx="367" cy="127"/>
              </a:xfrm>
              <a:prstGeom prst="rect">
                <a:avLst/>
              </a:prstGeom>
              <a:solidFill>
                <a:srgbClr val="D9D9D9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7" name="Rectangle 761"/>
              <p:cNvSpPr>
                <a:spLocks noChangeArrowheads="1"/>
              </p:cNvSpPr>
              <p:nvPr/>
            </p:nvSpPr>
            <p:spPr bwMode="auto">
              <a:xfrm>
                <a:off x="4519" y="2778"/>
                <a:ext cx="326" cy="95"/>
              </a:xfrm>
              <a:prstGeom prst="rect">
                <a:avLst/>
              </a:prstGeom>
              <a:solidFill>
                <a:srgbClr val="3333CC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8" name="Rectangle 762"/>
              <p:cNvSpPr>
                <a:spLocks noChangeArrowheads="1"/>
              </p:cNvSpPr>
              <p:nvPr/>
            </p:nvSpPr>
            <p:spPr bwMode="auto">
              <a:xfrm>
                <a:off x="4499" y="2903"/>
                <a:ext cx="367" cy="126"/>
              </a:xfrm>
              <a:prstGeom prst="rect">
                <a:avLst/>
              </a:prstGeom>
              <a:solidFill>
                <a:srgbClr val="D9D9D9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9" name="Rectangle 763"/>
              <p:cNvSpPr>
                <a:spLocks noChangeArrowheads="1"/>
              </p:cNvSpPr>
              <p:nvPr/>
            </p:nvSpPr>
            <p:spPr bwMode="auto">
              <a:xfrm>
                <a:off x="4519" y="2918"/>
                <a:ext cx="326" cy="97"/>
              </a:xfrm>
              <a:prstGeom prst="rect">
                <a:avLst/>
              </a:prstGeom>
              <a:solidFill>
                <a:srgbClr val="3333CC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0" name="Rectangle 764"/>
              <p:cNvSpPr>
                <a:spLocks noChangeArrowheads="1"/>
              </p:cNvSpPr>
              <p:nvPr/>
            </p:nvSpPr>
            <p:spPr bwMode="auto">
              <a:xfrm>
                <a:off x="4510" y="2887"/>
                <a:ext cx="343" cy="17"/>
              </a:xfrm>
              <a:prstGeom prst="rect">
                <a:avLst/>
              </a:prstGeom>
              <a:solidFill>
                <a:srgbClr val="80808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1" name="Rectangle 765"/>
              <p:cNvSpPr>
                <a:spLocks noChangeArrowheads="1"/>
              </p:cNvSpPr>
              <p:nvPr/>
            </p:nvSpPr>
            <p:spPr bwMode="auto">
              <a:xfrm>
                <a:off x="4510" y="3028"/>
                <a:ext cx="343" cy="18"/>
              </a:xfrm>
              <a:prstGeom prst="rect">
                <a:avLst/>
              </a:prstGeom>
              <a:solidFill>
                <a:srgbClr val="40404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2" name="Line 766"/>
              <p:cNvSpPr>
                <a:spLocks noChangeShapeType="1"/>
              </p:cNvSpPr>
              <p:nvPr/>
            </p:nvSpPr>
            <p:spPr bwMode="auto">
              <a:xfrm>
                <a:off x="4679" y="2918"/>
                <a:ext cx="1" cy="9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3" name="Line 767"/>
              <p:cNvSpPr>
                <a:spLocks noChangeShapeType="1"/>
              </p:cNvSpPr>
              <p:nvPr/>
            </p:nvSpPr>
            <p:spPr bwMode="auto">
              <a:xfrm>
                <a:off x="4682" y="2777"/>
                <a:ext cx="1" cy="9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4" name="Rectangle 768"/>
              <p:cNvSpPr>
                <a:spLocks noChangeArrowheads="1"/>
              </p:cNvSpPr>
              <p:nvPr/>
            </p:nvSpPr>
            <p:spPr bwMode="auto">
              <a:xfrm>
                <a:off x="4523" y="2992"/>
                <a:ext cx="114" cy="17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5" name="Rectangle 769"/>
              <p:cNvSpPr>
                <a:spLocks noChangeArrowheads="1"/>
              </p:cNvSpPr>
              <p:nvPr/>
            </p:nvSpPr>
            <p:spPr bwMode="auto">
              <a:xfrm>
                <a:off x="4655" y="2992"/>
                <a:ext cx="23" cy="17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6" name="Rectangle 770"/>
              <p:cNvSpPr>
                <a:spLocks noChangeArrowheads="1"/>
              </p:cNvSpPr>
              <p:nvPr/>
            </p:nvSpPr>
            <p:spPr bwMode="auto">
              <a:xfrm>
                <a:off x="4686" y="2992"/>
                <a:ext cx="112" cy="17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7" name="Rectangle 771"/>
              <p:cNvSpPr>
                <a:spLocks noChangeArrowheads="1"/>
              </p:cNvSpPr>
              <p:nvPr/>
            </p:nvSpPr>
            <p:spPr bwMode="auto">
              <a:xfrm>
                <a:off x="4818" y="2992"/>
                <a:ext cx="23" cy="17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8" name="Rectangle 772"/>
              <p:cNvSpPr>
                <a:spLocks noChangeArrowheads="1"/>
              </p:cNvSpPr>
              <p:nvPr/>
            </p:nvSpPr>
            <p:spPr bwMode="auto">
              <a:xfrm>
                <a:off x="4686" y="2849"/>
                <a:ext cx="112" cy="17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9" name="Rectangle 773"/>
              <p:cNvSpPr>
                <a:spLocks noChangeArrowheads="1"/>
              </p:cNvSpPr>
              <p:nvPr/>
            </p:nvSpPr>
            <p:spPr bwMode="auto">
              <a:xfrm>
                <a:off x="4818" y="2849"/>
                <a:ext cx="23" cy="17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0" name="Rectangle 774"/>
              <p:cNvSpPr>
                <a:spLocks noChangeArrowheads="1"/>
              </p:cNvSpPr>
              <p:nvPr/>
            </p:nvSpPr>
            <p:spPr bwMode="auto">
              <a:xfrm>
                <a:off x="4638" y="2994"/>
                <a:ext cx="15" cy="9"/>
              </a:xfrm>
              <a:prstGeom prst="rect">
                <a:avLst/>
              </a:prstGeom>
              <a:solidFill>
                <a:srgbClr val="40404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1" name="Rectangle 775"/>
              <p:cNvSpPr>
                <a:spLocks noChangeArrowheads="1"/>
              </p:cNvSpPr>
              <p:nvPr/>
            </p:nvSpPr>
            <p:spPr bwMode="auto">
              <a:xfrm>
                <a:off x="4800" y="2994"/>
                <a:ext cx="15" cy="9"/>
              </a:xfrm>
              <a:prstGeom prst="rect">
                <a:avLst/>
              </a:prstGeom>
              <a:solidFill>
                <a:srgbClr val="40404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2" name="Rectangle 776"/>
              <p:cNvSpPr>
                <a:spLocks noChangeArrowheads="1"/>
              </p:cNvSpPr>
              <p:nvPr/>
            </p:nvSpPr>
            <p:spPr bwMode="auto">
              <a:xfrm>
                <a:off x="4800" y="2853"/>
                <a:ext cx="15" cy="9"/>
              </a:xfrm>
              <a:prstGeom prst="rect">
                <a:avLst/>
              </a:prstGeom>
              <a:solidFill>
                <a:srgbClr val="40404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3" name="Freeform 777"/>
              <p:cNvSpPr>
                <a:spLocks/>
              </p:cNvSpPr>
              <p:nvPr/>
            </p:nvSpPr>
            <p:spPr bwMode="auto">
              <a:xfrm>
                <a:off x="4528" y="2784"/>
                <a:ext cx="9" cy="10"/>
              </a:xfrm>
              <a:custGeom>
                <a:avLst/>
                <a:gdLst>
                  <a:gd name="T0" fmla="*/ 9 w 9"/>
                  <a:gd name="T1" fmla="*/ 5 h 10"/>
                  <a:gd name="T2" fmla="*/ 9 w 9"/>
                  <a:gd name="T3" fmla="*/ 8 h 10"/>
                  <a:gd name="T4" fmla="*/ 7 w 9"/>
                  <a:gd name="T5" fmla="*/ 10 h 10"/>
                  <a:gd name="T6" fmla="*/ 5 w 9"/>
                  <a:gd name="T7" fmla="*/ 10 h 10"/>
                  <a:gd name="T8" fmla="*/ 4 w 9"/>
                  <a:gd name="T9" fmla="*/ 10 h 10"/>
                  <a:gd name="T10" fmla="*/ 1 w 9"/>
                  <a:gd name="T11" fmla="*/ 9 h 10"/>
                  <a:gd name="T12" fmla="*/ 0 w 9"/>
                  <a:gd name="T13" fmla="*/ 5 h 10"/>
                  <a:gd name="T14" fmla="*/ 0 w 9"/>
                  <a:gd name="T15" fmla="*/ 4 h 10"/>
                  <a:gd name="T16" fmla="*/ 1 w 9"/>
                  <a:gd name="T17" fmla="*/ 1 h 10"/>
                  <a:gd name="T18" fmla="*/ 4 w 9"/>
                  <a:gd name="T19" fmla="*/ 0 h 10"/>
                  <a:gd name="T20" fmla="*/ 5 w 9"/>
                  <a:gd name="T21" fmla="*/ 0 h 10"/>
                  <a:gd name="T22" fmla="*/ 7 w 9"/>
                  <a:gd name="T23" fmla="*/ 1 h 10"/>
                  <a:gd name="T24" fmla="*/ 9 w 9"/>
                  <a:gd name="T25" fmla="*/ 3 h 10"/>
                  <a:gd name="T26" fmla="*/ 9 w 9"/>
                  <a:gd name="T2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0">
                    <a:moveTo>
                      <a:pt x="9" y="5"/>
                    </a:moveTo>
                    <a:lnTo>
                      <a:pt x="9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BFBFB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4" name="Freeform 778"/>
              <p:cNvSpPr>
                <a:spLocks/>
              </p:cNvSpPr>
              <p:nvPr/>
            </p:nvSpPr>
            <p:spPr bwMode="auto">
              <a:xfrm>
                <a:off x="4519" y="2804"/>
                <a:ext cx="146" cy="58"/>
              </a:xfrm>
              <a:custGeom>
                <a:avLst/>
                <a:gdLst>
                  <a:gd name="T0" fmla="*/ 0 w 146"/>
                  <a:gd name="T1" fmla="*/ 17 h 58"/>
                  <a:gd name="T2" fmla="*/ 0 w 146"/>
                  <a:gd name="T3" fmla="*/ 48 h 58"/>
                  <a:gd name="T4" fmla="*/ 14 w 146"/>
                  <a:gd name="T5" fmla="*/ 48 h 58"/>
                  <a:gd name="T6" fmla="*/ 14 w 146"/>
                  <a:gd name="T7" fmla="*/ 58 h 58"/>
                  <a:gd name="T8" fmla="*/ 103 w 146"/>
                  <a:gd name="T9" fmla="*/ 58 h 58"/>
                  <a:gd name="T10" fmla="*/ 103 w 146"/>
                  <a:gd name="T11" fmla="*/ 48 h 58"/>
                  <a:gd name="T12" fmla="*/ 146 w 146"/>
                  <a:gd name="T13" fmla="*/ 48 h 58"/>
                  <a:gd name="T14" fmla="*/ 146 w 146"/>
                  <a:gd name="T15" fmla="*/ 17 h 58"/>
                  <a:gd name="T16" fmla="*/ 43 w 146"/>
                  <a:gd name="T17" fmla="*/ 17 h 58"/>
                  <a:gd name="T18" fmla="*/ 43 w 146"/>
                  <a:gd name="T19" fmla="*/ 0 h 58"/>
                  <a:gd name="T20" fmla="*/ 14 w 146"/>
                  <a:gd name="T21" fmla="*/ 0 h 58"/>
                  <a:gd name="T22" fmla="*/ 14 w 146"/>
                  <a:gd name="T23" fmla="*/ 17 h 58"/>
                  <a:gd name="T24" fmla="*/ 0 w 146"/>
                  <a:gd name="T25" fmla="*/ 1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" h="58">
                    <a:moveTo>
                      <a:pt x="0" y="17"/>
                    </a:moveTo>
                    <a:lnTo>
                      <a:pt x="0" y="48"/>
                    </a:lnTo>
                    <a:lnTo>
                      <a:pt x="14" y="48"/>
                    </a:lnTo>
                    <a:lnTo>
                      <a:pt x="14" y="58"/>
                    </a:lnTo>
                    <a:lnTo>
                      <a:pt x="103" y="58"/>
                    </a:lnTo>
                    <a:lnTo>
                      <a:pt x="103" y="48"/>
                    </a:lnTo>
                    <a:lnTo>
                      <a:pt x="146" y="48"/>
                    </a:lnTo>
                    <a:lnTo>
                      <a:pt x="146" y="17"/>
                    </a:lnTo>
                    <a:lnTo>
                      <a:pt x="43" y="17"/>
                    </a:lnTo>
                    <a:lnTo>
                      <a:pt x="43" y="0"/>
                    </a:lnTo>
                    <a:lnTo>
                      <a:pt x="14" y="0"/>
                    </a:lnTo>
                    <a:lnTo>
                      <a:pt x="14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40404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5" name="Rectangle 779"/>
              <p:cNvSpPr>
                <a:spLocks noChangeArrowheads="1"/>
              </p:cNvSpPr>
              <p:nvPr/>
            </p:nvSpPr>
            <p:spPr bwMode="auto">
              <a:xfrm>
                <a:off x="4533" y="2804"/>
                <a:ext cx="10" cy="20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6" name="Rectangle 780"/>
              <p:cNvSpPr>
                <a:spLocks noChangeArrowheads="1"/>
              </p:cNvSpPr>
              <p:nvPr/>
            </p:nvSpPr>
            <p:spPr bwMode="auto">
              <a:xfrm>
                <a:off x="4527" y="2847"/>
                <a:ext cx="115" cy="6"/>
              </a:xfrm>
              <a:prstGeom prst="rect">
                <a:avLst/>
              </a:prstGeom>
              <a:solidFill>
                <a:srgbClr val="BFBFBF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7" name="Rectangle 781"/>
              <p:cNvSpPr>
                <a:spLocks noChangeArrowheads="1"/>
              </p:cNvSpPr>
              <p:nvPr/>
            </p:nvSpPr>
            <p:spPr bwMode="auto">
              <a:xfrm>
                <a:off x="4533" y="2853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8" name="Rectangle 782"/>
              <p:cNvSpPr>
                <a:spLocks noChangeArrowheads="1"/>
              </p:cNvSpPr>
              <p:nvPr/>
            </p:nvSpPr>
            <p:spPr bwMode="auto">
              <a:xfrm>
                <a:off x="4519" y="2822"/>
                <a:ext cx="125" cy="17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9" name="Rectangle 783"/>
              <p:cNvSpPr>
                <a:spLocks noChangeArrowheads="1"/>
              </p:cNvSpPr>
              <p:nvPr/>
            </p:nvSpPr>
            <p:spPr bwMode="auto">
              <a:xfrm>
                <a:off x="4535" y="2833"/>
                <a:ext cx="19" cy="16"/>
              </a:xfrm>
              <a:prstGeom prst="rect">
                <a:avLst/>
              </a:prstGeom>
              <a:solidFill>
                <a:srgbClr val="80808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0" name="Rectangle 784"/>
              <p:cNvSpPr>
                <a:spLocks noChangeArrowheads="1"/>
              </p:cNvSpPr>
              <p:nvPr/>
            </p:nvSpPr>
            <p:spPr bwMode="auto">
              <a:xfrm>
                <a:off x="4611" y="2833"/>
                <a:ext cx="20" cy="16"/>
              </a:xfrm>
              <a:prstGeom prst="rect">
                <a:avLst/>
              </a:prstGeom>
              <a:solidFill>
                <a:srgbClr val="80808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1" name="Rectangle 785"/>
              <p:cNvSpPr>
                <a:spLocks noChangeArrowheads="1"/>
              </p:cNvSpPr>
              <p:nvPr/>
            </p:nvSpPr>
            <p:spPr bwMode="auto">
              <a:xfrm>
                <a:off x="4499" y="3044"/>
                <a:ext cx="367" cy="42"/>
              </a:xfrm>
              <a:prstGeom prst="rect">
                <a:avLst/>
              </a:prstGeom>
              <a:solidFill>
                <a:srgbClr val="D9D9D9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2" name="Freeform 786"/>
              <p:cNvSpPr>
                <a:spLocks/>
              </p:cNvSpPr>
              <p:nvPr/>
            </p:nvSpPr>
            <p:spPr bwMode="auto">
              <a:xfrm>
                <a:off x="4537" y="3055"/>
                <a:ext cx="19" cy="18"/>
              </a:xfrm>
              <a:custGeom>
                <a:avLst/>
                <a:gdLst>
                  <a:gd name="T0" fmla="*/ 19 w 19"/>
                  <a:gd name="T1" fmla="*/ 9 h 18"/>
                  <a:gd name="T2" fmla="*/ 19 w 19"/>
                  <a:gd name="T3" fmla="*/ 13 h 18"/>
                  <a:gd name="T4" fmla="*/ 16 w 19"/>
                  <a:gd name="T5" fmla="*/ 16 h 18"/>
                  <a:gd name="T6" fmla="*/ 13 w 19"/>
                  <a:gd name="T7" fmla="*/ 17 h 18"/>
                  <a:gd name="T8" fmla="*/ 11 w 19"/>
                  <a:gd name="T9" fmla="*/ 18 h 18"/>
                  <a:gd name="T10" fmla="*/ 7 w 19"/>
                  <a:gd name="T11" fmla="*/ 18 h 18"/>
                  <a:gd name="T12" fmla="*/ 4 w 19"/>
                  <a:gd name="T13" fmla="*/ 17 h 18"/>
                  <a:gd name="T14" fmla="*/ 2 w 19"/>
                  <a:gd name="T15" fmla="*/ 14 h 18"/>
                  <a:gd name="T16" fmla="*/ 0 w 19"/>
                  <a:gd name="T17" fmla="*/ 12 h 18"/>
                  <a:gd name="T18" fmla="*/ 0 w 19"/>
                  <a:gd name="T19" fmla="*/ 8 h 18"/>
                  <a:gd name="T20" fmla="*/ 2 w 19"/>
                  <a:gd name="T21" fmla="*/ 5 h 18"/>
                  <a:gd name="T22" fmla="*/ 4 w 19"/>
                  <a:gd name="T23" fmla="*/ 3 h 18"/>
                  <a:gd name="T24" fmla="*/ 7 w 19"/>
                  <a:gd name="T25" fmla="*/ 0 h 18"/>
                  <a:gd name="T26" fmla="*/ 11 w 19"/>
                  <a:gd name="T27" fmla="*/ 0 h 18"/>
                  <a:gd name="T28" fmla="*/ 13 w 19"/>
                  <a:gd name="T29" fmla="*/ 1 h 18"/>
                  <a:gd name="T30" fmla="*/ 16 w 19"/>
                  <a:gd name="T31" fmla="*/ 3 h 18"/>
                  <a:gd name="T32" fmla="*/ 19 w 19"/>
                  <a:gd name="T33" fmla="*/ 6 h 18"/>
                  <a:gd name="T34" fmla="*/ 19 w 19"/>
                  <a:gd name="T3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18">
                    <a:moveTo>
                      <a:pt x="19" y="9"/>
                    </a:moveTo>
                    <a:lnTo>
                      <a:pt x="19" y="13"/>
                    </a:lnTo>
                    <a:lnTo>
                      <a:pt x="16" y="16"/>
                    </a:lnTo>
                    <a:lnTo>
                      <a:pt x="13" y="17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9" y="6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3333CC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3" name="Rectangle 787"/>
              <p:cNvSpPr>
                <a:spLocks noChangeArrowheads="1"/>
              </p:cNvSpPr>
              <p:nvPr/>
            </p:nvSpPr>
            <p:spPr bwMode="auto">
              <a:xfrm>
                <a:off x="4510" y="3084"/>
                <a:ext cx="344" cy="26"/>
              </a:xfrm>
              <a:prstGeom prst="rect">
                <a:avLst/>
              </a:prstGeom>
              <a:solidFill>
                <a:srgbClr val="3333CC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4" name="Rectangle 788"/>
              <p:cNvSpPr>
                <a:spLocks noChangeArrowheads="1"/>
              </p:cNvSpPr>
              <p:nvPr/>
            </p:nvSpPr>
            <p:spPr bwMode="auto">
              <a:xfrm>
                <a:off x="4494" y="3107"/>
                <a:ext cx="375" cy="66"/>
              </a:xfrm>
              <a:prstGeom prst="rect">
                <a:avLst/>
              </a:prstGeom>
              <a:solidFill>
                <a:srgbClr val="D9D9D9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5" name="Rectangle 789"/>
              <p:cNvSpPr>
                <a:spLocks noChangeArrowheads="1"/>
              </p:cNvSpPr>
              <p:nvPr/>
            </p:nvSpPr>
            <p:spPr bwMode="auto">
              <a:xfrm>
                <a:off x="4519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6" name="Rectangle 790"/>
              <p:cNvSpPr>
                <a:spLocks noChangeArrowheads="1"/>
              </p:cNvSpPr>
              <p:nvPr/>
            </p:nvSpPr>
            <p:spPr bwMode="auto">
              <a:xfrm>
                <a:off x="4525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7" name="Rectangle 791"/>
              <p:cNvSpPr>
                <a:spLocks noChangeArrowheads="1"/>
              </p:cNvSpPr>
              <p:nvPr/>
            </p:nvSpPr>
            <p:spPr bwMode="auto">
              <a:xfrm>
                <a:off x="4531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8" name="Rectangle 792"/>
              <p:cNvSpPr>
                <a:spLocks noChangeArrowheads="1"/>
              </p:cNvSpPr>
              <p:nvPr/>
            </p:nvSpPr>
            <p:spPr bwMode="auto">
              <a:xfrm>
                <a:off x="4536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9" name="Rectangle 793"/>
              <p:cNvSpPr>
                <a:spLocks noChangeArrowheads="1"/>
              </p:cNvSpPr>
              <p:nvPr/>
            </p:nvSpPr>
            <p:spPr bwMode="auto">
              <a:xfrm>
                <a:off x="4542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0" name="Rectangle 794"/>
              <p:cNvSpPr>
                <a:spLocks noChangeArrowheads="1"/>
              </p:cNvSpPr>
              <p:nvPr/>
            </p:nvSpPr>
            <p:spPr bwMode="auto">
              <a:xfrm>
                <a:off x="4546" y="2887"/>
                <a:ext cx="6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1" name="Rectangle 795"/>
              <p:cNvSpPr>
                <a:spLocks noChangeArrowheads="1"/>
              </p:cNvSpPr>
              <p:nvPr/>
            </p:nvSpPr>
            <p:spPr bwMode="auto">
              <a:xfrm>
                <a:off x="4552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2" name="Rectangle 796"/>
              <p:cNvSpPr>
                <a:spLocks noChangeArrowheads="1"/>
              </p:cNvSpPr>
              <p:nvPr/>
            </p:nvSpPr>
            <p:spPr bwMode="auto">
              <a:xfrm>
                <a:off x="4559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3" name="Rectangle 797"/>
              <p:cNvSpPr>
                <a:spLocks noChangeArrowheads="1"/>
              </p:cNvSpPr>
              <p:nvPr/>
            </p:nvSpPr>
            <p:spPr bwMode="auto">
              <a:xfrm>
                <a:off x="4565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4" name="Rectangle 798"/>
              <p:cNvSpPr>
                <a:spLocks noChangeArrowheads="1"/>
              </p:cNvSpPr>
              <p:nvPr/>
            </p:nvSpPr>
            <p:spPr bwMode="auto">
              <a:xfrm>
                <a:off x="4569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5" name="Rectangle 799"/>
              <p:cNvSpPr>
                <a:spLocks noChangeArrowheads="1"/>
              </p:cNvSpPr>
              <p:nvPr/>
            </p:nvSpPr>
            <p:spPr bwMode="auto">
              <a:xfrm>
                <a:off x="4576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6" name="Rectangle 800"/>
              <p:cNvSpPr>
                <a:spLocks noChangeArrowheads="1"/>
              </p:cNvSpPr>
              <p:nvPr/>
            </p:nvSpPr>
            <p:spPr bwMode="auto">
              <a:xfrm>
                <a:off x="4582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7" name="Rectangle 801"/>
              <p:cNvSpPr>
                <a:spLocks noChangeArrowheads="1"/>
              </p:cNvSpPr>
              <p:nvPr/>
            </p:nvSpPr>
            <p:spPr bwMode="auto">
              <a:xfrm>
                <a:off x="4587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8" name="Rectangle 802"/>
              <p:cNvSpPr>
                <a:spLocks noChangeArrowheads="1"/>
              </p:cNvSpPr>
              <p:nvPr/>
            </p:nvSpPr>
            <p:spPr bwMode="auto">
              <a:xfrm>
                <a:off x="4592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9" name="Rectangle 803"/>
              <p:cNvSpPr>
                <a:spLocks noChangeArrowheads="1"/>
              </p:cNvSpPr>
              <p:nvPr/>
            </p:nvSpPr>
            <p:spPr bwMode="auto">
              <a:xfrm>
                <a:off x="4599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0" name="Rectangle 804"/>
              <p:cNvSpPr>
                <a:spLocks noChangeArrowheads="1"/>
              </p:cNvSpPr>
              <p:nvPr/>
            </p:nvSpPr>
            <p:spPr bwMode="auto">
              <a:xfrm>
                <a:off x="4604" y="2887"/>
                <a:ext cx="2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1" name="Rectangle 805"/>
              <p:cNvSpPr>
                <a:spLocks noChangeArrowheads="1"/>
              </p:cNvSpPr>
              <p:nvPr/>
            </p:nvSpPr>
            <p:spPr bwMode="auto">
              <a:xfrm>
                <a:off x="4609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2" name="Rectangle 806"/>
              <p:cNvSpPr>
                <a:spLocks noChangeArrowheads="1"/>
              </p:cNvSpPr>
              <p:nvPr/>
            </p:nvSpPr>
            <p:spPr bwMode="auto">
              <a:xfrm>
                <a:off x="4614" y="2887"/>
                <a:ext cx="6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3" name="Rectangle 807"/>
              <p:cNvSpPr>
                <a:spLocks noChangeArrowheads="1"/>
              </p:cNvSpPr>
              <p:nvPr/>
            </p:nvSpPr>
            <p:spPr bwMode="auto">
              <a:xfrm>
                <a:off x="4620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4" name="Rectangle 808"/>
              <p:cNvSpPr>
                <a:spLocks noChangeArrowheads="1"/>
              </p:cNvSpPr>
              <p:nvPr/>
            </p:nvSpPr>
            <p:spPr bwMode="auto">
              <a:xfrm>
                <a:off x="4627" y="2887"/>
                <a:ext cx="2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5" name="Rectangle 809"/>
              <p:cNvSpPr>
                <a:spLocks noChangeArrowheads="1"/>
              </p:cNvSpPr>
              <p:nvPr/>
            </p:nvSpPr>
            <p:spPr bwMode="auto">
              <a:xfrm>
                <a:off x="4632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6" name="Rectangle 810"/>
              <p:cNvSpPr>
                <a:spLocks noChangeArrowheads="1"/>
              </p:cNvSpPr>
              <p:nvPr/>
            </p:nvSpPr>
            <p:spPr bwMode="auto">
              <a:xfrm>
                <a:off x="4637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7" name="Rectangle 811"/>
              <p:cNvSpPr>
                <a:spLocks noChangeArrowheads="1"/>
              </p:cNvSpPr>
              <p:nvPr/>
            </p:nvSpPr>
            <p:spPr bwMode="auto">
              <a:xfrm>
                <a:off x="4643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8" name="Rectangle 812"/>
              <p:cNvSpPr>
                <a:spLocks noChangeArrowheads="1"/>
              </p:cNvSpPr>
              <p:nvPr/>
            </p:nvSpPr>
            <p:spPr bwMode="auto">
              <a:xfrm>
                <a:off x="4648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9" name="Rectangle 813"/>
              <p:cNvSpPr>
                <a:spLocks noChangeArrowheads="1"/>
              </p:cNvSpPr>
              <p:nvPr/>
            </p:nvSpPr>
            <p:spPr bwMode="auto">
              <a:xfrm>
                <a:off x="4655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0" name="Rectangle 814"/>
              <p:cNvSpPr>
                <a:spLocks noChangeArrowheads="1"/>
              </p:cNvSpPr>
              <p:nvPr/>
            </p:nvSpPr>
            <p:spPr bwMode="auto">
              <a:xfrm>
                <a:off x="4660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1" name="Rectangle 815"/>
              <p:cNvSpPr>
                <a:spLocks noChangeArrowheads="1"/>
              </p:cNvSpPr>
              <p:nvPr/>
            </p:nvSpPr>
            <p:spPr bwMode="auto">
              <a:xfrm>
                <a:off x="4665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2" name="Rectangle 816"/>
              <p:cNvSpPr>
                <a:spLocks noChangeArrowheads="1"/>
              </p:cNvSpPr>
              <p:nvPr/>
            </p:nvSpPr>
            <p:spPr bwMode="auto">
              <a:xfrm>
                <a:off x="4672" y="2887"/>
                <a:ext cx="2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3" name="Rectangle 817"/>
              <p:cNvSpPr>
                <a:spLocks noChangeArrowheads="1"/>
              </p:cNvSpPr>
              <p:nvPr/>
            </p:nvSpPr>
            <p:spPr bwMode="auto">
              <a:xfrm>
                <a:off x="4678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4" name="Rectangle 818"/>
              <p:cNvSpPr>
                <a:spLocks noChangeArrowheads="1"/>
              </p:cNvSpPr>
              <p:nvPr/>
            </p:nvSpPr>
            <p:spPr bwMode="auto">
              <a:xfrm>
                <a:off x="4682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5" name="Rectangle 819"/>
              <p:cNvSpPr>
                <a:spLocks noChangeArrowheads="1"/>
              </p:cNvSpPr>
              <p:nvPr/>
            </p:nvSpPr>
            <p:spPr bwMode="auto">
              <a:xfrm>
                <a:off x="4688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6" name="Rectangle 820"/>
              <p:cNvSpPr>
                <a:spLocks noChangeArrowheads="1"/>
              </p:cNvSpPr>
              <p:nvPr/>
            </p:nvSpPr>
            <p:spPr bwMode="auto">
              <a:xfrm>
                <a:off x="4695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7" name="Rectangle 821"/>
              <p:cNvSpPr>
                <a:spLocks noChangeArrowheads="1"/>
              </p:cNvSpPr>
              <p:nvPr/>
            </p:nvSpPr>
            <p:spPr bwMode="auto">
              <a:xfrm>
                <a:off x="4700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8" name="Rectangle 822"/>
              <p:cNvSpPr>
                <a:spLocks noChangeArrowheads="1"/>
              </p:cNvSpPr>
              <p:nvPr/>
            </p:nvSpPr>
            <p:spPr bwMode="auto">
              <a:xfrm>
                <a:off x="4705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9" name="Rectangle 823"/>
              <p:cNvSpPr>
                <a:spLocks noChangeArrowheads="1"/>
              </p:cNvSpPr>
              <p:nvPr/>
            </p:nvSpPr>
            <p:spPr bwMode="auto">
              <a:xfrm>
                <a:off x="4711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0" name="Rectangle 824"/>
              <p:cNvSpPr>
                <a:spLocks noChangeArrowheads="1"/>
              </p:cNvSpPr>
              <p:nvPr/>
            </p:nvSpPr>
            <p:spPr bwMode="auto">
              <a:xfrm>
                <a:off x="4716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1" name="Rectangle 825"/>
              <p:cNvSpPr>
                <a:spLocks noChangeArrowheads="1"/>
              </p:cNvSpPr>
              <p:nvPr/>
            </p:nvSpPr>
            <p:spPr bwMode="auto">
              <a:xfrm>
                <a:off x="4723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2" name="Rectangle 826"/>
              <p:cNvSpPr>
                <a:spLocks noChangeArrowheads="1"/>
              </p:cNvSpPr>
              <p:nvPr/>
            </p:nvSpPr>
            <p:spPr bwMode="auto">
              <a:xfrm>
                <a:off x="4728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3" name="Rectangle 827"/>
              <p:cNvSpPr>
                <a:spLocks noChangeArrowheads="1"/>
              </p:cNvSpPr>
              <p:nvPr/>
            </p:nvSpPr>
            <p:spPr bwMode="auto">
              <a:xfrm>
                <a:off x="4733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4" name="Rectangle 828"/>
              <p:cNvSpPr>
                <a:spLocks noChangeArrowheads="1"/>
              </p:cNvSpPr>
              <p:nvPr/>
            </p:nvSpPr>
            <p:spPr bwMode="auto">
              <a:xfrm>
                <a:off x="4739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5" name="Rectangle 829"/>
              <p:cNvSpPr>
                <a:spLocks noChangeArrowheads="1"/>
              </p:cNvSpPr>
              <p:nvPr/>
            </p:nvSpPr>
            <p:spPr bwMode="auto">
              <a:xfrm>
                <a:off x="4745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6" name="Rectangle 830"/>
              <p:cNvSpPr>
                <a:spLocks noChangeArrowheads="1"/>
              </p:cNvSpPr>
              <p:nvPr/>
            </p:nvSpPr>
            <p:spPr bwMode="auto">
              <a:xfrm>
                <a:off x="4750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7" name="Rectangle 831"/>
              <p:cNvSpPr>
                <a:spLocks noChangeArrowheads="1"/>
              </p:cNvSpPr>
              <p:nvPr/>
            </p:nvSpPr>
            <p:spPr bwMode="auto">
              <a:xfrm>
                <a:off x="4756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8" name="Rectangle 832"/>
              <p:cNvSpPr>
                <a:spLocks noChangeArrowheads="1"/>
              </p:cNvSpPr>
              <p:nvPr/>
            </p:nvSpPr>
            <p:spPr bwMode="auto">
              <a:xfrm>
                <a:off x="4763" y="2887"/>
                <a:ext cx="2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9" name="Rectangle 833"/>
              <p:cNvSpPr>
                <a:spLocks noChangeArrowheads="1"/>
              </p:cNvSpPr>
              <p:nvPr/>
            </p:nvSpPr>
            <p:spPr bwMode="auto">
              <a:xfrm>
                <a:off x="4767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0" name="Rectangle 834"/>
              <p:cNvSpPr>
                <a:spLocks noChangeArrowheads="1"/>
              </p:cNvSpPr>
              <p:nvPr/>
            </p:nvSpPr>
            <p:spPr bwMode="auto">
              <a:xfrm>
                <a:off x="4773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1" name="Rectangle 835"/>
              <p:cNvSpPr>
                <a:spLocks noChangeArrowheads="1"/>
              </p:cNvSpPr>
              <p:nvPr/>
            </p:nvSpPr>
            <p:spPr bwMode="auto">
              <a:xfrm>
                <a:off x="4779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2" name="Rectangle 836"/>
              <p:cNvSpPr>
                <a:spLocks noChangeArrowheads="1"/>
              </p:cNvSpPr>
              <p:nvPr/>
            </p:nvSpPr>
            <p:spPr bwMode="auto">
              <a:xfrm>
                <a:off x="4784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3" name="Rectangle 837"/>
              <p:cNvSpPr>
                <a:spLocks noChangeArrowheads="1"/>
              </p:cNvSpPr>
              <p:nvPr/>
            </p:nvSpPr>
            <p:spPr bwMode="auto">
              <a:xfrm>
                <a:off x="4791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4" name="Rectangle 838"/>
              <p:cNvSpPr>
                <a:spLocks noChangeArrowheads="1"/>
              </p:cNvSpPr>
              <p:nvPr/>
            </p:nvSpPr>
            <p:spPr bwMode="auto">
              <a:xfrm>
                <a:off x="4796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5" name="Rectangle 839"/>
              <p:cNvSpPr>
                <a:spLocks noChangeArrowheads="1"/>
              </p:cNvSpPr>
              <p:nvPr/>
            </p:nvSpPr>
            <p:spPr bwMode="auto">
              <a:xfrm>
                <a:off x="4801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6" name="Rectangle 840"/>
              <p:cNvSpPr>
                <a:spLocks noChangeArrowheads="1"/>
              </p:cNvSpPr>
              <p:nvPr/>
            </p:nvSpPr>
            <p:spPr bwMode="auto">
              <a:xfrm>
                <a:off x="4807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7" name="Rectangle 841"/>
              <p:cNvSpPr>
                <a:spLocks noChangeArrowheads="1"/>
              </p:cNvSpPr>
              <p:nvPr/>
            </p:nvSpPr>
            <p:spPr bwMode="auto">
              <a:xfrm>
                <a:off x="4812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8" name="Rectangle 842"/>
              <p:cNvSpPr>
                <a:spLocks noChangeArrowheads="1"/>
              </p:cNvSpPr>
              <p:nvPr/>
            </p:nvSpPr>
            <p:spPr bwMode="auto">
              <a:xfrm>
                <a:off x="4818" y="2887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9" name="Rectangle 843"/>
              <p:cNvSpPr>
                <a:spLocks noChangeArrowheads="1"/>
              </p:cNvSpPr>
              <p:nvPr/>
            </p:nvSpPr>
            <p:spPr bwMode="auto">
              <a:xfrm>
                <a:off x="4824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0" name="Rectangle 844"/>
              <p:cNvSpPr>
                <a:spLocks noChangeArrowheads="1"/>
              </p:cNvSpPr>
              <p:nvPr/>
            </p:nvSpPr>
            <p:spPr bwMode="auto">
              <a:xfrm>
                <a:off x="4829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1" name="Rectangle 845"/>
              <p:cNvSpPr>
                <a:spLocks noChangeArrowheads="1"/>
              </p:cNvSpPr>
              <p:nvPr/>
            </p:nvSpPr>
            <p:spPr bwMode="auto">
              <a:xfrm>
                <a:off x="4836" y="2887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2" name="Rectangle 846"/>
              <p:cNvSpPr>
                <a:spLocks noChangeArrowheads="1"/>
              </p:cNvSpPr>
              <p:nvPr/>
            </p:nvSpPr>
            <p:spPr bwMode="auto">
              <a:xfrm>
                <a:off x="4841" y="2887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3" name="Rectangle 847"/>
              <p:cNvSpPr>
                <a:spLocks noChangeArrowheads="1"/>
              </p:cNvSpPr>
              <p:nvPr/>
            </p:nvSpPr>
            <p:spPr bwMode="auto">
              <a:xfrm>
                <a:off x="4519" y="3028"/>
                <a:ext cx="5" cy="15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4" name="Rectangle 848"/>
              <p:cNvSpPr>
                <a:spLocks noChangeArrowheads="1"/>
              </p:cNvSpPr>
              <p:nvPr/>
            </p:nvSpPr>
            <p:spPr bwMode="auto">
              <a:xfrm>
                <a:off x="4525" y="3028"/>
                <a:ext cx="3" cy="15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5" name="Rectangle 849"/>
              <p:cNvSpPr>
                <a:spLocks noChangeArrowheads="1"/>
              </p:cNvSpPr>
              <p:nvPr/>
            </p:nvSpPr>
            <p:spPr bwMode="auto">
              <a:xfrm>
                <a:off x="4531" y="3028"/>
                <a:ext cx="3" cy="15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6" name="Rectangle 850"/>
              <p:cNvSpPr>
                <a:spLocks noChangeArrowheads="1"/>
              </p:cNvSpPr>
              <p:nvPr/>
            </p:nvSpPr>
            <p:spPr bwMode="auto">
              <a:xfrm>
                <a:off x="4536" y="3028"/>
                <a:ext cx="4" cy="15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7" name="Rectangle 851"/>
              <p:cNvSpPr>
                <a:spLocks noChangeArrowheads="1"/>
              </p:cNvSpPr>
              <p:nvPr/>
            </p:nvSpPr>
            <p:spPr bwMode="auto">
              <a:xfrm>
                <a:off x="4542" y="3028"/>
                <a:ext cx="3" cy="15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8" name="Rectangle 852"/>
              <p:cNvSpPr>
                <a:spLocks noChangeArrowheads="1"/>
              </p:cNvSpPr>
              <p:nvPr/>
            </p:nvSpPr>
            <p:spPr bwMode="auto">
              <a:xfrm>
                <a:off x="4546" y="3028"/>
                <a:ext cx="6" cy="15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9" name="Rectangle 853"/>
              <p:cNvSpPr>
                <a:spLocks noChangeArrowheads="1"/>
              </p:cNvSpPr>
              <p:nvPr/>
            </p:nvSpPr>
            <p:spPr bwMode="auto">
              <a:xfrm>
                <a:off x="4552" y="3028"/>
                <a:ext cx="5" cy="15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0" name="Rectangle 854"/>
              <p:cNvSpPr>
                <a:spLocks noChangeArrowheads="1"/>
              </p:cNvSpPr>
              <p:nvPr/>
            </p:nvSpPr>
            <p:spPr bwMode="auto">
              <a:xfrm>
                <a:off x="4559" y="3028"/>
                <a:ext cx="3" cy="15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1" name="Rectangle 855"/>
              <p:cNvSpPr>
                <a:spLocks noChangeArrowheads="1"/>
              </p:cNvSpPr>
              <p:nvPr/>
            </p:nvSpPr>
            <p:spPr bwMode="auto">
              <a:xfrm>
                <a:off x="4570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2" name="Rectangle 856"/>
              <p:cNvSpPr>
                <a:spLocks noChangeArrowheads="1"/>
              </p:cNvSpPr>
              <p:nvPr/>
            </p:nvSpPr>
            <p:spPr bwMode="auto">
              <a:xfrm>
                <a:off x="4576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3" name="Rectangle 857"/>
              <p:cNvSpPr>
                <a:spLocks noChangeArrowheads="1"/>
              </p:cNvSpPr>
              <p:nvPr/>
            </p:nvSpPr>
            <p:spPr bwMode="auto">
              <a:xfrm>
                <a:off x="4583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4" name="Rectangle 858"/>
              <p:cNvSpPr>
                <a:spLocks noChangeArrowheads="1"/>
              </p:cNvSpPr>
              <p:nvPr/>
            </p:nvSpPr>
            <p:spPr bwMode="auto">
              <a:xfrm>
                <a:off x="4588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5" name="Rectangle 859"/>
              <p:cNvSpPr>
                <a:spLocks noChangeArrowheads="1"/>
              </p:cNvSpPr>
              <p:nvPr/>
            </p:nvSpPr>
            <p:spPr bwMode="auto">
              <a:xfrm>
                <a:off x="4593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6" name="Rectangle 860"/>
              <p:cNvSpPr>
                <a:spLocks noChangeArrowheads="1"/>
              </p:cNvSpPr>
              <p:nvPr/>
            </p:nvSpPr>
            <p:spPr bwMode="auto">
              <a:xfrm>
                <a:off x="4599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7" name="Rectangle 861"/>
              <p:cNvSpPr>
                <a:spLocks noChangeArrowheads="1"/>
              </p:cNvSpPr>
              <p:nvPr/>
            </p:nvSpPr>
            <p:spPr bwMode="auto">
              <a:xfrm>
                <a:off x="4605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8" name="Rectangle 862"/>
              <p:cNvSpPr>
                <a:spLocks noChangeArrowheads="1"/>
              </p:cNvSpPr>
              <p:nvPr/>
            </p:nvSpPr>
            <p:spPr bwMode="auto">
              <a:xfrm>
                <a:off x="4610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9" name="Rectangle 863"/>
              <p:cNvSpPr>
                <a:spLocks noChangeArrowheads="1"/>
              </p:cNvSpPr>
              <p:nvPr/>
            </p:nvSpPr>
            <p:spPr bwMode="auto">
              <a:xfrm>
                <a:off x="4616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0" name="Rectangle 864"/>
              <p:cNvSpPr>
                <a:spLocks noChangeArrowheads="1"/>
              </p:cNvSpPr>
              <p:nvPr/>
            </p:nvSpPr>
            <p:spPr bwMode="auto">
              <a:xfrm>
                <a:off x="4622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1" name="Rectangle 865"/>
              <p:cNvSpPr>
                <a:spLocks noChangeArrowheads="1"/>
              </p:cNvSpPr>
              <p:nvPr/>
            </p:nvSpPr>
            <p:spPr bwMode="auto">
              <a:xfrm>
                <a:off x="4628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2" name="Rectangle 866"/>
              <p:cNvSpPr>
                <a:spLocks noChangeArrowheads="1"/>
              </p:cNvSpPr>
              <p:nvPr/>
            </p:nvSpPr>
            <p:spPr bwMode="auto">
              <a:xfrm>
                <a:off x="4632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3" name="Rectangle 867"/>
              <p:cNvSpPr>
                <a:spLocks noChangeArrowheads="1"/>
              </p:cNvSpPr>
              <p:nvPr/>
            </p:nvSpPr>
            <p:spPr bwMode="auto">
              <a:xfrm>
                <a:off x="4638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4" name="Rectangle 868"/>
              <p:cNvSpPr>
                <a:spLocks noChangeArrowheads="1"/>
              </p:cNvSpPr>
              <p:nvPr/>
            </p:nvSpPr>
            <p:spPr bwMode="auto">
              <a:xfrm>
                <a:off x="4644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5" name="Rectangle 869"/>
              <p:cNvSpPr>
                <a:spLocks noChangeArrowheads="1"/>
              </p:cNvSpPr>
              <p:nvPr/>
            </p:nvSpPr>
            <p:spPr bwMode="auto">
              <a:xfrm>
                <a:off x="4651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6" name="Rectangle 870"/>
              <p:cNvSpPr>
                <a:spLocks noChangeArrowheads="1"/>
              </p:cNvSpPr>
              <p:nvPr/>
            </p:nvSpPr>
            <p:spPr bwMode="auto">
              <a:xfrm>
                <a:off x="4655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7" name="Rectangle 871"/>
              <p:cNvSpPr>
                <a:spLocks noChangeArrowheads="1"/>
              </p:cNvSpPr>
              <p:nvPr/>
            </p:nvSpPr>
            <p:spPr bwMode="auto">
              <a:xfrm>
                <a:off x="4661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8" name="Rectangle 872"/>
              <p:cNvSpPr>
                <a:spLocks noChangeArrowheads="1"/>
              </p:cNvSpPr>
              <p:nvPr/>
            </p:nvSpPr>
            <p:spPr bwMode="auto">
              <a:xfrm>
                <a:off x="4666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9" name="Rectangle 873"/>
              <p:cNvSpPr>
                <a:spLocks noChangeArrowheads="1"/>
              </p:cNvSpPr>
              <p:nvPr/>
            </p:nvSpPr>
            <p:spPr bwMode="auto">
              <a:xfrm>
                <a:off x="4672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0" name="Rectangle 874"/>
              <p:cNvSpPr>
                <a:spLocks noChangeArrowheads="1"/>
              </p:cNvSpPr>
              <p:nvPr/>
            </p:nvSpPr>
            <p:spPr bwMode="auto">
              <a:xfrm>
                <a:off x="4678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1" name="Rectangle 875"/>
              <p:cNvSpPr>
                <a:spLocks noChangeArrowheads="1"/>
              </p:cNvSpPr>
              <p:nvPr/>
            </p:nvSpPr>
            <p:spPr bwMode="auto">
              <a:xfrm>
                <a:off x="4685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2" name="Rectangle 876"/>
              <p:cNvSpPr>
                <a:spLocks noChangeArrowheads="1"/>
              </p:cNvSpPr>
              <p:nvPr/>
            </p:nvSpPr>
            <p:spPr bwMode="auto">
              <a:xfrm>
                <a:off x="4689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3" name="Rectangle 877"/>
              <p:cNvSpPr>
                <a:spLocks noChangeArrowheads="1"/>
              </p:cNvSpPr>
              <p:nvPr/>
            </p:nvSpPr>
            <p:spPr bwMode="auto">
              <a:xfrm>
                <a:off x="4696" y="3036"/>
                <a:ext cx="2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4" name="Rectangle 878"/>
              <p:cNvSpPr>
                <a:spLocks noChangeArrowheads="1"/>
              </p:cNvSpPr>
              <p:nvPr/>
            </p:nvSpPr>
            <p:spPr bwMode="auto">
              <a:xfrm>
                <a:off x="4700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5" name="Rectangle 879"/>
              <p:cNvSpPr>
                <a:spLocks noChangeArrowheads="1"/>
              </p:cNvSpPr>
              <p:nvPr/>
            </p:nvSpPr>
            <p:spPr bwMode="auto">
              <a:xfrm>
                <a:off x="4706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6" name="Rectangle 880"/>
              <p:cNvSpPr>
                <a:spLocks noChangeArrowheads="1"/>
              </p:cNvSpPr>
              <p:nvPr/>
            </p:nvSpPr>
            <p:spPr bwMode="auto">
              <a:xfrm>
                <a:off x="4712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7" name="Rectangle 881"/>
              <p:cNvSpPr>
                <a:spLocks noChangeArrowheads="1"/>
              </p:cNvSpPr>
              <p:nvPr/>
            </p:nvSpPr>
            <p:spPr bwMode="auto">
              <a:xfrm>
                <a:off x="4719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8" name="Rectangle 882"/>
              <p:cNvSpPr>
                <a:spLocks noChangeArrowheads="1"/>
              </p:cNvSpPr>
              <p:nvPr/>
            </p:nvSpPr>
            <p:spPr bwMode="auto">
              <a:xfrm>
                <a:off x="4723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9" name="Rectangle 883"/>
              <p:cNvSpPr>
                <a:spLocks noChangeArrowheads="1"/>
              </p:cNvSpPr>
              <p:nvPr/>
            </p:nvSpPr>
            <p:spPr bwMode="auto">
              <a:xfrm>
                <a:off x="4729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0" name="Rectangle 884"/>
              <p:cNvSpPr>
                <a:spLocks noChangeArrowheads="1"/>
              </p:cNvSpPr>
              <p:nvPr/>
            </p:nvSpPr>
            <p:spPr bwMode="auto">
              <a:xfrm>
                <a:off x="4734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1" name="Rectangle 885"/>
              <p:cNvSpPr>
                <a:spLocks noChangeArrowheads="1"/>
              </p:cNvSpPr>
              <p:nvPr/>
            </p:nvSpPr>
            <p:spPr bwMode="auto">
              <a:xfrm>
                <a:off x="4740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2" name="Rectangle 886"/>
              <p:cNvSpPr>
                <a:spLocks noChangeArrowheads="1"/>
              </p:cNvSpPr>
              <p:nvPr/>
            </p:nvSpPr>
            <p:spPr bwMode="auto">
              <a:xfrm>
                <a:off x="4746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3" name="Rectangle 887"/>
              <p:cNvSpPr>
                <a:spLocks noChangeArrowheads="1"/>
              </p:cNvSpPr>
              <p:nvPr/>
            </p:nvSpPr>
            <p:spPr bwMode="auto">
              <a:xfrm>
                <a:off x="4751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4" name="Rectangle 888"/>
              <p:cNvSpPr>
                <a:spLocks noChangeArrowheads="1"/>
              </p:cNvSpPr>
              <p:nvPr/>
            </p:nvSpPr>
            <p:spPr bwMode="auto">
              <a:xfrm>
                <a:off x="4758" y="3036"/>
                <a:ext cx="2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5" name="Rectangle 889"/>
              <p:cNvSpPr>
                <a:spLocks noChangeArrowheads="1"/>
              </p:cNvSpPr>
              <p:nvPr/>
            </p:nvSpPr>
            <p:spPr bwMode="auto">
              <a:xfrm>
                <a:off x="4763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6" name="Rectangle 890"/>
              <p:cNvSpPr>
                <a:spLocks noChangeArrowheads="1"/>
              </p:cNvSpPr>
              <p:nvPr/>
            </p:nvSpPr>
            <p:spPr bwMode="auto">
              <a:xfrm>
                <a:off x="4768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7" name="Rectangle 891"/>
              <p:cNvSpPr>
                <a:spLocks noChangeArrowheads="1"/>
              </p:cNvSpPr>
              <p:nvPr/>
            </p:nvSpPr>
            <p:spPr bwMode="auto">
              <a:xfrm>
                <a:off x="4774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8" name="Rectangle 892"/>
              <p:cNvSpPr>
                <a:spLocks noChangeArrowheads="1"/>
              </p:cNvSpPr>
              <p:nvPr/>
            </p:nvSpPr>
            <p:spPr bwMode="auto">
              <a:xfrm>
                <a:off x="4780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9" name="Rectangle 893"/>
              <p:cNvSpPr>
                <a:spLocks noChangeArrowheads="1"/>
              </p:cNvSpPr>
              <p:nvPr/>
            </p:nvSpPr>
            <p:spPr bwMode="auto">
              <a:xfrm>
                <a:off x="4786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0" name="Rectangle 894"/>
              <p:cNvSpPr>
                <a:spLocks noChangeArrowheads="1"/>
              </p:cNvSpPr>
              <p:nvPr/>
            </p:nvSpPr>
            <p:spPr bwMode="auto">
              <a:xfrm>
                <a:off x="4791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1" name="Rectangle 895"/>
              <p:cNvSpPr>
                <a:spLocks noChangeArrowheads="1"/>
              </p:cNvSpPr>
              <p:nvPr/>
            </p:nvSpPr>
            <p:spPr bwMode="auto">
              <a:xfrm>
                <a:off x="4797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2" name="Rectangle 896"/>
              <p:cNvSpPr>
                <a:spLocks noChangeArrowheads="1"/>
              </p:cNvSpPr>
              <p:nvPr/>
            </p:nvSpPr>
            <p:spPr bwMode="auto">
              <a:xfrm>
                <a:off x="4802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3" name="Rectangle 897"/>
              <p:cNvSpPr>
                <a:spLocks noChangeArrowheads="1"/>
              </p:cNvSpPr>
              <p:nvPr/>
            </p:nvSpPr>
            <p:spPr bwMode="auto">
              <a:xfrm>
                <a:off x="4808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4" name="Rectangle 898"/>
              <p:cNvSpPr>
                <a:spLocks noChangeArrowheads="1"/>
              </p:cNvSpPr>
              <p:nvPr/>
            </p:nvSpPr>
            <p:spPr bwMode="auto">
              <a:xfrm>
                <a:off x="4814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5" name="Rectangle 899"/>
              <p:cNvSpPr>
                <a:spLocks noChangeArrowheads="1"/>
              </p:cNvSpPr>
              <p:nvPr/>
            </p:nvSpPr>
            <p:spPr bwMode="auto">
              <a:xfrm>
                <a:off x="4819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6" name="Rectangle 900"/>
              <p:cNvSpPr>
                <a:spLocks noChangeArrowheads="1"/>
              </p:cNvSpPr>
              <p:nvPr/>
            </p:nvSpPr>
            <p:spPr bwMode="auto">
              <a:xfrm>
                <a:off x="4825" y="3036"/>
                <a:ext cx="3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7" name="Rectangle 901"/>
              <p:cNvSpPr>
                <a:spLocks noChangeArrowheads="1"/>
              </p:cNvSpPr>
              <p:nvPr/>
            </p:nvSpPr>
            <p:spPr bwMode="auto">
              <a:xfrm>
                <a:off x="4832" y="3036"/>
                <a:ext cx="2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8" name="Rectangle 902"/>
              <p:cNvSpPr>
                <a:spLocks noChangeArrowheads="1"/>
              </p:cNvSpPr>
              <p:nvPr/>
            </p:nvSpPr>
            <p:spPr bwMode="auto">
              <a:xfrm>
                <a:off x="4836" y="3036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9" name="Rectangle 903"/>
              <p:cNvSpPr>
                <a:spLocks noChangeArrowheads="1"/>
              </p:cNvSpPr>
              <p:nvPr/>
            </p:nvSpPr>
            <p:spPr bwMode="auto">
              <a:xfrm>
                <a:off x="4842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0" name="Rectangle 904"/>
              <p:cNvSpPr>
                <a:spLocks noChangeArrowheads="1"/>
              </p:cNvSpPr>
              <p:nvPr/>
            </p:nvSpPr>
            <p:spPr bwMode="auto">
              <a:xfrm>
                <a:off x="4848" y="3036"/>
                <a:ext cx="4" cy="16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1" name="Rectangle 905"/>
              <p:cNvSpPr>
                <a:spLocks noChangeArrowheads="1"/>
              </p:cNvSpPr>
              <p:nvPr/>
            </p:nvSpPr>
            <p:spPr bwMode="auto">
              <a:xfrm>
                <a:off x="4565" y="2759"/>
                <a:ext cx="254" cy="13"/>
              </a:xfrm>
              <a:prstGeom prst="rect">
                <a:avLst/>
              </a:prstGeom>
              <a:solidFill>
                <a:srgbClr val="80808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2" name="Rectangle 906"/>
              <p:cNvSpPr>
                <a:spLocks noChangeArrowheads="1"/>
              </p:cNvSpPr>
              <p:nvPr/>
            </p:nvSpPr>
            <p:spPr bwMode="auto">
              <a:xfrm>
                <a:off x="4497" y="2573"/>
                <a:ext cx="374" cy="181"/>
              </a:xfrm>
              <a:prstGeom prst="rect">
                <a:avLst/>
              </a:prstGeom>
              <a:solidFill>
                <a:srgbClr val="D9D9D9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3" name="Rectangle 907"/>
              <p:cNvSpPr>
                <a:spLocks noChangeArrowheads="1"/>
              </p:cNvSpPr>
              <p:nvPr/>
            </p:nvSpPr>
            <p:spPr bwMode="auto">
              <a:xfrm>
                <a:off x="4549" y="2729"/>
                <a:ext cx="61" cy="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4" name="Rectangle 908"/>
              <p:cNvSpPr>
                <a:spLocks noChangeArrowheads="1"/>
              </p:cNvSpPr>
              <p:nvPr/>
            </p:nvSpPr>
            <p:spPr bwMode="auto">
              <a:xfrm>
                <a:off x="4608" y="2762"/>
                <a:ext cx="11" cy="6"/>
              </a:xfrm>
              <a:prstGeom prst="rect">
                <a:avLst/>
              </a:prstGeom>
              <a:solidFill>
                <a:srgbClr val="404040"/>
              </a:solidFill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925" name="Group 1021"/>
              <p:cNvGrpSpPr>
                <a:grpSpLocks/>
              </p:cNvGrpSpPr>
              <p:nvPr/>
            </p:nvGrpSpPr>
            <p:grpSpPr bwMode="auto">
              <a:xfrm>
                <a:off x="4518" y="2586"/>
                <a:ext cx="334" cy="155"/>
                <a:chOff x="4518" y="2586"/>
                <a:chExt cx="334" cy="155"/>
              </a:xfrm>
            </p:grpSpPr>
            <p:grpSp>
              <p:nvGrpSpPr>
                <p:cNvPr id="40926" name="Group 1019"/>
                <p:cNvGrpSpPr>
                  <a:grpSpLocks/>
                </p:cNvGrpSpPr>
                <p:nvPr/>
              </p:nvGrpSpPr>
              <p:grpSpPr bwMode="auto">
                <a:xfrm>
                  <a:off x="4519" y="2586"/>
                  <a:ext cx="333" cy="148"/>
                  <a:chOff x="4519" y="2586"/>
                  <a:chExt cx="333" cy="148"/>
                </a:xfrm>
              </p:grpSpPr>
              <p:grpSp>
                <p:nvGrpSpPr>
                  <p:cNvPr id="40928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4519" y="2586"/>
                    <a:ext cx="333" cy="142"/>
                    <a:chOff x="4519" y="2586"/>
                    <a:chExt cx="333" cy="142"/>
                  </a:xfrm>
                </p:grpSpPr>
                <p:sp>
                  <p:nvSpPr>
                    <p:cNvPr id="41031" name="Rectangle 9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9" y="2586"/>
                      <a:ext cx="333" cy="142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1032" name="Group 9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0" y="2590"/>
                      <a:ext cx="313" cy="130"/>
                      <a:chOff x="4530" y="2590"/>
                      <a:chExt cx="313" cy="130"/>
                    </a:xfrm>
                  </p:grpSpPr>
                  <p:sp>
                    <p:nvSpPr>
                      <p:cNvPr id="41033" name="Rectangle 9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0" y="2590"/>
                        <a:ext cx="142" cy="10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34" name="Rectangle 9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76" y="2590"/>
                        <a:ext cx="167" cy="130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35" name="Rectangle 9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80" y="2596"/>
                        <a:ext cx="70" cy="32"/>
                      </a:xfrm>
                      <a:prstGeom prst="rect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36" name="Freeform 9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9" y="2596"/>
                        <a:ext cx="93" cy="93"/>
                      </a:xfrm>
                      <a:custGeom>
                        <a:avLst/>
                        <a:gdLst>
                          <a:gd name="T0" fmla="*/ 0 w 1487"/>
                          <a:gd name="T1" fmla="*/ 0 h 1850"/>
                          <a:gd name="T2" fmla="*/ 150 w 1487"/>
                          <a:gd name="T3" fmla="*/ 0 h 1850"/>
                          <a:gd name="T4" fmla="*/ 150 w 1487"/>
                          <a:gd name="T5" fmla="*/ 1775 h 1850"/>
                          <a:gd name="T6" fmla="*/ 189 w 1487"/>
                          <a:gd name="T7" fmla="*/ 1850 h 1850"/>
                          <a:gd name="T8" fmla="*/ 754 w 1487"/>
                          <a:gd name="T9" fmla="*/ 1850 h 1850"/>
                          <a:gd name="T10" fmla="*/ 816 w 1487"/>
                          <a:gd name="T11" fmla="*/ 1775 h 1850"/>
                          <a:gd name="T12" fmla="*/ 816 w 1487"/>
                          <a:gd name="T13" fmla="*/ 1219 h 1850"/>
                          <a:gd name="T14" fmla="*/ 882 w 1487"/>
                          <a:gd name="T15" fmla="*/ 1160 h 1850"/>
                          <a:gd name="T16" fmla="*/ 1487 w 1487"/>
                          <a:gd name="T17" fmla="*/ 1160 h 18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487" h="1850">
                            <a:moveTo>
                              <a:pt x="0" y="0"/>
                            </a:moveTo>
                            <a:lnTo>
                              <a:pt x="150" y="0"/>
                            </a:lnTo>
                            <a:lnTo>
                              <a:pt x="150" y="1775"/>
                            </a:lnTo>
                            <a:lnTo>
                              <a:pt x="189" y="1850"/>
                            </a:lnTo>
                            <a:lnTo>
                              <a:pt x="754" y="1850"/>
                            </a:lnTo>
                            <a:lnTo>
                              <a:pt x="816" y="1775"/>
                            </a:lnTo>
                            <a:lnTo>
                              <a:pt x="816" y="1219"/>
                            </a:lnTo>
                            <a:lnTo>
                              <a:pt x="882" y="1160"/>
                            </a:lnTo>
                            <a:lnTo>
                              <a:pt x="1487" y="116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37" name="Rectangle 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1" y="2695"/>
                        <a:ext cx="141" cy="25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929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4531" y="2606"/>
                    <a:ext cx="140" cy="86"/>
                    <a:chOff x="4531" y="2606"/>
                    <a:chExt cx="140" cy="86"/>
                  </a:xfrm>
                </p:grpSpPr>
                <p:grpSp>
                  <p:nvGrpSpPr>
                    <p:cNvPr id="41005" name="Group 9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1" y="2606"/>
                      <a:ext cx="140" cy="86"/>
                      <a:chOff x="4531" y="2606"/>
                      <a:chExt cx="140" cy="86"/>
                    </a:xfrm>
                  </p:grpSpPr>
                  <p:sp>
                    <p:nvSpPr>
                      <p:cNvPr id="41007" name="Rectangle 9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1" y="2606"/>
                        <a:ext cx="140" cy="86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08" name="Line 9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9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09" name="Line 9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0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0" name="Line 9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60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1" name="Line 9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5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2" name="Line 9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6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3" name="Line 9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27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4" name="Line 9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73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5" name="Line 9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84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6" name="Line 9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95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7" name="Line 9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41" y="2607"/>
                        <a:ext cx="1" cy="85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8" name="Line 9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52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19" name="Line 9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62" y="2606"/>
                        <a:ext cx="1" cy="8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0" name="Line 9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2" y="2613"/>
                        <a:ext cx="139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1" name="Line 9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31" y="2621"/>
                        <a:ext cx="140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2" name="Line 9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2" y="2628"/>
                        <a:ext cx="139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3" name="Line 9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2" y="2635"/>
                        <a:ext cx="139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4" name="Line 9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31" y="2643"/>
                        <a:ext cx="140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5" name="Line 9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2" y="2651"/>
                        <a:ext cx="139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6" name="Line 9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2" y="2658"/>
                        <a:ext cx="139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7" name="Line 9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31" y="2666"/>
                        <a:ext cx="140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8" name="Line 9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1" y="2673"/>
                        <a:ext cx="140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29" name="Line 9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32" y="2680"/>
                        <a:ext cx="139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030" name="Line 9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31" y="2688"/>
                        <a:ext cx="140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1006" name="Freeform 942"/>
                    <p:cNvSpPr>
                      <a:spLocks/>
                    </p:cNvSpPr>
                    <p:nvPr/>
                  </p:nvSpPr>
                  <p:spPr bwMode="auto">
                    <a:xfrm>
                      <a:off x="4532" y="2655"/>
                      <a:ext cx="138" cy="16"/>
                    </a:xfrm>
                    <a:custGeom>
                      <a:avLst/>
                      <a:gdLst>
                        <a:gd name="T0" fmla="*/ 2122 w 2221"/>
                        <a:gd name="T1" fmla="*/ 244 h 325"/>
                        <a:gd name="T2" fmla="*/ 2068 w 2221"/>
                        <a:gd name="T3" fmla="*/ 303 h 325"/>
                        <a:gd name="T4" fmla="*/ 2005 w 2221"/>
                        <a:gd name="T5" fmla="*/ 310 h 325"/>
                        <a:gd name="T6" fmla="*/ 1950 w 2221"/>
                        <a:gd name="T7" fmla="*/ 271 h 325"/>
                        <a:gd name="T8" fmla="*/ 1828 w 2221"/>
                        <a:gd name="T9" fmla="*/ 52 h 325"/>
                        <a:gd name="T10" fmla="*/ 1780 w 2221"/>
                        <a:gd name="T11" fmla="*/ 9 h 325"/>
                        <a:gd name="T12" fmla="*/ 1724 w 2221"/>
                        <a:gd name="T13" fmla="*/ 9 h 325"/>
                        <a:gd name="T14" fmla="*/ 1678 w 2221"/>
                        <a:gd name="T15" fmla="*/ 57 h 325"/>
                        <a:gd name="T16" fmla="*/ 1556 w 2221"/>
                        <a:gd name="T17" fmla="*/ 271 h 325"/>
                        <a:gd name="T18" fmla="*/ 1506 w 2221"/>
                        <a:gd name="T19" fmla="*/ 310 h 325"/>
                        <a:gd name="T20" fmla="*/ 1434 w 2221"/>
                        <a:gd name="T21" fmla="*/ 305 h 325"/>
                        <a:gd name="T22" fmla="*/ 1389 w 2221"/>
                        <a:gd name="T23" fmla="*/ 244 h 325"/>
                        <a:gd name="T24" fmla="*/ 1284 w 2221"/>
                        <a:gd name="T25" fmla="*/ 33 h 325"/>
                        <a:gd name="T26" fmla="*/ 1228 w 2221"/>
                        <a:gd name="T27" fmla="*/ 5 h 325"/>
                        <a:gd name="T28" fmla="*/ 1173 w 2221"/>
                        <a:gd name="T29" fmla="*/ 31 h 325"/>
                        <a:gd name="T30" fmla="*/ 1056 w 2221"/>
                        <a:gd name="T31" fmla="*/ 239 h 325"/>
                        <a:gd name="T32" fmla="*/ 1006 w 2221"/>
                        <a:gd name="T33" fmla="*/ 300 h 325"/>
                        <a:gd name="T34" fmla="*/ 934 w 2221"/>
                        <a:gd name="T35" fmla="*/ 316 h 325"/>
                        <a:gd name="T36" fmla="*/ 879 w 2221"/>
                        <a:gd name="T37" fmla="*/ 277 h 325"/>
                        <a:gd name="T38" fmla="*/ 842 w 2221"/>
                        <a:gd name="T39" fmla="*/ 223 h 325"/>
                        <a:gd name="T40" fmla="*/ 740 w 2221"/>
                        <a:gd name="T41" fmla="*/ 31 h 325"/>
                        <a:gd name="T42" fmla="*/ 673 w 2221"/>
                        <a:gd name="T43" fmla="*/ 0 h 325"/>
                        <a:gd name="T44" fmla="*/ 612 w 2221"/>
                        <a:gd name="T45" fmla="*/ 31 h 325"/>
                        <a:gd name="T46" fmla="*/ 502 w 2221"/>
                        <a:gd name="T47" fmla="*/ 217 h 325"/>
                        <a:gd name="T48" fmla="*/ 464 w 2221"/>
                        <a:gd name="T49" fmla="*/ 284 h 325"/>
                        <a:gd name="T50" fmla="*/ 409 w 2221"/>
                        <a:gd name="T51" fmla="*/ 325 h 325"/>
                        <a:gd name="T52" fmla="*/ 346 w 2221"/>
                        <a:gd name="T53" fmla="*/ 314 h 325"/>
                        <a:gd name="T54" fmla="*/ 296 w 2221"/>
                        <a:gd name="T55" fmla="*/ 260 h 325"/>
                        <a:gd name="T56" fmla="*/ 186 w 2221"/>
                        <a:gd name="T57" fmla="*/ 63 h 325"/>
                        <a:gd name="T58" fmla="*/ 119 w 2221"/>
                        <a:gd name="T59" fmla="*/ 14 h 325"/>
                        <a:gd name="T60" fmla="*/ 50 w 2221"/>
                        <a:gd name="T61" fmla="*/ 36 h 325"/>
                        <a:gd name="T62" fmla="*/ 0 w 2221"/>
                        <a:gd name="T63" fmla="*/ 142 h 3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221" h="325">
                          <a:moveTo>
                            <a:pt x="2221" y="103"/>
                          </a:moveTo>
                          <a:lnTo>
                            <a:pt x="2122" y="244"/>
                          </a:lnTo>
                          <a:lnTo>
                            <a:pt x="2096" y="272"/>
                          </a:lnTo>
                          <a:lnTo>
                            <a:pt x="2068" y="303"/>
                          </a:lnTo>
                          <a:lnTo>
                            <a:pt x="2033" y="314"/>
                          </a:lnTo>
                          <a:lnTo>
                            <a:pt x="2005" y="310"/>
                          </a:lnTo>
                          <a:lnTo>
                            <a:pt x="1978" y="300"/>
                          </a:lnTo>
                          <a:lnTo>
                            <a:pt x="1950" y="271"/>
                          </a:lnTo>
                          <a:lnTo>
                            <a:pt x="1928" y="235"/>
                          </a:lnTo>
                          <a:lnTo>
                            <a:pt x="1828" y="52"/>
                          </a:lnTo>
                          <a:lnTo>
                            <a:pt x="1806" y="27"/>
                          </a:lnTo>
                          <a:lnTo>
                            <a:pt x="1780" y="9"/>
                          </a:lnTo>
                          <a:lnTo>
                            <a:pt x="1751" y="3"/>
                          </a:lnTo>
                          <a:lnTo>
                            <a:pt x="1724" y="9"/>
                          </a:lnTo>
                          <a:lnTo>
                            <a:pt x="1696" y="31"/>
                          </a:lnTo>
                          <a:lnTo>
                            <a:pt x="1678" y="57"/>
                          </a:lnTo>
                          <a:lnTo>
                            <a:pt x="1573" y="244"/>
                          </a:lnTo>
                          <a:lnTo>
                            <a:pt x="1556" y="271"/>
                          </a:lnTo>
                          <a:lnTo>
                            <a:pt x="1540" y="293"/>
                          </a:lnTo>
                          <a:lnTo>
                            <a:pt x="1506" y="310"/>
                          </a:lnTo>
                          <a:lnTo>
                            <a:pt x="1469" y="316"/>
                          </a:lnTo>
                          <a:lnTo>
                            <a:pt x="1434" y="305"/>
                          </a:lnTo>
                          <a:lnTo>
                            <a:pt x="1406" y="277"/>
                          </a:lnTo>
                          <a:lnTo>
                            <a:pt x="1389" y="244"/>
                          </a:lnTo>
                          <a:lnTo>
                            <a:pt x="1306" y="63"/>
                          </a:lnTo>
                          <a:lnTo>
                            <a:pt x="1284" y="33"/>
                          </a:lnTo>
                          <a:lnTo>
                            <a:pt x="1262" y="14"/>
                          </a:lnTo>
                          <a:lnTo>
                            <a:pt x="1228" y="5"/>
                          </a:lnTo>
                          <a:lnTo>
                            <a:pt x="1200" y="10"/>
                          </a:lnTo>
                          <a:lnTo>
                            <a:pt x="1173" y="31"/>
                          </a:lnTo>
                          <a:lnTo>
                            <a:pt x="1151" y="63"/>
                          </a:lnTo>
                          <a:lnTo>
                            <a:pt x="1056" y="239"/>
                          </a:lnTo>
                          <a:lnTo>
                            <a:pt x="1039" y="267"/>
                          </a:lnTo>
                          <a:lnTo>
                            <a:pt x="1006" y="300"/>
                          </a:lnTo>
                          <a:lnTo>
                            <a:pt x="973" y="316"/>
                          </a:lnTo>
                          <a:lnTo>
                            <a:pt x="934" y="316"/>
                          </a:lnTo>
                          <a:lnTo>
                            <a:pt x="901" y="303"/>
                          </a:lnTo>
                          <a:lnTo>
                            <a:pt x="879" y="277"/>
                          </a:lnTo>
                          <a:lnTo>
                            <a:pt x="857" y="251"/>
                          </a:lnTo>
                          <a:lnTo>
                            <a:pt x="842" y="223"/>
                          </a:lnTo>
                          <a:lnTo>
                            <a:pt x="757" y="63"/>
                          </a:lnTo>
                          <a:lnTo>
                            <a:pt x="740" y="31"/>
                          </a:lnTo>
                          <a:lnTo>
                            <a:pt x="709" y="9"/>
                          </a:lnTo>
                          <a:lnTo>
                            <a:pt x="673" y="0"/>
                          </a:lnTo>
                          <a:lnTo>
                            <a:pt x="636" y="9"/>
                          </a:lnTo>
                          <a:lnTo>
                            <a:pt x="612" y="31"/>
                          </a:lnTo>
                          <a:lnTo>
                            <a:pt x="592" y="59"/>
                          </a:lnTo>
                          <a:lnTo>
                            <a:pt x="502" y="217"/>
                          </a:lnTo>
                          <a:lnTo>
                            <a:pt x="485" y="255"/>
                          </a:lnTo>
                          <a:lnTo>
                            <a:pt x="464" y="284"/>
                          </a:lnTo>
                          <a:lnTo>
                            <a:pt x="440" y="305"/>
                          </a:lnTo>
                          <a:lnTo>
                            <a:pt x="409" y="325"/>
                          </a:lnTo>
                          <a:lnTo>
                            <a:pt x="373" y="325"/>
                          </a:lnTo>
                          <a:lnTo>
                            <a:pt x="346" y="314"/>
                          </a:lnTo>
                          <a:lnTo>
                            <a:pt x="318" y="289"/>
                          </a:lnTo>
                          <a:lnTo>
                            <a:pt x="296" y="260"/>
                          </a:lnTo>
                          <a:lnTo>
                            <a:pt x="270" y="212"/>
                          </a:lnTo>
                          <a:lnTo>
                            <a:pt x="186" y="63"/>
                          </a:lnTo>
                          <a:lnTo>
                            <a:pt x="157" y="31"/>
                          </a:lnTo>
                          <a:lnTo>
                            <a:pt x="119" y="14"/>
                          </a:lnTo>
                          <a:lnTo>
                            <a:pt x="80" y="17"/>
                          </a:lnTo>
                          <a:lnTo>
                            <a:pt x="50" y="36"/>
                          </a:lnTo>
                          <a:lnTo>
                            <a:pt x="24" y="68"/>
                          </a:lnTo>
                          <a:lnTo>
                            <a:pt x="0" y="142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0930" name="Rectangle 944"/>
                  <p:cNvSpPr>
                    <a:spLocks noChangeArrowheads="1"/>
                  </p:cNvSpPr>
                  <p:nvPr/>
                </p:nvSpPr>
                <p:spPr bwMode="auto">
                  <a:xfrm>
                    <a:off x="4683" y="2630"/>
                    <a:ext cx="7" cy="6"/>
                  </a:xfrm>
                  <a:prstGeom prst="rect">
                    <a:avLst/>
                  </a:prstGeom>
                  <a:solidFill>
                    <a:srgbClr val="000099"/>
                  </a:solidFill>
                  <a:ln w="1588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31" name="Rectangle 945"/>
                  <p:cNvSpPr>
                    <a:spLocks noChangeArrowheads="1"/>
                  </p:cNvSpPr>
                  <p:nvPr/>
                </p:nvSpPr>
                <p:spPr bwMode="auto">
                  <a:xfrm>
                    <a:off x="4697" y="2630"/>
                    <a:ext cx="8" cy="6"/>
                  </a:xfrm>
                  <a:prstGeom prst="rect">
                    <a:avLst/>
                  </a:prstGeom>
                  <a:solidFill>
                    <a:srgbClr val="000099"/>
                  </a:solidFill>
                  <a:ln w="1588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32" name="Rectangle 946"/>
                  <p:cNvSpPr>
                    <a:spLocks noChangeArrowheads="1"/>
                  </p:cNvSpPr>
                  <p:nvPr/>
                </p:nvSpPr>
                <p:spPr bwMode="auto">
                  <a:xfrm>
                    <a:off x="4711" y="2630"/>
                    <a:ext cx="7" cy="6"/>
                  </a:xfrm>
                  <a:prstGeom prst="rect">
                    <a:avLst/>
                  </a:prstGeom>
                  <a:solidFill>
                    <a:srgbClr val="000099"/>
                  </a:solidFill>
                  <a:ln w="1588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33" name="Rectangle 947"/>
                  <p:cNvSpPr>
                    <a:spLocks noChangeArrowheads="1"/>
                  </p:cNvSpPr>
                  <p:nvPr/>
                </p:nvSpPr>
                <p:spPr bwMode="auto">
                  <a:xfrm>
                    <a:off x="4724" y="2630"/>
                    <a:ext cx="7" cy="6"/>
                  </a:xfrm>
                  <a:prstGeom prst="rect">
                    <a:avLst/>
                  </a:prstGeom>
                  <a:solidFill>
                    <a:srgbClr val="000099"/>
                  </a:solidFill>
                  <a:ln w="1588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34" name="Rectangle 948"/>
                  <p:cNvSpPr>
                    <a:spLocks noChangeArrowheads="1"/>
                  </p:cNvSpPr>
                  <p:nvPr/>
                </p:nvSpPr>
                <p:spPr bwMode="auto">
                  <a:xfrm>
                    <a:off x="4737" y="2630"/>
                    <a:ext cx="8" cy="6"/>
                  </a:xfrm>
                  <a:prstGeom prst="rect">
                    <a:avLst/>
                  </a:prstGeom>
                  <a:solidFill>
                    <a:srgbClr val="000099"/>
                  </a:solidFill>
                  <a:ln w="1588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0935" name="Group 952"/>
                  <p:cNvGrpSpPr>
                    <a:grpSpLocks/>
                  </p:cNvGrpSpPr>
                  <p:nvPr/>
                </p:nvGrpSpPr>
                <p:grpSpPr bwMode="auto">
                  <a:xfrm>
                    <a:off x="4696" y="2652"/>
                    <a:ext cx="23" cy="18"/>
                    <a:chOff x="4696" y="2652"/>
                    <a:chExt cx="23" cy="18"/>
                  </a:xfrm>
                </p:grpSpPr>
                <p:sp>
                  <p:nvSpPr>
                    <p:cNvPr id="41002" name="Rectangle 9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6" y="2652"/>
                      <a:ext cx="23" cy="18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03" name="Oval 9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8" y="2654"/>
                      <a:ext cx="18" cy="14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04" name="Oval 9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5" y="2660"/>
                      <a:ext cx="4" cy="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36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4733" y="2652"/>
                    <a:ext cx="22" cy="18"/>
                    <a:chOff x="4733" y="2652"/>
                    <a:chExt cx="22" cy="18"/>
                  </a:xfrm>
                </p:grpSpPr>
                <p:sp>
                  <p:nvSpPr>
                    <p:cNvPr id="40999" name="Rectangle 9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3" y="2652"/>
                      <a:ext cx="22" cy="18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00" name="Oval 9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5" y="2654"/>
                      <a:ext cx="18" cy="14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01" name="Oval 9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2" y="2660"/>
                      <a:ext cx="4" cy="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37" name="Group 964"/>
                  <p:cNvGrpSpPr>
                    <a:grpSpLocks/>
                  </p:cNvGrpSpPr>
                  <p:nvPr/>
                </p:nvGrpSpPr>
                <p:grpSpPr bwMode="auto">
                  <a:xfrm>
                    <a:off x="4683" y="2600"/>
                    <a:ext cx="62" cy="26"/>
                    <a:chOff x="4683" y="2600"/>
                    <a:chExt cx="62" cy="26"/>
                  </a:xfrm>
                </p:grpSpPr>
                <p:sp>
                  <p:nvSpPr>
                    <p:cNvPr id="40992" name="Rectangle 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3" y="2600"/>
                      <a:ext cx="7" cy="6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93" name="Rectangl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3" y="2610"/>
                      <a:ext cx="7" cy="6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94" name="Rectangle 9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3" y="2620"/>
                      <a:ext cx="7" cy="6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95" name="Rectangle 9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7" y="2620"/>
                      <a:ext cx="8" cy="6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96" name="Rectangle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1" y="2620"/>
                      <a:ext cx="7" cy="6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97" name="Rectangle 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4" y="2620"/>
                      <a:ext cx="7" cy="6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98" name="Rectangle 9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7" y="2620"/>
                      <a:ext cx="8" cy="6"/>
                    </a:xfrm>
                    <a:prstGeom prst="rect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38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4697" y="2606"/>
                    <a:ext cx="50" cy="12"/>
                    <a:chOff x="4697" y="2606"/>
                    <a:chExt cx="50" cy="12"/>
                  </a:xfrm>
                </p:grpSpPr>
                <p:grpSp>
                  <p:nvGrpSpPr>
                    <p:cNvPr id="40986" name="Group 9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7" y="2606"/>
                      <a:ext cx="17" cy="12"/>
                      <a:chOff x="4697" y="2606"/>
                      <a:chExt cx="17" cy="12"/>
                    </a:xfrm>
                  </p:grpSpPr>
                  <p:sp>
                    <p:nvSpPr>
                      <p:cNvPr id="40990" name="Oval 9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7" y="2606"/>
                        <a:ext cx="17" cy="12"/>
                      </a:xfrm>
                      <a:prstGeom prst="ellipse">
                        <a:avLst/>
                      </a:prstGeom>
                      <a:solidFill>
                        <a:srgbClr val="000066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991" name="Freeform 9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00" y="2607"/>
                        <a:ext cx="6" cy="6"/>
                      </a:xfrm>
                      <a:custGeom>
                        <a:avLst/>
                        <a:gdLst>
                          <a:gd name="T0" fmla="*/ 22 w 103"/>
                          <a:gd name="T1" fmla="*/ 0 h 122"/>
                          <a:gd name="T2" fmla="*/ 103 w 103"/>
                          <a:gd name="T3" fmla="*/ 106 h 122"/>
                          <a:gd name="T4" fmla="*/ 73 w 103"/>
                          <a:gd name="T5" fmla="*/ 122 h 122"/>
                          <a:gd name="T6" fmla="*/ 0 w 103"/>
                          <a:gd name="T7" fmla="*/ 18 h 122"/>
                          <a:gd name="T8" fmla="*/ 22 w 103"/>
                          <a:gd name="T9" fmla="*/ 0 h 1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03" h="122">
                            <a:moveTo>
                              <a:pt x="22" y="0"/>
                            </a:moveTo>
                            <a:lnTo>
                              <a:pt x="103" y="106"/>
                            </a:lnTo>
                            <a:lnTo>
                              <a:pt x="73" y="122"/>
                            </a:lnTo>
                            <a:lnTo>
                              <a:pt x="0" y="18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0987" name="Group 9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30" y="2606"/>
                      <a:ext cx="17" cy="12"/>
                      <a:chOff x="4730" y="2606"/>
                      <a:chExt cx="17" cy="12"/>
                    </a:xfrm>
                  </p:grpSpPr>
                  <p:sp>
                    <p:nvSpPr>
                      <p:cNvPr id="40988" name="Oval 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30" y="2606"/>
                        <a:ext cx="17" cy="12"/>
                      </a:xfrm>
                      <a:prstGeom prst="ellipse">
                        <a:avLst/>
                      </a:prstGeom>
                      <a:solidFill>
                        <a:srgbClr val="000066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989" name="Freeform 9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3" y="2607"/>
                        <a:ext cx="6" cy="6"/>
                      </a:xfrm>
                      <a:custGeom>
                        <a:avLst/>
                        <a:gdLst>
                          <a:gd name="T0" fmla="*/ 22 w 102"/>
                          <a:gd name="T1" fmla="*/ 0 h 122"/>
                          <a:gd name="T2" fmla="*/ 102 w 102"/>
                          <a:gd name="T3" fmla="*/ 106 h 122"/>
                          <a:gd name="T4" fmla="*/ 73 w 102"/>
                          <a:gd name="T5" fmla="*/ 122 h 122"/>
                          <a:gd name="T6" fmla="*/ 0 w 102"/>
                          <a:gd name="T7" fmla="*/ 18 h 122"/>
                          <a:gd name="T8" fmla="*/ 22 w 102"/>
                          <a:gd name="T9" fmla="*/ 0 h 1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02" h="122">
                            <a:moveTo>
                              <a:pt x="22" y="0"/>
                            </a:moveTo>
                            <a:lnTo>
                              <a:pt x="102" y="106"/>
                            </a:lnTo>
                            <a:lnTo>
                              <a:pt x="73" y="122"/>
                            </a:lnTo>
                            <a:lnTo>
                              <a:pt x="0" y="18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939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4761" y="2605"/>
                    <a:ext cx="16" cy="13"/>
                    <a:chOff x="4761" y="2605"/>
                    <a:chExt cx="16" cy="13"/>
                  </a:xfrm>
                </p:grpSpPr>
                <p:sp>
                  <p:nvSpPr>
                    <p:cNvPr id="40984" name="Oval 9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1" y="2605"/>
                      <a:ext cx="16" cy="13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85" name="Freeform 973"/>
                    <p:cNvSpPr>
                      <a:spLocks/>
                    </p:cNvSpPr>
                    <p:nvPr/>
                  </p:nvSpPr>
                  <p:spPr bwMode="auto">
                    <a:xfrm>
                      <a:off x="4764" y="2606"/>
                      <a:ext cx="6" cy="6"/>
                    </a:xfrm>
                    <a:custGeom>
                      <a:avLst/>
                      <a:gdLst>
                        <a:gd name="T0" fmla="*/ 22 w 102"/>
                        <a:gd name="T1" fmla="*/ 0 h 122"/>
                        <a:gd name="T2" fmla="*/ 102 w 102"/>
                        <a:gd name="T3" fmla="*/ 106 h 122"/>
                        <a:gd name="T4" fmla="*/ 73 w 102"/>
                        <a:gd name="T5" fmla="*/ 122 h 122"/>
                        <a:gd name="T6" fmla="*/ 0 w 102"/>
                        <a:gd name="T7" fmla="*/ 18 h 122"/>
                        <a:gd name="T8" fmla="*/ 22 w 102"/>
                        <a:gd name="T9" fmla="*/ 0 h 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2" h="122">
                          <a:moveTo>
                            <a:pt x="22" y="0"/>
                          </a:moveTo>
                          <a:lnTo>
                            <a:pt x="102" y="106"/>
                          </a:lnTo>
                          <a:lnTo>
                            <a:pt x="73" y="122"/>
                          </a:lnTo>
                          <a:lnTo>
                            <a:pt x="0" y="18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40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4793" y="2604"/>
                    <a:ext cx="16" cy="13"/>
                    <a:chOff x="4793" y="2604"/>
                    <a:chExt cx="16" cy="13"/>
                  </a:xfrm>
                </p:grpSpPr>
                <p:sp>
                  <p:nvSpPr>
                    <p:cNvPr id="40982" name="Oval 9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3" y="2604"/>
                      <a:ext cx="16" cy="13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83" name="Freeform 976"/>
                    <p:cNvSpPr>
                      <a:spLocks/>
                    </p:cNvSpPr>
                    <p:nvPr/>
                  </p:nvSpPr>
                  <p:spPr bwMode="auto">
                    <a:xfrm>
                      <a:off x="4796" y="2605"/>
                      <a:ext cx="6" cy="7"/>
                    </a:xfrm>
                    <a:custGeom>
                      <a:avLst/>
                      <a:gdLst>
                        <a:gd name="T0" fmla="*/ 22 w 102"/>
                        <a:gd name="T1" fmla="*/ 0 h 121"/>
                        <a:gd name="T2" fmla="*/ 102 w 102"/>
                        <a:gd name="T3" fmla="*/ 105 h 121"/>
                        <a:gd name="T4" fmla="*/ 73 w 102"/>
                        <a:gd name="T5" fmla="*/ 121 h 121"/>
                        <a:gd name="T6" fmla="*/ 0 w 102"/>
                        <a:gd name="T7" fmla="*/ 18 h 121"/>
                        <a:gd name="T8" fmla="*/ 22 w 102"/>
                        <a:gd name="T9" fmla="*/ 0 h 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2" h="121">
                          <a:moveTo>
                            <a:pt x="22" y="0"/>
                          </a:moveTo>
                          <a:lnTo>
                            <a:pt x="102" y="105"/>
                          </a:lnTo>
                          <a:lnTo>
                            <a:pt x="73" y="121"/>
                          </a:lnTo>
                          <a:lnTo>
                            <a:pt x="0" y="18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41" name="Group 980"/>
                  <p:cNvGrpSpPr>
                    <a:grpSpLocks/>
                  </p:cNvGrpSpPr>
                  <p:nvPr/>
                </p:nvGrpSpPr>
                <p:grpSpPr bwMode="auto">
                  <a:xfrm>
                    <a:off x="4782" y="2633"/>
                    <a:ext cx="17" cy="14"/>
                    <a:chOff x="4782" y="2633"/>
                    <a:chExt cx="17" cy="14"/>
                  </a:xfrm>
                </p:grpSpPr>
                <p:sp>
                  <p:nvSpPr>
                    <p:cNvPr id="40980" name="Oval 9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2" y="2633"/>
                      <a:ext cx="17" cy="14"/>
                    </a:xfrm>
                    <a:prstGeom prst="ellipse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81" name="Oval 9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4" y="2634"/>
                      <a:ext cx="14" cy="11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42" name="Group 984"/>
                  <p:cNvGrpSpPr>
                    <a:grpSpLocks/>
                  </p:cNvGrpSpPr>
                  <p:nvPr/>
                </p:nvGrpSpPr>
                <p:grpSpPr bwMode="auto">
                  <a:xfrm>
                    <a:off x="4760" y="2656"/>
                    <a:ext cx="38" cy="29"/>
                    <a:chOff x="4760" y="2656"/>
                    <a:chExt cx="38" cy="29"/>
                  </a:xfrm>
                </p:grpSpPr>
                <p:sp>
                  <p:nvSpPr>
                    <p:cNvPr id="40977" name="Oval 9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0" y="2656"/>
                      <a:ext cx="38" cy="29"/>
                    </a:xfrm>
                    <a:prstGeom prst="ellipse">
                      <a:avLst/>
                    </a:prstGeom>
                    <a:solidFill>
                      <a:srgbClr val="000099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78" name="Oval 9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8" y="2662"/>
                      <a:ext cx="22" cy="17"/>
                    </a:xfrm>
                    <a:prstGeom prst="ellipse">
                      <a:avLst/>
                    </a:prstGeom>
                    <a:solidFill>
                      <a:srgbClr val="20100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79" name="Oval 9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0" y="2664"/>
                      <a:ext cx="18" cy="13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43" name="Group 987"/>
                  <p:cNvGrpSpPr>
                    <a:grpSpLocks/>
                  </p:cNvGrpSpPr>
                  <p:nvPr/>
                </p:nvGrpSpPr>
                <p:grpSpPr bwMode="auto">
                  <a:xfrm>
                    <a:off x="4713" y="2675"/>
                    <a:ext cx="8" cy="11"/>
                    <a:chOff x="4713" y="2675"/>
                    <a:chExt cx="8" cy="11"/>
                  </a:xfrm>
                </p:grpSpPr>
                <p:sp>
                  <p:nvSpPr>
                    <p:cNvPr id="40975" name="Freeform 985"/>
                    <p:cNvSpPr>
                      <a:spLocks/>
                    </p:cNvSpPr>
                    <p:nvPr/>
                  </p:nvSpPr>
                  <p:spPr bwMode="auto">
                    <a:xfrm>
                      <a:off x="4713" y="2675"/>
                      <a:ext cx="8" cy="4"/>
                    </a:xfrm>
                    <a:custGeom>
                      <a:avLst/>
                      <a:gdLst>
                        <a:gd name="T0" fmla="*/ 136 w 136"/>
                        <a:gd name="T1" fmla="*/ 91 h 92"/>
                        <a:gd name="T2" fmla="*/ 68 w 136"/>
                        <a:gd name="T3" fmla="*/ 0 h 92"/>
                        <a:gd name="T4" fmla="*/ 1 w 136"/>
                        <a:gd name="T5" fmla="*/ 91 h 92"/>
                        <a:gd name="T6" fmla="*/ 1 w 136"/>
                        <a:gd name="T7" fmla="*/ 92 h 92"/>
                        <a:gd name="T8" fmla="*/ 68 w 136"/>
                        <a:gd name="T9" fmla="*/ 91 h 92"/>
                        <a:gd name="T10" fmla="*/ 136 w 136"/>
                        <a:gd name="T11" fmla="*/ 91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36" h="92">
                          <a:moveTo>
                            <a:pt x="136" y="91"/>
                          </a:moveTo>
                          <a:cubicBezTo>
                            <a:pt x="136" y="40"/>
                            <a:pt x="105" y="0"/>
                            <a:pt x="68" y="0"/>
                          </a:cubicBezTo>
                          <a:cubicBezTo>
                            <a:pt x="31" y="0"/>
                            <a:pt x="1" y="40"/>
                            <a:pt x="1" y="91"/>
                          </a:cubicBezTo>
                          <a:cubicBezTo>
                            <a:pt x="0" y="91"/>
                            <a:pt x="1" y="92"/>
                            <a:pt x="1" y="92"/>
                          </a:cubicBezTo>
                          <a:lnTo>
                            <a:pt x="68" y="91"/>
                          </a:lnTo>
                          <a:lnTo>
                            <a:pt x="136" y="91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76" name="Freeform 986"/>
                    <p:cNvSpPr>
                      <a:spLocks/>
                    </p:cNvSpPr>
                    <p:nvPr/>
                  </p:nvSpPr>
                  <p:spPr bwMode="auto">
                    <a:xfrm>
                      <a:off x="4713" y="2682"/>
                      <a:ext cx="8" cy="4"/>
                    </a:xfrm>
                    <a:custGeom>
                      <a:avLst/>
                      <a:gdLst>
                        <a:gd name="T0" fmla="*/ 0 w 135"/>
                        <a:gd name="T1" fmla="*/ 3 h 96"/>
                        <a:gd name="T2" fmla="*/ 0 w 135"/>
                        <a:gd name="T3" fmla="*/ 4 h 96"/>
                        <a:gd name="T4" fmla="*/ 67 w 135"/>
                        <a:gd name="T5" fmla="*/ 96 h 96"/>
                        <a:gd name="T6" fmla="*/ 135 w 135"/>
                        <a:gd name="T7" fmla="*/ 4 h 96"/>
                        <a:gd name="T8" fmla="*/ 134 w 135"/>
                        <a:gd name="T9" fmla="*/ 0 h 96"/>
                        <a:gd name="T10" fmla="*/ 67 w 135"/>
                        <a:gd name="T11" fmla="*/ 4 h 96"/>
                        <a:gd name="T12" fmla="*/ 0 w 135"/>
                        <a:gd name="T13" fmla="*/ 3 h 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5" h="96">
                          <a:moveTo>
                            <a:pt x="0" y="3"/>
                          </a:moveTo>
                          <a:cubicBezTo>
                            <a:pt x="0" y="3"/>
                            <a:pt x="0" y="4"/>
                            <a:pt x="0" y="4"/>
                          </a:cubicBezTo>
                          <a:cubicBezTo>
                            <a:pt x="0" y="55"/>
                            <a:pt x="30" y="96"/>
                            <a:pt x="67" y="96"/>
                          </a:cubicBezTo>
                          <a:cubicBezTo>
                            <a:pt x="104" y="96"/>
                            <a:pt x="135" y="55"/>
                            <a:pt x="135" y="4"/>
                          </a:cubicBezTo>
                          <a:cubicBezTo>
                            <a:pt x="135" y="3"/>
                            <a:pt x="134" y="2"/>
                            <a:pt x="134" y="0"/>
                          </a:cubicBezTo>
                          <a:lnTo>
                            <a:pt x="67" y="4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44" name="Group 990"/>
                  <p:cNvGrpSpPr>
                    <a:grpSpLocks/>
                  </p:cNvGrpSpPr>
                  <p:nvPr/>
                </p:nvGrpSpPr>
                <p:grpSpPr bwMode="auto">
                  <a:xfrm>
                    <a:off x="4748" y="2675"/>
                    <a:ext cx="9" cy="11"/>
                    <a:chOff x="4748" y="2675"/>
                    <a:chExt cx="9" cy="11"/>
                  </a:xfrm>
                </p:grpSpPr>
                <p:sp>
                  <p:nvSpPr>
                    <p:cNvPr id="40973" name="Freeform 988"/>
                    <p:cNvSpPr>
                      <a:spLocks/>
                    </p:cNvSpPr>
                    <p:nvPr/>
                  </p:nvSpPr>
                  <p:spPr bwMode="auto">
                    <a:xfrm>
                      <a:off x="4748" y="2675"/>
                      <a:ext cx="9" cy="4"/>
                    </a:xfrm>
                    <a:custGeom>
                      <a:avLst/>
                      <a:gdLst>
                        <a:gd name="T0" fmla="*/ 136 w 136"/>
                        <a:gd name="T1" fmla="*/ 91 h 92"/>
                        <a:gd name="T2" fmla="*/ 68 w 136"/>
                        <a:gd name="T3" fmla="*/ 0 h 92"/>
                        <a:gd name="T4" fmla="*/ 1 w 136"/>
                        <a:gd name="T5" fmla="*/ 91 h 92"/>
                        <a:gd name="T6" fmla="*/ 1 w 136"/>
                        <a:gd name="T7" fmla="*/ 92 h 92"/>
                        <a:gd name="T8" fmla="*/ 68 w 136"/>
                        <a:gd name="T9" fmla="*/ 91 h 92"/>
                        <a:gd name="T10" fmla="*/ 136 w 136"/>
                        <a:gd name="T11" fmla="*/ 91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36" h="92">
                          <a:moveTo>
                            <a:pt x="136" y="91"/>
                          </a:moveTo>
                          <a:cubicBezTo>
                            <a:pt x="136" y="40"/>
                            <a:pt x="105" y="0"/>
                            <a:pt x="68" y="0"/>
                          </a:cubicBezTo>
                          <a:cubicBezTo>
                            <a:pt x="31" y="0"/>
                            <a:pt x="1" y="40"/>
                            <a:pt x="1" y="91"/>
                          </a:cubicBezTo>
                          <a:cubicBezTo>
                            <a:pt x="0" y="91"/>
                            <a:pt x="1" y="92"/>
                            <a:pt x="1" y="92"/>
                          </a:cubicBezTo>
                          <a:lnTo>
                            <a:pt x="68" y="91"/>
                          </a:lnTo>
                          <a:lnTo>
                            <a:pt x="136" y="91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74" name="Freeform 989"/>
                    <p:cNvSpPr>
                      <a:spLocks/>
                    </p:cNvSpPr>
                    <p:nvPr/>
                  </p:nvSpPr>
                  <p:spPr bwMode="auto">
                    <a:xfrm>
                      <a:off x="4748" y="2682"/>
                      <a:ext cx="9" cy="4"/>
                    </a:xfrm>
                    <a:custGeom>
                      <a:avLst/>
                      <a:gdLst>
                        <a:gd name="T0" fmla="*/ 0 w 135"/>
                        <a:gd name="T1" fmla="*/ 3 h 96"/>
                        <a:gd name="T2" fmla="*/ 0 w 135"/>
                        <a:gd name="T3" fmla="*/ 4 h 96"/>
                        <a:gd name="T4" fmla="*/ 67 w 135"/>
                        <a:gd name="T5" fmla="*/ 96 h 96"/>
                        <a:gd name="T6" fmla="*/ 135 w 135"/>
                        <a:gd name="T7" fmla="*/ 4 h 96"/>
                        <a:gd name="T8" fmla="*/ 134 w 135"/>
                        <a:gd name="T9" fmla="*/ 0 h 96"/>
                        <a:gd name="T10" fmla="*/ 67 w 135"/>
                        <a:gd name="T11" fmla="*/ 4 h 96"/>
                        <a:gd name="T12" fmla="*/ 0 w 135"/>
                        <a:gd name="T13" fmla="*/ 3 h 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5" h="96">
                          <a:moveTo>
                            <a:pt x="0" y="3"/>
                          </a:moveTo>
                          <a:cubicBezTo>
                            <a:pt x="0" y="3"/>
                            <a:pt x="0" y="4"/>
                            <a:pt x="0" y="4"/>
                          </a:cubicBezTo>
                          <a:cubicBezTo>
                            <a:pt x="0" y="55"/>
                            <a:pt x="30" y="96"/>
                            <a:pt x="67" y="96"/>
                          </a:cubicBezTo>
                          <a:cubicBezTo>
                            <a:pt x="104" y="96"/>
                            <a:pt x="135" y="55"/>
                            <a:pt x="135" y="4"/>
                          </a:cubicBezTo>
                          <a:cubicBezTo>
                            <a:pt x="135" y="3"/>
                            <a:pt x="134" y="2"/>
                            <a:pt x="134" y="0"/>
                          </a:cubicBezTo>
                          <a:lnTo>
                            <a:pt x="67" y="4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45" name="Group 993"/>
                  <p:cNvGrpSpPr>
                    <a:grpSpLocks/>
                  </p:cNvGrpSpPr>
                  <p:nvPr/>
                </p:nvGrpSpPr>
                <p:grpSpPr bwMode="auto">
                  <a:xfrm>
                    <a:off x="4806" y="2661"/>
                    <a:ext cx="8" cy="12"/>
                    <a:chOff x="4806" y="2661"/>
                    <a:chExt cx="8" cy="12"/>
                  </a:xfrm>
                </p:grpSpPr>
                <p:sp>
                  <p:nvSpPr>
                    <p:cNvPr id="40971" name="Freeform 991"/>
                    <p:cNvSpPr>
                      <a:spLocks/>
                    </p:cNvSpPr>
                    <p:nvPr/>
                  </p:nvSpPr>
                  <p:spPr bwMode="auto">
                    <a:xfrm>
                      <a:off x="4806" y="2661"/>
                      <a:ext cx="8" cy="5"/>
                    </a:xfrm>
                    <a:custGeom>
                      <a:avLst/>
                      <a:gdLst>
                        <a:gd name="T0" fmla="*/ 136 w 136"/>
                        <a:gd name="T1" fmla="*/ 91 h 92"/>
                        <a:gd name="T2" fmla="*/ 68 w 136"/>
                        <a:gd name="T3" fmla="*/ 0 h 92"/>
                        <a:gd name="T4" fmla="*/ 1 w 136"/>
                        <a:gd name="T5" fmla="*/ 91 h 92"/>
                        <a:gd name="T6" fmla="*/ 1 w 136"/>
                        <a:gd name="T7" fmla="*/ 92 h 92"/>
                        <a:gd name="T8" fmla="*/ 68 w 136"/>
                        <a:gd name="T9" fmla="*/ 91 h 92"/>
                        <a:gd name="T10" fmla="*/ 136 w 136"/>
                        <a:gd name="T11" fmla="*/ 91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36" h="92">
                          <a:moveTo>
                            <a:pt x="136" y="91"/>
                          </a:moveTo>
                          <a:cubicBezTo>
                            <a:pt x="136" y="40"/>
                            <a:pt x="105" y="0"/>
                            <a:pt x="68" y="0"/>
                          </a:cubicBezTo>
                          <a:cubicBezTo>
                            <a:pt x="31" y="0"/>
                            <a:pt x="1" y="40"/>
                            <a:pt x="1" y="91"/>
                          </a:cubicBezTo>
                          <a:cubicBezTo>
                            <a:pt x="0" y="91"/>
                            <a:pt x="1" y="92"/>
                            <a:pt x="1" y="92"/>
                          </a:cubicBezTo>
                          <a:lnTo>
                            <a:pt x="68" y="91"/>
                          </a:lnTo>
                          <a:lnTo>
                            <a:pt x="136" y="91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72" name="Freeform 992"/>
                    <p:cNvSpPr>
                      <a:spLocks/>
                    </p:cNvSpPr>
                    <p:nvPr/>
                  </p:nvSpPr>
                  <p:spPr bwMode="auto">
                    <a:xfrm>
                      <a:off x="4806" y="2668"/>
                      <a:ext cx="8" cy="5"/>
                    </a:xfrm>
                    <a:custGeom>
                      <a:avLst/>
                      <a:gdLst>
                        <a:gd name="T0" fmla="*/ 0 w 135"/>
                        <a:gd name="T1" fmla="*/ 6 h 98"/>
                        <a:gd name="T2" fmla="*/ 0 w 135"/>
                        <a:gd name="T3" fmla="*/ 6 h 98"/>
                        <a:gd name="T4" fmla="*/ 67 w 135"/>
                        <a:gd name="T5" fmla="*/ 98 h 98"/>
                        <a:gd name="T6" fmla="*/ 135 w 135"/>
                        <a:gd name="T7" fmla="*/ 7 h 98"/>
                        <a:gd name="T8" fmla="*/ 134 w 135"/>
                        <a:gd name="T9" fmla="*/ 0 h 98"/>
                        <a:gd name="T10" fmla="*/ 67 w 135"/>
                        <a:gd name="T11" fmla="*/ 7 h 98"/>
                        <a:gd name="T12" fmla="*/ 0 w 135"/>
                        <a:gd name="T13" fmla="*/ 6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5" h="98">
                          <a:moveTo>
                            <a:pt x="0" y="6"/>
                          </a:move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57"/>
                            <a:pt x="30" y="98"/>
                            <a:pt x="67" y="98"/>
                          </a:cubicBezTo>
                          <a:cubicBezTo>
                            <a:pt x="104" y="98"/>
                            <a:pt x="135" y="57"/>
                            <a:pt x="135" y="7"/>
                          </a:cubicBezTo>
                          <a:cubicBezTo>
                            <a:pt x="135" y="4"/>
                            <a:pt x="134" y="2"/>
                            <a:pt x="134" y="0"/>
                          </a:cubicBezTo>
                          <a:lnTo>
                            <a:pt x="67" y="7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46" name="Group 996"/>
                  <p:cNvGrpSpPr>
                    <a:grpSpLocks/>
                  </p:cNvGrpSpPr>
                  <p:nvPr/>
                </p:nvGrpSpPr>
                <p:grpSpPr bwMode="auto">
                  <a:xfrm>
                    <a:off x="4820" y="2661"/>
                    <a:ext cx="9" cy="12"/>
                    <a:chOff x="4820" y="2661"/>
                    <a:chExt cx="9" cy="12"/>
                  </a:xfrm>
                </p:grpSpPr>
                <p:sp>
                  <p:nvSpPr>
                    <p:cNvPr id="40969" name="Freeform 994"/>
                    <p:cNvSpPr>
                      <a:spLocks/>
                    </p:cNvSpPr>
                    <p:nvPr/>
                  </p:nvSpPr>
                  <p:spPr bwMode="auto">
                    <a:xfrm>
                      <a:off x="4820" y="2661"/>
                      <a:ext cx="9" cy="5"/>
                    </a:xfrm>
                    <a:custGeom>
                      <a:avLst/>
                      <a:gdLst>
                        <a:gd name="T0" fmla="*/ 136 w 136"/>
                        <a:gd name="T1" fmla="*/ 91 h 92"/>
                        <a:gd name="T2" fmla="*/ 68 w 136"/>
                        <a:gd name="T3" fmla="*/ 0 h 92"/>
                        <a:gd name="T4" fmla="*/ 1 w 136"/>
                        <a:gd name="T5" fmla="*/ 91 h 92"/>
                        <a:gd name="T6" fmla="*/ 1 w 136"/>
                        <a:gd name="T7" fmla="*/ 92 h 92"/>
                        <a:gd name="T8" fmla="*/ 68 w 136"/>
                        <a:gd name="T9" fmla="*/ 91 h 92"/>
                        <a:gd name="T10" fmla="*/ 136 w 136"/>
                        <a:gd name="T11" fmla="*/ 91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36" h="92">
                          <a:moveTo>
                            <a:pt x="136" y="91"/>
                          </a:moveTo>
                          <a:cubicBezTo>
                            <a:pt x="136" y="40"/>
                            <a:pt x="105" y="0"/>
                            <a:pt x="68" y="0"/>
                          </a:cubicBezTo>
                          <a:cubicBezTo>
                            <a:pt x="31" y="0"/>
                            <a:pt x="1" y="40"/>
                            <a:pt x="1" y="91"/>
                          </a:cubicBezTo>
                          <a:cubicBezTo>
                            <a:pt x="0" y="91"/>
                            <a:pt x="1" y="92"/>
                            <a:pt x="1" y="92"/>
                          </a:cubicBezTo>
                          <a:lnTo>
                            <a:pt x="68" y="91"/>
                          </a:lnTo>
                          <a:lnTo>
                            <a:pt x="136" y="91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70" name="Freeform 995"/>
                    <p:cNvSpPr>
                      <a:spLocks/>
                    </p:cNvSpPr>
                    <p:nvPr/>
                  </p:nvSpPr>
                  <p:spPr bwMode="auto">
                    <a:xfrm>
                      <a:off x="4820" y="2668"/>
                      <a:ext cx="9" cy="5"/>
                    </a:xfrm>
                    <a:custGeom>
                      <a:avLst/>
                      <a:gdLst>
                        <a:gd name="T0" fmla="*/ 0 w 135"/>
                        <a:gd name="T1" fmla="*/ 6 h 98"/>
                        <a:gd name="T2" fmla="*/ 0 w 135"/>
                        <a:gd name="T3" fmla="*/ 6 h 98"/>
                        <a:gd name="T4" fmla="*/ 67 w 135"/>
                        <a:gd name="T5" fmla="*/ 98 h 98"/>
                        <a:gd name="T6" fmla="*/ 135 w 135"/>
                        <a:gd name="T7" fmla="*/ 7 h 98"/>
                        <a:gd name="T8" fmla="*/ 134 w 135"/>
                        <a:gd name="T9" fmla="*/ 0 h 98"/>
                        <a:gd name="T10" fmla="*/ 67 w 135"/>
                        <a:gd name="T11" fmla="*/ 7 h 98"/>
                        <a:gd name="T12" fmla="*/ 0 w 135"/>
                        <a:gd name="T13" fmla="*/ 6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5" h="98">
                          <a:moveTo>
                            <a:pt x="0" y="6"/>
                          </a:move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57"/>
                            <a:pt x="30" y="98"/>
                            <a:pt x="67" y="98"/>
                          </a:cubicBezTo>
                          <a:cubicBezTo>
                            <a:pt x="104" y="98"/>
                            <a:pt x="135" y="57"/>
                            <a:pt x="135" y="7"/>
                          </a:cubicBezTo>
                          <a:cubicBezTo>
                            <a:pt x="135" y="4"/>
                            <a:pt x="134" y="2"/>
                            <a:pt x="134" y="0"/>
                          </a:cubicBezTo>
                          <a:lnTo>
                            <a:pt x="67" y="7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0947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4729" y="2695"/>
                    <a:ext cx="27" cy="21"/>
                  </a:xfrm>
                  <a:prstGeom prst="ellipse">
                    <a:avLst/>
                  </a:prstGeom>
                  <a:solidFill>
                    <a:srgbClr val="000066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48" name="Oval 998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2695"/>
                    <a:ext cx="28" cy="21"/>
                  </a:xfrm>
                  <a:prstGeom prst="ellipse">
                    <a:avLst/>
                  </a:prstGeom>
                  <a:solidFill>
                    <a:srgbClr val="000066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49" name="Oval 999"/>
                  <p:cNvSpPr>
                    <a:spLocks noChangeArrowheads="1"/>
                  </p:cNvSpPr>
                  <p:nvPr/>
                </p:nvSpPr>
                <p:spPr bwMode="auto">
                  <a:xfrm>
                    <a:off x="4802" y="2695"/>
                    <a:ext cx="27" cy="21"/>
                  </a:xfrm>
                  <a:prstGeom prst="ellipse">
                    <a:avLst/>
                  </a:prstGeom>
                  <a:solidFill>
                    <a:srgbClr val="000066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0950" name="Group 1006"/>
                  <p:cNvGrpSpPr>
                    <a:grpSpLocks/>
                  </p:cNvGrpSpPr>
                  <p:nvPr/>
                </p:nvGrpSpPr>
                <p:grpSpPr bwMode="auto">
                  <a:xfrm>
                    <a:off x="4681" y="2695"/>
                    <a:ext cx="35" cy="39"/>
                    <a:chOff x="4681" y="2695"/>
                    <a:chExt cx="35" cy="39"/>
                  </a:xfrm>
                </p:grpSpPr>
                <p:grpSp>
                  <p:nvGrpSpPr>
                    <p:cNvPr id="40963" name="Group 10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1" y="2695"/>
                      <a:ext cx="35" cy="21"/>
                      <a:chOff x="4681" y="2695"/>
                      <a:chExt cx="35" cy="21"/>
                    </a:xfrm>
                  </p:grpSpPr>
                  <p:sp>
                    <p:nvSpPr>
                      <p:cNvPr id="40965" name="AutoShape 10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81" y="2695"/>
                        <a:ext cx="35" cy="21"/>
                      </a:xfrm>
                      <a:prstGeom prst="roundRect">
                        <a:avLst>
                          <a:gd name="adj" fmla="val 11819"/>
                        </a:avLst>
                      </a:prstGeom>
                      <a:solidFill>
                        <a:srgbClr val="000099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966" name="Line 10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81" y="2706"/>
                        <a:ext cx="35" cy="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967" name="Oval 10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88" y="2698"/>
                        <a:ext cx="21" cy="16"/>
                      </a:xfrm>
                      <a:prstGeom prst="ellipse">
                        <a:avLst/>
                      </a:prstGeom>
                      <a:solidFill>
                        <a:srgbClr val="000066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968" name="Oval 10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0" y="2699"/>
                        <a:ext cx="17" cy="13"/>
                      </a:xfrm>
                      <a:prstGeom prst="ellipse">
                        <a:avLst/>
                      </a:prstGeom>
                      <a:solidFill>
                        <a:srgbClr val="20100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0964" name="Freeform 1005"/>
                    <p:cNvSpPr>
                      <a:spLocks/>
                    </p:cNvSpPr>
                    <p:nvPr/>
                  </p:nvSpPr>
                  <p:spPr bwMode="auto">
                    <a:xfrm>
                      <a:off x="4681" y="2700"/>
                      <a:ext cx="25" cy="34"/>
                    </a:xfrm>
                    <a:custGeom>
                      <a:avLst/>
                      <a:gdLst>
                        <a:gd name="T0" fmla="*/ 222 w 395"/>
                        <a:gd name="T1" fmla="*/ 671 h 675"/>
                        <a:gd name="T2" fmla="*/ 200 w 395"/>
                        <a:gd name="T3" fmla="*/ 621 h 675"/>
                        <a:gd name="T4" fmla="*/ 183 w 395"/>
                        <a:gd name="T5" fmla="*/ 570 h 675"/>
                        <a:gd name="T6" fmla="*/ 168 w 395"/>
                        <a:gd name="T7" fmla="*/ 515 h 675"/>
                        <a:gd name="T8" fmla="*/ 172 w 395"/>
                        <a:gd name="T9" fmla="*/ 424 h 675"/>
                        <a:gd name="T10" fmla="*/ 189 w 395"/>
                        <a:gd name="T11" fmla="*/ 345 h 675"/>
                        <a:gd name="T12" fmla="*/ 218 w 395"/>
                        <a:gd name="T13" fmla="*/ 297 h 675"/>
                        <a:gd name="T14" fmla="*/ 290 w 395"/>
                        <a:gd name="T15" fmla="*/ 232 h 675"/>
                        <a:gd name="T16" fmla="*/ 323 w 395"/>
                        <a:gd name="T17" fmla="*/ 211 h 675"/>
                        <a:gd name="T18" fmla="*/ 361 w 395"/>
                        <a:gd name="T19" fmla="*/ 188 h 675"/>
                        <a:gd name="T20" fmla="*/ 385 w 395"/>
                        <a:gd name="T21" fmla="*/ 153 h 675"/>
                        <a:gd name="T22" fmla="*/ 395 w 395"/>
                        <a:gd name="T23" fmla="*/ 118 h 675"/>
                        <a:gd name="T24" fmla="*/ 390 w 395"/>
                        <a:gd name="T25" fmla="*/ 86 h 675"/>
                        <a:gd name="T26" fmla="*/ 379 w 395"/>
                        <a:gd name="T27" fmla="*/ 56 h 675"/>
                        <a:gd name="T28" fmla="*/ 361 w 395"/>
                        <a:gd name="T29" fmla="*/ 30 h 675"/>
                        <a:gd name="T30" fmla="*/ 338 w 395"/>
                        <a:gd name="T31" fmla="*/ 11 h 675"/>
                        <a:gd name="T32" fmla="*/ 311 w 395"/>
                        <a:gd name="T33" fmla="*/ 2 h 675"/>
                        <a:gd name="T34" fmla="*/ 283 w 395"/>
                        <a:gd name="T35" fmla="*/ 0 h 675"/>
                        <a:gd name="T36" fmla="*/ 251 w 395"/>
                        <a:gd name="T37" fmla="*/ 6 h 675"/>
                        <a:gd name="T38" fmla="*/ 224 w 395"/>
                        <a:gd name="T39" fmla="*/ 19 h 675"/>
                        <a:gd name="T40" fmla="*/ 194 w 395"/>
                        <a:gd name="T41" fmla="*/ 40 h 675"/>
                        <a:gd name="T42" fmla="*/ 163 w 395"/>
                        <a:gd name="T43" fmla="*/ 67 h 675"/>
                        <a:gd name="T44" fmla="*/ 127 w 395"/>
                        <a:gd name="T45" fmla="*/ 113 h 675"/>
                        <a:gd name="T46" fmla="*/ 85 w 395"/>
                        <a:gd name="T47" fmla="*/ 163 h 675"/>
                        <a:gd name="T48" fmla="*/ 55 w 395"/>
                        <a:gd name="T49" fmla="*/ 209 h 675"/>
                        <a:gd name="T50" fmla="*/ 33 w 395"/>
                        <a:gd name="T51" fmla="*/ 254 h 675"/>
                        <a:gd name="T52" fmla="*/ 16 w 395"/>
                        <a:gd name="T53" fmla="*/ 302 h 675"/>
                        <a:gd name="T54" fmla="*/ 6 w 395"/>
                        <a:gd name="T55" fmla="*/ 350 h 675"/>
                        <a:gd name="T56" fmla="*/ 0 w 395"/>
                        <a:gd name="T57" fmla="*/ 415 h 675"/>
                        <a:gd name="T58" fmla="*/ 0 w 395"/>
                        <a:gd name="T59" fmla="*/ 482 h 675"/>
                        <a:gd name="T60" fmla="*/ 6 w 395"/>
                        <a:gd name="T61" fmla="*/ 536 h 675"/>
                        <a:gd name="T62" fmla="*/ 16 w 395"/>
                        <a:gd name="T63" fmla="*/ 601 h 675"/>
                        <a:gd name="T64" fmla="*/ 33 w 395"/>
                        <a:gd name="T65" fmla="*/ 675 h 675"/>
                        <a:gd name="T66" fmla="*/ 211 w 395"/>
                        <a:gd name="T67" fmla="*/ 675 h 675"/>
                        <a:gd name="T68" fmla="*/ 222 w 395"/>
                        <a:gd name="T69" fmla="*/ 671 h 6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95" h="675">
                          <a:moveTo>
                            <a:pt x="222" y="671"/>
                          </a:moveTo>
                          <a:lnTo>
                            <a:pt x="200" y="621"/>
                          </a:lnTo>
                          <a:lnTo>
                            <a:pt x="183" y="570"/>
                          </a:lnTo>
                          <a:lnTo>
                            <a:pt x="168" y="515"/>
                          </a:lnTo>
                          <a:lnTo>
                            <a:pt x="172" y="424"/>
                          </a:lnTo>
                          <a:lnTo>
                            <a:pt x="189" y="345"/>
                          </a:lnTo>
                          <a:lnTo>
                            <a:pt x="218" y="297"/>
                          </a:lnTo>
                          <a:lnTo>
                            <a:pt x="290" y="232"/>
                          </a:lnTo>
                          <a:lnTo>
                            <a:pt x="323" y="211"/>
                          </a:lnTo>
                          <a:lnTo>
                            <a:pt x="361" y="188"/>
                          </a:lnTo>
                          <a:lnTo>
                            <a:pt x="385" y="153"/>
                          </a:lnTo>
                          <a:lnTo>
                            <a:pt x="395" y="118"/>
                          </a:lnTo>
                          <a:lnTo>
                            <a:pt x="390" y="86"/>
                          </a:lnTo>
                          <a:lnTo>
                            <a:pt x="379" y="56"/>
                          </a:lnTo>
                          <a:lnTo>
                            <a:pt x="361" y="30"/>
                          </a:lnTo>
                          <a:lnTo>
                            <a:pt x="338" y="11"/>
                          </a:lnTo>
                          <a:lnTo>
                            <a:pt x="311" y="2"/>
                          </a:lnTo>
                          <a:lnTo>
                            <a:pt x="283" y="0"/>
                          </a:lnTo>
                          <a:lnTo>
                            <a:pt x="251" y="6"/>
                          </a:lnTo>
                          <a:lnTo>
                            <a:pt x="224" y="19"/>
                          </a:lnTo>
                          <a:lnTo>
                            <a:pt x="194" y="40"/>
                          </a:lnTo>
                          <a:lnTo>
                            <a:pt x="163" y="67"/>
                          </a:lnTo>
                          <a:lnTo>
                            <a:pt x="127" y="113"/>
                          </a:lnTo>
                          <a:lnTo>
                            <a:pt x="85" y="163"/>
                          </a:lnTo>
                          <a:lnTo>
                            <a:pt x="55" y="209"/>
                          </a:lnTo>
                          <a:lnTo>
                            <a:pt x="33" y="254"/>
                          </a:lnTo>
                          <a:lnTo>
                            <a:pt x="16" y="302"/>
                          </a:lnTo>
                          <a:lnTo>
                            <a:pt x="6" y="350"/>
                          </a:lnTo>
                          <a:lnTo>
                            <a:pt x="0" y="415"/>
                          </a:lnTo>
                          <a:lnTo>
                            <a:pt x="0" y="482"/>
                          </a:lnTo>
                          <a:lnTo>
                            <a:pt x="6" y="536"/>
                          </a:lnTo>
                          <a:lnTo>
                            <a:pt x="16" y="601"/>
                          </a:lnTo>
                          <a:lnTo>
                            <a:pt x="33" y="675"/>
                          </a:lnTo>
                          <a:lnTo>
                            <a:pt x="211" y="675"/>
                          </a:lnTo>
                          <a:lnTo>
                            <a:pt x="222" y="67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51" name="Group 1009"/>
                  <p:cNvGrpSpPr>
                    <a:grpSpLocks/>
                  </p:cNvGrpSpPr>
                  <p:nvPr/>
                </p:nvGrpSpPr>
                <p:grpSpPr bwMode="auto">
                  <a:xfrm>
                    <a:off x="4573" y="2701"/>
                    <a:ext cx="16" cy="13"/>
                    <a:chOff x="4573" y="2701"/>
                    <a:chExt cx="16" cy="13"/>
                  </a:xfrm>
                </p:grpSpPr>
                <p:sp>
                  <p:nvSpPr>
                    <p:cNvPr id="40961" name="Oval 10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3" y="2701"/>
                      <a:ext cx="16" cy="13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62" name="Freeform 1008"/>
                    <p:cNvSpPr>
                      <a:spLocks/>
                    </p:cNvSpPr>
                    <p:nvPr/>
                  </p:nvSpPr>
                  <p:spPr bwMode="auto">
                    <a:xfrm>
                      <a:off x="4580" y="2702"/>
                      <a:ext cx="6" cy="6"/>
                    </a:xfrm>
                    <a:custGeom>
                      <a:avLst/>
                      <a:gdLst>
                        <a:gd name="T0" fmla="*/ 79 w 101"/>
                        <a:gd name="T1" fmla="*/ 0 h 121"/>
                        <a:gd name="T2" fmla="*/ 0 w 101"/>
                        <a:gd name="T3" fmla="*/ 105 h 121"/>
                        <a:gd name="T4" fmla="*/ 28 w 101"/>
                        <a:gd name="T5" fmla="*/ 121 h 121"/>
                        <a:gd name="T6" fmla="*/ 101 w 101"/>
                        <a:gd name="T7" fmla="*/ 18 h 121"/>
                        <a:gd name="T8" fmla="*/ 79 w 101"/>
                        <a:gd name="T9" fmla="*/ 0 h 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1" h="121">
                          <a:moveTo>
                            <a:pt x="79" y="0"/>
                          </a:moveTo>
                          <a:lnTo>
                            <a:pt x="0" y="105"/>
                          </a:lnTo>
                          <a:lnTo>
                            <a:pt x="28" y="121"/>
                          </a:lnTo>
                          <a:lnTo>
                            <a:pt x="101" y="18"/>
                          </a:lnTo>
                          <a:lnTo>
                            <a:pt x="7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52" name="Group 1012"/>
                  <p:cNvGrpSpPr>
                    <a:grpSpLocks/>
                  </p:cNvGrpSpPr>
                  <p:nvPr/>
                </p:nvGrpSpPr>
                <p:grpSpPr bwMode="auto">
                  <a:xfrm>
                    <a:off x="4612" y="2700"/>
                    <a:ext cx="17" cy="13"/>
                    <a:chOff x="4612" y="2700"/>
                    <a:chExt cx="17" cy="13"/>
                  </a:xfrm>
                </p:grpSpPr>
                <p:sp>
                  <p:nvSpPr>
                    <p:cNvPr id="40959" name="Oval 10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2" y="2700"/>
                      <a:ext cx="17" cy="13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60" name="Freeform 1011"/>
                    <p:cNvSpPr>
                      <a:spLocks/>
                    </p:cNvSpPr>
                    <p:nvPr/>
                  </p:nvSpPr>
                  <p:spPr bwMode="auto">
                    <a:xfrm>
                      <a:off x="4615" y="2706"/>
                      <a:ext cx="7" cy="6"/>
                    </a:xfrm>
                    <a:custGeom>
                      <a:avLst/>
                      <a:gdLst>
                        <a:gd name="T0" fmla="*/ 22 w 103"/>
                        <a:gd name="T1" fmla="*/ 121 h 121"/>
                        <a:gd name="T2" fmla="*/ 103 w 103"/>
                        <a:gd name="T3" fmla="*/ 15 h 121"/>
                        <a:gd name="T4" fmla="*/ 73 w 103"/>
                        <a:gd name="T5" fmla="*/ 0 h 121"/>
                        <a:gd name="T6" fmla="*/ 0 w 103"/>
                        <a:gd name="T7" fmla="*/ 103 h 121"/>
                        <a:gd name="T8" fmla="*/ 22 w 103"/>
                        <a:gd name="T9" fmla="*/ 121 h 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3" h="121">
                          <a:moveTo>
                            <a:pt x="22" y="121"/>
                          </a:moveTo>
                          <a:lnTo>
                            <a:pt x="103" y="15"/>
                          </a:lnTo>
                          <a:lnTo>
                            <a:pt x="73" y="0"/>
                          </a:lnTo>
                          <a:lnTo>
                            <a:pt x="0" y="103"/>
                          </a:lnTo>
                          <a:lnTo>
                            <a:pt x="22" y="1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53" name="Group 1015"/>
                  <p:cNvGrpSpPr>
                    <a:grpSpLocks/>
                  </p:cNvGrpSpPr>
                  <p:nvPr/>
                </p:nvGrpSpPr>
                <p:grpSpPr bwMode="auto">
                  <a:xfrm>
                    <a:off x="4650" y="2700"/>
                    <a:ext cx="17" cy="13"/>
                    <a:chOff x="4650" y="2700"/>
                    <a:chExt cx="17" cy="13"/>
                  </a:xfrm>
                </p:grpSpPr>
                <p:sp>
                  <p:nvSpPr>
                    <p:cNvPr id="40957" name="Oval 10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0" y="2700"/>
                      <a:ext cx="17" cy="13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58" name="Freeform 1014"/>
                    <p:cNvSpPr>
                      <a:spLocks/>
                    </p:cNvSpPr>
                    <p:nvPr/>
                  </p:nvSpPr>
                  <p:spPr bwMode="auto">
                    <a:xfrm>
                      <a:off x="4653" y="2701"/>
                      <a:ext cx="7" cy="6"/>
                    </a:xfrm>
                    <a:custGeom>
                      <a:avLst/>
                      <a:gdLst>
                        <a:gd name="T0" fmla="*/ 23 w 102"/>
                        <a:gd name="T1" fmla="*/ 0 h 120"/>
                        <a:gd name="T2" fmla="*/ 102 w 102"/>
                        <a:gd name="T3" fmla="*/ 104 h 120"/>
                        <a:gd name="T4" fmla="*/ 74 w 102"/>
                        <a:gd name="T5" fmla="*/ 120 h 120"/>
                        <a:gd name="T6" fmla="*/ 0 w 102"/>
                        <a:gd name="T7" fmla="*/ 17 h 120"/>
                        <a:gd name="T8" fmla="*/ 23 w 102"/>
                        <a:gd name="T9" fmla="*/ 0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2" h="120">
                          <a:moveTo>
                            <a:pt x="23" y="0"/>
                          </a:moveTo>
                          <a:lnTo>
                            <a:pt x="102" y="104"/>
                          </a:lnTo>
                          <a:lnTo>
                            <a:pt x="74" y="120"/>
                          </a:lnTo>
                          <a:lnTo>
                            <a:pt x="0" y="1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954" name="Group 1018"/>
                  <p:cNvGrpSpPr>
                    <a:grpSpLocks/>
                  </p:cNvGrpSpPr>
                  <p:nvPr/>
                </p:nvGrpSpPr>
                <p:grpSpPr bwMode="auto">
                  <a:xfrm>
                    <a:off x="4536" y="2701"/>
                    <a:ext cx="16" cy="13"/>
                    <a:chOff x="4536" y="2701"/>
                    <a:chExt cx="16" cy="13"/>
                  </a:xfrm>
                </p:grpSpPr>
                <p:sp>
                  <p:nvSpPr>
                    <p:cNvPr id="40955" name="Oval 1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6" y="2701"/>
                      <a:ext cx="16" cy="13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56" name="Rectangle 1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3" y="2702"/>
                      <a:ext cx="2" cy="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0927" name="Rectangle 1020"/>
                <p:cNvSpPr>
                  <a:spLocks noChangeArrowheads="1"/>
                </p:cNvSpPr>
                <p:nvPr/>
              </p:nvSpPr>
              <p:spPr bwMode="auto">
                <a:xfrm>
                  <a:off x="4518" y="2590"/>
                  <a:ext cx="334" cy="1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0410" name="Group 1129"/>
            <p:cNvGrpSpPr>
              <a:grpSpLocks/>
            </p:cNvGrpSpPr>
            <p:nvPr/>
          </p:nvGrpSpPr>
          <p:grpSpPr bwMode="auto">
            <a:xfrm>
              <a:off x="4102" y="3361"/>
              <a:ext cx="653" cy="542"/>
              <a:chOff x="4102" y="3361"/>
              <a:chExt cx="653" cy="542"/>
            </a:xfrm>
          </p:grpSpPr>
          <p:sp>
            <p:nvSpPr>
              <p:cNvPr id="40670" name="Freeform 1023"/>
              <p:cNvSpPr>
                <a:spLocks/>
              </p:cNvSpPr>
              <p:nvPr/>
            </p:nvSpPr>
            <p:spPr bwMode="auto">
              <a:xfrm>
                <a:off x="4102" y="3625"/>
                <a:ext cx="517" cy="175"/>
              </a:xfrm>
              <a:custGeom>
                <a:avLst/>
                <a:gdLst>
                  <a:gd name="T0" fmla="*/ 515 w 517"/>
                  <a:gd name="T1" fmla="*/ 31 h 175"/>
                  <a:gd name="T2" fmla="*/ 512 w 517"/>
                  <a:gd name="T3" fmla="*/ 30 h 175"/>
                  <a:gd name="T4" fmla="*/ 456 w 517"/>
                  <a:gd name="T5" fmla="*/ 14 h 175"/>
                  <a:gd name="T6" fmla="*/ 99 w 517"/>
                  <a:gd name="T7" fmla="*/ 0 h 175"/>
                  <a:gd name="T8" fmla="*/ 2 w 517"/>
                  <a:gd name="T9" fmla="*/ 4 h 175"/>
                  <a:gd name="T10" fmla="*/ 1 w 517"/>
                  <a:gd name="T11" fmla="*/ 4 h 175"/>
                  <a:gd name="T12" fmla="*/ 1 w 517"/>
                  <a:gd name="T13" fmla="*/ 4 h 175"/>
                  <a:gd name="T14" fmla="*/ 0 w 517"/>
                  <a:gd name="T15" fmla="*/ 5 h 175"/>
                  <a:gd name="T16" fmla="*/ 0 w 517"/>
                  <a:gd name="T17" fmla="*/ 6 h 175"/>
                  <a:gd name="T18" fmla="*/ 0 w 517"/>
                  <a:gd name="T19" fmla="*/ 8 h 175"/>
                  <a:gd name="T20" fmla="*/ 0 w 517"/>
                  <a:gd name="T21" fmla="*/ 9 h 175"/>
                  <a:gd name="T22" fmla="*/ 0 w 517"/>
                  <a:gd name="T23" fmla="*/ 14 h 175"/>
                  <a:gd name="T24" fmla="*/ 0 w 517"/>
                  <a:gd name="T25" fmla="*/ 40 h 175"/>
                  <a:gd name="T26" fmla="*/ 0 w 517"/>
                  <a:gd name="T27" fmla="*/ 72 h 175"/>
                  <a:gd name="T28" fmla="*/ 0 w 517"/>
                  <a:gd name="T29" fmla="*/ 88 h 175"/>
                  <a:gd name="T30" fmla="*/ 0 w 517"/>
                  <a:gd name="T31" fmla="*/ 112 h 175"/>
                  <a:gd name="T32" fmla="*/ 108 w 517"/>
                  <a:gd name="T33" fmla="*/ 175 h 175"/>
                  <a:gd name="T34" fmla="*/ 111 w 517"/>
                  <a:gd name="T35" fmla="*/ 167 h 175"/>
                  <a:gd name="T36" fmla="*/ 114 w 517"/>
                  <a:gd name="T37" fmla="*/ 164 h 175"/>
                  <a:gd name="T38" fmla="*/ 121 w 517"/>
                  <a:gd name="T39" fmla="*/ 164 h 175"/>
                  <a:gd name="T40" fmla="*/ 130 w 517"/>
                  <a:gd name="T41" fmla="*/ 163 h 175"/>
                  <a:gd name="T42" fmla="*/ 517 w 517"/>
                  <a:gd name="T43" fmla="*/ 126 h 175"/>
                  <a:gd name="T44" fmla="*/ 517 w 517"/>
                  <a:gd name="T45" fmla="*/ 45 h 175"/>
                  <a:gd name="T46" fmla="*/ 515 w 517"/>
                  <a:gd name="T47" fmla="*/ 3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7" h="175">
                    <a:moveTo>
                      <a:pt x="515" y="31"/>
                    </a:moveTo>
                    <a:lnTo>
                      <a:pt x="512" y="30"/>
                    </a:lnTo>
                    <a:lnTo>
                      <a:pt x="456" y="14"/>
                    </a:lnTo>
                    <a:lnTo>
                      <a:pt x="99" y="0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40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0" y="112"/>
                    </a:lnTo>
                    <a:lnTo>
                      <a:pt x="108" y="175"/>
                    </a:lnTo>
                    <a:lnTo>
                      <a:pt x="111" y="167"/>
                    </a:lnTo>
                    <a:lnTo>
                      <a:pt x="114" y="164"/>
                    </a:lnTo>
                    <a:lnTo>
                      <a:pt x="121" y="164"/>
                    </a:lnTo>
                    <a:lnTo>
                      <a:pt x="130" y="163"/>
                    </a:lnTo>
                    <a:lnTo>
                      <a:pt x="517" y="126"/>
                    </a:lnTo>
                    <a:lnTo>
                      <a:pt x="517" y="45"/>
                    </a:lnTo>
                    <a:lnTo>
                      <a:pt x="515" y="31"/>
                    </a:lnTo>
                    <a:close/>
                  </a:path>
                </a:pathLst>
              </a:custGeom>
              <a:solidFill>
                <a:srgbClr val="CC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1" name="Freeform 1024"/>
              <p:cNvSpPr>
                <a:spLocks/>
              </p:cNvSpPr>
              <p:nvPr/>
            </p:nvSpPr>
            <p:spPr bwMode="auto">
              <a:xfrm>
                <a:off x="4233" y="3657"/>
                <a:ext cx="386" cy="131"/>
              </a:xfrm>
              <a:custGeom>
                <a:avLst/>
                <a:gdLst>
                  <a:gd name="T0" fmla="*/ 386 w 386"/>
                  <a:gd name="T1" fmla="*/ 93 h 131"/>
                  <a:gd name="T2" fmla="*/ 386 w 386"/>
                  <a:gd name="T3" fmla="*/ 6 h 131"/>
                  <a:gd name="T4" fmla="*/ 385 w 386"/>
                  <a:gd name="T5" fmla="*/ 3 h 131"/>
                  <a:gd name="T6" fmla="*/ 384 w 386"/>
                  <a:gd name="T7" fmla="*/ 0 h 131"/>
                  <a:gd name="T8" fmla="*/ 379 w 386"/>
                  <a:gd name="T9" fmla="*/ 0 h 131"/>
                  <a:gd name="T10" fmla="*/ 12 w 386"/>
                  <a:gd name="T11" fmla="*/ 22 h 131"/>
                  <a:gd name="T12" fmla="*/ 7 w 386"/>
                  <a:gd name="T13" fmla="*/ 24 h 131"/>
                  <a:gd name="T14" fmla="*/ 4 w 386"/>
                  <a:gd name="T15" fmla="*/ 25 h 131"/>
                  <a:gd name="T16" fmla="*/ 2 w 386"/>
                  <a:gd name="T17" fmla="*/ 28 h 131"/>
                  <a:gd name="T18" fmla="*/ 0 w 386"/>
                  <a:gd name="T19" fmla="*/ 30 h 131"/>
                  <a:gd name="T20" fmla="*/ 0 w 386"/>
                  <a:gd name="T21" fmla="*/ 34 h 131"/>
                  <a:gd name="T22" fmla="*/ 0 w 386"/>
                  <a:gd name="T23" fmla="*/ 56 h 131"/>
                  <a:gd name="T24" fmla="*/ 0 w 386"/>
                  <a:gd name="T25" fmla="*/ 131 h 131"/>
                  <a:gd name="T26" fmla="*/ 386 w 386"/>
                  <a:gd name="T27" fmla="*/ 96 h 131"/>
                  <a:gd name="T28" fmla="*/ 386 w 386"/>
                  <a:gd name="T29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6" h="131">
                    <a:moveTo>
                      <a:pt x="386" y="93"/>
                    </a:moveTo>
                    <a:lnTo>
                      <a:pt x="386" y="6"/>
                    </a:lnTo>
                    <a:lnTo>
                      <a:pt x="385" y="3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12" y="22"/>
                    </a:lnTo>
                    <a:lnTo>
                      <a:pt x="7" y="24"/>
                    </a:lnTo>
                    <a:lnTo>
                      <a:pt x="4" y="25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56"/>
                    </a:lnTo>
                    <a:lnTo>
                      <a:pt x="0" y="131"/>
                    </a:lnTo>
                    <a:lnTo>
                      <a:pt x="386" y="96"/>
                    </a:lnTo>
                    <a:lnTo>
                      <a:pt x="386" y="93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2" name="Freeform 1025"/>
              <p:cNvSpPr>
                <a:spLocks/>
              </p:cNvSpPr>
              <p:nvPr/>
            </p:nvSpPr>
            <p:spPr bwMode="auto">
              <a:xfrm>
                <a:off x="4321" y="3694"/>
                <a:ext cx="14" cy="13"/>
              </a:xfrm>
              <a:custGeom>
                <a:avLst/>
                <a:gdLst>
                  <a:gd name="T0" fmla="*/ 14 w 14"/>
                  <a:gd name="T1" fmla="*/ 7 h 13"/>
                  <a:gd name="T2" fmla="*/ 13 w 14"/>
                  <a:gd name="T3" fmla="*/ 9 h 13"/>
                  <a:gd name="T4" fmla="*/ 10 w 14"/>
                  <a:gd name="T5" fmla="*/ 12 h 13"/>
                  <a:gd name="T6" fmla="*/ 7 w 14"/>
                  <a:gd name="T7" fmla="*/ 13 h 13"/>
                  <a:gd name="T8" fmla="*/ 4 w 14"/>
                  <a:gd name="T9" fmla="*/ 13 h 13"/>
                  <a:gd name="T10" fmla="*/ 1 w 14"/>
                  <a:gd name="T11" fmla="*/ 12 h 13"/>
                  <a:gd name="T12" fmla="*/ 0 w 14"/>
                  <a:gd name="T13" fmla="*/ 9 h 13"/>
                  <a:gd name="T14" fmla="*/ 0 w 14"/>
                  <a:gd name="T15" fmla="*/ 7 h 13"/>
                  <a:gd name="T16" fmla="*/ 0 w 14"/>
                  <a:gd name="T17" fmla="*/ 3 h 13"/>
                  <a:gd name="T18" fmla="*/ 1 w 14"/>
                  <a:gd name="T19" fmla="*/ 1 h 13"/>
                  <a:gd name="T20" fmla="*/ 4 w 14"/>
                  <a:gd name="T21" fmla="*/ 0 h 13"/>
                  <a:gd name="T22" fmla="*/ 7 w 14"/>
                  <a:gd name="T23" fmla="*/ 0 h 13"/>
                  <a:gd name="T24" fmla="*/ 10 w 14"/>
                  <a:gd name="T25" fmla="*/ 1 h 13"/>
                  <a:gd name="T26" fmla="*/ 13 w 14"/>
                  <a:gd name="T27" fmla="*/ 3 h 13"/>
                  <a:gd name="T28" fmla="*/ 14 w 14"/>
                  <a:gd name="T2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3">
                    <a:moveTo>
                      <a:pt x="14" y="7"/>
                    </a:moveTo>
                    <a:lnTo>
                      <a:pt x="13" y="9"/>
                    </a:lnTo>
                    <a:lnTo>
                      <a:pt x="10" y="12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4" y="7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3" name="Freeform 1026"/>
              <p:cNvSpPr>
                <a:spLocks/>
              </p:cNvSpPr>
              <p:nvPr/>
            </p:nvSpPr>
            <p:spPr bwMode="auto">
              <a:xfrm>
                <a:off x="4191" y="3361"/>
                <a:ext cx="403" cy="308"/>
              </a:xfrm>
              <a:custGeom>
                <a:avLst/>
                <a:gdLst>
                  <a:gd name="T0" fmla="*/ 403 w 403"/>
                  <a:gd name="T1" fmla="*/ 250 h 308"/>
                  <a:gd name="T2" fmla="*/ 402 w 403"/>
                  <a:gd name="T3" fmla="*/ 255 h 308"/>
                  <a:gd name="T4" fmla="*/ 400 w 403"/>
                  <a:gd name="T5" fmla="*/ 258 h 308"/>
                  <a:gd name="T6" fmla="*/ 398 w 403"/>
                  <a:gd name="T7" fmla="*/ 259 h 308"/>
                  <a:gd name="T8" fmla="*/ 395 w 403"/>
                  <a:gd name="T9" fmla="*/ 261 h 308"/>
                  <a:gd name="T10" fmla="*/ 392 w 403"/>
                  <a:gd name="T11" fmla="*/ 263 h 308"/>
                  <a:gd name="T12" fmla="*/ 387 w 403"/>
                  <a:gd name="T13" fmla="*/ 264 h 308"/>
                  <a:gd name="T14" fmla="*/ 370 w 403"/>
                  <a:gd name="T15" fmla="*/ 264 h 308"/>
                  <a:gd name="T16" fmla="*/ 82 w 403"/>
                  <a:gd name="T17" fmla="*/ 308 h 308"/>
                  <a:gd name="T18" fmla="*/ 77 w 403"/>
                  <a:gd name="T19" fmla="*/ 306 h 308"/>
                  <a:gd name="T20" fmla="*/ 72 w 403"/>
                  <a:gd name="T21" fmla="*/ 304 h 308"/>
                  <a:gd name="T22" fmla="*/ 59 w 403"/>
                  <a:gd name="T23" fmla="*/ 300 h 308"/>
                  <a:gd name="T24" fmla="*/ 51 w 403"/>
                  <a:gd name="T25" fmla="*/ 296 h 308"/>
                  <a:gd name="T26" fmla="*/ 45 w 403"/>
                  <a:gd name="T27" fmla="*/ 294 h 308"/>
                  <a:gd name="T28" fmla="*/ 33 w 403"/>
                  <a:gd name="T29" fmla="*/ 287 h 308"/>
                  <a:gd name="T30" fmla="*/ 26 w 403"/>
                  <a:gd name="T31" fmla="*/ 282 h 308"/>
                  <a:gd name="T32" fmla="*/ 18 w 403"/>
                  <a:gd name="T33" fmla="*/ 277 h 308"/>
                  <a:gd name="T34" fmla="*/ 14 w 403"/>
                  <a:gd name="T35" fmla="*/ 272 h 308"/>
                  <a:gd name="T36" fmla="*/ 10 w 403"/>
                  <a:gd name="T37" fmla="*/ 268 h 308"/>
                  <a:gd name="T38" fmla="*/ 10 w 403"/>
                  <a:gd name="T39" fmla="*/ 247 h 308"/>
                  <a:gd name="T40" fmla="*/ 8 w 403"/>
                  <a:gd name="T41" fmla="*/ 244 h 308"/>
                  <a:gd name="T42" fmla="*/ 5 w 403"/>
                  <a:gd name="T43" fmla="*/ 240 h 308"/>
                  <a:gd name="T44" fmla="*/ 3 w 403"/>
                  <a:gd name="T45" fmla="*/ 235 h 308"/>
                  <a:gd name="T46" fmla="*/ 1 w 403"/>
                  <a:gd name="T47" fmla="*/ 229 h 308"/>
                  <a:gd name="T48" fmla="*/ 0 w 403"/>
                  <a:gd name="T49" fmla="*/ 224 h 308"/>
                  <a:gd name="T50" fmla="*/ 0 w 403"/>
                  <a:gd name="T51" fmla="*/ 221 h 308"/>
                  <a:gd name="T52" fmla="*/ 0 w 403"/>
                  <a:gd name="T53" fmla="*/ 200 h 308"/>
                  <a:gd name="T54" fmla="*/ 0 w 403"/>
                  <a:gd name="T55" fmla="*/ 200 h 308"/>
                  <a:gd name="T56" fmla="*/ 1 w 403"/>
                  <a:gd name="T57" fmla="*/ 80 h 308"/>
                  <a:gd name="T58" fmla="*/ 1 w 403"/>
                  <a:gd name="T59" fmla="*/ 78 h 308"/>
                  <a:gd name="T60" fmla="*/ 1 w 403"/>
                  <a:gd name="T61" fmla="*/ 70 h 308"/>
                  <a:gd name="T62" fmla="*/ 1 w 403"/>
                  <a:gd name="T63" fmla="*/ 64 h 308"/>
                  <a:gd name="T64" fmla="*/ 2 w 403"/>
                  <a:gd name="T65" fmla="*/ 58 h 308"/>
                  <a:gd name="T66" fmla="*/ 5 w 403"/>
                  <a:gd name="T67" fmla="*/ 51 h 308"/>
                  <a:gd name="T68" fmla="*/ 6 w 403"/>
                  <a:gd name="T69" fmla="*/ 46 h 308"/>
                  <a:gd name="T70" fmla="*/ 8 w 403"/>
                  <a:gd name="T71" fmla="*/ 42 h 308"/>
                  <a:gd name="T72" fmla="*/ 10 w 403"/>
                  <a:gd name="T73" fmla="*/ 36 h 308"/>
                  <a:gd name="T74" fmla="*/ 14 w 403"/>
                  <a:gd name="T75" fmla="*/ 31 h 308"/>
                  <a:gd name="T76" fmla="*/ 51 w 403"/>
                  <a:gd name="T77" fmla="*/ 0 h 308"/>
                  <a:gd name="T78" fmla="*/ 54 w 403"/>
                  <a:gd name="T79" fmla="*/ 0 h 308"/>
                  <a:gd name="T80" fmla="*/ 58 w 403"/>
                  <a:gd name="T81" fmla="*/ 0 h 308"/>
                  <a:gd name="T82" fmla="*/ 89 w 403"/>
                  <a:gd name="T83" fmla="*/ 0 h 308"/>
                  <a:gd name="T84" fmla="*/ 91 w 403"/>
                  <a:gd name="T85" fmla="*/ 0 h 308"/>
                  <a:gd name="T86" fmla="*/ 87 w 403"/>
                  <a:gd name="T87" fmla="*/ 42 h 308"/>
                  <a:gd name="T88" fmla="*/ 181 w 403"/>
                  <a:gd name="T89" fmla="*/ 246 h 308"/>
                  <a:gd name="T90" fmla="*/ 272 w 403"/>
                  <a:gd name="T91" fmla="*/ 255 h 308"/>
                  <a:gd name="T92" fmla="*/ 403 w 403"/>
                  <a:gd name="T93" fmla="*/ 248 h 308"/>
                  <a:gd name="T94" fmla="*/ 403 w 403"/>
                  <a:gd name="T95" fmla="*/ 25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3" h="308">
                    <a:moveTo>
                      <a:pt x="403" y="250"/>
                    </a:moveTo>
                    <a:lnTo>
                      <a:pt x="402" y="255"/>
                    </a:lnTo>
                    <a:lnTo>
                      <a:pt x="400" y="258"/>
                    </a:lnTo>
                    <a:lnTo>
                      <a:pt x="398" y="259"/>
                    </a:lnTo>
                    <a:lnTo>
                      <a:pt x="395" y="261"/>
                    </a:lnTo>
                    <a:lnTo>
                      <a:pt x="392" y="263"/>
                    </a:lnTo>
                    <a:lnTo>
                      <a:pt x="387" y="264"/>
                    </a:lnTo>
                    <a:lnTo>
                      <a:pt x="370" y="264"/>
                    </a:lnTo>
                    <a:lnTo>
                      <a:pt x="82" y="308"/>
                    </a:lnTo>
                    <a:lnTo>
                      <a:pt x="77" y="306"/>
                    </a:lnTo>
                    <a:lnTo>
                      <a:pt x="72" y="304"/>
                    </a:lnTo>
                    <a:lnTo>
                      <a:pt x="59" y="300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3" y="287"/>
                    </a:lnTo>
                    <a:lnTo>
                      <a:pt x="26" y="282"/>
                    </a:lnTo>
                    <a:lnTo>
                      <a:pt x="18" y="277"/>
                    </a:lnTo>
                    <a:lnTo>
                      <a:pt x="14" y="272"/>
                    </a:lnTo>
                    <a:lnTo>
                      <a:pt x="10" y="268"/>
                    </a:lnTo>
                    <a:lnTo>
                      <a:pt x="10" y="247"/>
                    </a:lnTo>
                    <a:lnTo>
                      <a:pt x="8" y="244"/>
                    </a:lnTo>
                    <a:lnTo>
                      <a:pt x="5" y="240"/>
                    </a:lnTo>
                    <a:lnTo>
                      <a:pt x="3" y="235"/>
                    </a:lnTo>
                    <a:lnTo>
                      <a:pt x="1" y="229"/>
                    </a:lnTo>
                    <a:lnTo>
                      <a:pt x="0" y="224"/>
                    </a:lnTo>
                    <a:lnTo>
                      <a:pt x="0" y="221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1" y="80"/>
                    </a:lnTo>
                    <a:lnTo>
                      <a:pt x="1" y="78"/>
                    </a:lnTo>
                    <a:lnTo>
                      <a:pt x="1" y="70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5" y="51"/>
                    </a:lnTo>
                    <a:lnTo>
                      <a:pt x="6" y="46"/>
                    </a:lnTo>
                    <a:lnTo>
                      <a:pt x="8" y="42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87" y="42"/>
                    </a:lnTo>
                    <a:lnTo>
                      <a:pt x="181" y="246"/>
                    </a:lnTo>
                    <a:lnTo>
                      <a:pt x="272" y="255"/>
                    </a:lnTo>
                    <a:lnTo>
                      <a:pt x="403" y="248"/>
                    </a:lnTo>
                    <a:lnTo>
                      <a:pt x="403" y="250"/>
                    </a:lnTo>
                    <a:close/>
                  </a:path>
                </a:pathLst>
              </a:custGeom>
              <a:solidFill>
                <a:srgbClr val="CC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4" name="Freeform 1027"/>
              <p:cNvSpPr>
                <a:spLocks/>
              </p:cNvSpPr>
              <p:nvPr/>
            </p:nvSpPr>
            <p:spPr bwMode="auto">
              <a:xfrm>
                <a:off x="4271" y="3361"/>
                <a:ext cx="325" cy="272"/>
              </a:xfrm>
              <a:custGeom>
                <a:avLst/>
                <a:gdLst>
                  <a:gd name="T0" fmla="*/ 300 w 325"/>
                  <a:gd name="T1" fmla="*/ 255 h 272"/>
                  <a:gd name="T2" fmla="*/ 318 w 325"/>
                  <a:gd name="T3" fmla="*/ 253 h 272"/>
                  <a:gd name="T4" fmla="*/ 321 w 325"/>
                  <a:gd name="T5" fmla="*/ 253 h 272"/>
                  <a:gd name="T6" fmla="*/ 322 w 325"/>
                  <a:gd name="T7" fmla="*/ 252 h 272"/>
                  <a:gd name="T8" fmla="*/ 323 w 325"/>
                  <a:gd name="T9" fmla="*/ 251 h 272"/>
                  <a:gd name="T10" fmla="*/ 324 w 325"/>
                  <a:gd name="T11" fmla="*/ 249 h 272"/>
                  <a:gd name="T12" fmla="*/ 325 w 325"/>
                  <a:gd name="T13" fmla="*/ 248 h 272"/>
                  <a:gd name="T14" fmla="*/ 325 w 325"/>
                  <a:gd name="T15" fmla="*/ 246 h 272"/>
                  <a:gd name="T16" fmla="*/ 316 w 325"/>
                  <a:gd name="T17" fmla="*/ 16 h 272"/>
                  <a:gd name="T18" fmla="*/ 316 w 325"/>
                  <a:gd name="T19" fmla="*/ 15 h 272"/>
                  <a:gd name="T20" fmla="*/ 316 w 325"/>
                  <a:gd name="T21" fmla="*/ 12 h 272"/>
                  <a:gd name="T22" fmla="*/ 314 w 325"/>
                  <a:gd name="T23" fmla="*/ 10 h 272"/>
                  <a:gd name="T24" fmla="*/ 313 w 325"/>
                  <a:gd name="T25" fmla="*/ 10 h 272"/>
                  <a:gd name="T26" fmla="*/ 312 w 325"/>
                  <a:gd name="T27" fmla="*/ 9 h 272"/>
                  <a:gd name="T28" fmla="*/ 308 w 325"/>
                  <a:gd name="T29" fmla="*/ 7 h 272"/>
                  <a:gd name="T30" fmla="*/ 307 w 325"/>
                  <a:gd name="T31" fmla="*/ 6 h 272"/>
                  <a:gd name="T32" fmla="*/ 304 w 325"/>
                  <a:gd name="T33" fmla="*/ 6 h 272"/>
                  <a:gd name="T34" fmla="*/ 12 w 325"/>
                  <a:gd name="T35" fmla="*/ 0 h 272"/>
                  <a:gd name="T36" fmla="*/ 8 w 325"/>
                  <a:gd name="T37" fmla="*/ 0 h 272"/>
                  <a:gd name="T38" fmla="*/ 5 w 325"/>
                  <a:gd name="T39" fmla="*/ 0 h 272"/>
                  <a:gd name="T40" fmla="*/ 4 w 325"/>
                  <a:gd name="T41" fmla="*/ 1 h 272"/>
                  <a:gd name="T42" fmla="*/ 3 w 325"/>
                  <a:gd name="T43" fmla="*/ 1 h 272"/>
                  <a:gd name="T44" fmla="*/ 2 w 325"/>
                  <a:gd name="T45" fmla="*/ 3 h 272"/>
                  <a:gd name="T46" fmla="*/ 0 w 325"/>
                  <a:gd name="T47" fmla="*/ 4 h 272"/>
                  <a:gd name="T48" fmla="*/ 0 w 325"/>
                  <a:gd name="T49" fmla="*/ 7 h 272"/>
                  <a:gd name="T50" fmla="*/ 0 w 325"/>
                  <a:gd name="T51" fmla="*/ 9 h 272"/>
                  <a:gd name="T52" fmla="*/ 5 w 325"/>
                  <a:gd name="T53" fmla="*/ 264 h 272"/>
                  <a:gd name="T54" fmla="*/ 6 w 325"/>
                  <a:gd name="T55" fmla="*/ 266 h 272"/>
                  <a:gd name="T56" fmla="*/ 6 w 325"/>
                  <a:gd name="T57" fmla="*/ 268 h 272"/>
                  <a:gd name="T58" fmla="*/ 8 w 325"/>
                  <a:gd name="T59" fmla="*/ 269 h 272"/>
                  <a:gd name="T60" fmla="*/ 9 w 325"/>
                  <a:gd name="T61" fmla="*/ 270 h 272"/>
                  <a:gd name="T62" fmla="*/ 9 w 325"/>
                  <a:gd name="T63" fmla="*/ 272 h 272"/>
                  <a:gd name="T64" fmla="*/ 13 w 325"/>
                  <a:gd name="T65" fmla="*/ 272 h 272"/>
                  <a:gd name="T66" fmla="*/ 299 w 325"/>
                  <a:gd name="T67" fmla="*/ 255 h 272"/>
                  <a:gd name="T68" fmla="*/ 300 w 325"/>
                  <a:gd name="T69" fmla="*/ 25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5" h="272">
                    <a:moveTo>
                      <a:pt x="300" y="255"/>
                    </a:moveTo>
                    <a:lnTo>
                      <a:pt x="318" y="253"/>
                    </a:lnTo>
                    <a:lnTo>
                      <a:pt x="321" y="253"/>
                    </a:lnTo>
                    <a:lnTo>
                      <a:pt x="322" y="252"/>
                    </a:lnTo>
                    <a:lnTo>
                      <a:pt x="323" y="251"/>
                    </a:lnTo>
                    <a:lnTo>
                      <a:pt x="324" y="249"/>
                    </a:lnTo>
                    <a:lnTo>
                      <a:pt x="325" y="248"/>
                    </a:lnTo>
                    <a:lnTo>
                      <a:pt x="325" y="246"/>
                    </a:lnTo>
                    <a:lnTo>
                      <a:pt x="316" y="16"/>
                    </a:lnTo>
                    <a:lnTo>
                      <a:pt x="316" y="15"/>
                    </a:lnTo>
                    <a:lnTo>
                      <a:pt x="316" y="12"/>
                    </a:lnTo>
                    <a:lnTo>
                      <a:pt x="314" y="10"/>
                    </a:lnTo>
                    <a:lnTo>
                      <a:pt x="313" y="10"/>
                    </a:lnTo>
                    <a:lnTo>
                      <a:pt x="312" y="9"/>
                    </a:lnTo>
                    <a:lnTo>
                      <a:pt x="308" y="7"/>
                    </a:lnTo>
                    <a:lnTo>
                      <a:pt x="307" y="6"/>
                    </a:lnTo>
                    <a:lnTo>
                      <a:pt x="304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5" y="264"/>
                    </a:lnTo>
                    <a:lnTo>
                      <a:pt x="6" y="266"/>
                    </a:lnTo>
                    <a:lnTo>
                      <a:pt x="6" y="268"/>
                    </a:lnTo>
                    <a:lnTo>
                      <a:pt x="8" y="269"/>
                    </a:lnTo>
                    <a:lnTo>
                      <a:pt x="9" y="270"/>
                    </a:lnTo>
                    <a:lnTo>
                      <a:pt x="9" y="272"/>
                    </a:lnTo>
                    <a:lnTo>
                      <a:pt x="13" y="272"/>
                    </a:lnTo>
                    <a:lnTo>
                      <a:pt x="299" y="255"/>
                    </a:lnTo>
                    <a:lnTo>
                      <a:pt x="300" y="255"/>
                    </a:lnTo>
                    <a:close/>
                  </a:path>
                </a:pathLst>
              </a:custGeom>
              <a:solidFill>
                <a:srgbClr val="CC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5" name="Freeform 1028"/>
              <p:cNvSpPr>
                <a:spLocks/>
              </p:cNvSpPr>
              <p:nvPr/>
            </p:nvSpPr>
            <p:spPr bwMode="auto">
              <a:xfrm>
                <a:off x="4280" y="3372"/>
                <a:ext cx="307" cy="247"/>
              </a:xfrm>
              <a:custGeom>
                <a:avLst/>
                <a:gdLst>
                  <a:gd name="T0" fmla="*/ 299 w 307"/>
                  <a:gd name="T1" fmla="*/ 14 h 247"/>
                  <a:gd name="T2" fmla="*/ 299 w 307"/>
                  <a:gd name="T3" fmla="*/ 10 h 247"/>
                  <a:gd name="T4" fmla="*/ 299 w 307"/>
                  <a:gd name="T5" fmla="*/ 8 h 247"/>
                  <a:gd name="T6" fmla="*/ 297 w 307"/>
                  <a:gd name="T7" fmla="*/ 6 h 247"/>
                  <a:gd name="T8" fmla="*/ 295 w 307"/>
                  <a:gd name="T9" fmla="*/ 4 h 247"/>
                  <a:gd name="T10" fmla="*/ 293 w 307"/>
                  <a:gd name="T11" fmla="*/ 4 h 247"/>
                  <a:gd name="T12" fmla="*/ 7 w 307"/>
                  <a:gd name="T13" fmla="*/ 0 h 247"/>
                  <a:gd name="T14" fmla="*/ 5 w 307"/>
                  <a:gd name="T15" fmla="*/ 1 h 247"/>
                  <a:gd name="T16" fmla="*/ 4 w 307"/>
                  <a:gd name="T17" fmla="*/ 3 h 247"/>
                  <a:gd name="T18" fmla="*/ 3 w 307"/>
                  <a:gd name="T19" fmla="*/ 4 h 247"/>
                  <a:gd name="T20" fmla="*/ 0 w 307"/>
                  <a:gd name="T21" fmla="*/ 7 h 247"/>
                  <a:gd name="T22" fmla="*/ 0 w 307"/>
                  <a:gd name="T23" fmla="*/ 8 h 247"/>
                  <a:gd name="T24" fmla="*/ 0 w 307"/>
                  <a:gd name="T25" fmla="*/ 15 h 247"/>
                  <a:gd name="T26" fmla="*/ 5 w 307"/>
                  <a:gd name="T27" fmla="*/ 237 h 247"/>
                  <a:gd name="T28" fmla="*/ 5 w 307"/>
                  <a:gd name="T29" fmla="*/ 239 h 247"/>
                  <a:gd name="T30" fmla="*/ 6 w 307"/>
                  <a:gd name="T31" fmla="*/ 241 h 247"/>
                  <a:gd name="T32" fmla="*/ 8 w 307"/>
                  <a:gd name="T33" fmla="*/ 244 h 247"/>
                  <a:gd name="T34" fmla="*/ 11 w 307"/>
                  <a:gd name="T35" fmla="*/ 245 h 247"/>
                  <a:gd name="T36" fmla="*/ 14 w 307"/>
                  <a:gd name="T37" fmla="*/ 247 h 247"/>
                  <a:gd name="T38" fmla="*/ 17 w 307"/>
                  <a:gd name="T39" fmla="*/ 247 h 247"/>
                  <a:gd name="T40" fmla="*/ 299 w 307"/>
                  <a:gd name="T41" fmla="*/ 229 h 247"/>
                  <a:gd name="T42" fmla="*/ 300 w 307"/>
                  <a:gd name="T43" fmla="*/ 229 h 247"/>
                  <a:gd name="T44" fmla="*/ 303 w 307"/>
                  <a:gd name="T45" fmla="*/ 228 h 247"/>
                  <a:gd name="T46" fmla="*/ 304 w 307"/>
                  <a:gd name="T47" fmla="*/ 226 h 247"/>
                  <a:gd name="T48" fmla="*/ 305 w 307"/>
                  <a:gd name="T49" fmla="*/ 226 h 247"/>
                  <a:gd name="T50" fmla="*/ 305 w 307"/>
                  <a:gd name="T51" fmla="*/ 223 h 247"/>
                  <a:gd name="T52" fmla="*/ 307 w 307"/>
                  <a:gd name="T53" fmla="*/ 220 h 247"/>
                  <a:gd name="T54" fmla="*/ 299 w 307"/>
                  <a:gd name="T55" fmla="*/ 17 h 247"/>
                  <a:gd name="T56" fmla="*/ 299 w 307"/>
                  <a:gd name="T57" fmla="*/ 1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7" h="247">
                    <a:moveTo>
                      <a:pt x="299" y="14"/>
                    </a:moveTo>
                    <a:lnTo>
                      <a:pt x="299" y="10"/>
                    </a:lnTo>
                    <a:lnTo>
                      <a:pt x="299" y="8"/>
                    </a:lnTo>
                    <a:lnTo>
                      <a:pt x="297" y="6"/>
                    </a:lnTo>
                    <a:lnTo>
                      <a:pt x="295" y="4"/>
                    </a:lnTo>
                    <a:lnTo>
                      <a:pt x="293" y="4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5" y="237"/>
                    </a:lnTo>
                    <a:lnTo>
                      <a:pt x="5" y="239"/>
                    </a:lnTo>
                    <a:lnTo>
                      <a:pt x="6" y="241"/>
                    </a:lnTo>
                    <a:lnTo>
                      <a:pt x="8" y="244"/>
                    </a:lnTo>
                    <a:lnTo>
                      <a:pt x="11" y="245"/>
                    </a:lnTo>
                    <a:lnTo>
                      <a:pt x="14" y="247"/>
                    </a:lnTo>
                    <a:lnTo>
                      <a:pt x="17" y="247"/>
                    </a:lnTo>
                    <a:lnTo>
                      <a:pt x="299" y="229"/>
                    </a:lnTo>
                    <a:lnTo>
                      <a:pt x="300" y="229"/>
                    </a:lnTo>
                    <a:lnTo>
                      <a:pt x="303" y="228"/>
                    </a:lnTo>
                    <a:lnTo>
                      <a:pt x="304" y="226"/>
                    </a:lnTo>
                    <a:lnTo>
                      <a:pt x="305" y="226"/>
                    </a:lnTo>
                    <a:lnTo>
                      <a:pt x="305" y="223"/>
                    </a:lnTo>
                    <a:lnTo>
                      <a:pt x="307" y="220"/>
                    </a:lnTo>
                    <a:lnTo>
                      <a:pt x="299" y="17"/>
                    </a:lnTo>
                    <a:lnTo>
                      <a:pt x="299" y="14"/>
                    </a:lnTo>
                    <a:close/>
                  </a:path>
                </a:pathLst>
              </a:custGeom>
              <a:solidFill>
                <a:srgbClr val="CC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6" name="Freeform 1029"/>
              <p:cNvSpPr>
                <a:spLocks/>
              </p:cNvSpPr>
              <p:nvPr/>
            </p:nvSpPr>
            <p:spPr bwMode="auto">
              <a:xfrm>
                <a:off x="4280" y="3378"/>
                <a:ext cx="264" cy="235"/>
              </a:xfrm>
              <a:custGeom>
                <a:avLst/>
                <a:gdLst>
                  <a:gd name="T0" fmla="*/ 11 w 264"/>
                  <a:gd name="T1" fmla="*/ 0 h 235"/>
                  <a:gd name="T2" fmla="*/ 8 w 264"/>
                  <a:gd name="T3" fmla="*/ 0 h 235"/>
                  <a:gd name="T4" fmla="*/ 6 w 264"/>
                  <a:gd name="T5" fmla="*/ 0 h 235"/>
                  <a:gd name="T6" fmla="*/ 5 w 264"/>
                  <a:gd name="T7" fmla="*/ 1 h 235"/>
                  <a:gd name="T8" fmla="*/ 3 w 264"/>
                  <a:gd name="T9" fmla="*/ 1 h 235"/>
                  <a:gd name="T10" fmla="*/ 2 w 264"/>
                  <a:gd name="T11" fmla="*/ 2 h 235"/>
                  <a:gd name="T12" fmla="*/ 2 w 264"/>
                  <a:gd name="T13" fmla="*/ 3 h 235"/>
                  <a:gd name="T14" fmla="*/ 0 w 264"/>
                  <a:gd name="T15" fmla="*/ 7 h 235"/>
                  <a:gd name="T16" fmla="*/ 0 w 264"/>
                  <a:gd name="T17" fmla="*/ 11 h 235"/>
                  <a:gd name="T18" fmla="*/ 5 w 264"/>
                  <a:gd name="T19" fmla="*/ 227 h 235"/>
                  <a:gd name="T20" fmla="*/ 5 w 264"/>
                  <a:gd name="T21" fmla="*/ 230 h 235"/>
                  <a:gd name="T22" fmla="*/ 6 w 264"/>
                  <a:gd name="T23" fmla="*/ 232 h 235"/>
                  <a:gd name="T24" fmla="*/ 7 w 264"/>
                  <a:gd name="T25" fmla="*/ 232 h 235"/>
                  <a:gd name="T26" fmla="*/ 8 w 264"/>
                  <a:gd name="T27" fmla="*/ 233 h 235"/>
                  <a:gd name="T28" fmla="*/ 11 w 264"/>
                  <a:gd name="T29" fmla="*/ 234 h 235"/>
                  <a:gd name="T30" fmla="*/ 14 w 264"/>
                  <a:gd name="T31" fmla="*/ 235 h 235"/>
                  <a:gd name="T32" fmla="*/ 17 w 264"/>
                  <a:gd name="T33" fmla="*/ 235 h 235"/>
                  <a:gd name="T34" fmla="*/ 264 w 264"/>
                  <a:gd name="T35" fmla="*/ 221 h 235"/>
                  <a:gd name="T36" fmla="*/ 255 w 264"/>
                  <a:gd name="T37" fmla="*/ 3 h 235"/>
                  <a:gd name="T38" fmla="*/ 11 w 264"/>
                  <a:gd name="T39" fmla="*/ 0 h 235"/>
                  <a:gd name="T40" fmla="*/ 11 w 264"/>
                  <a:gd name="T4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4" h="235">
                    <a:moveTo>
                      <a:pt x="11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5" y="227"/>
                    </a:lnTo>
                    <a:lnTo>
                      <a:pt x="5" y="230"/>
                    </a:lnTo>
                    <a:lnTo>
                      <a:pt x="6" y="232"/>
                    </a:lnTo>
                    <a:lnTo>
                      <a:pt x="7" y="232"/>
                    </a:lnTo>
                    <a:lnTo>
                      <a:pt x="8" y="233"/>
                    </a:lnTo>
                    <a:lnTo>
                      <a:pt x="11" y="234"/>
                    </a:lnTo>
                    <a:lnTo>
                      <a:pt x="14" y="235"/>
                    </a:lnTo>
                    <a:lnTo>
                      <a:pt x="17" y="235"/>
                    </a:lnTo>
                    <a:lnTo>
                      <a:pt x="264" y="221"/>
                    </a:lnTo>
                    <a:lnTo>
                      <a:pt x="255" y="3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7" name="Freeform 1030"/>
              <p:cNvSpPr>
                <a:spLocks/>
              </p:cNvSpPr>
              <p:nvPr/>
            </p:nvSpPr>
            <p:spPr bwMode="auto">
              <a:xfrm>
                <a:off x="4542" y="3382"/>
                <a:ext cx="36" cy="217"/>
              </a:xfrm>
              <a:custGeom>
                <a:avLst/>
                <a:gdLst>
                  <a:gd name="T0" fmla="*/ 7 w 36"/>
                  <a:gd name="T1" fmla="*/ 214 h 217"/>
                  <a:gd name="T2" fmla="*/ 7 w 36"/>
                  <a:gd name="T3" fmla="*/ 217 h 217"/>
                  <a:gd name="T4" fmla="*/ 28 w 36"/>
                  <a:gd name="T5" fmla="*/ 214 h 217"/>
                  <a:gd name="T6" fmla="*/ 32 w 36"/>
                  <a:gd name="T7" fmla="*/ 214 h 217"/>
                  <a:gd name="T8" fmla="*/ 33 w 36"/>
                  <a:gd name="T9" fmla="*/ 213 h 217"/>
                  <a:gd name="T10" fmla="*/ 34 w 36"/>
                  <a:gd name="T11" fmla="*/ 210 h 217"/>
                  <a:gd name="T12" fmla="*/ 36 w 36"/>
                  <a:gd name="T13" fmla="*/ 209 h 217"/>
                  <a:gd name="T14" fmla="*/ 36 w 36"/>
                  <a:gd name="T15" fmla="*/ 205 h 217"/>
                  <a:gd name="T16" fmla="*/ 28 w 36"/>
                  <a:gd name="T17" fmla="*/ 7 h 217"/>
                  <a:gd name="T18" fmla="*/ 28 w 36"/>
                  <a:gd name="T19" fmla="*/ 5 h 217"/>
                  <a:gd name="T20" fmla="*/ 27 w 36"/>
                  <a:gd name="T21" fmla="*/ 4 h 217"/>
                  <a:gd name="T22" fmla="*/ 27 w 36"/>
                  <a:gd name="T23" fmla="*/ 2 h 217"/>
                  <a:gd name="T24" fmla="*/ 24 w 36"/>
                  <a:gd name="T25" fmla="*/ 2 h 217"/>
                  <a:gd name="T26" fmla="*/ 23 w 36"/>
                  <a:gd name="T27" fmla="*/ 0 h 217"/>
                  <a:gd name="T28" fmla="*/ 0 w 36"/>
                  <a:gd name="T29" fmla="*/ 0 h 217"/>
                  <a:gd name="T30" fmla="*/ 7 w 36"/>
                  <a:gd name="T31" fmla="*/ 2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217">
                    <a:moveTo>
                      <a:pt x="7" y="214"/>
                    </a:moveTo>
                    <a:lnTo>
                      <a:pt x="7" y="217"/>
                    </a:lnTo>
                    <a:lnTo>
                      <a:pt x="28" y="214"/>
                    </a:lnTo>
                    <a:lnTo>
                      <a:pt x="32" y="214"/>
                    </a:lnTo>
                    <a:lnTo>
                      <a:pt x="33" y="213"/>
                    </a:lnTo>
                    <a:lnTo>
                      <a:pt x="34" y="210"/>
                    </a:lnTo>
                    <a:lnTo>
                      <a:pt x="36" y="209"/>
                    </a:lnTo>
                    <a:lnTo>
                      <a:pt x="36" y="205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7" y="214"/>
                    </a:lnTo>
                    <a:close/>
                  </a:path>
                </a:pathLst>
              </a:custGeom>
              <a:solidFill>
                <a:srgbClr val="3333CC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8" name="Freeform 1031"/>
              <p:cNvSpPr>
                <a:spLocks/>
              </p:cNvSpPr>
              <p:nvPr/>
            </p:nvSpPr>
            <p:spPr bwMode="auto">
              <a:xfrm>
                <a:off x="4293" y="3392"/>
                <a:ext cx="241" cy="208"/>
              </a:xfrm>
              <a:custGeom>
                <a:avLst/>
                <a:gdLst>
                  <a:gd name="T0" fmla="*/ 233 w 241"/>
                  <a:gd name="T1" fmla="*/ 6 h 208"/>
                  <a:gd name="T2" fmla="*/ 233 w 241"/>
                  <a:gd name="T3" fmla="*/ 5 h 208"/>
                  <a:gd name="T4" fmla="*/ 233 w 241"/>
                  <a:gd name="T5" fmla="*/ 4 h 208"/>
                  <a:gd name="T6" fmla="*/ 231 w 241"/>
                  <a:gd name="T7" fmla="*/ 3 h 208"/>
                  <a:gd name="T8" fmla="*/ 229 w 241"/>
                  <a:gd name="T9" fmla="*/ 2 h 208"/>
                  <a:gd name="T10" fmla="*/ 227 w 241"/>
                  <a:gd name="T11" fmla="*/ 2 h 208"/>
                  <a:gd name="T12" fmla="*/ 224 w 241"/>
                  <a:gd name="T13" fmla="*/ 2 h 208"/>
                  <a:gd name="T14" fmla="*/ 8 w 241"/>
                  <a:gd name="T15" fmla="*/ 0 h 208"/>
                  <a:gd name="T16" fmla="*/ 7 w 241"/>
                  <a:gd name="T17" fmla="*/ 0 h 208"/>
                  <a:gd name="T18" fmla="*/ 4 w 241"/>
                  <a:gd name="T19" fmla="*/ 0 h 208"/>
                  <a:gd name="T20" fmla="*/ 3 w 241"/>
                  <a:gd name="T21" fmla="*/ 1 h 208"/>
                  <a:gd name="T22" fmla="*/ 1 w 241"/>
                  <a:gd name="T23" fmla="*/ 2 h 208"/>
                  <a:gd name="T24" fmla="*/ 1 w 241"/>
                  <a:gd name="T25" fmla="*/ 5 h 208"/>
                  <a:gd name="T26" fmla="*/ 0 w 241"/>
                  <a:gd name="T27" fmla="*/ 6 h 208"/>
                  <a:gd name="T28" fmla="*/ 0 w 241"/>
                  <a:gd name="T29" fmla="*/ 14 h 208"/>
                  <a:gd name="T30" fmla="*/ 4 w 241"/>
                  <a:gd name="T31" fmla="*/ 201 h 208"/>
                  <a:gd name="T32" fmla="*/ 4 w 241"/>
                  <a:gd name="T33" fmla="*/ 203 h 208"/>
                  <a:gd name="T34" fmla="*/ 7 w 241"/>
                  <a:gd name="T35" fmla="*/ 206 h 208"/>
                  <a:gd name="T36" fmla="*/ 7 w 241"/>
                  <a:gd name="T37" fmla="*/ 206 h 208"/>
                  <a:gd name="T38" fmla="*/ 9 w 241"/>
                  <a:gd name="T39" fmla="*/ 207 h 208"/>
                  <a:gd name="T40" fmla="*/ 11 w 241"/>
                  <a:gd name="T41" fmla="*/ 208 h 208"/>
                  <a:gd name="T42" fmla="*/ 13 w 241"/>
                  <a:gd name="T43" fmla="*/ 208 h 208"/>
                  <a:gd name="T44" fmla="*/ 16 w 241"/>
                  <a:gd name="T45" fmla="*/ 208 h 208"/>
                  <a:gd name="T46" fmla="*/ 233 w 241"/>
                  <a:gd name="T47" fmla="*/ 194 h 208"/>
                  <a:gd name="T48" fmla="*/ 235 w 241"/>
                  <a:gd name="T49" fmla="*/ 194 h 208"/>
                  <a:gd name="T50" fmla="*/ 238 w 241"/>
                  <a:gd name="T51" fmla="*/ 193 h 208"/>
                  <a:gd name="T52" fmla="*/ 239 w 241"/>
                  <a:gd name="T53" fmla="*/ 192 h 208"/>
                  <a:gd name="T54" fmla="*/ 240 w 241"/>
                  <a:gd name="T55" fmla="*/ 191 h 208"/>
                  <a:gd name="T56" fmla="*/ 240 w 241"/>
                  <a:gd name="T57" fmla="*/ 187 h 208"/>
                  <a:gd name="T58" fmla="*/ 241 w 241"/>
                  <a:gd name="T59" fmla="*/ 187 h 208"/>
                  <a:gd name="T60" fmla="*/ 233 w 241"/>
                  <a:gd name="T61" fmla="*/ 7 h 208"/>
                  <a:gd name="T62" fmla="*/ 233 w 241"/>
                  <a:gd name="T63" fmla="*/ 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1" h="208">
                    <a:moveTo>
                      <a:pt x="233" y="6"/>
                    </a:moveTo>
                    <a:lnTo>
                      <a:pt x="233" y="5"/>
                    </a:lnTo>
                    <a:lnTo>
                      <a:pt x="233" y="4"/>
                    </a:lnTo>
                    <a:lnTo>
                      <a:pt x="231" y="3"/>
                    </a:lnTo>
                    <a:lnTo>
                      <a:pt x="229" y="2"/>
                    </a:lnTo>
                    <a:lnTo>
                      <a:pt x="227" y="2"/>
                    </a:lnTo>
                    <a:lnTo>
                      <a:pt x="224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4" y="201"/>
                    </a:lnTo>
                    <a:lnTo>
                      <a:pt x="4" y="203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9" y="207"/>
                    </a:lnTo>
                    <a:lnTo>
                      <a:pt x="11" y="208"/>
                    </a:lnTo>
                    <a:lnTo>
                      <a:pt x="13" y="208"/>
                    </a:lnTo>
                    <a:lnTo>
                      <a:pt x="16" y="208"/>
                    </a:lnTo>
                    <a:lnTo>
                      <a:pt x="233" y="194"/>
                    </a:lnTo>
                    <a:lnTo>
                      <a:pt x="235" y="194"/>
                    </a:lnTo>
                    <a:lnTo>
                      <a:pt x="238" y="193"/>
                    </a:lnTo>
                    <a:lnTo>
                      <a:pt x="239" y="192"/>
                    </a:lnTo>
                    <a:lnTo>
                      <a:pt x="240" y="191"/>
                    </a:lnTo>
                    <a:lnTo>
                      <a:pt x="240" y="187"/>
                    </a:lnTo>
                    <a:lnTo>
                      <a:pt x="241" y="187"/>
                    </a:lnTo>
                    <a:lnTo>
                      <a:pt x="233" y="7"/>
                    </a:lnTo>
                    <a:lnTo>
                      <a:pt x="233" y="6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9" name="Line 1032"/>
              <p:cNvSpPr>
                <a:spLocks noChangeShapeType="1"/>
              </p:cNvSpPr>
              <p:nvPr/>
            </p:nvSpPr>
            <p:spPr bwMode="auto">
              <a:xfrm flipH="1">
                <a:off x="4542" y="3446"/>
                <a:ext cx="3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0" name="Rectangle 1033"/>
              <p:cNvSpPr>
                <a:spLocks noChangeArrowheads="1"/>
              </p:cNvSpPr>
              <p:nvPr/>
            </p:nvSpPr>
            <p:spPr bwMode="auto">
              <a:xfrm>
                <a:off x="4556" y="3433"/>
                <a:ext cx="7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1" name="Rectangle 1034"/>
              <p:cNvSpPr>
                <a:spLocks noChangeArrowheads="1"/>
              </p:cNvSpPr>
              <p:nvPr/>
            </p:nvSpPr>
            <p:spPr bwMode="auto">
              <a:xfrm>
                <a:off x="4567" y="3498"/>
                <a:ext cx="7" cy="1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2" name="Freeform 1035"/>
              <p:cNvSpPr>
                <a:spLocks/>
              </p:cNvSpPr>
              <p:nvPr/>
            </p:nvSpPr>
            <p:spPr bwMode="auto">
              <a:xfrm>
                <a:off x="4228" y="3677"/>
                <a:ext cx="15" cy="14"/>
              </a:xfrm>
              <a:custGeom>
                <a:avLst/>
                <a:gdLst>
                  <a:gd name="T0" fmla="*/ 15 w 15"/>
                  <a:gd name="T1" fmla="*/ 0 h 14"/>
                  <a:gd name="T2" fmla="*/ 11 w 15"/>
                  <a:gd name="T3" fmla="*/ 1 h 14"/>
                  <a:gd name="T4" fmla="*/ 6 w 15"/>
                  <a:gd name="T5" fmla="*/ 2 h 14"/>
                  <a:gd name="T6" fmla="*/ 1 w 15"/>
                  <a:gd name="T7" fmla="*/ 7 h 14"/>
                  <a:gd name="T8" fmla="*/ 0 w 15"/>
                  <a:gd name="T9" fmla="*/ 10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lnTo>
                      <a:pt x="11" y="1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3" name="Line 1036"/>
              <p:cNvSpPr>
                <a:spLocks noChangeShapeType="1"/>
              </p:cNvSpPr>
              <p:nvPr/>
            </p:nvSpPr>
            <p:spPr bwMode="auto">
              <a:xfrm>
                <a:off x="4228" y="3693"/>
                <a:ext cx="1" cy="9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4" name="Line 1037"/>
              <p:cNvSpPr>
                <a:spLocks noChangeShapeType="1"/>
              </p:cNvSpPr>
              <p:nvPr/>
            </p:nvSpPr>
            <p:spPr bwMode="auto">
              <a:xfrm flipH="1" flipV="1">
                <a:off x="4104" y="3630"/>
                <a:ext cx="130" cy="4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5" name="Line 1038"/>
              <p:cNvSpPr>
                <a:spLocks noChangeShapeType="1"/>
              </p:cNvSpPr>
              <p:nvPr/>
            </p:nvSpPr>
            <p:spPr bwMode="auto">
              <a:xfrm flipV="1">
                <a:off x="4242" y="3654"/>
                <a:ext cx="366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6" name="Line 1039"/>
              <p:cNvSpPr>
                <a:spLocks noChangeShapeType="1"/>
              </p:cNvSpPr>
              <p:nvPr/>
            </p:nvSpPr>
            <p:spPr bwMode="auto">
              <a:xfrm flipH="1">
                <a:off x="4234" y="3701"/>
                <a:ext cx="385" cy="2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7" name="Line 1040"/>
              <p:cNvSpPr>
                <a:spLocks noChangeShapeType="1"/>
              </p:cNvSpPr>
              <p:nvPr/>
            </p:nvSpPr>
            <p:spPr bwMode="auto">
              <a:xfrm flipH="1">
                <a:off x="4232" y="3739"/>
                <a:ext cx="387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8" name="Freeform 1041"/>
              <p:cNvSpPr>
                <a:spLocks/>
              </p:cNvSpPr>
              <p:nvPr/>
            </p:nvSpPr>
            <p:spPr bwMode="auto">
              <a:xfrm>
                <a:off x="4253" y="3686"/>
                <a:ext cx="89" cy="35"/>
              </a:xfrm>
              <a:custGeom>
                <a:avLst/>
                <a:gdLst>
                  <a:gd name="T0" fmla="*/ 87 w 89"/>
                  <a:gd name="T1" fmla="*/ 28 h 35"/>
                  <a:gd name="T2" fmla="*/ 87 w 89"/>
                  <a:gd name="T3" fmla="*/ 0 h 35"/>
                  <a:gd name="T4" fmla="*/ 0 w 89"/>
                  <a:gd name="T5" fmla="*/ 5 h 35"/>
                  <a:gd name="T6" fmla="*/ 0 w 89"/>
                  <a:gd name="T7" fmla="*/ 35 h 35"/>
                  <a:gd name="T8" fmla="*/ 89 w 89"/>
                  <a:gd name="T9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87" y="28"/>
                    </a:moveTo>
                    <a:lnTo>
                      <a:pt x="87" y="0"/>
                    </a:lnTo>
                    <a:lnTo>
                      <a:pt x="0" y="5"/>
                    </a:lnTo>
                    <a:lnTo>
                      <a:pt x="0" y="35"/>
                    </a:lnTo>
                    <a:lnTo>
                      <a:pt x="89" y="2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9" name="Freeform 1042"/>
              <p:cNvSpPr>
                <a:spLocks/>
              </p:cNvSpPr>
              <p:nvPr/>
            </p:nvSpPr>
            <p:spPr bwMode="auto">
              <a:xfrm>
                <a:off x="4323" y="3695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1 w 12"/>
                  <a:gd name="T3" fmla="*/ 9 h 12"/>
                  <a:gd name="T4" fmla="*/ 8 w 12"/>
                  <a:gd name="T5" fmla="*/ 11 h 12"/>
                  <a:gd name="T6" fmla="*/ 5 w 12"/>
                  <a:gd name="T7" fmla="*/ 12 h 12"/>
                  <a:gd name="T8" fmla="*/ 4 w 12"/>
                  <a:gd name="T9" fmla="*/ 11 h 12"/>
                  <a:gd name="T10" fmla="*/ 2 w 12"/>
                  <a:gd name="T11" fmla="*/ 10 h 12"/>
                  <a:gd name="T12" fmla="*/ 0 w 12"/>
                  <a:gd name="T13" fmla="*/ 8 h 12"/>
                  <a:gd name="T14" fmla="*/ 0 w 12"/>
                  <a:gd name="T15" fmla="*/ 4 h 12"/>
                  <a:gd name="T16" fmla="*/ 2 w 12"/>
                  <a:gd name="T17" fmla="*/ 2 h 12"/>
                  <a:gd name="T18" fmla="*/ 4 w 12"/>
                  <a:gd name="T19" fmla="*/ 0 h 12"/>
                  <a:gd name="T20" fmla="*/ 5 w 12"/>
                  <a:gd name="T21" fmla="*/ 0 h 12"/>
                  <a:gd name="T22" fmla="*/ 8 w 12"/>
                  <a:gd name="T23" fmla="*/ 1 h 12"/>
                  <a:gd name="T24" fmla="*/ 11 w 12"/>
                  <a:gd name="T25" fmla="*/ 2 h 12"/>
                  <a:gd name="T26" fmla="*/ 12 w 12"/>
                  <a:gd name="T2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1" y="9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2" y="6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0" name="Freeform 1043"/>
              <p:cNvSpPr>
                <a:spLocks/>
              </p:cNvSpPr>
              <p:nvPr/>
            </p:nvSpPr>
            <p:spPr bwMode="auto">
              <a:xfrm>
                <a:off x="4294" y="3397"/>
                <a:ext cx="232" cy="195"/>
              </a:xfrm>
              <a:custGeom>
                <a:avLst/>
                <a:gdLst>
                  <a:gd name="T0" fmla="*/ 225 w 232"/>
                  <a:gd name="T1" fmla="*/ 24 h 195"/>
                  <a:gd name="T2" fmla="*/ 225 w 232"/>
                  <a:gd name="T3" fmla="*/ 21 h 195"/>
                  <a:gd name="T4" fmla="*/ 224 w 232"/>
                  <a:gd name="T5" fmla="*/ 18 h 195"/>
                  <a:gd name="T6" fmla="*/ 223 w 232"/>
                  <a:gd name="T7" fmla="*/ 15 h 195"/>
                  <a:gd name="T8" fmla="*/ 223 w 232"/>
                  <a:gd name="T9" fmla="*/ 13 h 195"/>
                  <a:gd name="T10" fmla="*/ 221 w 232"/>
                  <a:gd name="T11" fmla="*/ 10 h 195"/>
                  <a:gd name="T12" fmla="*/ 219 w 232"/>
                  <a:gd name="T13" fmla="*/ 8 h 195"/>
                  <a:gd name="T14" fmla="*/ 216 w 232"/>
                  <a:gd name="T15" fmla="*/ 7 h 195"/>
                  <a:gd name="T16" fmla="*/ 213 w 232"/>
                  <a:gd name="T17" fmla="*/ 6 h 195"/>
                  <a:gd name="T18" fmla="*/ 209 w 232"/>
                  <a:gd name="T19" fmla="*/ 5 h 195"/>
                  <a:gd name="T20" fmla="*/ 206 w 232"/>
                  <a:gd name="T21" fmla="*/ 5 h 195"/>
                  <a:gd name="T22" fmla="*/ 110 w 232"/>
                  <a:gd name="T23" fmla="*/ 0 h 195"/>
                  <a:gd name="T24" fmla="*/ 7 w 232"/>
                  <a:gd name="T25" fmla="*/ 1 h 195"/>
                  <a:gd name="T26" fmla="*/ 6 w 232"/>
                  <a:gd name="T27" fmla="*/ 1 h 195"/>
                  <a:gd name="T28" fmla="*/ 5 w 232"/>
                  <a:gd name="T29" fmla="*/ 1 h 195"/>
                  <a:gd name="T30" fmla="*/ 2 w 232"/>
                  <a:gd name="T31" fmla="*/ 4 h 195"/>
                  <a:gd name="T32" fmla="*/ 1 w 232"/>
                  <a:gd name="T33" fmla="*/ 5 h 195"/>
                  <a:gd name="T34" fmla="*/ 0 w 232"/>
                  <a:gd name="T35" fmla="*/ 7 h 195"/>
                  <a:gd name="T36" fmla="*/ 0 w 232"/>
                  <a:gd name="T37" fmla="*/ 8 h 195"/>
                  <a:gd name="T38" fmla="*/ 0 w 232"/>
                  <a:gd name="T39" fmla="*/ 10 h 195"/>
                  <a:gd name="T40" fmla="*/ 3 w 232"/>
                  <a:gd name="T41" fmla="*/ 186 h 195"/>
                  <a:gd name="T42" fmla="*/ 3 w 232"/>
                  <a:gd name="T43" fmla="*/ 188 h 195"/>
                  <a:gd name="T44" fmla="*/ 5 w 232"/>
                  <a:gd name="T45" fmla="*/ 189 h 195"/>
                  <a:gd name="T46" fmla="*/ 6 w 232"/>
                  <a:gd name="T47" fmla="*/ 191 h 195"/>
                  <a:gd name="T48" fmla="*/ 7 w 232"/>
                  <a:gd name="T49" fmla="*/ 193 h 195"/>
                  <a:gd name="T50" fmla="*/ 8 w 232"/>
                  <a:gd name="T51" fmla="*/ 194 h 195"/>
                  <a:gd name="T52" fmla="*/ 10 w 232"/>
                  <a:gd name="T53" fmla="*/ 195 h 195"/>
                  <a:gd name="T54" fmla="*/ 11 w 232"/>
                  <a:gd name="T55" fmla="*/ 195 h 195"/>
                  <a:gd name="T56" fmla="*/ 15 w 232"/>
                  <a:gd name="T57" fmla="*/ 195 h 195"/>
                  <a:gd name="T58" fmla="*/ 126 w 232"/>
                  <a:gd name="T59" fmla="*/ 195 h 195"/>
                  <a:gd name="T60" fmla="*/ 209 w 232"/>
                  <a:gd name="T61" fmla="*/ 188 h 195"/>
                  <a:gd name="T62" fmla="*/ 214 w 232"/>
                  <a:gd name="T63" fmla="*/ 188 h 195"/>
                  <a:gd name="T64" fmla="*/ 216 w 232"/>
                  <a:gd name="T65" fmla="*/ 187 h 195"/>
                  <a:gd name="T66" fmla="*/ 219 w 232"/>
                  <a:gd name="T67" fmla="*/ 186 h 195"/>
                  <a:gd name="T68" fmla="*/ 221 w 232"/>
                  <a:gd name="T69" fmla="*/ 185 h 195"/>
                  <a:gd name="T70" fmla="*/ 223 w 232"/>
                  <a:gd name="T71" fmla="*/ 182 h 195"/>
                  <a:gd name="T72" fmla="*/ 225 w 232"/>
                  <a:gd name="T73" fmla="*/ 182 h 195"/>
                  <a:gd name="T74" fmla="*/ 225 w 232"/>
                  <a:gd name="T75" fmla="*/ 180 h 195"/>
                  <a:gd name="T76" fmla="*/ 228 w 232"/>
                  <a:gd name="T77" fmla="*/ 179 h 195"/>
                  <a:gd name="T78" fmla="*/ 228 w 232"/>
                  <a:gd name="T79" fmla="*/ 177 h 195"/>
                  <a:gd name="T80" fmla="*/ 230 w 232"/>
                  <a:gd name="T81" fmla="*/ 173 h 195"/>
                  <a:gd name="T82" fmla="*/ 230 w 232"/>
                  <a:gd name="T83" fmla="*/ 170 h 195"/>
                  <a:gd name="T84" fmla="*/ 230 w 232"/>
                  <a:gd name="T85" fmla="*/ 168 h 195"/>
                  <a:gd name="T86" fmla="*/ 232 w 232"/>
                  <a:gd name="T87" fmla="*/ 99 h 195"/>
                  <a:gd name="T88" fmla="*/ 225 w 232"/>
                  <a:gd name="T89" fmla="*/ 2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2" h="195">
                    <a:moveTo>
                      <a:pt x="225" y="24"/>
                    </a:moveTo>
                    <a:lnTo>
                      <a:pt x="225" y="21"/>
                    </a:lnTo>
                    <a:lnTo>
                      <a:pt x="224" y="18"/>
                    </a:lnTo>
                    <a:lnTo>
                      <a:pt x="223" y="15"/>
                    </a:lnTo>
                    <a:lnTo>
                      <a:pt x="223" y="13"/>
                    </a:lnTo>
                    <a:lnTo>
                      <a:pt x="221" y="10"/>
                    </a:lnTo>
                    <a:lnTo>
                      <a:pt x="219" y="8"/>
                    </a:lnTo>
                    <a:lnTo>
                      <a:pt x="216" y="7"/>
                    </a:lnTo>
                    <a:lnTo>
                      <a:pt x="213" y="6"/>
                    </a:lnTo>
                    <a:lnTo>
                      <a:pt x="209" y="5"/>
                    </a:lnTo>
                    <a:lnTo>
                      <a:pt x="206" y="5"/>
                    </a:lnTo>
                    <a:lnTo>
                      <a:pt x="110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86"/>
                    </a:lnTo>
                    <a:lnTo>
                      <a:pt x="3" y="188"/>
                    </a:lnTo>
                    <a:lnTo>
                      <a:pt x="5" y="189"/>
                    </a:lnTo>
                    <a:lnTo>
                      <a:pt x="6" y="191"/>
                    </a:lnTo>
                    <a:lnTo>
                      <a:pt x="7" y="193"/>
                    </a:lnTo>
                    <a:lnTo>
                      <a:pt x="8" y="194"/>
                    </a:lnTo>
                    <a:lnTo>
                      <a:pt x="10" y="195"/>
                    </a:lnTo>
                    <a:lnTo>
                      <a:pt x="11" y="195"/>
                    </a:lnTo>
                    <a:lnTo>
                      <a:pt x="15" y="195"/>
                    </a:lnTo>
                    <a:lnTo>
                      <a:pt x="126" y="195"/>
                    </a:lnTo>
                    <a:lnTo>
                      <a:pt x="209" y="188"/>
                    </a:lnTo>
                    <a:lnTo>
                      <a:pt x="214" y="188"/>
                    </a:lnTo>
                    <a:lnTo>
                      <a:pt x="216" y="187"/>
                    </a:lnTo>
                    <a:lnTo>
                      <a:pt x="219" y="186"/>
                    </a:lnTo>
                    <a:lnTo>
                      <a:pt x="221" y="185"/>
                    </a:lnTo>
                    <a:lnTo>
                      <a:pt x="223" y="182"/>
                    </a:lnTo>
                    <a:lnTo>
                      <a:pt x="225" y="182"/>
                    </a:lnTo>
                    <a:lnTo>
                      <a:pt x="225" y="180"/>
                    </a:lnTo>
                    <a:lnTo>
                      <a:pt x="228" y="179"/>
                    </a:lnTo>
                    <a:lnTo>
                      <a:pt x="228" y="177"/>
                    </a:lnTo>
                    <a:lnTo>
                      <a:pt x="230" y="173"/>
                    </a:lnTo>
                    <a:lnTo>
                      <a:pt x="230" y="170"/>
                    </a:lnTo>
                    <a:lnTo>
                      <a:pt x="230" y="168"/>
                    </a:lnTo>
                    <a:lnTo>
                      <a:pt x="232" y="99"/>
                    </a:lnTo>
                    <a:lnTo>
                      <a:pt x="22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1" name="Freeform 1044"/>
              <p:cNvSpPr>
                <a:spLocks/>
              </p:cNvSpPr>
              <p:nvPr/>
            </p:nvSpPr>
            <p:spPr bwMode="auto">
              <a:xfrm>
                <a:off x="4548" y="3396"/>
                <a:ext cx="18" cy="27"/>
              </a:xfrm>
              <a:custGeom>
                <a:avLst/>
                <a:gdLst>
                  <a:gd name="T0" fmla="*/ 18 w 18"/>
                  <a:gd name="T1" fmla="*/ 27 h 27"/>
                  <a:gd name="T2" fmla="*/ 0 w 18"/>
                  <a:gd name="T3" fmla="*/ 26 h 27"/>
                  <a:gd name="T4" fmla="*/ 0 w 18"/>
                  <a:gd name="T5" fmla="*/ 0 h 27"/>
                  <a:gd name="T6" fmla="*/ 17 w 18"/>
                  <a:gd name="T7" fmla="*/ 0 h 27"/>
                  <a:gd name="T8" fmla="*/ 18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8" y="27"/>
                    </a:moveTo>
                    <a:lnTo>
                      <a:pt x="0" y="2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8" y="27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2" name="Line 1045"/>
              <p:cNvSpPr>
                <a:spLocks noChangeShapeType="1"/>
              </p:cNvSpPr>
              <p:nvPr/>
            </p:nvSpPr>
            <p:spPr bwMode="auto">
              <a:xfrm flipH="1">
                <a:off x="4546" y="3554"/>
                <a:ext cx="3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3" name="Freeform 1046"/>
              <p:cNvSpPr>
                <a:spLocks/>
              </p:cNvSpPr>
              <p:nvPr/>
            </p:nvSpPr>
            <p:spPr bwMode="auto">
              <a:xfrm>
                <a:off x="4552" y="3564"/>
                <a:ext cx="22" cy="24"/>
              </a:xfrm>
              <a:custGeom>
                <a:avLst/>
                <a:gdLst>
                  <a:gd name="T0" fmla="*/ 21 w 22"/>
                  <a:gd name="T1" fmla="*/ 0 h 24"/>
                  <a:gd name="T2" fmla="*/ 0 w 22"/>
                  <a:gd name="T3" fmla="*/ 1 h 24"/>
                  <a:gd name="T4" fmla="*/ 1 w 22"/>
                  <a:gd name="T5" fmla="*/ 24 h 24"/>
                  <a:gd name="T6" fmla="*/ 22 w 22"/>
                  <a:gd name="T7" fmla="*/ 22 h 24"/>
                  <a:gd name="T8" fmla="*/ 21 w 2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1" y="0"/>
                    </a:moveTo>
                    <a:lnTo>
                      <a:pt x="0" y="1"/>
                    </a:lnTo>
                    <a:lnTo>
                      <a:pt x="1" y="24"/>
                    </a:lnTo>
                    <a:lnTo>
                      <a:pt x="22" y="22"/>
                    </a:lnTo>
                    <a:lnTo>
                      <a:pt x="21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4" name="Rectangle 1047"/>
              <p:cNvSpPr>
                <a:spLocks noChangeArrowheads="1"/>
              </p:cNvSpPr>
              <p:nvPr/>
            </p:nvSpPr>
            <p:spPr bwMode="auto">
              <a:xfrm>
                <a:off x="4556" y="3576"/>
                <a:ext cx="14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5" name="Freeform 1048"/>
              <p:cNvSpPr>
                <a:spLocks/>
              </p:cNvSpPr>
              <p:nvPr/>
            </p:nvSpPr>
            <p:spPr bwMode="auto">
              <a:xfrm>
                <a:off x="4271" y="3626"/>
                <a:ext cx="290" cy="43"/>
              </a:xfrm>
              <a:custGeom>
                <a:avLst/>
                <a:gdLst>
                  <a:gd name="T0" fmla="*/ 7 w 290"/>
                  <a:gd name="T1" fmla="*/ 17 h 43"/>
                  <a:gd name="T2" fmla="*/ 5 w 290"/>
                  <a:gd name="T3" fmla="*/ 17 h 43"/>
                  <a:gd name="T4" fmla="*/ 2 w 290"/>
                  <a:gd name="T5" fmla="*/ 17 h 43"/>
                  <a:gd name="T6" fmla="*/ 0 w 290"/>
                  <a:gd name="T7" fmla="*/ 17 h 43"/>
                  <a:gd name="T8" fmla="*/ 0 w 290"/>
                  <a:gd name="T9" fmla="*/ 18 h 43"/>
                  <a:gd name="T10" fmla="*/ 0 w 290"/>
                  <a:gd name="T11" fmla="*/ 19 h 43"/>
                  <a:gd name="T12" fmla="*/ 0 w 290"/>
                  <a:gd name="T13" fmla="*/ 41 h 43"/>
                  <a:gd name="T14" fmla="*/ 0 w 290"/>
                  <a:gd name="T15" fmla="*/ 42 h 43"/>
                  <a:gd name="T16" fmla="*/ 0 w 290"/>
                  <a:gd name="T17" fmla="*/ 43 h 43"/>
                  <a:gd name="T18" fmla="*/ 2 w 290"/>
                  <a:gd name="T19" fmla="*/ 43 h 43"/>
                  <a:gd name="T20" fmla="*/ 3 w 290"/>
                  <a:gd name="T21" fmla="*/ 43 h 43"/>
                  <a:gd name="T22" fmla="*/ 5 w 290"/>
                  <a:gd name="T23" fmla="*/ 43 h 43"/>
                  <a:gd name="T24" fmla="*/ 290 w 290"/>
                  <a:gd name="T25" fmla="*/ 25 h 43"/>
                  <a:gd name="T26" fmla="*/ 290 w 290"/>
                  <a:gd name="T27" fmla="*/ 0 h 43"/>
                  <a:gd name="T28" fmla="*/ 11 w 290"/>
                  <a:gd name="T29" fmla="*/ 17 h 43"/>
                  <a:gd name="T30" fmla="*/ 7 w 290"/>
                  <a:gd name="T3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0" h="43">
                    <a:moveTo>
                      <a:pt x="7" y="17"/>
                    </a:moveTo>
                    <a:lnTo>
                      <a:pt x="5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290" y="25"/>
                    </a:lnTo>
                    <a:lnTo>
                      <a:pt x="290" y="0"/>
                    </a:lnTo>
                    <a:lnTo>
                      <a:pt x="11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CC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6" name="Freeform 1049"/>
              <p:cNvSpPr>
                <a:spLocks/>
              </p:cNvSpPr>
              <p:nvPr/>
            </p:nvSpPr>
            <p:spPr bwMode="auto">
              <a:xfrm>
                <a:off x="4262" y="3361"/>
                <a:ext cx="18" cy="282"/>
              </a:xfrm>
              <a:custGeom>
                <a:avLst/>
                <a:gdLst>
                  <a:gd name="T0" fmla="*/ 18 w 18"/>
                  <a:gd name="T1" fmla="*/ 0 h 282"/>
                  <a:gd name="T2" fmla="*/ 11 w 18"/>
                  <a:gd name="T3" fmla="*/ 0 h 282"/>
                  <a:gd name="T4" fmla="*/ 7 w 18"/>
                  <a:gd name="T5" fmla="*/ 0 h 282"/>
                  <a:gd name="T6" fmla="*/ 5 w 18"/>
                  <a:gd name="T7" fmla="*/ 1 h 282"/>
                  <a:gd name="T8" fmla="*/ 3 w 18"/>
                  <a:gd name="T9" fmla="*/ 3 h 282"/>
                  <a:gd name="T10" fmla="*/ 1 w 18"/>
                  <a:gd name="T11" fmla="*/ 6 h 282"/>
                  <a:gd name="T12" fmla="*/ 0 w 18"/>
                  <a:gd name="T13" fmla="*/ 7 h 282"/>
                  <a:gd name="T14" fmla="*/ 1 w 18"/>
                  <a:gd name="T15" fmla="*/ 15 h 282"/>
                  <a:gd name="T16" fmla="*/ 6 w 18"/>
                  <a:gd name="T17" fmla="*/ 273 h 282"/>
                  <a:gd name="T18" fmla="*/ 6 w 18"/>
                  <a:gd name="T19" fmla="*/ 280 h 282"/>
                  <a:gd name="T20" fmla="*/ 6 w 18"/>
                  <a:gd name="T21" fmla="*/ 281 h 282"/>
                  <a:gd name="T22" fmla="*/ 7 w 18"/>
                  <a:gd name="T23" fmla="*/ 282 h 282"/>
                  <a:gd name="T24" fmla="*/ 11 w 18"/>
                  <a:gd name="T2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82">
                    <a:moveTo>
                      <a:pt x="18" y="0"/>
                    </a:moveTo>
                    <a:lnTo>
                      <a:pt x="11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1" y="15"/>
                    </a:lnTo>
                    <a:lnTo>
                      <a:pt x="6" y="273"/>
                    </a:lnTo>
                    <a:lnTo>
                      <a:pt x="6" y="280"/>
                    </a:lnTo>
                    <a:lnTo>
                      <a:pt x="6" y="281"/>
                    </a:lnTo>
                    <a:lnTo>
                      <a:pt x="7" y="282"/>
                    </a:lnTo>
                    <a:lnTo>
                      <a:pt x="11" y="28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7" name="Freeform 1050"/>
              <p:cNvSpPr>
                <a:spLocks/>
              </p:cNvSpPr>
              <p:nvPr/>
            </p:nvSpPr>
            <p:spPr bwMode="auto">
              <a:xfrm>
                <a:off x="4201" y="3609"/>
                <a:ext cx="69" cy="35"/>
              </a:xfrm>
              <a:custGeom>
                <a:avLst/>
                <a:gdLst>
                  <a:gd name="T0" fmla="*/ 69 w 69"/>
                  <a:gd name="T1" fmla="*/ 35 h 35"/>
                  <a:gd name="T2" fmla="*/ 65 w 69"/>
                  <a:gd name="T3" fmla="*/ 34 h 35"/>
                  <a:gd name="T4" fmla="*/ 56 w 69"/>
                  <a:gd name="T5" fmla="*/ 33 h 35"/>
                  <a:gd name="T6" fmla="*/ 45 w 69"/>
                  <a:gd name="T7" fmla="*/ 29 h 35"/>
                  <a:gd name="T8" fmla="*/ 38 w 69"/>
                  <a:gd name="T9" fmla="*/ 27 h 35"/>
                  <a:gd name="T10" fmla="*/ 33 w 69"/>
                  <a:gd name="T11" fmla="*/ 25 h 35"/>
                  <a:gd name="T12" fmla="*/ 28 w 69"/>
                  <a:gd name="T13" fmla="*/ 24 h 35"/>
                  <a:gd name="T14" fmla="*/ 22 w 69"/>
                  <a:gd name="T15" fmla="*/ 19 h 35"/>
                  <a:gd name="T16" fmla="*/ 15 w 69"/>
                  <a:gd name="T17" fmla="*/ 15 h 35"/>
                  <a:gd name="T18" fmla="*/ 10 w 69"/>
                  <a:gd name="T19" fmla="*/ 10 h 35"/>
                  <a:gd name="T20" fmla="*/ 6 w 69"/>
                  <a:gd name="T21" fmla="*/ 5 h 35"/>
                  <a:gd name="T22" fmla="*/ 0 w 69"/>
                  <a:gd name="T2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5">
                    <a:moveTo>
                      <a:pt x="69" y="35"/>
                    </a:moveTo>
                    <a:lnTo>
                      <a:pt x="65" y="34"/>
                    </a:lnTo>
                    <a:lnTo>
                      <a:pt x="56" y="33"/>
                    </a:lnTo>
                    <a:lnTo>
                      <a:pt x="45" y="29"/>
                    </a:lnTo>
                    <a:lnTo>
                      <a:pt x="38" y="27"/>
                    </a:lnTo>
                    <a:lnTo>
                      <a:pt x="33" y="25"/>
                    </a:lnTo>
                    <a:lnTo>
                      <a:pt x="28" y="24"/>
                    </a:lnTo>
                    <a:lnTo>
                      <a:pt x="22" y="19"/>
                    </a:lnTo>
                    <a:lnTo>
                      <a:pt x="15" y="15"/>
                    </a:lnTo>
                    <a:lnTo>
                      <a:pt x="10" y="10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698" name="Group 1053"/>
              <p:cNvGrpSpPr>
                <a:grpSpLocks/>
              </p:cNvGrpSpPr>
              <p:nvPr/>
            </p:nvGrpSpPr>
            <p:grpSpPr bwMode="auto">
              <a:xfrm>
                <a:off x="4237" y="3362"/>
                <a:ext cx="6" cy="274"/>
                <a:chOff x="4237" y="3362"/>
                <a:chExt cx="6" cy="274"/>
              </a:xfrm>
            </p:grpSpPr>
            <p:sp>
              <p:nvSpPr>
                <p:cNvPr id="40774" name="Freeform 1051"/>
                <p:cNvSpPr>
                  <a:spLocks/>
                </p:cNvSpPr>
                <p:nvPr/>
              </p:nvSpPr>
              <p:spPr bwMode="auto">
                <a:xfrm>
                  <a:off x="4237" y="3362"/>
                  <a:ext cx="6" cy="274"/>
                </a:xfrm>
                <a:custGeom>
                  <a:avLst/>
                  <a:gdLst>
                    <a:gd name="T0" fmla="*/ 2 w 6"/>
                    <a:gd name="T1" fmla="*/ 274 h 274"/>
                    <a:gd name="T2" fmla="*/ 0 w 6"/>
                    <a:gd name="T3" fmla="*/ 271 h 274"/>
                    <a:gd name="T4" fmla="*/ 0 w 6"/>
                    <a:gd name="T5" fmla="*/ 266 h 274"/>
                    <a:gd name="T6" fmla="*/ 0 w 6"/>
                    <a:gd name="T7" fmla="*/ 262 h 274"/>
                    <a:gd name="T8" fmla="*/ 2 w 6"/>
                    <a:gd name="T9" fmla="*/ 3 h 274"/>
                    <a:gd name="T10" fmla="*/ 2 w 6"/>
                    <a:gd name="T11" fmla="*/ 3 h 274"/>
                    <a:gd name="T12" fmla="*/ 4 w 6"/>
                    <a:gd name="T13" fmla="*/ 1 h 274"/>
                    <a:gd name="T14" fmla="*/ 6 w 6"/>
                    <a:gd name="T15" fmla="*/ 0 h 274"/>
                    <a:gd name="T16" fmla="*/ 2 w 6"/>
                    <a:gd name="T17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274">
                      <a:moveTo>
                        <a:pt x="2" y="274"/>
                      </a:moveTo>
                      <a:lnTo>
                        <a:pt x="0" y="271"/>
                      </a:lnTo>
                      <a:lnTo>
                        <a:pt x="0" y="266"/>
                      </a:lnTo>
                      <a:lnTo>
                        <a:pt x="0" y="26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75" name="Freeform 1052"/>
                <p:cNvSpPr>
                  <a:spLocks/>
                </p:cNvSpPr>
                <p:nvPr/>
              </p:nvSpPr>
              <p:spPr bwMode="auto">
                <a:xfrm>
                  <a:off x="4237" y="3362"/>
                  <a:ext cx="6" cy="274"/>
                </a:xfrm>
                <a:custGeom>
                  <a:avLst/>
                  <a:gdLst>
                    <a:gd name="T0" fmla="*/ 2 w 6"/>
                    <a:gd name="T1" fmla="*/ 274 h 274"/>
                    <a:gd name="T2" fmla="*/ 0 w 6"/>
                    <a:gd name="T3" fmla="*/ 271 h 274"/>
                    <a:gd name="T4" fmla="*/ 0 w 6"/>
                    <a:gd name="T5" fmla="*/ 266 h 274"/>
                    <a:gd name="T6" fmla="*/ 0 w 6"/>
                    <a:gd name="T7" fmla="*/ 262 h 274"/>
                    <a:gd name="T8" fmla="*/ 2 w 6"/>
                    <a:gd name="T9" fmla="*/ 3 h 274"/>
                    <a:gd name="T10" fmla="*/ 2 w 6"/>
                    <a:gd name="T11" fmla="*/ 3 h 274"/>
                    <a:gd name="T12" fmla="*/ 4 w 6"/>
                    <a:gd name="T13" fmla="*/ 1 h 274"/>
                    <a:gd name="T14" fmla="*/ 6 w 6"/>
                    <a:gd name="T15" fmla="*/ 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274">
                      <a:moveTo>
                        <a:pt x="2" y="274"/>
                      </a:moveTo>
                      <a:lnTo>
                        <a:pt x="0" y="271"/>
                      </a:lnTo>
                      <a:lnTo>
                        <a:pt x="0" y="266"/>
                      </a:lnTo>
                      <a:lnTo>
                        <a:pt x="0" y="26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699" name="Line 1054"/>
              <p:cNvSpPr>
                <a:spLocks noChangeShapeType="1"/>
              </p:cNvSpPr>
              <p:nvPr/>
            </p:nvSpPr>
            <p:spPr bwMode="auto">
              <a:xfrm flipH="1" flipV="1">
                <a:off x="4190" y="3561"/>
                <a:ext cx="47" cy="2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0" name="Line 1055"/>
              <p:cNvSpPr>
                <a:spLocks noChangeShapeType="1"/>
              </p:cNvSpPr>
              <p:nvPr/>
            </p:nvSpPr>
            <p:spPr bwMode="auto">
              <a:xfrm flipH="1">
                <a:off x="4192" y="3441"/>
                <a:ext cx="4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1" name="Line 1056"/>
              <p:cNvSpPr>
                <a:spLocks noChangeShapeType="1"/>
              </p:cNvSpPr>
              <p:nvPr/>
            </p:nvSpPr>
            <p:spPr bwMode="auto">
              <a:xfrm flipH="1">
                <a:off x="4192" y="3446"/>
                <a:ext cx="4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2" name="Line 1057"/>
              <p:cNvSpPr>
                <a:spLocks noChangeShapeType="1"/>
              </p:cNvSpPr>
              <p:nvPr/>
            </p:nvSpPr>
            <p:spPr bwMode="auto">
              <a:xfrm flipH="1" flipV="1">
                <a:off x="4191" y="3557"/>
                <a:ext cx="46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3" name="Line 1058"/>
              <p:cNvSpPr>
                <a:spLocks noChangeShapeType="1"/>
              </p:cNvSpPr>
              <p:nvPr/>
            </p:nvSpPr>
            <p:spPr bwMode="auto">
              <a:xfrm flipH="1" flipV="1">
                <a:off x="4192" y="3552"/>
                <a:ext cx="47" cy="2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4" name="Line 1059"/>
              <p:cNvSpPr>
                <a:spLocks noChangeShapeType="1"/>
              </p:cNvSpPr>
              <p:nvPr/>
            </p:nvSpPr>
            <p:spPr bwMode="auto">
              <a:xfrm>
                <a:off x="4192" y="3548"/>
                <a:ext cx="45" cy="1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5" name="Line 1060"/>
              <p:cNvSpPr>
                <a:spLocks noChangeShapeType="1"/>
              </p:cNvSpPr>
              <p:nvPr/>
            </p:nvSpPr>
            <p:spPr bwMode="auto">
              <a:xfrm>
                <a:off x="4192" y="3544"/>
                <a:ext cx="45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6" name="Line 1061"/>
              <p:cNvSpPr>
                <a:spLocks noChangeShapeType="1"/>
              </p:cNvSpPr>
              <p:nvPr/>
            </p:nvSpPr>
            <p:spPr bwMode="auto">
              <a:xfrm>
                <a:off x="4192" y="3539"/>
                <a:ext cx="45" cy="1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7" name="Line 1062"/>
              <p:cNvSpPr>
                <a:spLocks noChangeShapeType="1"/>
              </p:cNvSpPr>
              <p:nvPr/>
            </p:nvSpPr>
            <p:spPr bwMode="auto">
              <a:xfrm>
                <a:off x="4192" y="3535"/>
                <a:ext cx="45" cy="1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8" name="Line 1063"/>
              <p:cNvSpPr>
                <a:spLocks noChangeShapeType="1"/>
              </p:cNvSpPr>
              <p:nvPr/>
            </p:nvSpPr>
            <p:spPr bwMode="auto">
              <a:xfrm>
                <a:off x="4192" y="3531"/>
                <a:ext cx="45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9" name="Line 1064"/>
              <p:cNvSpPr>
                <a:spLocks noChangeShapeType="1"/>
              </p:cNvSpPr>
              <p:nvPr/>
            </p:nvSpPr>
            <p:spPr bwMode="auto">
              <a:xfrm>
                <a:off x="4192" y="3527"/>
                <a:ext cx="45" cy="1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0" name="Line 1065"/>
              <p:cNvSpPr>
                <a:spLocks noChangeShapeType="1"/>
              </p:cNvSpPr>
              <p:nvPr/>
            </p:nvSpPr>
            <p:spPr bwMode="auto">
              <a:xfrm>
                <a:off x="4192" y="3522"/>
                <a:ext cx="47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1" name="Line 1066"/>
              <p:cNvSpPr>
                <a:spLocks noChangeShapeType="1"/>
              </p:cNvSpPr>
              <p:nvPr/>
            </p:nvSpPr>
            <p:spPr bwMode="auto">
              <a:xfrm>
                <a:off x="4192" y="3518"/>
                <a:ext cx="45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2" name="Line 1067"/>
              <p:cNvSpPr>
                <a:spLocks noChangeShapeType="1"/>
              </p:cNvSpPr>
              <p:nvPr/>
            </p:nvSpPr>
            <p:spPr bwMode="auto">
              <a:xfrm>
                <a:off x="4192" y="3514"/>
                <a:ext cx="47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3" name="Line 1068"/>
              <p:cNvSpPr>
                <a:spLocks noChangeShapeType="1"/>
              </p:cNvSpPr>
              <p:nvPr/>
            </p:nvSpPr>
            <p:spPr bwMode="auto">
              <a:xfrm>
                <a:off x="4192" y="3508"/>
                <a:ext cx="45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4" name="Line 1069"/>
              <p:cNvSpPr>
                <a:spLocks noChangeShapeType="1"/>
              </p:cNvSpPr>
              <p:nvPr/>
            </p:nvSpPr>
            <p:spPr bwMode="auto">
              <a:xfrm>
                <a:off x="4194" y="3504"/>
                <a:ext cx="43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5" name="Line 1070"/>
              <p:cNvSpPr>
                <a:spLocks noChangeShapeType="1"/>
              </p:cNvSpPr>
              <p:nvPr/>
            </p:nvSpPr>
            <p:spPr bwMode="auto">
              <a:xfrm>
                <a:off x="4194" y="3499"/>
                <a:ext cx="45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6" name="Line 1071"/>
              <p:cNvSpPr>
                <a:spLocks noChangeShapeType="1"/>
              </p:cNvSpPr>
              <p:nvPr/>
            </p:nvSpPr>
            <p:spPr bwMode="auto">
              <a:xfrm>
                <a:off x="4193" y="3496"/>
                <a:ext cx="46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7" name="Line 1072"/>
              <p:cNvSpPr>
                <a:spLocks noChangeShapeType="1"/>
              </p:cNvSpPr>
              <p:nvPr/>
            </p:nvSpPr>
            <p:spPr bwMode="auto">
              <a:xfrm>
                <a:off x="4194" y="3491"/>
                <a:ext cx="43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8" name="Line 1073"/>
              <p:cNvSpPr>
                <a:spLocks noChangeShapeType="1"/>
              </p:cNvSpPr>
              <p:nvPr/>
            </p:nvSpPr>
            <p:spPr bwMode="auto">
              <a:xfrm>
                <a:off x="4194" y="3487"/>
                <a:ext cx="45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9" name="Line 1074"/>
              <p:cNvSpPr>
                <a:spLocks noChangeShapeType="1"/>
              </p:cNvSpPr>
              <p:nvPr/>
            </p:nvSpPr>
            <p:spPr bwMode="auto">
              <a:xfrm>
                <a:off x="4193" y="3482"/>
                <a:ext cx="44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0" name="Line 1075"/>
              <p:cNvSpPr>
                <a:spLocks noChangeShapeType="1"/>
              </p:cNvSpPr>
              <p:nvPr/>
            </p:nvSpPr>
            <p:spPr bwMode="auto">
              <a:xfrm>
                <a:off x="4194" y="3478"/>
                <a:ext cx="45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1" name="Line 1076"/>
              <p:cNvSpPr>
                <a:spLocks noChangeShapeType="1"/>
              </p:cNvSpPr>
              <p:nvPr/>
            </p:nvSpPr>
            <p:spPr bwMode="auto">
              <a:xfrm flipH="1">
                <a:off x="4192" y="3473"/>
                <a:ext cx="4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2" name="Line 1077"/>
              <p:cNvSpPr>
                <a:spLocks noChangeShapeType="1"/>
              </p:cNvSpPr>
              <p:nvPr/>
            </p:nvSpPr>
            <p:spPr bwMode="auto">
              <a:xfrm flipH="1">
                <a:off x="4192" y="3450"/>
                <a:ext cx="4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3" name="Line 1078"/>
              <p:cNvSpPr>
                <a:spLocks noChangeShapeType="1"/>
              </p:cNvSpPr>
              <p:nvPr/>
            </p:nvSpPr>
            <p:spPr bwMode="auto">
              <a:xfrm flipH="1" flipV="1">
                <a:off x="4192" y="3455"/>
                <a:ext cx="4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4" name="Line 1079"/>
              <p:cNvSpPr>
                <a:spLocks noChangeShapeType="1"/>
              </p:cNvSpPr>
              <p:nvPr/>
            </p:nvSpPr>
            <p:spPr bwMode="auto">
              <a:xfrm flipH="1">
                <a:off x="4191" y="3459"/>
                <a:ext cx="48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5" name="Line 1080"/>
              <p:cNvSpPr>
                <a:spLocks noChangeShapeType="1"/>
              </p:cNvSpPr>
              <p:nvPr/>
            </p:nvSpPr>
            <p:spPr bwMode="auto">
              <a:xfrm flipH="1">
                <a:off x="4192" y="3464"/>
                <a:ext cx="4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6" name="Line 1081"/>
              <p:cNvSpPr>
                <a:spLocks noChangeShapeType="1"/>
              </p:cNvSpPr>
              <p:nvPr/>
            </p:nvSpPr>
            <p:spPr bwMode="auto">
              <a:xfrm>
                <a:off x="4193" y="3468"/>
                <a:ext cx="4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7" name="Freeform 1082"/>
              <p:cNvSpPr>
                <a:spLocks/>
              </p:cNvSpPr>
              <p:nvPr/>
            </p:nvSpPr>
            <p:spPr bwMode="auto">
              <a:xfrm>
                <a:off x="4253" y="3689"/>
                <a:ext cx="29" cy="32"/>
              </a:xfrm>
              <a:custGeom>
                <a:avLst/>
                <a:gdLst>
                  <a:gd name="T0" fmla="*/ 29 w 29"/>
                  <a:gd name="T1" fmla="*/ 30 h 32"/>
                  <a:gd name="T2" fmla="*/ 29 w 29"/>
                  <a:gd name="T3" fmla="*/ 0 h 32"/>
                  <a:gd name="T4" fmla="*/ 0 w 29"/>
                  <a:gd name="T5" fmla="*/ 2 h 32"/>
                  <a:gd name="T6" fmla="*/ 0 w 29"/>
                  <a:gd name="T7" fmla="*/ 32 h 32"/>
                  <a:gd name="T8" fmla="*/ 29 w 29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29" y="30"/>
                    </a:moveTo>
                    <a:lnTo>
                      <a:pt x="29" y="0"/>
                    </a:lnTo>
                    <a:lnTo>
                      <a:pt x="0" y="2"/>
                    </a:lnTo>
                    <a:lnTo>
                      <a:pt x="0" y="32"/>
                    </a:lnTo>
                    <a:lnTo>
                      <a:pt x="29" y="3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8" name="Freeform 1083"/>
              <p:cNvSpPr>
                <a:spLocks/>
              </p:cNvSpPr>
              <p:nvPr/>
            </p:nvSpPr>
            <p:spPr bwMode="auto">
              <a:xfrm>
                <a:off x="4327" y="3697"/>
                <a:ext cx="6" cy="8"/>
              </a:xfrm>
              <a:custGeom>
                <a:avLst/>
                <a:gdLst>
                  <a:gd name="T0" fmla="*/ 6 w 6"/>
                  <a:gd name="T1" fmla="*/ 4 h 8"/>
                  <a:gd name="T2" fmla="*/ 4 w 6"/>
                  <a:gd name="T3" fmla="*/ 5 h 8"/>
                  <a:gd name="T4" fmla="*/ 4 w 6"/>
                  <a:gd name="T5" fmla="*/ 8 h 8"/>
                  <a:gd name="T6" fmla="*/ 1 w 6"/>
                  <a:gd name="T7" fmla="*/ 8 h 8"/>
                  <a:gd name="T8" fmla="*/ 0 w 6"/>
                  <a:gd name="T9" fmla="*/ 7 h 8"/>
                  <a:gd name="T10" fmla="*/ 0 w 6"/>
                  <a:gd name="T11" fmla="*/ 5 h 8"/>
                  <a:gd name="T12" fmla="*/ 0 w 6"/>
                  <a:gd name="T13" fmla="*/ 2 h 8"/>
                  <a:gd name="T14" fmla="*/ 0 w 6"/>
                  <a:gd name="T15" fmla="*/ 0 h 8"/>
                  <a:gd name="T16" fmla="*/ 1 w 6"/>
                  <a:gd name="T17" fmla="*/ 0 h 8"/>
                  <a:gd name="T18" fmla="*/ 4 w 6"/>
                  <a:gd name="T19" fmla="*/ 0 h 8"/>
                  <a:gd name="T20" fmla="*/ 4 w 6"/>
                  <a:gd name="T21" fmla="*/ 1 h 8"/>
                  <a:gd name="T22" fmla="*/ 6 w 6"/>
                  <a:gd name="T2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4" y="5"/>
                    </a:lnTo>
                    <a:lnTo>
                      <a:pt x="4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4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9" name="Freeform 1084"/>
              <p:cNvSpPr>
                <a:spLocks/>
              </p:cNvSpPr>
              <p:nvPr/>
            </p:nvSpPr>
            <p:spPr bwMode="auto">
              <a:xfrm>
                <a:off x="4327" y="3698"/>
                <a:ext cx="6" cy="6"/>
              </a:xfrm>
              <a:custGeom>
                <a:avLst/>
                <a:gdLst>
                  <a:gd name="T0" fmla="*/ 6 w 6"/>
                  <a:gd name="T1" fmla="*/ 3 h 6"/>
                  <a:gd name="T2" fmla="*/ 4 w 6"/>
                  <a:gd name="T3" fmla="*/ 4 h 6"/>
                  <a:gd name="T4" fmla="*/ 3 w 6"/>
                  <a:gd name="T5" fmla="*/ 6 h 6"/>
                  <a:gd name="T6" fmla="*/ 2 w 6"/>
                  <a:gd name="T7" fmla="*/ 6 h 6"/>
                  <a:gd name="T8" fmla="*/ 0 w 6"/>
                  <a:gd name="T9" fmla="*/ 4 h 6"/>
                  <a:gd name="T10" fmla="*/ 0 w 6"/>
                  <a:gd name="T11" fmla="*/ 3 h 6"/>
                  <a:gd name="T12" fmla="*/ 0 w 6"/>
                  <a:gd name="T13" fmla="*/ 1 h 6"/>
                  <a:gd name="T14" fmla="*/ 2 w 6"/>
                  <a:gd name="T15" fmla="*/ 0 h 6"/>
                  <a:gd name="T16" fmla="*/ 3 w 6"/>
                  <a:gd name="T17" fmla="*/ 0 h 6"/>
                  <a:gd name="T18" fmla="*/ 4 w 6"/>
                  <a:gd name="T19" fmla="*/ 1 h 6"/>
                  <a:gd name="T20" fmla="*/ 6 w 6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lnTo>
                      <a:pt x="4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3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0" name="Freeform 1085"/>
              <p:cNvSpPr>
                <a:spLocks/>
              </p:cNvSpPr>
              <p:nvPr/>
            </p:nvSpPr>
            <p:spPr bwMode="auto">
              <a:xfrm>
                <a:off x="4330" y="3697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2 h 2"/>
                  <a:gd name="T4" fmla="*/ 0 w 3"/>
                  <a:gd name="T5" fmla="*/ 1 h 2"/>
                  <a:gd name="T6" fmla="*/ 1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1" name="Freeform 1086"/>
              <p:cNvSpPr>
                <a:spLocks/>
              </p:cNvSpPr>
              <p:nvPr/>
            </p:nvSpPr>
            <p:spPr bwMode="auto">
              <a:xfrm>
                <a:off x="4333" y="3690"/>
                <a:ext cx="4" cy="4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0 h 4"/>
                  <a:gd name="T4" fmla="*/ 0 w 4"/>
                  <a:gd name="T5" fmla="*/ 0 h 4"/>
                  <a:gd name="T6" fmla="*/ 0 w 4"/>
                  <a:gd name="T7" fmla="*/ 4 h 4"/>
                  <a:gd name="T8" fmla="*/ 4 w 4"/>
                  <a:gd name="T9" fmla="*/ 4 h 4"/>
                  <a:gd name="T10" fmla="*/ 4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2" name="Freeform 1087"/>
              <p:cNvSpPr>
                <a:spLocks/>
              </p:cNvSpPr>
              <p:nvPr/>
            </p:nvSpPr>
            <p:spPr bwMode="auto">
              <a:xfrm>
                <a:off x="4318" y="3691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4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3" name="Freeform 1088"/>
              <p:cNvSpPr>
                <a:spLocks/>
              </p:cNvSpPr>
              <p:nvPr/>
            </p:nvSpPr>
            <p:spPr bwMode="auto">
              <a:xfrm>
                <a:off x="4318" y="36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4" name="Rectangle 1089"/>
              <p:cNvSpPr>
                <a:spLocks noChangeArrowheads="1"/>
              </p:cNvSpPr>
              <p:nvPr/>
            </p:nvSpPr>
            <p:spPr bwMode="auto">
              <a:xfrm>
                <a:off x="4336" y="3688"/>
                <a:ext cx="2" cy="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5" name="Freeform 1090"/>
              <p:cNvSpPr>
                <a:spLocks/>
              </p:cNvSpPr>
              <p:nvPr/>
            </p:nvSpPr>
            <p:spPr bwMode="auto">
              <a:xfrm>
                <a:off x="4296" y="3701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4 w 5"/>
                  <a:gd name="T3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6" name="Freeform 1091"/>
              <p:cNvSpPr>
                <a:spLocks/>
              </p:cNvSpPr>
              <p:nvPr/>
            </p:nvSpPr>
            <p:spPr bwMode="auto">
              <a:xfrm>
                <a:off x="4297" y="3693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3 w 3"/>
                  <a:gd name="T3" fmla="*/ 3 h 6"/>
                  <a:gd name="T4" fmla="*/ 3 w 3"/>
                  <a:gd name="T5" fmla="*/ 1 h 6"/>
                  <a:gd name="T6" fmla="*/ 3 w 3"/>
                  <a:gd name="T7" fmla="*/ 0 h 6"/>
                  <a:gd name="T8" fmla="*/ 2 w 3"/>
                  <a:gd name="T9" fmla="*/ 0 h 6"/>
                  <a:gd name="T10" fmla="*/ 0 w 3"/>
                  <a:gd name="T11" fmla="*/ 0 h 6"/>
                  <a:gd name="T12" fmla="*/ 0 w 3"/>
                  <a:gd name="T13" fmla="*/ 1 h 6"/>
                  <a:gd name="T14" fmla="*/ 0 w 3"/>
                  <a:gd name="T15" fmla="*/ 3 h 6"/>
                  <a:gd name="T16" fmla="*/ 0 w 3"/>
                  <a:gd name="T17" fmla="*/ 4 h 6"/>
                  <a:gd name="T18" fmla="*/ 0 w 3"/>
                  <a:gd name="T19" fmla="*/ 6 h 6"/>
                  <a:gd name="T20" fmla="*/ 2 w 3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7" name="Line 1092"/>
              <p:cNvSpPr>
                <a:spLocks noChangeShapeType="1"/>
              </p:cNvSpPr>
              <p:nvPr/>
            </p:nvSpPr>
            <p:spPr bwMode="auto">
              <a:xfrm>
                <a:off x="4300" y="3690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8" name="Line 1093"/>
              <p:cNvSpPr>
                <a:spLocks noChangeShapeType="1"/>
              </p:cNvSpPr>
              <p:nvPr/>
            </p:nvSpPr>
            <p:spPr bwMode="auto">
              <a:xfrm flipH="1">
                <a:off x="4300" y="3690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9" name="Line 1094"/>
              <p:cNvSpPr>
                <a:spLocks noChangeShapeType="1"/>
              </p:cNvSpPr>
              <p:nvPr/>
            </p:nvSpPr>
            <p:spPr bwMode="auto">
              <a:xfrm flipH="1">
                <a:off x="4301" y="3693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0" name="Line 1095"/>
              <p:cNvSpPr>
                <a:spLocks noChangeShapeType="1"/>
              </p:cNvSpPr>
              <p:nvPr/>
            </p:nvSpPr>
            <p:spPr bwMode="auto">
              <a:xfrm flipH="1">
                <a:off x="4301" y="369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1" name="Line 1096"/>
              <p:cNvSpPr>
                <a:spLocks noChangeShapeType="1"/>
              </p:cNvSpPr>
              <p:nvPr/>
            </p:nvSpPr>
            <p:spPr bwMode="auto">
              <a:xfrm flipH="1" flipV="1">
                <a:off x="4296" y="3690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2" name="Line 1097"/>
              <p:cNvSpPr>
                <a:spLocks noChangeShapeType="1"/>
              </p:cNvSpPr>
              <p:nvPr/>
            </p:nvSpPr>
            <p:spPr bwMode="auto">
              <a:xfrm flipH="1">
                <a:off x="4295" y="3693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3" name="Line 1098"/>
              <p:cNvSpPr>
                <a:spLocks noChangeShapeType="1"/>
              </p:cNvSpPr>
              <p:nvPr/>
            </p:nvSpPr>
            <p:spPr bwMode="auto">
              <a:xfrm flipH="1">
                <a:off x="4295" y="369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4" name="Freeform 1099"/>
              <p:cNvSpPr>
                <a:spLocks/>
              </p:cNvSpPr>
              <p:nvPr/>
            </p:nvSpPr>
            <p:spPr bwMode="auto">
              <a:xfrm>
                <a:off x="4253" y="3741"/>
                <a:ext cx="25" cy="18"/>
              </a:xfrm>
              <a:custGeom>
                <a:avLst/>
                <a:gdLst>
                  <a:gd name="T0" fmla="*/ 25 w 25"/>
                  <a:gd name="T1" fmla="*/ 0 h 18"/>
                  <a:gd name="T2" fmla="*/ 0 w 25"/>
                  <a:gd name="T3" fmla="*/ 1 h 18"/>
                  <a:gd name="T4" fmla="*/ 0 w 25"/>
                  <a:gd name="T5" fmla="*/ 18 h 18"/>
                  <a:gd name="T6" fmla="*/ 25 w 25"/>
                  <a:gd name="T7" fmla="*/ 16 h 18"/>
                  <a:gd name="T8" fmla="*/ 25 w 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5" y="0"/>
                    </a:moveTo>
                    <a:lnTo>
                      <a:pt x="0" y="1"/>
                    </a:lnTo>
                    <a:lnTo>
                      <a:pt x="0" y="18"/>
                    </a:lnTo>
                    <a:lnTo>
                      <a:pt x="25" y="16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5" name="Freeform 1100"/>
              <p:cNvSpPr>
                <a:spLocks/>
              </p:cNvSpPr>
              <p:nvPr/>
            </p:nvSpPr>
            <p:spPr bwMode="auto">
              <a:xfrm>
                <a:off x="4215" y="3748"/>
                <a:ext cx="540" cy="155"/>
              </a:xfrm>
              <a:custGeom>
                <a:avLst/>
                <a:gdLst>
                  <a:gd name="T0" fmla="*/ 0 w 540"/>
                  <a:gd name="T1" fmla="*/ 42 h 155"/>
                  <a:gd name="T2" fmla="*/ 1 w 540"/>
                  <a:gd name="T3" fmla="*/ 41 h 155"/>
                  <a:gd name="T4" fmla="*/ 4 w 540"/>
                  <a:gd name="T5" fmla="*/ 40 h 155"/>
                  <a:gd name="T6" fmla="*/ 9 w 540"/>
                  <a:gd name="T7" fmla="*/ 39 h 155"/>
                  <a:gd name="T8" fmla="*/ 25 w 540"/>
                  <a:gd name="T9" fmla="*/ 39 h 155"/>
                  <a:gd name="T10" fmla="*/ 431 w 540"/>
                  <a:gd name="T11" fmla="*/ 0 h 155"/>
                  <a:gd name="T12" fmla="*/ 433 w 540"/>
                  <a:gd name="T13" fmla="*/ 0 h 155"/>
                  <a:gd name="T14" fmla="*/ 537 w 540"/>
                  <a:gd name="T15" fmla="*/ 76 h 155"/>
                  <a:gd name="T16" fmla="*/ 539 w 540"/>
                  <a:gd name="T17" fmla="*/ 78 h 155"/>
                  <a:gd name="T18" fmla="*/ 539 w 540"/>
                  <a:gd name="T19" fmla="*/ 79 h 155"/>
                  <a:gd name="T20" fmla="*/ 540 w 540"/>
                  <a:gd name="T21" fmla="*/ 80 h 155"/>
                  <a:gd name="T22" fmla="*/ 540 w 540"/>
                  <a:gd name="T23" fmla="*/ 83 h 155"/>
                  <a:gd name="T24" fmla="*/ 539 w 540"/>
                  <a:gd name="T25" fmla="*/ 84 h 155"/>
                  <a:gd name="T26" fmla="*/ 537 w 540"/>
                  <a:gd name="T27" fmla="*/ 85 h 155"/>
                  <a:gd name="T28" fmla="*/ 535 w 540"/>
                  <a:gd name="T29" fmla="*/ 87 h 155"/>
                  <a:gd name="T30" fmla="*/ 532 w 540"/>
                  <a:gd name="T31" fmla="*/ 87 h 155"/>
                  <a:gd name="T32" fmla="*/ 60 w 540"/>
                  <a:gd name="T33" fmla="*/ 155 h 155"/>
                  <a:gd name="T34" fmla="*/ 42 w 540"/>
                  <a:gd name="T35" fmla="*/ 128 h 155"/>
                  <a:gd name="T36" fmla="*/ 1 w 540"/>
                  <a:gd name="T37" fmla="*/ 48 h 155"/>
                  <a:gd name="T38" fmla="*/ 0 w 540"/>
                  <a:gd name="T39" fmla="*/ 4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0" h="155">
                    <a:moveTo>
                      <a:pt x="0" y="42"/>
                    </a:moveTo>
                    <a:lnTo>
                      <a:pt x="1" y="41"/>
                    </a:lnTo>
                    <a:lnTo>
                      <a:pt x="4" y="40"/>
                    </a:lnTo>
                    <a:lnTo>
                      <a:pt x="9" y="39"/>
                    </a:lnTo>
                    <a:lnTo>
                      <a:pt x="25" y="39"/>
                    </a:lnTo>
                    <a:lnTo>
                      <a:pt x="431" y="0"/>
                    </a:lnTo>
                    <a:lnTo>
                      <a:pt x="433" y="0"/>
                    </a:lnTo>
                    <a:lnTo>
                      <a:pt x="537" y="76"/>
                    </a:lnTo>
                    <a:lnTo>
                      <a:pt x="539" y="78"/>
                    </a:lnTo>
                    <a:lnTo>
                      <a:pt x="539" y="79"/>
                    </a:lnTo>
                    <a:lnTo>
                      <a:pt x="540" y="80"/>
                    </a:lnTo>
                    <a:lnTo>
                      <a:pt x="540" y="83"/>
                    </a:lnTo>
                    <a:lnTo>
                      <a:pt x="539" y="84"/>
                    </a:lnTo>
                    <a:lnTo>
                      <a:pt x="537" y="85"/>
                    </a:lnTo>
                    <a:lnTo>
                      <a:pt x="535" y="87"/>
                    </a:lnTo>
                    <a:lnTo>
                      <a:pt x="532" y="87"/>
                    </a:lnTo>
                    <a:lnTo>
                      <a:pt x="60" y="155"/>
                    </a:lnTo>
                    <a:lnTo>
                      <a:pt x="42" y="128"/>
                    </a:lnTo>
                    <a:lnTo>
                      <a:pt x="1" y="4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3333CC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6" name="Freeform 1101"/>
              <p:cNvSpPr>
                <a:spLocks/>
              </p:cNvSpPr>
              <p:nvPr/>
            </p:nvSpPr>
            <p:spPr bwMode="auto">
              <a:xfrm>
                <a:off x="4218" y="378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0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7" name="Freeform 1102"/>
              <p:cNvSpPr>
                <a:spLocks/>
              </p:cNvSpPr>
              <p:nvPr/>
            </p:nvSpPr>
            <p:spPr bwMode="auto">
              <a:xfrm>
                <a:off x="4209" y="3790"/>
                <a:ext cx="70" cy="113"/>
              </a:xfrm>
              <a:custGeom>
                <a:avLst/>
                <a:gdLst>
                  <a:gd name="T0" fmla="*/ 67 w 70"/>
                  <a:gd name="T1" fmla="*/ 113 h 113"/>
                  <a:gd name="T2" fmla="*/ 69 w 70"/>
                  <a:gd name="T3" fmla="*/ 112 h 113"/>
                  <a:gd name="T4" fmla="*/ 70 w 70"/>
                  <a:gd name="T5" fmla="*/ 110 h 113"/>
                  <a:gd name="T6" fmla="*/ 70 w 70"/>
                  <a:gd name="T7" fmla="*/ 106 h 113"/>
                  <a:gd name="T8" fmla="*/ 69 w 70"/>
                  <a:gd name="T9" fmla="*/ 102 h 113"/>
                  <a:gd name="T10" fmla="*/ 14 w 70"/>
                  <a:gd name="T11" fmla="*/ 2 h 113"/>
                  <a:gd name="T12" fmla="*/ 10 w 70"/>
                  <a:gd name="T13" fmla="*/ 0 h 113"/>
                  <a:gd name="T14" fmla="*/ 8 w 70"/>
                  <a:gd name="T15" fmla="*/ 0 h 113"/>
                  <a:gd name="T16" fmla="*/ 5 w 70"/>
                  <a:gd name="T17" fmla="*/ 0 h 113"/>
                  <a:gd name="T18" fmla="*/ 5 w 70"/>
                  <a:gd name="T19" fmla="*/ 1 h 113"/>
                  <a:gd name="T20" fmla="*/ 0 w 70"/>
                  <a:gd name="T21" fmla="*/ 9 h 113"/>
                  <a:gd name="T22" fmla="*/ 0 w 70"/>
                  <a:gd name="T23" fmla="*/ 15 h 113"/>
                  <a:gd name="T24" fmla="*/ 0 w 70"/>
                  <a:gd name="T25" fmla="*/ 21 h 113"/>
                  <a:gd name="T26" fmla="*/ 0 w 70"/>
                  <a:gd name="T27" fmla="*/ 30 h 113"/>
                  <a:gd name="T28" fmla="*/ 1 w 70"/>
                  <a:gd name="T29" fmla="*/ 36 h 113"/>
                  <a:gd name="T30" fmla="*/ 66 w 70"/>
                  <a:gd name="T31" fmla="*/ 113 h 113"/>
                  <a:gd name="T32" fmla="*/ 67 w 70"/>
                  <a:gd name="T3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3">
                    <a:moveTo>
                      <a:pt x="67" y="113"/>
                    </a:moveTo>
                    <a:lnTo>
                      <a:pt x="69" y="112"/>
                    </a:lnTo>
                    <a:lnTo>
                      <a:pt x="70" y="110"/>
                    </a:lnTo>
                    <a:lnTo>
                      <a:pt x="70" y="106"/>
                    </a:lnTo>
                    <a:lnTo>
                      <a:pt x="69" y="10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66" y="113"/>
                    </a:lnTo>
                    <a:lnTo>
                      <a:pt x="67" y="113"/>
                    </a:lnTo>
                    <a:close/>
                  </a:path>
                </a:pathLst>
              </a:custGeom>
              <a:solidFill>
                <a:srgbClr val="CC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8" name="Freeform 1103"/>
              <p:cNvSpPr>
                <a:spLocks/>
              </p:cNvSpPr>
              <p:nvPr/>
            </p:nvSpPr>
            <p:spPr bwMode="auto">
              <a:xfrm>
                <a:off x="4297" y="3791"/>
                <a:ext cx="75" cy="17"/>
              </a:xfrm>
              <a:custGeom>
                <a:avLst/>
                <a:gdLst>
                  <a:gd name="T0" fmla="*/ 75 w 75"/>
                  <a:gd name="T1" fmla="*/ 9 h 17"/>
                  <a:gd name="T2" fmla="*/ 68 w 75"/>
                  <a:gd name="T3" fmla="*/ 0 h 17"/>
                  <a:gd name="T4" fmla="*/ 0 w 75"/>
                  <a:gd name="T5" fmla="*/ 7 h 17"/>
                  <a:gd name="T6" fmla="*/ 7 w 75"/>
                  <a:gd name="T7" fmla="*/ 17 h 17"/>
                  <a:gd name="T8" fmla="*/ 75 w 75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7">
                    <a:moveTo>
                      <a:pt x="75" y="9"/>
                    </a:moveTo>
                    <a:lnTo>
                      <a:pt x="68" y="0"/>
                    </a:lnTo>
                    <a:lnTo>
                      <a:pt x="0" y="7"/>
                    </a:lnTo>
                    <a:lnTo>
                      <a:pt x="7" y="17"/>
                    </a:lnTo>
                    <a:lnTo>
                      <a:pt x="75" y="9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9" name="Freeform 1104"/>
              <p:cNvSpPr>
                <a:spLocks/>
              </p:cNvSpPr>
              <p:nvPr/>
            </p:nvSpPr>
            <p:spPr bwMode="auto">
              <a:xfrm>
                <a:off x="4383" y="3784"/>
                <a:ext cx="68" cy="15"/>
              </a:xfrm>
              <a:custGeom>
                <a:avLst/>
                <a:gdLst>
                  <a:gd name="T0" fmla="*/ 68 w 68"/>
                  <a:gd name="T1" fmla="*/ 7 h 15"/>
                  <a:gd name="T2" fmla="*/ 63 w 68"/>
                  <a:gd name="T3" fmla="*/ 0 h 15"/>
                  <a:gd name="T4" fmla="*/ 0 w 68"/>
                  <a:gd name="T5" fmla="*/ 5 h 15"/>
                  <a:gd name="T6" fmla="*/ 6 w 68"/>
                  <a:gd name="T7" fmla="*/ 15 h 15"/>
                  <a:gd name="T8" fmla="*/ 68 w 68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5">
                    <a:moveTo>
                      <a:pt x="68" y="7"/>
                    </a:moveTo>
                    <a:lnTo>
                      <a:pt x="63" y="0"/>
                    </a:lnTo>
                    <a:lnTo>
                      <a:pt x="0" y="5"/>
                    </a:lnTo>
                    <a:lnTo>
                      <a:pt x="6" y="15"/>
                    </a:lnTo>
                    <a:lnTo>
                      <a:pt x="68" y="7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0" name="Freeform 1105"/>
              <p:cNvSpPr>
                <a:spLocks/>
              </p:cNvSpPr>
              <p:nvPr/>
            </p:nvSpPr>
            <p:spPr bwMode="auto">
              <a:xfrm>
                <a:off x="4457" y="3776"/>
                <a:ext cx="72" cy="14"/>
              </a:xfrm>
              <a:custGeom>
                <a:avLst/>
                <a:gdLst>
                  <a:gd name="T0" fmla="*/ 71 w 72"/>
                  <a:gd name="T1" fmla="*/ 7 h 14"/>
                  <a:gd name="T2" fmla="*/ 65 w 72"/>
                  <a:gd name="T3" fmla="*/ 0 h 14"/>
                  <a:gd name="T4" fmla="*/ 0 w 72"/>
                  <a:gd name="T5" fmla="*/ 6 h 14"/>
                  <a:gd name="T6" fmla="*/ 6 w 72"/>
                  <a:gd name="T7" fmla="*/ 14 h 14"/>
                  <a:gd name="T8" fmla="*/ 72 w 72"/>
                  <a:gd name="T9" fmla="*/ 7 h 14"/>
                  <a:gd name="T10" fmla="*/ 71 w 72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4">
                    <a:moveTo>
                      <a:pt x="71" y="7"/>
                    </a:moveTo>
                    <a:lnTo>
                      <a:pt x="65" y="0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72" y="7"/>
                    </a:lnTo>
                    <a:lnTo>
                      <a:pt x="71" y="7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1" name="Freeform 1106"/>
              <p:cNvSpPr>
                <a:spLocks/>
              </p:cNvSpPr>
              <p:nvPr/>
            </p:nvSpPr>
            <p:spPr bwMode="auto">
              <a:xfrm>
                <a:off x="4531" y="3772"/>
                <a:ext cx="53" cy="10"/>
              </a:xfrm>
              <a:custGeom>
                <a:avLst/>
                <a:gdLst>
                  <a:gd name="T0" fmla="*/ 53 w 53"/>
                  <a:gd name="T1" fmla="*/ 4 h 10"/>
                  <a:gd name="T2" fmla="*/ 45 w 53"/>
                  <a:gd name="T3" fmla="*/ 0 h 10"/>
                  <a:gd name="T4" fmla="*/ 0 w 53"/>
                  <a:gd name="T5" fmla="*/ 3 h 10"/>
                  <a:gd name="T6" fmla="*/ 6 w 53"/>
                  <a:gd name="T7" fmla="*/ 10 h 10"/>
                  <a:gd name="T8" fmla="*/ 53 w 5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0">
                    <a:moveTo>
                      <a:pt x="53" y="4"/>
                    </a:moveTo>
                    <a:lnTo>
                      <a:pt x="45" y="0"/>
                    </a:lnTo>
                    <a:lnTo>
                      <a:pt x="0" y="3"/>
                    </a:lnTo>
                    <a:lnTo>
                      <a:pt x="6" y="10"/>
                    </a:lnTo>
                    <a:lnTo>
                      <a:pt x="53" y="4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2" name="Freeform 1107"/>
              <p:cNvSpPr>
                <a:spLocks/>
              </p:cNvSpPr>
              <p:nvPr/>
            </p:nvSpPr>
            <p:spPr bwMode="auto">
              <a:xfrm>
                <a:off x="4277" y="3791"/>
                <a:ext cx="310" cy="84"/>
              </a:xfrm>
              <a:custGeom>
                <a:avLst/>
                <a:gdLst>
                  <a:gd name="T0" fmla="*/ 0 w 310"/>
                  <a:gd name="T1" fmla="*/ 28 h 84"/>
                  <a:gd name="T2" fmla="*/ 36 w 310"/>
                  <a:gd name="T3" fmla="*/ 84 h 84"/>
                  <a:gd name="T4" fmla="*/ 67 w 310"/>
                  <a:gd name="T5" fmla="*/ 79 h 84"/>
                  <a:gd name="T6" fmla="*/ 54 w 310"/>
                  <a:gd name="T7" fmla="*/ 66 h 84"/>
                  <a:gd name="T8" fmla="*/ 72 w 310"/>
                  <a:gd name="T9" fmla="*/ 62 h 84"/>
                  <a:gd name="T10" fmla="*/ 85 w 310"/>
                  <a:gd name="T11" fmla="*/ 77 h 84"/>
                  <a:gd name="T12" fmla="*/ 267 w 310"/>
                  <a:gd name="T13" fmla="*/ 51 h 84"/>
                  <a:gd name="T14" fmla="*/ 259 w 310"/>
                  <a:gd name="T15" fmla="*/ 41 h 84"/>
                  <a:gd name="T16" fmla="*/ 276 w 310"/>
                  <a:gd name="T17" fmla="*/ 39 h 84"/>
                  <a:gd name="T18" fmla="*/ 286 w 310"/>
                  <a:gd name="T19" fmla="*/ 48 h 84"/>
                  <a:gd name="T20" fmla="*/ 310 w 310"/>
                  <a:gd name="T21" fmla="*/ 45 h 84"/>
                  <a:gd name="T22" fmla="*/ 260 w 310"/>
                  <a:gd name="T23" fmla="*/ 0 h 84"/>
                  <a:gd name="T24" fmla="*/ 0 w 310"/>
                  <a:gd name="T25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84">
                    <a:moveTo>
                      <a:pt x="0" y="28"/>
                    </a:moveTo>
                    <a:lnTo>
                      <a:pt x="36" y="84"/>
                    </a:lnTo>
                    <a:lnTo>
                      <a:pt x="67" y="79"/>
                    </a:lnTo>
                    <a:lnTo>
                      <a:pt x="54" y="66"/>
                    </a:lnTo>
                    <a:lnTo>
                      <a:pt x="72" y="62"/>
                    </a:lnTo>
                    <a:lnTo>
                      <a:pt x="85" y="77"/>
                    </a:lnTo>
                    <a:lnTo>
                      <a:pt x="267" y="51"/>
                    </a:lnTo>
                    <a:lnTo>
                      <a:pt x="259" y="41"/>
                    </a:lnTo>
                    <a:lnTo>
                      <a:pt x="276" y="39"/>
                    </a:lnTo>
                    <a:lnTo>
                      <a:pt x="286" y="48"/>
                    </a:lnTo>
                    <a:lnTo>
                      <a:pt x="310" y="45"/>
                    </a:lnTo>
                    <a:lnTo>
                      <a:pt x="26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3" name="Freeform 1108"/>
              <p:cNvSpPr>
                <a:spLocks/>
              </p:cNvSpPr>
              <p:nvPr/>
            </p:nvSpPr>
            <p:spPr bwMode="auto">
              <a:xfrm>
                <a:off x="4260" y="3800"/>
                <a:ext cx="27" cy="13"/>
              </a:xfrm>
              <a:custGeom>
                <a:avLst/>
                <a:gdLst>
                  <a:gd name="T0" fmla="*/ 27 w 27"/>
                  <a:gd name="T1" fmla="*/ 10 h 13"/>
                  <a:gd name="T2" fmla="*/ 20 w 27"/>
                  <a:gd name="T3" fmla="*/ 0 h 13"/>
                  <a:gd name="T4" fmla="*/ 0 w 27"/>
                  <a:gd name="T5" fmla="*/ 1 h 13"/>
                  <a:gd name="T6" fmla="*/ 7 w 27"/>
                  <a:gd name="T7" fmla="*/ 13 h 13"/>
                  <a:gd name="T8" fmla="*/ 27 w 27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">
                    <a:moveTo>
                      <a:pt x="27" y="10"/>
                    </a:moveTo>
                    <a:lnTo>
                      <a:pt x="20" y="0"/>
                    </a:lnTo>
                    <a:lnTo>
                      <a:pt x="0" y="1"/>
                    </a:lnTo>
                    <a:lnTo>
                      <a:pt x="7" y="13"/>
                    </a:lnTo>
                    <a:lnTo>
                      <a:pt x="27" y="1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4" name="Freeform 1109"/>
              <p:cNvSpPr>
                <a:spLocks/>
              </p:cNvSpPr>
              <p:nvPr/>
            </p:nvSpPr>
            <p:spPr bwMode="auto">
              <a:xfrm>
                <a:off x="4584" y="3765"/>
                <a:ext cx="68" cy="11"/>
              </a:xfrm>
              <a:custGeom>
                <a:avLst/>
                <a:gdLst>
                  <a:gd name="T0" fmla="*/ 68 w 68"/>
                  <a:gd name="T1" fmla="*/ 6 h 11"/>
                  <a:gd name="T2" fmla="*/ 60 w 68"/>
                  <a:gd name="T3" fmla="*/ 0 h 11"/>
                  <a:gd name="T4" fmla="*/ 0 w 68"/>
                  <a:gd name="T5" fmla="*/ 6 h 11"/>
                  <a:gd name="T6" fmla="*/ 5 w 68"/>
                  <a:gd name="T7" fmla="*/ 11 h 11"/>
                  <a:gd name="T8" fmla="*/ 67 w 68"/>
                  <a:gd name="T9" fmla="*/ 6 h 11"/>
                  <a:gd name="T10" fmla="*/ 68 w 68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1">
                    <a:moveTo>
                      <a:pt x="68" y="6"/>
                    </a:moveTo>
                    <a:lnTo>
                      <a:pt x="60" y="0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67" y="6"/>
                    </a:lnTo>
                    <a:lnTo>
                      <a:pt x="68" y="6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5" name="Freeform 1110"/>
              <p:cNvSpPr>
                <a:spLocks/>
              </p:cNvSpPr>
              <p:nvPr/>
            </p:nvSpPr>
            <p:spPr bwMode="auto">
              <a:xfrm>
                <a:off x="4546" y="3784"/>
                <a:ext cx="65" cy="24"/>
              </a:xfrm>
              <a:custGeom>
                <a:avLst/>
                <a:gdLst>
                  <a:gd name="T0" fmla="*/ 65 w 65"/>
                  <a:gd name="T1" fmla="*/ 18 h 24"/>
                  <a:gd name="T2" fmla="*/ 45 w 65"/>
                  <a:gd name="T3" fmla="*/ 0 h 24"/>
                  <a:gd name="T4" fmla="*/ 0 w 65"/>
                  <a:gd name="T5" fmla="*/ 5 h 24"/>
                  <a:gd name="T6" fmla="*/ 20 w 65"/>
                  <a:gd name="T7" fmla="*/ 24 h 24"/>
                  <a:gd name="T8" fmla="*/ 65 w 65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4">
                    <a:moveTo>
                      <a:pt x="65" y="18"/>
                    </a:moveTo>
                    <a:lnTo>
                      <a:pt x="45" y="0"/>
                    </a:lnTo>
                    <a:lnTo>
                      <a:pt x="0" y="5"/>
                    </a:lnTo>
                    <a:lnTo>
                      <a:pt x="20" y="24"/>
                    </a:lnTo>
                    <a:lnTo>
                      <a:pt x="65" y="18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6" name="Freeform 1111"/>
              <p:cNvSpPr>
                <a:spLocks/>
              </p:cNvSpPr>
              <p:nvPr/>
            </p:nvSpPr>
            <p:spPr bwMode="auto">
              <a:xfrm>
                <a:off x="4580" y="3810"/>
                <a:ext cx="62" cy="25"/>
              </a:xfrm>
              <a:custGeom>
                <a:avLst/>
                <a:gdLst>
                  <a:gd name="T0" fmla="*/ 62 w 62"/>
                  <a:gd name="T1" fmla="*/ 20 h 25"/>
                  <a:gd name="T2" fmla="*/ 47 w 62"/>
                  <a:gd name="T3" fmla="*/ 6 h 25"/>
                  <a:gd name="T4" fmla="*/ 36 w 62"/>
                  <a:gd name="T5" fmla="*/ 8 h 25"/>
                  <a:gd name="T6" fmla="*/ 28 w 62"/>
                  <a:gd name="T7" fmla="*/ 0 h 25"/>
                  <a:gd name="T8" fmla="*/ 8 w 62"/>
                  <a:gd name="T9" fmla="*/ 4 h 25"/>
                  <a:gd name="T10" fmla="*/ 15 w 62"/>
                  <a:gd name="T11" fmla="*/ 9 h 25"/>
                  <a:gd name="T12" fmla="*/ 0 w 62"/>
                  <a:gd name="T13" fmla="*/ 13 h 25"/>
                  <a:gd name="T14" fmla="*/ 13 w 62"/>
                  <a:gd name="T15" fmla="*/ 25 h 25"/>
                  <a:gd name="T16" fmla="*/ 62 w 62"/>
                  <a:gd name="T1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5">
                    <a:moveTo>
                      <a:pt x="62" y="20"/>
                    </a:moveTo>
                    <a:lnTo>
                      <a:pt x="47" y="6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8" y="4"/>
                    </a:lnTo>
                    <a:lnTo>
                      <a:pt x="15" y="9"/>
                    </a:lnTo>
                    <a:lnTo>
                      <a:pt x="0" y="13"/>
                    </a:lnTo>
                    <a:lnTo>
                      <a:pt x="13" y="25"/>
                    </a:lnTo>
                    <a:lnTo>
                      <a:pt x="62" y="2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7" name="Freeform 1112"/>
              <p:cNvSpPr>
                <a:spLocks/>
              </p:cNvSpPr>
              <p:nvPr/>
            </p:nvSpPr>
            <p:spPr bwMode="auto">
              <a:xfrm>
                <a:off x="4599" y="3776"/>
                <a:ext cx="116" cy="52"/>
              </a:xfrm>
              <a:custGeom>
                <a:avLst/>
                <a:gdLst>
                  <a:gd name="T0" fmla="*/ 115 w 116"/>
                  <a:gd name="T1" fmla="*/ 42 h 52"/>
                  <a:gd name="T2" fmla="*/ 58 w 116"/>
                  <a:gd name="T3" fmla="*/ 0 h 52"/>
                  <a:gd name="T4" fmla="*/ 0 w 116"/>
                  <a:gd name="T5" fmla="*/ 7 h 52"/>
                  <a:gd name="T6" fmla="*/ 49 w 116"/>
                  <a:gd name="T7" fmla="*/ 52 h 52"/>
                  <a:gd name="T8" fmla="*/ 116 w 116"/>
                  <a:gd name="T9" fmla="*/ 42 h 52"/>
                  <a:gd name="T10" fmla="*/ 115 w 116"/>
                  <a:gd name="T11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52">
                    <a:moveTo>
                      <a:pt x="115" y="42"/>
                    </a:moveTo>
                    <a:lnTo>
                      <a:pt x="58" y="0"/>
                    </a:lnTo>
                    <a:lnTo>
                      <a:pt x="0" y="7"/>
                    </a:lnTo>
                    <a:lnTo>
                      <a:pt x="49" y="52"/>
                    </a:lnTo>
                    <a:lnTo>
                      <a:pt x="116" y="42"/>
                    </a:lnTo>
                    <a:lnTo>
                      <a:pt x="115" y="4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8" name="Freeform 1113"/>
              <p:cNvSpPr>
                <a:spLocks/>
              </p:cNvSpPr>
              <p:nvPr/>
            </p:nvSpPr>
            <p:spPr bwMode="auto">
              <a:xfrm>
                <a:off x="4242" y="3754"/>
                <a:ext cx="497" cy="131"/>
              </a:xfrm>
              <a:custGeom>
                <a:avLst/>
                <a:gdLst>
                  <a:gd name="T0" fmla="*/ 0 w 497"/>
                  <a:gd name="T1" fmla="*/ 39 h 131"/>
                  <a:gd name="T2" fmla="*/ 50 w 497"/>
                  <a:gd name="T3" fmla="*/ 131 h 131"/>
                  <a:gd name="T4" fmla="*/ 497 w 497"/>
                  <a:gd name="T5" fmla="*/ 69 h 131"/>
                  <a:gd name="T6" fmla="*/ 497 w 497"/>
                  <a:gd name="T7" fmla="*/ 66 h 131"/>
                  <a:gd name="T8" fmla="*/ 497 w 497"/>
                  <a:gd name="T9" fmla="*/ 65 h 131"/>
                  <a:gd name="T10" fmla="*/ 496 w 497"/>
                  <a:gd name="T11" fmla="*/ 62 h 131"/>
                  <a:gd name="T12" fmla="*/ 409 w 497"/>
                  <a:gd name="T13" fmla="*/ 0 h 131"/>
                  <a:gd name="T14" fmla="*/ 49 w 497"/>
                  <a:gd name="T15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7" h="131">
                    <a:moveTo>
                      <a:pt x="0" y="39"/>
                    </a:moveTo>
                    <a:lnTo>
                      <a:pt x="50" y="131"/>
                    </a:lnTo>
                    <a:lnTo>
                      <a:pt x="497" y="69"/>
                    </a:lnTo>
                    <a:lnTo>
                      <a:pt x="497" y="66"/>
                    </a:lnTo>
                    <a:lnTo>
                      <a:pt x="497" y="65"/>
                    </a:lnTo>
                    <a:lnTo>
                      <a:pt x="496" y="62"/>
                    </a:lnTo>
                    <a:lnTo>
                      <a:pt x="409" y="0"/>
                    </a:lnTo>
                    <a:lnTo>
                      <a:pt x="49" y="3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9" name="Freeform 1114"/>
              <p:cNvSpPr>
                <a:spLocks/>
              </p:cNvSpPr>
              <p:nvPr/>
            </p:nvSpPr>
            <p:spPr bwMode="auto">
              <a:xfrm>
                <a:off x="4237" y="3784"/>
                <a:ext cx="55" cy="10"/>
              </a:xfrm>
              <a:custGeom>
                <a:avLst/>
                <a:gdLst>
                  <a:gd name="T0" fmla="*/ 55 w 55"/>
                  <a:gd name="T1" fmla="*/ 5 h 10"/>
                  <a:gd name="T2" fmla="*/ 49 w 55"/>
                  <a:gd name="T3" fmla="*/ 0 h 10"/>
                  <a:gd name="T4" fmla="*/ 0 w 55"/>
                  <a:gd name="T5" fmla="*/ 5 h 10"/>
                  <a:gd name="T6" fmla="*/ 4 w 55"/>
                  <a:gd name="T7" fmla="*/ 10 h 10"/>
                  <a:gd name="T8" fmla="*/ 55 w 55"/>
                  <a:gd name="T9" fmla="*/ 6 h 10"/>
                  <a:gd name="T10" fmla="*/ 55 w 55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">
                    <a:moveTo>
                      <a:pt x="55" y="5"/>
                    </a:moveTo>
                    <a:lnTo>
                      <a:pt x="49" y="0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55" y="6"/>
                    </a:lnTo>
                    <a:lnTo>
                      <a:pt x="55" y="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0" name="Freeform 1115"/>
              <p:cNvSpPr>
                <a:spLocks/>
              </p:cNvSpPr>
              <p:nvPr/>
            </p:nvSpPr>
            <p:spPr bwMode="auto">
              <a:xfrm>
                <a:off x="4491" y="3664"/>
                <a:ext cx="112" cy="47"/>
              </a:xfrm>
              <a:custGeom>
                <a:avLst/>
                <a:gdLst>
                  <a:gd name="T0" fmla="*/ 112 w 112"/>
                  <a:gd name="T1" fmla="*/ 38 h 47"/>
                  <a:gd name="T2" fmla="*/ 112 w 112"/>
                  <a:gd name="T3" fmla="*/ 0 h 47"/>
                  <a:gd name="T4" fmla="*/ 0 w 112"/>
                  <a:gd name="T5" fmla="*/ 7 h 47"/>
                  <a:gd name="T6" fmla="*/ 0 w 112"/>
                  <a:gd name="T7" fmla="*/ 47 h 47"/>
                  <a:gd name="T8" fmla="*/ 112 w 112"/>
                  <a:gd name="T9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7">
                    <a:moveTo>
                      <a:pt x="112" y="38"/>
                    </a:moveTo>
                    <a:lnTo>
                      <a:pt x="112" y="0"/>
                    </a:lnTo>
                    <a:lnTo>
                      <a:pt x="0" y="7"/>
                    </a:lnTo>
                    <a:lnTo>
                      <a:pt x="0" y="47"/>
                    </a:lnTo>
                    <a:lnTo>
                      <a:pt x="112" y="3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1" name="Freeform 1116"/>
              <p:cNvSpPr>
                <a:spLocks/>
              </p:cNvSpPr>
              <p:nvPr/>
            </p:nvSpPr>
            <p:spPr bwMode="auto">
              <a:xfrm>
                <a:off x="4493" y="3680"/>
                <a:ext cx="108" cy="8"/>
              </a:xfrm>
              <a:custGeom>
                <a:avLst/>
                <a:gdLst>
                  <a:gd name="T0" fmla="*/ 108 w 108"/>
                  <a:gd name="T1" fmla="*/ 2 h 8"/>
                  <a:gd name="T2" fmla="*/ 108 w 108"/>
                  <a:gd name="T3" fmla="*/ 0 h 8"/>
                  <a:gd name="T4" fmla="*/ 68 w 108"/>
                  <a:gd name="T5" fmla="*/ 2 h 8"/>
                  <a:gd name="T6" fmla="*/ 64 w 108"/>
                  <a:gd name="T7" fmla="*/ 1 h 8"/>
                  <a:gd name="T8" fmla="*/ 22 w 108"/>
                  <a:gd name="T9" fmla="*/ 4 h 8"/>
                  <a:gd name="T10" fmla="*/ 20 w 108"/>
                  <a:gd name="T11" fmla="*/ 5 h 8"/>
                  <a:gd name="T12" fmla="*/ 0 w 108"/>
                  <a:gd name="T13" fmla="*/ 7 h 8"/>
                  <a:gd name="T14" fmla="*/ 0 w 108"/>
                  <a:gd name="T15" fmla="*/ 8 h 8"/>
                  <a:gd name="T16" fmla="*/ 21 w 108"/>
                  <a:gd name="T17" fmla="*/ 7 h 8"/>
                  <a:gd name="T18" fmla="*/ 24 w 108"/>
                  <a:gd name="T19" fmla="*/ 7 h 8"/>
                  <a:gd name="T20" fmla="*/ 68 w 108"/>
                  <a:gd name="T21" fmla="*/ 4 h 8"/>
                  <a:gd name="T22" fmla="*/ 73 w 108"/>
                  <a:gd name="T23" fmla="*/ 5 h 8"/>
                  <a:gd name="T24" fmla="*/ 108 w 108"/>
                  <a:gd name="T25" fmla="*/ 2 h 8"/>
                  <a:gd name="T26" fmla="*/ 108 w 108"/>
                  <a:gd name="T27" fmla="*/ 1 h 8"/>
                  <a:gd name="T28" fmla="*/ 108 w 108"/>
                  <a:gd name="T2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8">
                    <a:moveTo>
                      <a:pt x="108" y="2"/>
                    </a:moveTo>
                    <a:lnTo>
                      <a:pt x="108" y="0"/>
                    </a:lnTo>
                    <a:lnTo>
                      <a:pt x="68" y="2"/>
                    </a:lnTo>
                    <a:lnTo>
                      <a:pt x="64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68" y="4"/>
                    </a:lnTo>
                    <a:lnTo>
                      <a:pt x="73" y="5"/>
                    </a:lnTo>
                    <a:lnTo>
                      <a:pt x="108" y="2"/>
                    </a:lnTo>
                    <a:lnTo>
                      <a:pt x="108" y="1"/>
                    </a:lnTo>
                    <a:lnTo>
                      <a:pt x="108" y="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2" name="Freeform 1117"/>
              <p:cNvSpPr>
                <a:spLocks/>
              </p:cNvSpPr>
              <p:nvPr/>
            </p:nvSpPr>
            <p:spPr bwMode="auto">
              <a:xfrm>
                <a:off x="4513" y="3671"/>
                <a:ext cx="50" cy="14"/>
              </a:xfrm>
              <a:custGeom>
                <a:avLst/>
                <a:gdLst>
                  <a:gd name="T0" fmla="*/ 0 w 50"/>
                  <a:gd name="T1" fmla="*/ 14 h 14"/>
                  <a:gd name="T2" fmla="*/ 0 w 50"/>
                  <a:gd name="T3" fmla="*/ 2 h 14"/>
                  <a:gd name="T4" fmla="*/ 48 w 50"/>
                  <a:gd name="T5" fmla="*/ 0 h 14"/>
                  <a:gd name="T6" fmla="*/ 50 w 50"/>
                  <a:gd name="T7" fmla="*/ 0 h 14"/>
                  <a:gd name="T8" fmla="*/ 50 w 50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4">
                    <a:moveTo>
                      <a:pt x="0" y="14"/>
                    </a:moveTo>
                    <a:lnTo>
                      <a:pt x="0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1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3" name="Freeform 1118"/>
              <p:cNvSpPr>
                <a:spLocks/>
              </p:cNvSpPr>
              <p:nvPr/>
            </p:nvSpPr>
            <p:spPr bwMode="auto">
              <a:xfrm>
                <a:off x="4531" y="3684"/>
                <a:ext cx="32" cy="20"/>
              </a:xfrm>
              <a:custGeom>
                <a:avLst/>
                <a:gdLst>
                  <a:gd name="T0" fmla="*/ 32 w 32"/>
                  <a:gd name="T1" fmla="*/ 0 h 20"/>
                  <a:gd name="T2" fmla="*/ 32 w 32"/>
                  <a:gd name="T3" fmla="*/ 18 h 20"/>
                  <a:gd name="T4" fmla="*/ 0 w 32"/>
                  <a:gd name="T5" fmla="*/ 20 h 20"/>
                  <a:gd name="T6" fmla="*/ 0 w 32"/>
                  <a:gd name="T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0">
                    <a:moveTo>
                      <a:pt x="32" y="0"/>
                    </a:moveTo>
                    <a:lnTo>
                      <a:pt x="32" y="18"/>
                    </a:lnTo>
                    <a:lnTo>
                      <a:pt x="0" y="20"/>
                    </a:lnTo>
                    <a:lnTo>
                      <a:pt x="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4" name="Freeform 1119"/>
              <p:cNvSpPr>
                <a:spLocks/>
              </p:cNvSpPr>
              <p:nvPr/>
            </p:nvSpPr>
            <p:spPr bwMode="auto">
              <a:xfrm>
                <a:off x="4533" y="3684"/>
                <a:ext cx="27" cy="18"/>
              </a:xfrm>
              <a:custGeom>
                <a:avLst/>
                <a:gdLst>
                  <a:gd name="T0" fmla="*/ 27 w 27"/>
                  <a:gd name="T1" fmla="*/ 0 h 18"/>
                  <a:gd name="T2" fmla="*/ 27 w 27"/>
                  <a:gd name="T3" fmla="*/ 15 h 18"/>
                  <a:gd name="T4" fmla="*/ 0 w 2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8">
                    <a:moveTo>
                      <a:pt x="27" y="0"/>
                    </a:moveTo>
                    <a:lnTo>
                      <a:pt x="27" y="15"/>
                    </a:lnTo>
                    <a:lnTo>
                      <a:pt x="0" y="1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5" name="Freeform 1120"/>
              <p:cNvSpPr>
                <a:spLocks/>
              </p:cNvSpPr>
              <p:nvPr/>
            </p:nvSpPr>
            <p:spPr bwMode="auto">
              <a:xfrm>
                <a:off x="4500" y="3705"/>
                <a:ext cx="10" cy="2"/>
              </a:xfrm>
              <a:custGeom>
                <a:avLst/>
                <a:gdLst>
                  <a:gd name="T0" fmla="*/ 10 w 10"/>
                  <a:gd name="T1" fmla="*/ 1 h 2"/>
                  <a:gd name="T2" fmla="*/ 10 w 10"/>
                  <a:gd name="T3" fmla="*/ 0 h 2"/>
                  <a:gd name="T4" fmla="*/ 0 w 10"/>
                  <a:gd name="T5" fmla="*/ 0 h 2"/>
                  <a:gd name="T6" fmla="*/ 0 w 10"/>
                  <a:gd name="T7" fmla="*/ 2 h 2"/>
                  <a:gd name="T8" fmla="*/ 10 w 10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0" y="1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6" name="Freeform 1121"/>
              <p:cNvSpPr>
                <a:spLocks/>
              </p:cNvSpPr>
              <p:nvPr/>
            </p:nvSpPr>
            <p:spPr bwMode="auto">
              <a:xfrm>
                <a:off x="4515" y="3677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1 w 14"/>
                  <a:gd name="T3" fmla="*/ 1 h 4"/>
                  <a:gd name="T4" fmla="*/ 3 w 14"/>
                  <a:gd name="T5" fmla="*/ 3 h 4"/>
                  <a:gd name="T6" fmla="*/ 7 w 14"/>
                  <a:gd name="T7" fmla="*/ 4 h 4"/>
                  <a:gd name="T8" fmla="*/ 11 w 14"/>
                  <a:gd name="T9" fmla="*/ 4 h 4"/>
                  <a:gd name="T10" fmla="*/ 13 w 14"/>
                  <a:gd name="T11" fmla="*/ 2 h 4"/>
                  <a:gd name="T12" fmla="*/ 14 w 1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7" name="Line 1122"/>
              <p:cNvSpPr>
                <a:spLocks noChangeShapeType="1"/>
              </p:cNvSpPr>
              <p:nvPr/>
            </p:nvSpPr>
            <p:spPr bwMode="auto">
              <a:xfrm flipV="1">
                <a:off x="4531" y="3677"/>
                <a:ext cx="14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8" name="Freeform 1123"/>
              <p:cNvSpPr>
                <a:spLocks/>
              </p:cNvSpPr>
              <p:nvPr/>
            </p:nvSpPr>
            <p:spPr bwMode="auto">
              <a:xfrm>
                <a:off x="4545" y="367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1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9" name="Freeform 1124"/>
              <p:cNvSpPr>
                <a:spLocks/>
              </p:cNvSpPr>
              <p:nvPr/>
            </p:nvSpPr>
            <p:spPr bwMode="auto">
              <a:xfrm>
                <a:off x="4515" y="3674"/>
                <a:ext cx="33" cy="4"/>
              </a:xfrm>
              <a:custGeom>
                <a:avLst/>
                <a:gdLst>
                  <a:gd name="T0" fmla="*/ 33 w 33"/>
                  <a:gd name="T1" fmla="*/ 0 h 4"/>
                  <a:gd name="T2" fmla="*/ 0 w 33"/>
                  <a:gd name="T3" fmla="*/ 0 h 4"/>
                  <a:gd name="T4" fmla="*/ 0 w 3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">
                    <a:moveTo>
                      <a:pt x="33" y="0"/>
                    </a:move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0" name="Line 1125"/>
              <p:cNvSpPr>
                <a:spLocks noChangeShapeType="1"/>
              </p:cNvSpPr>
              <p:nvPr/>
            </p:nvSpPr>
            <p:spPr bwMode="auto">
              <a:xfrm flipV="1">
                <a:off x="4533" y="3685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1" name="Freeform 1126"/>
              <p:cNvSpPr>
                <a:spLocks/>
              </p:cNvSpPr>
              <p:nvPr/>
            </p:nvSpPr>
            <p:spPr bwMode="auto">
              <a:xfrm>
                <a:off x="4514" y="3672"/>
                <a:ext cx="46" cy="9"/>
              </a:xfrm>
              <a:custGeom>
                <a:avLst/>
                <a:gdLst>
                  <a:gd name="T0" fmla="*/ 46 w 46"/>
                  <a:gd name="T1" fmla="*/ 9 h 9"/>
                  <a:gd name="T2" fmla="*/ 46 w 46"/>
                  <a:gd name="T3" fmla="*/ 0 h 9"/>
                  <a:gd name="T4" fmla="*/ 0 w 46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9">
                    <a:moveTo>
                      <a:pt x="46" y="9"/>
                    </a:moveTo>
                    <a:lnTo>
                      <a:pt x="46" y="0"/>
                    </a:lnTo>
                    <a:lnTo>
                      <a:pt x="0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2" name="Line 1127"/>
              <p:cNvSpPr>
                <a:spLocks noChangeShapeType="1"/>
              </p:cNvSpPr>
              <p:nvPr/>
            </p:nvSpPr>
            <p:spPr bwMode="auto">
              <a:xfrm>
                <a:off x="4491" y="3711"/>
                <a:ext cx="1" cy="5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3" name="Line 1128"/>
              <p:cNvSpPr>
                <a:spLocks noChangeShapeType="1"/>
              </p:cNvSpPr>
              <p:nvPr/>
            </p:nvSpPr>
            <p:spPr bwMode="auto">
              <a:xfrm>
                <a:off x="4604" y="3702"/>
                <a:ext cx="1" cy="5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411" name="Freeform 1130"/>
            <p:cNvSpPr>
              <a:spLocks/>
            </p:cNvSpPr>
            <p:nvPr/>
          </p:nvSpPr>
          <p:spPr bwMode="auto">
            <a:xfrm>
              <a:off x="4304" y="3454"/>
              <a:ext cx="204" cy="115"/>
            </a:xfrm>
            <a:custGeom>
              <a:avLst/>
              <a:gdLst>
                <a:gd name="T0" fmla="*/ 0 w 204"/>
                <a:gd name="T1" fmla="*/ 10 h 115"/>
                <a:gd name="T2" fmla="*/ 10 w 204"/>
                <a:gd name="T3" fmla="*/ 3 h 115"/>
                <a:gd name="T4" fmla="*/ 16 w 204"/>
                <a:gd name="T5" fmla="*/ 1 h 115"/>
                <a:gd name="T6" fmla="*/ 21 w 204"/>
                <a:gd name="T7" fmla="*/ 0 h 115"/>
                <a:gd name="T8" fmla="*/ 26 w 204"/>
                <a:gd name="T9" fmla="*/ 0 h 115"/>
                <a:gd name="T10" fmla="*/ 31 w 204"/>
                <a:gd name="T11" fmla="*/ 1 h 115"/>
                <a:gd name="T12" fmla="*/ 36 w 204"/>
                <a:gd name="T13" fmla="*/ 4 h 115"/>
                <a:gd name="T14" fmla="*/ 41 w 204"/>
                <a:gd name="T15" fmla="*/ 10 h 115"/>
                <a:gd name="T16" fmla="*/ 43 w 204"/>
                <a:gd name="T17" fmla="*/ 14 h 115"/>
                <a:gd name="T18" fmla="*/ 47 w 204"/>
                <a:gd name="T19" fmla="*/ 19 h 115"/>
                <a:gd name="T20" fmla="*/ 49 w 204"/>
                <a:gd name="T21" fmla="*/ 26 h 115"/>
                <a:gd name="T22" fmla="*/ 51 w 204"/>
                <a:gd name="T23" fmla="*/ 34 h 115"/>
                <a:gd name="T24" fmla="*/ 57 w 204"/>
                <a:gd name="T25" fmla="*/ 51 h 115"/>
                <a:gd name="T26" fmla="*/ 61 w 204"/>
                <a:gd name="T27" fmla="*/ 69 h 115"/>
                <a:gd name="T28" fmla="*/ 67 w 204"/>
                <a:gd name="T29" fmla="*/ 87 h 115"/>
                <a:gd name="T30" fmla="*/ 69 w 204"/>
                <a:gd name="T31" fmla="*/ 94 h 115"/>
                <a:gd name="T32" fmla="*/ 72 w 204"/>
                <a:gd name="T33" fmla="*/ 102 h 115"/>
                <a:gd name="T34" fmla="*/ 74 w 204"/>
                <a:gd name="T35" fmla="*/ 107 h 115"/>
                <a:gd name="T36" fmla="*/ 77 w 204"/>
                <a:gd name="T37" fmla="*/ 112 h 115"/>
                <a:gd name="T38" fmla="*/ 79 w 204"/>
                <a:gd name="T39" fmla="*/ 114 h 115"/>
                <a:gd name="T40" fmla="*/ 82 w 204"/>
                <a:gd name="T41" fmla="*/ 115 h 115"/>
                <a:gd name="T42" fmla="*/ 84 w 204"/>
                <a:gd name="T43" fmla="*/ 114 h 115"/>
                <a:gd name="T44" fmla="*/ 86 w 204"/>
                <a:gd name="T45" fmla="*/ 112 h 115"/>
                <a:gd name="T46" fmla="*/ 89 w 204"/>
                <a:gd name="T47" fmla="*/ 107 h 115"/>
                <a:gd name="T48" fmla="*/ 91 w 204"/>
                <a:gd name="T49" fmla="*/ 102 h 115"/>
                <a:gd name="T50" fmla="*/ 93 w 204"/>
                <a:gd name="T51" fmla="*/ 94 h 115"/>
                <a:gd name="T52" fmla="*/ 95 w 204"/>
                <a:gd name="T53" fmla="*/ 87 h 115"/>
                <a:gd name="T54" fmla="*/ 100 w 204"/>
                <a:gd name="T55" fmla="*/ 69 h 115"/>
                <a:gd name="T56" fmla="*/ 104 w 204"/>
                <a:gd name="T57" fmla="*/ 51 h 115"/>
                <a:gd name="T58" fmla="*/ 110 w 204"/>
                <a:gd name="T59" fmla="*/ 34 h 115"/>
                <a:gd name="T60" fmla="*/ 112 w 204"/>
                <a:gd name="T61" fmla="*/ 26 h 115"/>
                <a:gd name="T62" fmla="*/ 116 w 204"/>
                <a:gd name="T63" fmla="*/ 19 h 115"/>
                <a:gd name="T64" fmla="*/ 119 w 204"/>
                <a:gd name="T65" fmla="*/ 14 h 115"/>
                <a:gd name="T66" fmla="*/ 122 w 204"/>
                <a:gd name="T67" fmla="*/ 10 h 115"/>
                <a:gd name="T68" fmla="*/ 132 w 204"/>
                <a:gd name="T69" fmla="*/ 4 h 115"/>
                <a:gd name="T70" fmla="*/ 142 w 204"/>
                <a:gd name="T71" fmla="*/ 2 h 115"/>
                <a:gd name="T72" fmla="*/ 154 w 204"/>
                <a:gd name="T73" fmla="*/ 2 h 115"/>
                <a:gd name="T74" fmla="*/ 165 w 204"/>
                <a:gd name="T75" fmla="*/ 3 h 115"/>
                <a:gd name="T76" fmla="*/ 178 w 204"/>
                <a:gd name="T77" fmla="*/ 5 h 115"/>
                <a:gd name="T78" fmla="*/ 188 w 204"/>
                <a:gd name="T79" fmla="*/ 8 h 115"/>
                <a:gd name="T80" fmla="*/ 197 w 204"/>
                <a:gd name="T81" fmla="*/ 9 h 115"/>
                <a:gd name="T82" fmla="*/ 204 w 204"/>
                <a:gd name="T83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15">
                  <a:moveTo>
                    <a:pt x="0" y="10"/>
                  </a:moveTo>
                  <a:lnTo>
                    <a:pt x="10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51" y="34"/>
                  </a:lnTo>
                  <a:lnTo>
                    <a:pt x="57" y="51"/>
                  </a:lnTo>
                  <a:lnTo>
                    <a:pt x="61" y="69"/>
                  </a:lnTo>
                  <a:lnTo>
                    <a:pt x="67" y="87"/>
                  </a:lnTo>
                  <a:lnTo>
                    <a:pt x="69" y="94"/>
                  </a:lnTo>
                  <a:lnTo>
                    <a:pt x="72" y="102"/>
                  </a:lnTo>
                  <a:lnTo>
                    <a:pt x="74" y="107"/>
                  </a:lnTo>
                  <a:lnTo>
                    <a:pt x="77" y="112"/>
                  </a:lnTo>
                  <a:lnTo>
                    <a:pt x="79" y="114"/>
                  </a:lnTo>
                  <a:lnTo>
                    <a:pt x="82" y="115"/>
                  </a:lnTo>
                  <a:lnTo>
                    <a:pt x="84" y="114"/>
                  </a:lnTo>
                  <a:lnTo>
                    <a:pt x="86" y="112"/>
                  </a:lnTo>
                  <a:lnTo>
                    <a:pt x="89" y="107"/>
                  </a:lnTo>
                  <a:lnTo>
                    <a:pt x="91" y="102"/>
                  </a:lnTo>
                  <a:lnTo>
                    <a:pt x="93" y="94"/>
                  </a:lnTo>
                  <a:lnTo>
                    <a:pt x="95" y="87"/>
                  </a:lnTo>
                  <a:lnTo>
                    <a:pt x="100" y="69"/>
                  </a:lnTo>
                  <a:lnTo>
                    <a:pt x="104" y="51"/>
                  </a:lnTo>
                  <a:lnTo>
                    <a:pt x="110" y="34"/>
                  </a:lnTo>
                  <a:lnTo>
                    <a:pt x="112" y="26"/>
                  </a:lnTo>
                  <a:lnTo>
                    <a:pt x="116" y="19"/>
                  </a:lnTo>
                  <a:lnTo>
                    <a:pt x="119" y="14"/>
                  </a:lnTo>
                  <a:lnTo>
                    <a:pt x="122" y="10"/>
                  </a:lnTo>
                  <a:lnTo>
                    <a:pt x="132" y="4"/>
                  </a:lnTo>
                  <a:lnTo>
                    <a:pt x="142" y="2"/>
                  </a:lnTo>
                  <a:lnTo>
                    <a:pt x="154" y="2"/>
                  </a:lnTo>
                  <a:lnTo>
                    <a:pt x="165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197" y="9"/>
                  </a:lnTo>
                  <a:lnTo>
                    <a:pt x="204" y="1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12" name="Rectangle 1131"/>
            <p:cNvSpPr>
              <a:spLocks noChangeArrowheads="1"/>
            </p:cNvSpPr>
            <p:nvPr/>
          </p:nvSpPr>
          <p:spPr bwMode="auto">
            <a:xfrm>
              <a:off x="4888" y="2790"/>
              <a:ext cx="4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13" name="Rectangle 1132"/>
            <p:cNvSpPr>
              <a:spLocks noChangeArrowheads="1"/>
            </p:cNvSpPr>
            <p:nvPr/>
          </p:nvSpPr>
          <p:spPr bwMode="auto">
            <a:xfrm>
              <a:off x="4934" y="2795"/>
              <a:ext cx="19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VNA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16" name="Rectangle 1135"/>
            <p:cNvSpPr>
              <a:spLocks noChangeArrowheads="1"/>
            </p:cNvSpPr>
            <p:nvPr/>
          </p:nvSpPr>
          <p:spPr bwMode="auto">
            <a:xfrm>
              <a:off x="5269" y="3225"/>
              <a:ext cx="49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19" name="Rectangle 1138"/>
            <p:cNvSpPr>
              <a:spLocks noChangeArrowheads="1"/>
            </p:cNvSpPr>
            <p:nvPr/>
          </p:nvSpPr>
          <p:spPr bwMode="auto">
            <a:xfrm>
              <a:off x="4345" y="3877"/>
              <a:ext cx="49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20" name="Rectangle 1139"/>
            <p:cNvSpPr>
              <a:spLocks noChangeArrowheads="1"/>
            </p:cNvSpPr>
            <p:nvPr/>
          </p:nvSpPr>
          <p:spPr bwMode="auto">
            <a:xfrm>
              <a:off x="4621" y="3628"/>
              <a:ext cx="3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Computer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421" name="Group 1175"/>
            <p:cNvGrpSpPr>
              <a:grpSpLocks/>
            </p:cNvGrpSpPr>
            <p:nvPr/>
          </p:nvGrpSpPr>
          <p:grpSpPr bwMode="auto">
            <a:xfrm>
              <a:off x="3309" y="1453"/>
              <a:ext cx="54" cy="801"/>
              <a:chOff x="3309" y="1453"/>
              <a:chExt cx="54" cy="801"/>
            </a:xfrm>
          </p:grpSpPr>
          <p:sp>
            <p:nvSpPr>
              <p:cNvPr id="40635" name="Freeform 1140"/>
              <p:cNvSpPr>
                <a:spLocks/>
              </p:cNvSpPr>
              <p:nvPr/>
            </p:nvSpPr>
            <p:spPr bwMode="auto">
              <a:xfrm>
                <a:off x="3309" y="1456"/>
                <a:ext cx="4" cy="793"/>
              </a:xfrm>
              <a:custGeom>
                <a:avLst/>
                <a:gdLst>
                  <a:gd name="T0" fmla="*/ 0 w 4"/>
                  <a:gd name="T1" fmla="*/ 0 h 793"/>
                  <a:gd name="T2" fmla="*/ 2 w 4"/>
                  <a:gd name="T3" fmla="*/ 1 h 793"/>
                  <a:gd name="T4" fmla="*/ 4 w 4"/>
                  <a:gd name="T5" fmla="*/ 793 h 793"/>
                  <a:gd name="T6" fmla="*/ 1 w 4"/>
                  <a:gd name="T7" fmla="*/ 791 h 793"/>
                  <a:gd name="T8" fmla="*/ 0 w 4"/>
                  <a:gd name="T9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3">
                    <a:moveTo>
                      <a:pt x="0" y="0"/>
                    </a:moveTo>
                    <a:lnTo>
                      <a:pt x="2" y="1"/>
                    </a:lnTo>
                    <a:lnTo>
                      <a:pt x="4" y="793"/>
                    </a:lnTo>
                    <a:lnTo>
                      <a:pt x="1" y="7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36" name="Freeform 1141"/>
              <p:cNvSpPr>
                <a:spLocks/>
              </p:cNvSpPr>
              <p:nvPr/>
            </p:nvSpPr>
            <p:spPr bwMode="auto">
              <a:xfrm>
                <a:off x="3311" y="1457"/>
                <a:ext cx="4" cy="794"/>
              </a:xfrm>
              <a:custGeom>
                <a:avLst/>
                <a:gdLst>
                  <a:gd name="T0" fmla="*/ 0 w 4"/>
                  <a:gd name="T1" fmla="*/ 0 h 794"/>
                  <a:gd name="T2" fmla="*/ 3 w 4"/>
                  <a:gd name="T3" fmla="*/ 1 h 794"/>
                  <a:gd name="T4" fmla="*/ 4 w 4"/>
                  <a:gd name="T5" fmla="*/ 794 h 794"/>
                  <a:gd name="T6" fmla="*/ 2 w 4"/>
                  <a:gd name="T7" fmla="*/ 792 h 794"/>
                  <a:gd name="T8" fmla="*/ 0 w 4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4">
                    <a:moveTo>
                      <a:pt x="0" y="0"/>
                    </a:moveTo>
                    <a:lnTo>
                      <a:pt x="3" y="1"/>
                    </a:lnTo>
                    <a:lnTo>
                      <a:pt x="4" y="794"/>
                    </a:lnTo>
                    <a:lnTo>
                      <a:pt x="2" y="7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37" name="Freeform 1142"/>
              <p:cNvSpPr>
                <a:spLocks/>
              </p:cNvSpPr>
              <p:nvPr/>
            </p:nvSpPr>
            <p:spPr bwMode="auto">
              <a:xfrm>
                <a:off x="3314" y="1458"/>
                <a:ext cx="4" cy="794"/>
              </a:xfrm>
              <a:custGeom>
                <a:avLst/>
                <a:gdLst>
                  <a:gd name="T0" fmla="*/ 0 w 4"/>
                  <a:gd name="T1" fmla="*/ 0 h 794"/>
                  <a:gd name="T2" fmla="*/ 3 w 4"/>
                  <a:gd name="T3" fmla="*/ 0 h 794"/>
                  <a:gd name="T4" fmla="*/ 4 w 4"/>
                  <a:gd name="T5" fmla="*/ 794 h 794"/>
                  <a:gd name="T6" fmla="*/ 1 w 4"/>
                  <a:gd name="T7" fmla="*/ 793 h 794"/>
                  <a:gd name="T8" fmla="*/ 0 w 4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4">
                    <a:moveTo>
                      <a:pt x="0" y="0"/>
                    </a:moveTo>
                    <a:lnTo>
                      <a:pt x="3" y="0"/>
                    </a:lnTo>
                    <a:lnTo>
                      <a:pt x="4" y="794"/>
                    </a:lnTo>
                    <a:lnTo>
                      <a:pt x="1" y="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38" name="Freeform 1143"/>
              <p:cNvSpPr>
                <a:spLocks/>
              </p:cNvSpPr>
              <p:nvPr/>
            </p:nvSpPr>
            <p:spPr bwMode="auto">
              <a:xfrm>
                <a:off x="3317" y="1458"/>
                <a:ext cx="5" cy="795"/>
              </a:xfrm>
              <a:custGeom>
                <a:avLst/>
                <a:gdLst>
                  <a:gd name="T0" fmla="*/ 0 w 5"/>
                  <a:gd name="T1" fmla="*/ 0 h 795"/>
                  <a:gd name="T2" fmla="*/ 5 w 5"/>
                  <a:gd name="T3" fmla="*/ 0 h 795"/>
                  <a:gd name="T4" fmla="*/ 5 w 5"/>
                  <a:gd name="T5" fmla="*/ 795 h 795"/>
                  <a:gd name="T6" fmla="*/ 1 w 5"/>
                  <a:gd name="T7" fmla="*/ 794 h 795"/>
                  <a:gd name="T8" fmla="*/ 0 w 5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95">
                    <a:moveTo>
                      <a:pt x="0" y="0"/>
                    </a:moveTo>
                    <a:lnTo>
                      <a:pt x="5" y="0"/>
                    </a:lnTo>
                    <a:lnTo>
                      <a:pt x="5" y="795"/>
                    </a:lnTo>
                    <a:lnTo>
                      <a:pt x="1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39" name="Freeform 1144"/>
              <p:cNvSpPr>
                <a:spLocks/>
              </p:cNvSpPr>
              <p:nvPr/>
            </p:nvSpPr>
            <p:spPr bwMode="auto">
              <a:xfrm>
                <a:off x="3317" y="1458"/>
                <a:ext cx="2" cy="794"/>
              </a:xfrm>
              <a:custGeom>
                <a:avLst/>
                <a:gdLst>
                  <a:gd name="T0" fmla="*/ 0 w 2"/>
                  <a:gd name="T1" fmla="*/ 0 h 794"/>
                  <a:gd name="T2" fmla="*/ 2 w 2"/>
                  <a:gd name="T3" fmla="*/ 0 h 794"/>
                  <a:gd name="T4" fmla="*/ 2 w 2"/>
                  <a:gd name="T5" fmla="*/ 794 h 794"/>
                  <a:gd name="T6" fmla="*/ 1 w 2"/>
                  <a:gd name="T7" fmla="*/ 794 h 794"/>
                  <a:gd name="T8" fmla="*/ 0 w 2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4">
                    <a:moveTo>
                      <a:pt x="0" y="0"/>
                    </a:moveTo>
                    <a:lnTo>
                      <a:pt x="2" y="0"/>
                    </a:lnTo>
                    <a:lnTo>
                      <a:pt x="2" y="794"/>
                    </a:lnTo>
                    <a:lnTo>
                      <a:pt x="1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0" name="Freeform 1145"/>
              <p:cNvSpPr>
                <a:spLocks/>
              </p:cNvSpPr>
              <p:nvPr/>
            </p:nvSpPr>
            <p:spPr bwMode="auto">
              <a:xfrm>
                <a:off x="3319" y="1458"/>
                <a:ext cx="3" cy="795"/>
              </a:xfrm>
              <a:custGeom>
                <a:avLst/>
                <a:gdLst>
                  <a:gd name="T0" fmla="*/ 0 w 3"/>
                  <a:gd name="T1" fmla="*/ 0 h 795"/>
                  <a:gd name="T2" fmla="*/ 3 w 3"/>
                  <a:gd name="T3" fmla="*/ 0 h 795"/>
                  <a:gd name="T4" fmla="*/ 3 w 3"/>
                  <a:gd name="T5" fmla="*/ 795 h 795"/>
                  <a:gd name="T6" fmla="*/ 0 w 3"/>
                  <a:gd name="T7" fmla="*/ 794 h 795"/>
                  <a:gd name="T8" fmla="*/ 0 w 3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95">
                    <a:moveTo>
                      <a:pt x="0" y="0"/>
                    </a:moveTo>
                    <a:lnTo>
                      <a:pt x="3" y="0"/>
                    </a:lnTo>
                    <a:lnTo>
                      <a:pt x="3" y="795"/>
                    </a:lnTo>
                    <a:lnTo>
                      <a:pt x="0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1" name="Freeform 1146"/>
              <p:cNvSpPr>
                <a:spLocks/>
              </p:cNvSpPr>
              <p:nvPr/>
            </p:nvSpPr>
            <p:spPr bwMode="auto">
              <a:xfrm>
                <a:off x="3322" y="1458"/>
                <a:ext cx="4" cy="795"/>
              </a:xfrm>
              <a:custGeom>
                <a:avLst/>
                <a:gdLst>
                  <a:gd name="T0" fmla="*/ 0 w 4"/>
                  <a:gd name="T1" fmla="*/ 0 h 795"/>
                  <a:gd name="T2" fmla="*/ 4 w 4"/>
                  <a:gd name="T3" fmla="*/ 1 h 795"/>
                  <a:gd name="T4" fmla="*/ 4 w 4"/>
                  <a:gd name="T5" fmla="*/ 795 h 795"/>
                  <a:gd name="T6" fmla="*/ 0 w 4"/>
                  <a:gd name="T7" fmla="*/ 795 h 795"/>
                  <a:gd name="T8" fmla="*/ 0 w 4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5">
                    <a:moveTo>
                      <a:pt x="0" y="0"/>
                    </a:moveTo>
                    <a:lnTo>
                      <a:pt x="4" y="1"/>
                    </a:lnTo>
                    <a:lnTo>
                      <a:pt x="4" y="795"/>
                    </a:lnTo>
                    <a:lnTo>
                      <a:pt x="0" y="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2" name="Freeform 1147"/>
              <p:cNvSpPr>
                <a:spLocks/>
              </p:cNvSpPr>
              <p:nvPr/>
            </p:nvSpPr>
            <p:spPr bwMode="auto">
              <a:xfrm>
                <a:off x="3322" y="1458"/>
                <a:ext cx="2" cy="795"/>
              </a:xfrm>
              <a:custGeom>
                <a:avLst/>
                <a:gdLst>
                  <a:gd name="T0" fmla="*/ 0 w 2"/>
                  <a:gd name="T1" fmla="*/ 0 h 795"/>
                  <a:gd name="T2" fmla="*/ 2 w 2"/>
                  <a:gd name="T3" fmla="*/ 1 h 795"/>
                  <a:gd name="T4" fmla="*/ 2 w 2"/>
                  <a:gd name="T5" fmla="*/ 795 h 795"/>
                  <a:gd name="T6" fmla="*/ 0 w 2"/>
                  <a:gd name="T7" fmla="*/ 795 h 795"/>
                  <a:gd name="T8" fmla="*/ 0 w 2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5">
                    <a:moveTo>
                      <a:pt x="0" y="0"/>
                    </a:moveTo>
                    <a:lnTo>
                      <a:pt x="2" y="1"/>
                    </a:lnTo>
                    <a:lnTo>
                      <a:pt x="2" y="795"/>
                    </a:lnTo>
                    <a:lnTo>
                      <a:pt x="0" y="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3" name="Rectangle 1148"/>
              <p:cNvSpPr>
                <a:spLocks noChangeArrowheads="1"/>
              </p:cNvSpPr>
              <p:nvPr/>
            </p:nvSpPr>
            <p:spPr bwMode="auto">
              <a:xfrm>
                <a:off x="3324" y="1459"/>
                <a:ext cx="2" cy="794"/>
              </a:xfrm>
              <a:prstGeom prst="rect">
                <a:avLst/>
              </a:prstGeom>
              <a:solidFill>
                <a:srgbClr val="B1B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4" name="Freeform 1149"/>
              <p:cNvSpPr>
                <a:spLocks/>
              </p:cNvSpPr>
              <p:nvPr/>
            </p:nvSpPr>
            <p:spPr bwMode="auto">
              <a:xfrm>
                <a:off x="3326" y="1459"/>
                <a:ext cx="5" cy="795"/>
              </a:xfrm>
              <a:custGeom>
                <a:avLst/>
                <a:gdLst>
                  <a:gd name="T0" fmla="*/ 0 w 5"/>
                  <a:gd name="T1" fmla="*/ 0 h 795"/>
                  <a:gd name="T2" fmla="*/ 5 w 5"/>
                  <a:gd name="T3" fmla="*/ 0 h 795"/>
                  <a:gd name="T4" fmla="*/ 5 w 5"/>
                  <a:gd name="T5" fmla="*/ 795 h 795"/>
                  <a:gd name="T6" fmla="*/ 0 w 5"/>
                  <a:gd name="T7" fmla="*/ 794 h 795"/>
                  <a:gd name="T8" fmla="*/ 0 w 5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95">
                    <a:moveTo>
                      <a:pt x="0" y="0"/>
                    </a:moveTo>
                    <a:lnTo>
                      <a:pt x="5" y="0"/>
                    </a:lnTo>
                    <a:lnTo>
                      <a:pt x="5" y="795"/>
                    </a:lnTo>
                    <a:lnTo>
                      <a:pt x="0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5" name="Rectangle 1150"/>
              <p:cNvSpPr>
                <a:spLocks noChangeArrowheads="1"/>
              </p:cNvSpPr>
              <p:nvPr/>
            </p:nvSpPr>
            <p:spPr bwMode="auto">
              <a:xfrm>
                <a:off x="3326" y="1459"/>
                <a:ext cx="1" cy="794"/>
              </a:xfrm>
              <a:prstGeom prst="rect">
                <a:avLst/>
              </a:prstGeom>
              <a:solidFill>
                <a:srgbClr val="AEA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6" name="Freeform 1151"/>
              <p:cNvSpPr>
                <a:spLocks/>
              </p:cNvSpPr>
              <p:nvPr/>
            </p:nvSpPr>
            <p:spPr bwMode="auto">
              <a:xfrm>
                <a:off x="3327" y="1459"/>
                <a:ext cx="3" cy="795"/>
              </a:xfrm>
              <a:custGeom>
                <a:avLst/>
                <a:gdLst>
                  <a:gd name="T0" fmla="*/ 0 w 3"/>
                  <a:gd name="T1" fmla="*/ 0 h 795"/>
                  <a:gd name="T2" fmla="*/ 3 w 3"/>
                  <a:gd name="T3" fmla="*/ 0 h 795"/>
                  <a:gd name="T4" fmla="*/ 3 w 3"/>
                  <a:gd name="T5" fmla="*/ 795 h 795"/>
                  <a:gd name="T6" fmla="*/ 0 w 3"/>
                  <a:gd name="T7" fmla="*/ 794 h 795"/>
                  <a:gd name="T8" fmla="*/ 0 w 3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95">
                    <a:moveTo>
                      <a:pt x="0" y="0"/>
                    </a:moveTo>
                    <a:lnTo>
                      <a:pt x="3" y="0"/>
                    </a:lnTo>
                    <a:lnTo>
                      <a:pt x="3" y="795"/>
                    </a:lnTo>
                    <a:lnTo>
                      <a:pt x="0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7" name="Rectangle 1152"/>
              <p:cNvSpPr>
                <a:spLocks noChangeArrowheads="1"/>
              </p:cNvSpPr>
              <p:nvPr/>
            </p:nvSpPr>
            <p:spPr bwMode="auto">
              <a:xfrm>
                <a:off x="3330" y="1459"/>
                <a:ext cx="1" cy="795"/>
              </a:xfrm>
              <a:prstGeom prst="rect">
                <a:avLst/>
              </a:prstGeom>
              <a:solidFill>
                <a:srgbClr val="A8A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8" name="Rectangle 1153"/>
              <p:cNvSpPr>
                <a:spLocks noChangeArrowheads="1"/>
              </p:cNvSpPr>
              <p:nvPr/>
            </p:nvSpPr>
            <p:spPr bwMode="auto">
              <a:xfrm>
                <a:off x="3331" y="1459"/>
                <a:ext cx="5" cy="795"/>
              </a:xfrm>
              <a:prstGeom prst="rect">
                <a:avLst/>
              </a:prstGeom>
              <a:solidFill>
                <a:srgbClr val="A5A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9" name="Rectangle 1154"/>
              <p:cNvSpPr>
                <a:spLocks noChangeArrowheads="1"/>
              </p:cNvSpPr>
              <p:nvPr/>
            </p:nvSpPr>
            <p:spPr bwMode="auto">
              <a:xfrm>
                <a:off x="3331" y="1459"/>
                <a:ext cx="2" cy="795"/>
              </a:xfrm>
              <a:prstGeom prst="rect">
                <a:avLst/>
              </a:prstGeom>
              <a:solidFill>
                <a:srgbClr val="A5A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0" name="Rectangle 1155"/>
              <p:cNvSpPr>
                <a:spLocks noChangeArrowheads="1"/>
              </p:cNvSpPr>
              <p:nvPr/>
            </p:nvSpPr>
            <p:spPr bwMode="auto">
              <a:xfrm>
                <a:off x="3333" y="1459"/>
                <a:ext cx="1" cy="795"/>
              </a:xfrm>
              <a:prstGeom prst="rect">
                <a:avLst/>
              </a:prstGeom>
              <a:solidFill>
                <a:srgbClr val="A1A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1" name="Rectangle 1156"/>
              <p:cNvSpPr>
                <a:spLocks noChangeArrowheads="1"/>
              </p:cNvSpPr>
              <p:nvPr/>
            </p:nvSpPr>
            <p:spPr bwMode="auto">
              <a:xfrm>
                <a:off x="3334" y="1459"/>
                <a:ext cx="2" cy="795"/>
              </a:xfrm>
              <a:prstGeom prst="rect">
                <a:avLst/>
              </a:prstGeom>
              <a:solidFill>
                <a:srgbClr val="9E9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2" name="Rectangle 1157"/>
              <p:cNvSpPr>
                <a:spLocks noChangeArrowheads="1"/>
              </p:cNvSpPr>
              <p:nvPr/>
            </p:nvSpPr>
            <p:spPr bwMode="auto">
              <a:xfrm>
                <a:off x="3336" y="1459"/>
                <a:ext cx="6" cy="795"/>
              </a:xfrm>
              <a:prstGeom prst="rect">
                <a:avLst/>
              </a:prstGeom>
              <a:solidFill>
                <a:srgbClr val="9B9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3" name="Rectangle 1158"/>
              <p:cNvSpPr>
                <a:spLocks noChangeArrowheads="1"/>
              </p:cNvSpPr>
              <p:nvPr/>
            </p:nvSpPr>
            <p:spPr bwMode="auto">
              <a:xfrm>
                <a:off x="3336" y="1459"/>
                <a:ext cx="3" cy="795"/>
              </a:xfrm>
              <a:prstGeom prst="rect">
                <a:avLst/>
              </a:prstGeom>
              <a:solidFill>
                <a:srgbClr val="9B9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4" name="Rectangle 1159"/>
              <p:cNvSpPr>
                <a:spLocks noChangeArrowheads="1"/>
              </p:cNvSpPr>
              <p:nvPr/>
            </p:nvSpPr>
            <p:spPr bwMode="auto">
              <a:xfrm>
                <a:off x="3339" y="1459"/>
                <a:ext cx="1" cy="795"/>
              </a:xfrm>
              <a:prstGeom prst="rect">
                <a:avLst/>
              </a:prstGeom>
              <a:solidFill>
                <a:srgbClr val="979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5" name="Rectangle 1160"/>
              <p:cNvSpPr>
                <a:spLocks noChangeArrowheads="1"/>
              </p:cNvSpPr>
              <p:nvPr/>
            </p:nvSpPr>
            <p:spPr bwMode="auto">
              <a:xfrm>
                <a:off x="3340" y="1459"/>
                <a:ext cx="2" cy="795"/>
              </a:xfrm>
              <a:prstGeom prst="rect">
                <a:avLst/>
              </a:prstGeom>
              <a:solidFill>
                <a:srgbClr val="939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6" name="Freeform 1161"/>
              <p:cNvSpPr>
                <a:spLocks/>
              </p:cNvSpPr>
              <p:nvPr/>
            </p:nvSpPr>
            <p:spPr bwMode="auto">
              <a:xfrm>
                <a:off x="3342" y="1459"/>
                <a:ext cx="5" cy="795"/>
              </a:xfrm>
              <a:custGeom>
                <a:avLst/>
                <a:gdLst>
                  <a:gd name="T0" fmla="*/ 0 w 5"/>
                  <a:gd name="T1" fmla="*/ 0 h 795"/>
                  <a:gd name="T2" fmla="*/ 5 w 5"/>
                  <a:gd name="T3" fmla="*/ 0 h 795"/>
                  <a:gd name="T4" fmla="*/ 5 w 5"/>
                  <a:gd name="T5" fmla="*/ 794 h 795"/>
                  <a:gd name="T6" fmla="*/ 0 w 5"/>
                  <a:gd name="T7" fmla="*/ 795 h 795"/>
                  <a:gd name="T8" fmla="*/ 0 w 5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95">
                    <a:moveTo>
                      <a:pt x="0" y="0"/>
                    </a:moveTo>
                    <a:lnTo>
                      <a:pt x="5" y="0"/>
                    </a:lnTo>
                    <a:lnTo>
                      <a:pt x="5" y="794"/>
                    </a:lnTo>
                    <a:lnTo>
                      <a:pt x="0" y="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8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7" name="Rectangle 1162"/>
              <p:cNvSpPr>
                <a:spLocks noChangeArrowheads="1"/>
              </p:cNvSpPr>
              <p:nvPr/>
            </p:nvSpPr>
            <p:spPr bwMode="auto">
              <a:xfrm>
                <a:off x="3342" y="1459"/>
                <a:ext cx="1" cy="795"/>
              </a:xfrm>
              <a:prstGeom prst="rect">
                <a:avLst/>
              </a:prstGeom>
              <a:solidFill>
                <a:srgbClr val="8F8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8" name="Freeform 1163"/>
              <p:cNvSpPr>
                <a:spLocks/>
              </p:cNvSpPr>
              <p:nvPr/>
            </p:nvSpPr>
            <p:spPr bwMode="auto">
              <a:xfrm>
                <a:off x="3343" y="1459"/>
                <a:ext cx="2" cy="795"/>
              </a:xfrm>
              <a:custGeom>
                <a:avLst/>
                <a:gdLst>
                  <a:gd name="T0" fmla="*/ 0 w 2"/>
                  <a:gd name="T1" fmla="*/ 0 h 795"/>
                  <a:gd name="T2" fmla="*/ 2 w 2"/>
                  <a:gd name="T3" fmla="*/ 0 h 795"/>
                  <a:gd name="T4" fmla="*/ 2 w 2"/>
                  <a:gd name="T5" fmla="*/ 794 h 795"/>
                  <a:gd name="T6" fmla="*/ 0 w 2"/>
                  <a:gd name="T7" fmla="*/ 795 h 795"/>
                  <a:gd name="T8" fmla="*/ 0 w 2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5">
                    <a:moveTo>
                      <a:pt x="0" y="0"/>
                    </a:moveTo>
                    <a:lnTo>
                      <a:pt x="2" y="0"/>
                    </a:lnTo>
                    <a:lnTo>
                      <a:pt x="2" y="794"/>
                    </a:lnTo>
                    <a:lnTo>
                      <a:pt x="0" y="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9" name="Rectangle 1164"/>
              <p:cNvSpPr>
                <a:spLocks noChangeArrowheads="1"/>
              </p:cNvSpPr>
              <p:nvPr/>
            </p:nvSpPr>
            <p:spPr bwMode="auto">
              <a:xfrm>
                <a:off x="3345" y="1459"/>
                <a:ext cx="2" cy="794"/>
              </a:xfrm>
              <a:prstGeom prst="rect">
                <a:avLst/>
              </a:prstGeom>
              <a:solidFill>
                <a:srgbClr val="969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0" name="Freeform 1165"/>
              <p:cNvSpPr>
                <a:spLocks/>
              </p:cNvSpPr>
              <p:nvPr/>
            </p:nvSpPr>
            <p:spPr bwMode="auto">
              <a:xfrm>
                <a:off x="3347" y="1458"/>
                <a:ext cx="4" cy="795"/>
              </a:xfrm>
              <a:custGeom>
                <a:avLst/>
                <a:gdLst>
                  <a:gd name="T0" fmla="*/ 0 w 4"/>
                  <a:gd name="T1" fmla="*/ 1 h 795"/>
                  <a:gd name="T2" fmla="*/ 4 w 4"/>
                  <a:gd name="T3" fmla="*/ 0 h 795"/>
                  <a:gd name="T4" fmla="*/ 4 w 4"/>
                  <a:gd name="T5" fmla="*/ 795 h 795"/>
                  <a:gd name="T6" fmla="*/ 0 w 4"/>
                  <a:gd name="T7" fmla="*/ 795 h 795"/>
                  <a:gd name="T8" fmla="*/ 0 w 4"/>
                  <a:gd name="T9" fmla="*/ 1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5">
                    <a:moveTo>
                      <a:pt x="0" y="1"/>
                    </a:moveTo>
                    <a:lnTo>
                      <a:pt x="4" y="0"/>
                    </a:lnTo>
                    <a:lnTo>
                      <a:pt x="4" y="795"/>
                    </a:lnTo>
                    <a:lnTo>
                      <a:pt x="0" y="7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A9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1" name="Rectangle 1166"/>
              <p:cNvSpPr>
                <a:spLocks noChangeArrowheads="1"/>
              </p:cNvSpPr>
              <p:nvPr/>
            </p:nvSpPr>
            <p:spPr bwMode="auto">
              <a:xfrm>
                <a:off x="3347" y="1459"/>
                <a:ext cx="2" cy="794"/>
              </a:xfrm>
              <a:prstGeom prst="rect">
                <a:avLst/>
              </a:prstGeom>
              <a:solidFill>
                <a:srgbClr val="9A9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2" name="Freeform 1167"/>
              <p:cNvSpPr>
                <a:spLocks/>
              </p:cNvSpPr>
              <p:nvPr/>
            </p:nvSpPr>
            <p:spPr bwMode="auto">
              <a:xfrm>
                <a:off x="3349" y="1458"/>
                <a:ext cx="2" cy="795"/>
              </a:xfrm>
              <a:custGeom>
                <a:avLst/>
                <a:gdLst>
                  <a:gd name="T0" fmla="*/ 0 w 2"/>
                  <a:gd name="T1" fmla="*/ 1 h 795"/>
                  <a:gd name="T2" fmla="*/ 2 w 2"/>
                  <a:gd name="T3" fmla="*/ 0 h 795"/>
                  <a:gd name="T4" fmla="*/ 2 w 2"/>
                  <a:gd name="T5" fmla="*/ 795 h 795"/>
                  <a:gd name="T6" fmla="*/ 0 w 2"/>
                  <a:gd name="T7" fmla="*/ 795 h 795"/>
                  <a:gd name="T8" fmla="*/ 0 w 2"/>
                  <a:gd name="T9" fmla="*/ 1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5">
                    <a:moveTo>
                      <a:pt x="0" y="1"/>
                    </a:moveTo>
                    <a:lnTo>
                      <a:pt x="2" y="0"/>
                    </a:lnTo>
                    <a:lnTo>
                      <a:pt x="2" y="795"/>
                    </a:lnTo>
                    <a:lnTo>
                      <a:pt x="0" y="7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E9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3" name="Freeform 1168"/>
              <p:cNvSpPr>
                <a:spLocks/>
              </p:cNvSpPr>
              <p:nvPr/>
            </p:nvSpPr>
            <p:spPr bwMode="auto">
              <a:xfrm>
                <a:off x="3351" y="1458"/>
                <a:ext cx="5" cy="795"/>
              </a:xfrm>
              <a:custGeom>
                <a:avLst/>
                <a:gdLst>
                  <a:gd name="T0" fmla="*/ 0 w 5"/>
                  <a:gd name="T1" fmla="*/ 0 h 795"/>
                  <a:gd name="T2" fmla="*/ 5 w 5"/>
                  <a:gd name="T3" fmla="*/ 0 h 795"/>
                  <a:gd name="T4" fmla="*/ 3 w 5"/>
                  <a:gd name="T5" fmla="*/ 794 h 795"/>
                  <a:gd name="T6" fmla="*/ 0 w 5"/>
                  <a:gd name="T7" fmla="*/ 795 h 795"/>
                  <a:gd name="T8" fmla="*/ 0 w 5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95">
                    <a:moveTo>
                      <a:pt x="0" y="0"/>
                    </a:moveTo>
                    <a:lnTo>
                      <a:pt x="5" y="0"/>
                    </a:lnTo>
                    <a:lnTo>
                      <a:pt x="3" y="794"/>
                    </a:lnTo>
                    <a:lnTo>
                      <a:pt x="0" y="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4" name="Freeform 1169"/>
              <p:cNvSpPr>
                <a:spLocks/>
              </p:cNvSpPr>
              <p:nvPr/>
            </p:nvSpPr>
            <p:spPr bwMode="auto">
              <a:xfrm>
                <a:off x="3351" y="1458"/>
                <a:ext cx="2" cy="795"/>
              </a:xfrm>
              <a:custGeom>
                <a:avLst/>
                <a:gdLst>
                  <a:gd name="T0" fmla="*/ 0 w 2"/>
                  <a:gd name="T1" fmla="*/ 0 h 795"/>
                  <a:gd name="T2" fmla="*/ 2 w 2"/>
                  <a:gd name="T3" fmla="*/ 0 h 795"/>
                  <a:gd name="T4" fmla="*/ 2 w 2"/>
                  <a:gd name="T5" fmla="*/ 794 h 795"/>
                  <a:gd name="T6" fmla="*/ 0 w 2"/>
                  <a:gd name="T7" fmla="*/ 795 h 795"/>
                  <a:gd name="T8" fmla="*/ 0 w 2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5">
                    <a:moveTo>
                      <a:pt x="0" y="0"/>
                    </a:moveTo>
                    <a:lnTo>
                      <a:pt x="2" y="0"/>
                    </a:lnTo>
                    <a:lnTo>
                      <a:pt x="2" y="794"/>
                    </a:lnTo>
                    <a:lnTo>
                      <a:pt x="0" y="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5" name="Freeform 1170"/>
              <p:cNvSpPr>
                <a:spLocks/>
              </p:cNvSpPr>
              <p:nvPr/>
            </p:nvSpPr>
            <p:spPr bwMode="auto">
              <a:xfrm>
                <a:off x="3353" y="1458"/>
                <a:ext cx="3" cy="794"/>
              </a:xfrm>
              <a:custGeom>
                <a:avLst/>
                <a:gdLst>
                  <a:gd name="T0" fmla="*/ 0 w 3"/>
                  <a:gd name="T1" fmla="*/ 0 h 794"/>
                  <a:gd name="T2" fmla="*/ 3 w 3"/>
                  <a:gd name="T3" fmla="*/ 0 h 794"/>
                  <a:gd name="T4" fmla="*/ 1 w 3"/>
                  <a:gd name="T5" fmla="*/ 794 h 794"/>
                  <a:gd name="T6" fmla="*/ 0 w 3"/>
                  <a:gd name="T7" fmla="*/ 794 h 794"/>
                  <a:gd name="T8" fmla="*/ 0 w 3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94">
                    <a:moveTo>
                      <a:pt x="0" y="0"/>
                    </a:moveTo>
                    <a:lnTo>
                      <a:pt x="3" y="0"/>
                    </a:lnTo>
                    <a:lnTo>
                      <a:pt x="1" y="794"/>
                    </a:lnTo>
                    <a:lnTo>
                      <a:pt x="0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6" name="Freeform 1171"/>
              <p:cNvSpPr>
                <a:spLocks/>
              </p:cNvSpPr>
              <p:nvPr/>
            </p:nvSpPr>
            <p:spPr bwMode="auto">
              <a:xfrm>
                <a:off x="3354" y="1458"/>
                <a:ext cx="5" cy="794"/>
              </a:xfrm>
              <a:custGeom>
                <a:avLst/>
                <a:gdLst>
                  <a:gd name="T0" fmla="*/ 2 w 5"/>
                  <a:gd name="T1" fmla="*/ 0 h 794"/>
                  <a:gd name="T2" fmla="*/ 5 w 5"/>
                  <a:gd name="T3" fmla="*/ 0 h 794"/>
                  <a:gd name="T4" fmla="*/ 4 w 5"/>
                  <a:gd name="T5" fmla="*/ 793 h 794"/>
                  <a:gd name="T6" fmla="*/ 0 w 5"/>
                  <a:gd name="T7" fmla="*/ 794 h 794"/>
                  <a:gd name="T8" fmla="*/ 2 w 5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94">
                    <a:moveTo>
                      <a:pt x="2" y="0"/>
                    </a:moveTo>
                    <a:lnTo>
                      <a:pt x="5" y="0"/>
                    </a:lnTo>
                    <a:lnTo>
                      <a:pt x="4" y="793"/>
                    </a:lnTo>
                    <a:lnTo>
                      <a:pt x="0" y="79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AA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7" name="Freeform 1172"/>
              <p:cNvSpPr>
                <a:spLocks/>
              </p:cNvSpPr>
              <p:nvPr/>
            </p:nvSpPr>
            <p:spPr bwMode="auto">
              <a:xfrm>
                <a:off x="3358" y="1457"/>
                <a:ext cx="3" cy="794"/>
              </a:xfrm>
              <a:custGeom>
                <a:avLst/>
                <a:gdLst>
                  <a:gd name="T0" fmla="*/ 1 w 3"/>
                  <a:gd name="T1" fmla="*/ 1 h 794"/>
                  <a:gd name="T2" fmla="*/ 3 w 3"/>
                  <a:gd name="T3" fmla="*/ 0 h 794"/>
                  <a:gd name="T4" fmla="*/ 2 w 3"/>
                  <a:gd name="T5" fmla="*/ 792 h 794"/>
                  <a:gd name="T6" fmla="*/ 0 w 3"/>
                  <a:gd name="T7" fmla="*/ 794 h 794"/>
                  <a:gd name="T8" fmla="*/ 1 w 3"/>
                  <a:gd name="T9" fmla="*/ 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94">
                    <a:moveTo>
                      <a:pt x="1" y="1"/>
                    </a:moveTo>
                    <a:lnTo>
                      <a:pt x="3" y="0"/>
                    </a:lnTo>
                    <a:lnTo>
                      <a:pt x="2" y="792"/>
                    </a:lnTo>
                    <a:lnTo>
                      <a:pt x="0" y="79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A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8" name="Freeform 1173"/>
              <p:cNvSpPr>
                <a:spLocks/>
              </p:cNvSpPr>
              <p:nvPr/>
            </p:nvSpPr>
            <p:spPr bwMode="auto">
              <a:xfrm>
                <a:off x="3360" y="1456"/>
                <a:ext cx="3" cy="793"/>
              </a:xfrm>
              <a:custGeom>
                <a:avLst/>
                <a:gdLst>
                  <a:gd name="T0" fmla="*/ 1 w 3"/>
                  <a:gd name="T1" fmla="*/ 1 h 793"/>
                  <a:gd name="T2" fmla="*/ 3 w 3"/>
                  <a:gd name="T3" fmla="*/ 0 h 793"/>
                  <a:gd name="T4" fmla="*/ 2 w 3"/>
                  <a:gd name="T5" fmla="*/ 791 h 793"/>
                  <a:gd name="T6" fmla="*/ 0 w 3"/>
                  <a:gd name="T7" fmla="*/ 793 h 793"/>
                  <a:gd name="T8" fmla="*/ 1 w 3"/>
                  <a:gd name="T9" fmla="*/ 1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93">
                    <a:moveTo>
                      <a:pt x="1" y="1"/>
                    </a:moveTo>
                    <a:lnTo>
                      <a:pt x="3" y="0"/>
                    </a:lnTo>
                    <a:lnTo>
                      <a:pt x="2" y="791"/>
                    </a:lnTo>
                    <a:lnTo>
                      <a:pt x="0" y="7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3B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9" name="Freeform 1174"/>
              <p:cNvSpPr>
                <a:spLocks/>
              </p:cNvSpPr>
              <p:nvPr/>
            </p:nvSpPr>
            <p:spPr bwMode="auto">
              <a:xfrm>
                <a:off x="3309" y="1453"/>
                <a:ext cx="54" cy="6"/>
              </a:xfrm>
              <a:custGeom>
                <a:avLst/>
                <a:gdLst>
                  <a:gd name="T0" fmla="*/ 27 w 54"/>
                  <a:gd name="T1" fmla="*/ 0 h 6"/>
                  <a:gd name="T2" fmla="*/ 22 w 54"/>
                  <a:gd name="T3" fmla="*/ 0 h 6"/>
                  <a:gd name="T4" fmla="*/ 17 w 54"/>
                  <a:gd name="T5" fmla="*/ 0 h 6"/>
                  <a:gd name="T6" fmla="*/ 13 w 54"/>
                  <a:gd name="T7" fmla="*/ 1 h 6"/>
                  <a:gd name="T8" fmla="*/ 8 w 54"/>
                  <a:gd name="T9" fmla="*/ 1 h 6"/>
                  <a:gd name="T10" fmla="*/ 5 w 54"/>
                  <a:gd name="T11" fmla="*/ 1 h 6"/>
                  <a:gd name="T12" fmla="*/ 2 w 54"/>
                  <a:gd name="T13" fmla="*/ 2 h 6"/>
                  <a:gd name="T14" fmla="*/ 1 w 54"/>
                  <a:gd name="T15" fmla="*/ 2 h 6"/>
                  <a:gd name="T16" fmla="*/ 0 w 54"/>
                  <a:gd name="T17" fmla="*/ 3 h 6"/>
                  <a:gd name="T18" fmla="*/ 0 w 54"/>
                  <a:gd name="T19" fmla="*/ 4 h 6"/>
                  <a:gd name="T20" fmla="*/ 2 w 54"/>
                  <a:gd name="T21" fmla="*/ 4 h 6"/>
                  <a:gd name="T22" fmla="*/ 5 w 54"/>
                  <a:gd name="T23" fmla="*/ 5 h 6"/>
                  <a:gd name="T24" fmla="*/ 8 w 54"/>
                  <a:gd name="T25" fmla="*/ 5 h 6"/>
                  <a:gd name="T26" fmla="*/ 13 w 54"/>
                  <a:gd name="T27" fmla="*/ 5 h 6"/>
                  <a:gd name="T28" fmla="*/ 17 w 54"/>
                  <a:gd name="T29" fmla="*/ 6 h 6"/>
                  <a:gd name="T30" fmla="*/ 22 w 54"/>
                  <a:gd name="T31" fmla="*/ 6 h 6"/>
                  <a:gd name="T32" fmla="*/ 27 w 54"/>
                  <a:gd name="T33" fmla="*/ 6 h 6"/>
                  <a:gd name="T34" fmla="*/ 33 w 54"/>
                  <a:gd name="T35" fmla="*/ 6 h 6"/>
                  <a:gd name="T36" fmla="*/ 38 w 54"/>
                  <a:gd name="T37" fmla="*/ 6 h 6"/>
                  <a:gd name="T38" fmla="*/ 42 w 54"/>
                  <a:gd name="T39" fmla="*/ 5 h 6"/>
                  <a:gd name="T40" fmla="*/ 47 w 54"/>
                  <a:gd name="T41" fmla="*/ 5 h 6"/>
                  <a:gd name="T42" fmla="*/ 50 w 54"/>
                  <a:gd name="T43" fmla="*/ 5 h 6"/>
                  <a:gd name="T44" fmla="*/ 52 w 54"/>
                  <a:gd name="T45" fmla="*/ 4 h 6"/>
                  <a:gd name="T46" fmla="*/ 54 w 54"/>
                  <a:gd name="T47" fmla="*/ 4 h 6"/>
                  <a:gd name="T48" fmla="*/ 54 w 54"/>
                  <a:gd name="T49" fmla="*/ 3 h 6"/>
                  <a:gd name="T50" fmla="*/ 53 w 54"/>
                  <a:gd name="T51" fmla="*/ 2 h 6"/>
                  <a:gd name="T52" fmla="*/ 52 w 54"/>
                  <a:gd name="T53" fmla="*/ 2 h 6"/>
                  <a:gd name="T54" fmla="*/ 50 w 54"/>
                  <a:gd name="T55" fmla="*/ 1 h 6"/>
                  <a:gd name="T56" fmla="*/ 47 w 54"/>
                  <a:gd name="T57" fmla="*/ 1 h 6"/>
                  <a:gd name="T58" fmla="*/ 42 w 54"/>
                  <a:gd name="T59" fmla="*/ 1 h 6"/>
                  <a:gd name="T60" fmla="*/ 38 w 54"/>
                  <a:gd name="T61" fmla="*/ 0 h 6"/>
                  <a:gd name="T62" fmla="*/ 33 w 54"/>
                  <a:gd name="T63" fmla="*/ 0 h 6"/>
                  <a:gd name="T64" fmla="*/ 27 w 54"/>
                  <a:gd name="T6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">
                    <a:moveTo>
                      <a:pt x="27" y="0"/>
                    </a:move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3" y="5"/>
                    </a:lnTo>
                    <a:lnTo>
                      <a:pt x="17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8" y="6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0" y="5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2" y="1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22" name="Group 1244"/>
            <p:cNvGrpSpPr>
              <a:grpSpLocks/>
            </p:cNvGrpSpPr>
            <p:nvPr/>
          </p:nvGrpSpPr>
          <p:grpSpPr bwMode="auto">
            <a:xfrm>
              <a:off x="3152" y="1353"/>
              <a:ext cx="404" cy="140"/>
              <a:chOff x="3152" y="1353"/>
              <a:chExt cx="404" cy="140"/>
            </a:xfrm>
          </p:grpSpPr>
          <p:grpSp>
            <p:nvGrpSpPr>
              <p:cNvPr id="40567" name="Group 1178"/>
              <p:cNvGrpSpPr>
                <a:grpSpLocks/>
              </p:cNvGrpSpPr>
              <p:nvPr/>
            </p:nvGrpSpPr>
            <p:grpSpPr bwMode="auto">
              <a:xfrm>
                <a:off x="3152" y="1353"/>
                <a:ext cx="404" cy="140"/>
                <a:chOff x="3152" y="1353"/>
                <a:chExt cx="404" cy="140"/>
              </a:xfrm>
            </p:grpSpPr>
            <p:sp>
              <p:nvSpPr>
                <p:cNvPr id="40633" name="Freeform 1176"/>
                <p:cNvSpPr>
                  <a:spLocks/>
                </p:cNvSpPr>
                <p:nvPr/>
              </p:nvSpPr>
              <p:spPr bwMode="auto">
                <a:xfrm>
                  <a:off x="3524" y="1353"/>
                  <a:ext cx="32" cy="140"/>
                </a:xfrm>
                <a:custGeom>
                  <a:avLst/>
                  <a:gdLst>
                    <a:gd name="T0" fmla="*/ 0 w 32"/>
                    <a:gd name="T1" fmla="*/ 140 h 140"/>
                    <a:gd name="T2" fmla="*/ 0 w 32"/>
                    <a:gd name="T3" fmla="*/ 32 h 140"/>
                    <a:gd name="T4" fmla="*/ 32 w 32"/>
                    <a:gd name="T5" fmla="*/ 0 h 140"/>
                    <a:gd name="T6" fmla="*/ 32 w 32"/>
                    <a:gd name="T7" fmla="*/ 109 h 140"/>
                    <a:gd name="T8" fmla="*/ 0 w 32"/>
                    <a:gd name="T9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40">
                      <a:moveTo>
                        <a:pt x="0" y="140"/>
                      </a:moveTo>
                      <a:lnTo>
                        <a:pt x="0" y="32"/>
                      </a:lnTo>
                      <a:lnTo>
                        <a:pt x="32" y="0"/>
                      </a:lnTo>
                      <a:lnTo>
                        <a:pt x="32" y="109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2C2C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34" name="Freeform 1177"/>
                <p:cNvSpPr>
                  <a:spLocks/>
                </p:cNvSpPr>
                <p:nvPr/>
              </p:nvSpPr>
              <p:spPr bwMode="auto">
                <a:xfrm>
                  <a:off x="3152" y="1353"/>
                  <a:ext cx="404" cy="32"/>
                </a:xfrm>
                <a:custGeom>
                  <a:avLst/>
                  <a:gdLst>
                    <a:gd name="T0" fmla="*/ 372 w 404"/>
                    <a:gd name="T1" fmla="*/ 32 h 32"/>
                    <a:gd name="T2" fmla="*/ 0 w 404"/>
                    <a:gd name="T3" fmla="*/ 32 h 32"/>
                    <a:gd name="T4" fmla="*/ 31 w 404"/>
                    <a:gd name="T5" fmla="*/ 0 h 32"/>
                    <a:gd name="T6" fmla="*/ 404 w 404"/>
                    <a:gd name="T7" fmla="*/ 0 h 32"/>
                    <a:gd name="T8" fmla="*/ 372 w 404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4" h="32">
                      <a:moveTo>
                        <a:pt x="372" y="32"/>
                      </a:moveTo>
                      <a:lnTo>
                        <a:pt x="0" y="32"/>
                      </a:lnTo>
                      <a:lnTo>
                        <a:pt x="31" y="0"/>
                      </a:lnTo>
                      <a:lnTo>
                        <a:pt x="404" y="0"/>
                      </a:lnTo>
                      <a:lnTo>
                        <a:pt x="372" y="32"/>
                      </a:lnTo>
                      <a:close/>
                    </a:path>
                  </a:pathLst>
                </a:custGeom>
                <a:solidFill>
                  <a:srgbClr val="1E1E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568" name="Group 1243"/>
              <p:cNvGrpSpPr>
                <a:grpSpLocks/>
              </p:cNvGrpSpPr>
              <p:nvPr/>
            </p:nvGrpSpPr>
            <p:grpSpPr bwMode="auto">
              <a:xfrm>
                <a:off x="3152" y="1385"/>
                <a:ext cx="372" cy="108"/>
                <a:chOff x="3152" y="1385"/>
                <a:chExt cx="372" cy="108"/>
              </a:xfrm>
            </p:grpSpPr>
            <p:sp>
              <p:nvSpPr>
                <p:cNvPr id="40569" name="Rectangle 1179"/>
                <p:cNvSpPr>
                  <a:spLocks noChangeArrowheads="1"/>
                </p:cNvSpPr>
                <p:nvPr/>
              </p:nvSpPr>
              <p:spPr bwMode="auto">
                <a:xfrm>
                  <a:off x="3152" y="1385"/>
                  <a:ext cx="372" cy="1"/>
                </a:xfrm>
                <a:prstGeom prst="rect">
                  <a:avLst/>
                </a:prstGeom>
                <a:solidFill>
                  <a:srgbClr val="1717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0" name="Rectangle 1180"/>
                <p:cNvSpPr>
                  <a:spLocks noChangeArrowheads="1"/>
                </p:cNvSpPr>
                <p:nvPr/>
              </p:nvSpPr>
              <p:spPr bwMode="auto">
                <a:xfrm>
                  <a:off x="3152" y="1386"/>
                  <a:ext cx="372" cy="2"/>
                </a:xfrm>
                <a:prstGeom prst="rect">
                  <a:avLst/>
                </a:prstGeom>
                <a:solidFill>
                  <a:srgbClr val="1717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1" name="Rectangle 1181"/>
                <p:cNvSpPr>
                  <a:spLocks noChangeArrowheads="1"/>
                </p:cNvSpPr>
                <p:nvPr/>
              </p:nvSpPr>
              <p:spPr bwMode="auto">
                <a:xfrm>
                  <a:off x="3152" y="1388"/>
                  <a:ext cx="372" cy="1"/>
                </a:xfrm>
                <a:prstGeom prst="rect">
                  <a:avLst/>
                </a:prstGeom>
                <a:solidFill>
                  <a:srgbClr val="1717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2" name="Rectangle 1182"/>
                <p:cNvSpPr>
                  <a:spLocks noChangeArrowheads="1"/>
                </p:cNvSpPr>
                <p:nvPr/>
              </p:nvSpPr>
              <p:spPr bwMode="auto">
                <a:xfrm>
                  <a:off x="3152" y="1389"/>
                  <a:ext cx="372" cy="2"/>
                </a:xfrm>
                <a:prstGeom prst="rect">
                  <a:avLst/>
                </a:prstGeom>
                <a:solidFill>
                  <a:srgbClr val="1818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3" name="Rectangle 1183"/>
                <p:cNvSpPr>
                  <a:spLocks noChangeArrowheads="1"/>
                </p:cNvSpPr>
                <p:nvPr/>
              </p:nvSpPr>
              <p:spPr bwMode="auto">
                <a:xfrm>
                  <a:off x="3152" y="1391"/>
                  <a:ext cx="372" cy="2"/>
                </a:xfrm>
                <a:prstGeom prst="rect">
                  <a:avLst/>
                </a:prstGeom>
                <a:solidFill>
                  <a:srgbClr val="191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4" name="Rectangle 1184"/>
                <p:cNvSpPr>
                  <a:spLocks noChangeArrowheads="1"/>
                </p:cNvSpPr>
                <p:nvPr/>
              </p:nvSpPr>
              <p:spPr bwMode="auto">
                <a:xfrm>
                  <a:off x="3152" y="1393"/>
                  <a:ext cx="372" cy="2"/>
                </a:xfrm>
                <a:prstGeom prst="rect">
                  <a:avLst/>
                </a:prstGeom>
                <a:solidFill>
                  <a:srgbClr val="1919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5" name="Rectangle 1185"/>
                <p:cNvSpPr>
                  <a:spLocks noChangeArrowheads="1"/>
                </p:cNvSpPr>
                <p:nvPr/>
              </p:nvSpPr>
              <p:spPr bwMode="auto">
                <a:xfrm>
                  <a:off x="3152" y="1395"/>
                  <a:ext cx="372" cy="1"/>
                </a:xfrm>
                <a:prstGeom prst="rect">
                  <a:avLst/>
                </a:prstGeom>
                <a:solidFill>
                  <a:srgbClr val="1A1A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6" name="Rectangle 1186"/>
                <p:cNvSpPr>
                  <a:spLocks noChangeArrowheads="1"/>
                </p:cNvSpPr>
                <p:nvPr/>
              </p:nvSpPr>
              <p:spPr bwMode="auto">
                <a:xfrm>
                  <a:off x="3152" y="1396"/>
                  <a:ext cx="372" cy="2"/>
                </a:xfrm>
                <a:prstGeom prst="rect">
                  <a:avLst/>
                </a:prstGeom>
                <a:solidFill>
                  <a:srgbClr val="1B1B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7" name="Rectangle 1187"/>
                <p:cNvSpPr>
                  <a:spLocks noChangeArrowheads="1"/>
                </p:cNvSpPr>
                <p:nvPr/>
              </p:nvSpPr>
              <p:spPr bwMode="auto">
                <a:xfrm>
                  <a:off x="3152" y="1398"/>
                  <a:ext cx="372" cy="1"/>
                </a:xfrm>
                <a:prstGeom prst="rect">
                  <a:avLst/>
                </a:prstGeom>
                <a:solidFill>
                  <a:srgbClr val="1D1D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8" name="Rectangle 1188"/>
                <p:cNvSpPr>
                  <a:spLocks noChangeArrowheads="1"/>
                </p:cNvSpPr>
                <p:nvPr/>
              </p:nvSpPr>
              <p:spPr bwMode="auto">
                <a:xfrm>
                  <a:off x="3152" y="1399"/>
                  <a:ext cx="372" cy="3"/>
                </a:xfrm>
                <a:prstGeom prst="rect">
                  <a:avLst/>
                </a:prstGeom>
                <a:solidFill>
                  <a:srgbClr val="1E1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79" name="Rectangle 1189"/>
                <p:cNvSpPr>
                  <a:spLocks noChangeArrowheads="1"/>
                </p:cNvSpPr>
                <p:nvPr/>
              </p:nvSpPr>
              <p:spPr bwMode="auto">
                <a:xfrm>
                  <a:off x="3152" y="1402"/>
                  <a:ext cx="372" cy="1"/>
                </a:xfrm>
                <a:prstGeom prst="rect">
                  <a:avLst/>
                </a:prstGeom>
                <a:solidFill>
                  <a:srgbClr val="1F1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0" name="Rectangle 1190"/>
                <p:cNvSpPr>
                  <a:spLocks noChangeArrowheads="1"/>
                </p:cNvSpPr>
                <p:nvPr/>
              </p:nvSpPr>
              <p:spPr bwMode="auto">
                <a:xfrm>
                  <a:off x="3152" y="1403"/>
                  <a:ext cx="372" cy="2"/>
                </a:xfrm>
                <a:prstGeom prst="rect">
                  <a:avLst/>
                </a:prstGeom>
                <a:solidFill>
                  <a:srgbClr val="202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1" name="Rectangle 1191"/>
                <p:cNvSpPr>
                  <a:spLocks noChangeArrowheads="1"/>
                </p:cNvSpPr>
                <p:nvPr/>
              </p:nvSpPr>
              <p:spPr bwMode="auto">
                <a:xfrm>
                  <a:off x="3152" y="1405"/>
                  <a:ext cx="372" cy="1"/>
                </a:xfrm>
                <a:prstGeom prst="rect">
                  <a:avLst/>
                </a:prstGeom>
                <a:solidFill>
                  <a:srgbClr val="2222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2" name="Rectangle 1192"/>
                <p:cNvSpPr>
                  <a:spLocks noChangeArrowheads="1"/>
                </p:cNvSpPr>
                <p:nvPr/>
              </p:nvSpPr>
              <p:spPr bwMode="auto">
                <a:xfrm>
                  <a:off x="3152" y="1406"/>
                  <a:ext cx="372" cy="2"/>
                </a:xfrm>
                <a:prstGeom prst="rect">
                  <a:avLst/>
                </a:prstGeom>
                <a:solidFill>
                  <a:srgbClr val="2323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3" name="Rectangle 1193"/>
                <p:cNvSpPr>
                  <a:spLocks noChangeArrowheads="1"/>
                </p:cNvSpPr>
                <p:nvPr/>
              </p:nvSpPr>
              <p:spPr bwMode="auto">
                <a:xfrm>
                  <a:off x="3152" y="1408"/>
                  <a:ext cx="372" cy="2"/>
                </a:xfrm>
                <a:prstGeom prst="rect">
                  <a:avLst/>
                </a:prstGeom>
                <a:solidFill>
                  <a:srgbClr val="2525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4" name="Rectangle 1194"/>
                <p:cNvSpPr>
                  <a:spLocks noChangeArrowheads="1"/>
                </p:cNvSpPr>
                <p:nvPr/>
              </p:nvSpPr>
              <p:spPr bwMode="auto">
                <a:xfrm>
                  <a:off x="3152" y="1410"/>
                  <a:ext cx="372" cy="2"/>
                </a:xfrm>
                <a:prstGeom prst="rect">
                  <a:avLst/>
                </a:prstGeom>
                <a:solidFill>
                  <a:srgbClr val="2626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5" name="Rectangle 1195"/>
                <p:cNvSpPr>
                  <a:spLocks noChangeArrowheads="1"/>
                </p:cNvSpPr>
                <p:nvPr/>
              </p:nvSpPr>
              <p:spPr bwMode="auto">
                <a:xfrm>
                  <a:off x="3152" y="1412"/>
                  <a:ext cx="372" cy="1"/>
                </a:xfrm>
                <a:prstGeom prst="rect">
                  <a:avLst/>
                </a:prstGeom>
                <a:solidFill>
                  <a:srgbClr val="2727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6" name="Rectangle 1196"/>
                <p:cNvSpPr>
                  <a:spLocks noChangeArrowheads="1"/>
                </p:cNvSpPr>
                <p:nvPr/>
              </p:nvSpPr>
              <p:spPr bwMode="auto">
                <a:xfrm>
                  <a:off x="3152" y="1413"/>
                  <a:ext cx="372" cy="2"/>
                </a:xfrm>
                <a:prstGeom prst="rect">
                  <a:avLst/>
                </a:prstGeom>
                <a:solidFill>
                  <a:srgbClr val="2929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7" name="Rectangle 1197"/>
                <p:cNvSpPr>
                  <a:spLocks noChangeArrowheads="1"/>
                </p:cNvSpPr>
                <p:nvPr/>
              </p:nvSpPr>
              <p:spPr bwMode="auto">
                <a:xfrm>
                  <a:off x="3152" y="1415"/>
                  <a:ext cx="372" cy="1"/>
                </a:xfrm>
                <a:prstGeom prst="rect">
                  <a:avLst/>
                </a:prstGeom>
                <a:solidFill>
                  <a:srgbClr val="2A2A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8" name="Rectangle 1198"/>
                <p:cNvSpPr>
                  <a:spLocks noChangeArrowheads="1"/>
                </p:cNvSpPr>
                <p:nvPr/>
              </p:nvSpPr>
              <p:spPr bwMode="auto">
                <a:xfrm>
                  <a:off x="3152" y="1416"/>
                  <a:ext cx="372" cy="3"/>
                </a:xfrm>
                <a:prstGeom prst="rect">
                  <a:avLst/>
                </a:prstGeom>
                <a:solidFill>
                  <a:srgbClr val="2B2B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89" name="Rectangle 1199"/>
                <p:cNvSpPr>
                  <a:spLocks noChangeArrowheads="1"/>
                </p:cNvSpPr>
                <p:nvPr/>
              </p:nvSpPr>
              <p:spPr bwMode="auto">
                <a:xfrm>
                  <a:off x="3152" y="1419"/>
                  <a:ext cx="372" cy="1"/>
                </a:xfrm>
                <a:prstGeom prst="rect">
                  <a:avLst/>
                </a:prstGeom>
                <a:solidFill>
                  <a:srgbClr val="2C2C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0" name="Rectangle 1200"/>
                <p:cNvSpPr>
                  <a:spLocks noChangeArrowheads="1"/>
                </p:cNvSpPr>
                <p:nvPr/>
              </p:nvSpPr>
              <p:spPr bwMode="auto">
                <a:xfrm>
                  <a:off x="3152" y="1420"/>
                  <a:ext cx="372" cy="2"/>
                </a:xfrm>
                <a:prstGeom prst="rect">
                  <a:avLst/>
                </a:prstGeom>
                <a:solidFill>
                  <a:srgbClr val="2D2D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1" name="Rectangle 1201"/>
                <p:cNvSpPr>
                  <a:spLocks noChangeArrowheads="1"/>
                </p:cNvSpPr>
                <p:nvPr/>
              </p:nvSpPr>
              <p:spPr bwMode="auto">
                <a:xfrm>
                  <a:off x="3152" y="1422"/>
                  <a:ext cx="372" cy="1"/>
                </a:xfrm>
                <a:prstGeom prst="rect">
                  <a:avLst/>
                </a:prstGeom>
                <a:solidFill>
                  <a:srgbClr val="2E2E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2" name="Rectangle 1202"/>
                <p:cNvSpPr>
                  <a:spLocks noChangeArrowheads="1"/>
                </p:cNvSpPr>
                <p:nvPr/>
              </p:nvSpPr>
              <p:spPr bwMode="auto">
                <a:xfrm>
                  <a:off x="3152" y="1423"/>
                  <a:ext cx="372" cy="2"/>
                </a:xfrm>
                <a:prstGeom prst="rect">
                  <a:avLst/>
                </a:prstGeom>
                <a:solidFill>
                  <a:srgbClr val="2F2F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3" name="Rectangle 1203"/>
                <p:cNvSpPr>
                  <a:spLocks noChangeArrowheads="1"/>
                </p:cNvSpPr>
                <p:nvPr/>
              </p:nvSpPr>
              <p:spPr bwMode="auto">
                <a:xfrm>
                  <a:off x="3152" y="1425"/>
                  <a:ext cx="372" cy="2"/>
                </a:xfrm>
                <a:prstGeom prst="rect">
                  <a:avLst/>
                </a:prstGeom>
                <a:solidFill>
                  <a:srgbClr val="303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4" name="Rectangle 1204"/>
                <p:cNvSpPr>
                  <a:spLocks noChangeArrowheads="1"/>
                </p:cNvSpPr>
                <p:nvPr/>
              </p:nvSpPr>
              <p:spPr bwMode="auto">
                <a:xfrm>
                  <a:off x="3152" y="1427"/>
                  <a:ext cx="372" cy="2"/>
                </a:xfrm>
                <a:prstGeom prst="rect">
                  <a:avLst/>
                </a:prstGeom>
                <a:solidFill>
                  <a:srgbClr val="303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5" name="Rectangle 1205"/>
                <p:cNvSpPr>
                  <a:spLocks noChangeArrowheads="1"/>
                </p:cNvSpPr>
                <p:nvPr/>
              </p:nvSpPr>
              <p:spPr bwMode="auto">
                <a:xfrm>
                  <a:off x="3152" y="1429"/>
                  <a:ext cx="372" cy="1"/>
                </a:xfrm>
                <a:prstGeom prst="rect">
                  <a:avLst/>
                </a:prstGeom>
                <a:solidFill>
                  <a:srgbClr val="313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6" name="Rectangle 1206"/>
                <p:cNvSpPr>
                  <a:spLocks noChangeArrowheads="1"/>
                </p:cNvSpPr>
                <p:nvPr/>
              </p:nvSpPr>
              <p:spPr bwMode="auto">
                <a:xfrm>
                  <a:off x="3152" y="1430"/>
                  <a:ext cx="372" cy="2"/>
                </a:xfrm>
                <a:prstGeom prst="rect">
                  <a:avLst/>
                </a:prstGeom>
                <a:solidFill>
                  <a:srgbClr val="3131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7" name="Rectangle 1207"/>
                <p:cNvSpPr>
                  <a:spLocks noChangeArrowheads="1"/>
                </p:cNvSpPr>
                <p:nvPr/>
              </p:nvSpPr>
              <p:spPr bwMode="auto">
                <a:xfrm>
                  <a:off x="3152" y="1432"/>
                  <a:ext cx="372" cy="1"/>
                </a:xfrm>
                <a:prstGeom prst="rect">
                  <a:avLst/>
                </a:prstGeom>
                <a:solidFill>
                  <a:srgbClr val="3232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8" name="Rectangle 1208"/>
                <p:cNvSpPr>
                  <a:spLocks noChangeArrowheads="1"/>
                </p:cNvSpPr>
                <p:nvPr/>
              </p:nvSpPr>
              <p:spPr bwMode="auto">
                <a:xfrm>
                  <a:off x="3152" y="1433"/>
                  <a:ext cx="372" cy="3"/>
                </a:xfrm>
                <a:prstGeom prst="rect">
                  <a:avLst/>
                </a:prstGeom>
                <a:solidFill>
                  <a:srgbClr val="323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99" name="Rectangle 1209"/>
                <p:cNvSpPr>
                  <a:spLocks noChangeArrowheads="1"/>
                </p:cNvSpPr>
                <p:nvPr/>
              </p:nvSpPr>
              <p:spPr bwMode="auto">
                <a:xfrm>
                  <a:off x="3152" y="1436"/>
                  <a:ext cx="372" cy="1"/>
                </a:xfrm>
                <a:prstGeom prst="rect">
                  <a:avLst/>
                </a:prstGeom>
                <a:solidFill>
                  <a:srgbClr val="323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0" name="Rectangle 1210"/>
                <p:cNvSpPr>
                  <a:spLocks noChangeArrowheads="1"/>
                </p:cNvSpPr>
                <p:nvPr/>
              </p:nvSpPr>
              <p:spPr bwMode="auto">
                <a:xfrm>
                  <a:off x="3152" y="1437"/>
                  <a:ext cx="372" cy="2"/>
                </a:xfrm>
                <a:prstGeom prst="rect">
                  <a:avLst/>
                </a:prstGeom>
                <a:solidFill>
                  <a:srgbClr val="3232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1" name="Rectangle 1211"/>
                <p:cNvSpPr>
                  <a:spLocks noChangeArrowheads="1"/>
                </p:cNvSpPr>
                <p:nvPr/>
              </p:nvSpPr>
              <p:spPr bwMode="auto">
                <a:xfrm>
                  <a:off x="3152" y="1439"/>
                  <a:ext cx="372" cy="1"/>
                </a:xfrm>
                <a:prstGeom prst="rect">
                  <a:avLst/>
                </a:prstGeom>
                <a:solidFill>
                  <a:srgbClr val="3232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2" name="Rectangle 1212"/>
                <p:cNvSpPr>
                  <a:spLocks noChangeArrowheads="1"/>
                </p:cNvSpPr>
                <p:nvPr/>
              </p:nvSpPr>
              <p:spPr bwMode="auto">
                <a:xfrm>
                  <a:off x="3152" y="1440"/>
                  <a:ext cx="372" cy="2"/>
                </a:xfrm>
                <a:prstGeom prst="rect">
                  <a:avLst/>
                </a:prstGeom>
                <a:solidFill>
                  <a:srgbClr val="3232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3" name="Rectangle 1213"/>
                <p:cNvSpPr>
                  <a:spLocks noChangeArrowheads="1"/>
                </p:cNvSpPr>
                <p:nvPr/>
              </p:nvSpPr>
              <p:spPr bwMode="auto">
                <a:xfrm>
                  <a:off x="3152" y="1442"/>
                  <a:ext cx="372" cy="2"/>
                </a:xfrm>
                <a:prstGeom prst="rect">
                  <a:avLst/>
                </a:prstGeom>
                <a:solidFill>
                  <a:srgbClr val="3232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4" name="Rectangle 1214"/>
                <p:cNvSpPr>
                  <a:spLocks noChangeArrowheads="1"/>
                </p:cNvSpPr>
                <p:nvPr/>
              </p:nvSpPr>
              <p:spPr bwMode="auto">
                <a:xfrm>
                  <a:off x="3152" y="1444"/>
                  <a:ext cx="372" cy="2"/>
                </a:xfrm>
                <a:prstGeom prst="rect">
                  <a:avLst/>
                </a:prstGeom>
                <a:solidFill>
                  <a:srgbClr val="323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5" name="Rectangle 1215"/>
                <p:cNvSpPr>
                  <a:spLocks noChangeArrowheads="1"/>
                </p:cNvSpPr>
                <p:nvPr/>
              </p:nvSpPr>
              <p:spPr bwMode="auto">
                <a:xfrm>
                  <a:off x="3152" y="1446"/>
                  <a:ext cx="372" cy="1"/>
                </a:xfrm>
                <a:prstGeom prst="rect">
                  <a:avLst/>
                </a:prstGeom>
                <a:solidFill>
                  <a:srgbClr val="3131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6" name="Rectangle 1216"/>
                <p:cNvSpPr>
                  <a:spLocks noChangeArrowheads="1"/>
                </p:cNvSpPr>
                <p:nvPr/>
              </p:nvSpPr>
              <p:spPr bwMode="auto">
                <a:xfrm>
                  <a:off x="3152" y="1447"/>
                  <a:ext cx="372" cy="2"/>
                </a:xfrm>
                <a:prstGeom prst="rect">
                  <a:avLst/>
                </a:prstGeom>
                <a:solidFill>
                  <a:srgbClr val="313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7" name="Rectangle 1217"/>
                <p:cNvSpPr>
                  <a:spLocks noChangeArrowheads="1"/>
                </p:cNvSpPr>
                <p:nvPr/>
              </p:nvSpPr>
              <p:spPr bwMode="auto">
                <a:xfrm>
                  <a:off x="3152" y="1449"/>
                  <a:ext cx="372" cy="1"/>
                </a:xfrm>
                <a:prstGeom prst="rect">
                  <a:avLst/>
                </a:prstGeom>
                <a:solidFill>
                  <a:srgbClr val="3131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8" name="Rectangle 1218"/>
                <p:cNvSpPr>
                  <a:spLocks noChangeArrowheads="1"/>
                </p:cNvSpPr>
                <p:nvPr/>
              </p:nvSpPr>
              <p:spPr bwMode="auto">
                <a:xfrm>
                  <a:off x="3152" y="1450"/>
                  <a:ext cx="372" cy="3"/>
                </a:xfrm>
                <a:prstGeom prst="rect">
                  <a:avLst/>
                </a:prstGeom>
                <a:solidFill>
                  <a:srgbClr val="303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09" name="Rectangle 1219"/>
                <p:cNvSpPr>
                  <a:spLocks noChangeArrowheads="1"/>
                </p:cNvSpPr>
                <p:nvPr/>
              </p:nvSpPr>
              <p:spPr bwMode="auto">
                <a:xfrm>
                  <a:off x="3152" y="1453"/>
                  <a:ext cx="372" cy="1"/>
                </a:xfrm>
                <a:prstGeom prst="rect">
                  <a:avLst/>
                </a:prstGeom>
                <a:solidFill>
                  <a:srgbClr val="2F2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0" name="Rectangle 1220"/>
                <p:cNvSpPr>
                  <a:spLocks noChangeArrowheads="1"/>
                </p:cNvSpPr>
                <p:nvPr/>
              </p:nvSpPr>
              <p:spPr bwMode="auto">
                <a:xfrm>
                  <a:off x="3152" y="1454"/>
                  <a:ext cx="372" cy="2"/>
                </a:xfrm>
                <a:prstGeom prst="rect">
                  <a:avLst/>
                </a:prstGeom>
                <a:solidFill>
                  <a:srgbClr val="2F2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1" name="Rectangle 1221"/>
                <p:cNvSpPr>
                  <a:spLocks noChangeArrowheads="1"/>
                </p:cNvSpPr>
                <p:nvPr/>
              </p:nvSpPr>
              <p:spPr bwMode="auto">
                <a:xfrm>
                  <a:off x="3152" y="1456"/>
                  <a:ext cx="372" cy="1"/>
                </a:xfrm>
                <a:prstGeom prst="rect">
                  <a:avLst/>
                </a:prstGeom>
                <a:solidFill>
                  <a:srgbClr val="2E2E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2" name="Rectangle 1222"/>
                <p:cNvSpPr>
                  <a:spLocks noChangeArrowheads="1"/>
                </p:cNvSpPr>
                <p:nvPr/>
              </p:nvSpPr>
              <p:spPr bwMode="auto">
                <a:xfrm>
                  <a:off x="3152" y="1457"/>
                  <a:ext cx="372" cy="2"/>
                </a:xfrm>
                <a:prstGeom prst="rect">
                  <a:avLst/>
                </a:prstGeom>
                <a:solidFill>
                  <a:srgbClr val="2D2D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3" name="Rectangle 1223"/>
                <p:cNvSpPr>
                  <a:spLocks noChangeArrowheads="1"/>
                </p:cNvSpPr>
                <p:nvPr/>
              </p:nvSpPr>
              <p:spPr bwMode="auto">
                <a:xfrm>
                  <a:off x="3152" y="1459"/>
                  <a:ext cx="372" cy="2"/>
                </a:xfrm>
                <a:prstGeom prst="rect">
                  <a:avLst/>
                </a:prstGeom>
                <a:solidFill>
                  <a:srgbClr val="2C2C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4" name="Rectangle 1224"/>
                <p:cNvSpPr>
                  <a:spLocks noChangeArrowheads="1"/>
                </p:cNvSpPr>
                <p:nvPr/>
              </p:nvSpPr>
              <p:spPr bwMode="auto">
                <a:xfrm>
                  <a:off x="3152" y="1461"/>
                  <a:ext cx="372" cy="2"/>
                </a:xfrm>
                <a:prstGeom prst="rect">
                  <a:avLst/>
                </a:prstGeom>
                <a:solidFill>
                  <a:srgbClr val="2B2B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5" name="Rectangle 1225"/>
                <p:cNvSpPr>
                  <a:spLocks noChangeArrowheads="1"/>
                </p:cNvSpPr>
                <p:nvPr/>
              </p:nvSpPr>
              <p:spPr bwMode="auto">
                <a:xfrm>
                  <a:off x="3152" y="1463"/>
                  <a:ext cx="372" cy="1"/>
                </a:xfrm>
                <a:prstGeom prst="rect">
                  <a:avLst/>
                </a:prstGeom>
                <a:solidFill>
                  <a:srgbClr val="2929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6" name="Rectangle 1226"/>
                <p:cNvSpPr>
                  <a:spLocks noChangeArrowheads="1"/>
                </p:cNvSpPr>
                <p:nvPr/>
              </p:nvSpPr>
              <p:spPr bwMode="auto">
                <a:xfrm>
                  <a:off x="3152" y="1464"/>
                  <a:ext cx="372" cy="2"/>
                </a:xfrm>
                <a:prstGeom prst="rect">
                  <a:avLst/>
                </a:prstGeom>
                <a:solidFill>
                  <a:srgbClr val="2828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7" name="Rectangle 1227"/>
                <p:cNvSpPr>
                  <a:spLocks noChangeArrowheads="1"/>
                </p:cNvSpPr>
                <p:nvPr/>
              </p:nvSpPr>
              <p:spPr bwMode="auto">
                <a:xfrm>
                  <a:off x="3152" y="1466"/>
                  <a:ext cx="372" cy="1"/>
                </a:xfrm>
                <a:prstGeom prst="rect">
                  <a:avLst/>
                </a:prstGeom>
                <a:solidFill>
                  <a:srgbClr val="272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8" name="Rectangle 1228"/>
                <p:cNvSpPr>
                  <a:spLocks noChangeArrowheads="1"/>
                </p:cNvSpPr>
                <p:nvPr/>
              </p:nvSpPr>
              <p:spPr bwMode="auto">
                <a:xfrm>
                  <a:off x="3152" y="1467"/>
                  <a:ext cx="372" cy="3"/>
                </a:xfrm>
                <a:prstGeom prst="rect">
                  <a:avLst/>
                </a:prstGeom>
                <a:solidFill>
                  <a:srgbClr val="2525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19" name="Rectangle 1229"/>
                <p:cNvSpPr>
                  <a:spLocks noChangeArrowheads="1"/>
                </p:cNvSpPr>
                <p:nvPr/>
              </p:nvSpPr>
              <p:spPr bwMode="auto">
                <a:xfrm>
                  <a:off x="3152" y="1470"/>
                  <a:ext cx="372" cy="1"/>
                </a:xfrm>
                <a:prstGeom prst="rect">
                  <a:avLst/>
                </a:prstGeom>
                <a:solidFill>
                  <a:srgbClr val="2424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0" name="Rectangle 1230"/>
                <p:cNvSpPr>
                  <a:spLocks noChangeArrowheads="1"/>
                </p:cNvSpPr>
                <p:nvPr/>
              </p:nvSpPr>
              <p:spPr bwMode="auto">
                <a:xfrm>
                  <a:off x="3152" y="1471"/>
                  <a:ext cx="372" cy="2"/>
                </a:xfrm>
                <a:prstGeom prst="rect">
                  <a:avLst/>
                </a:prstGeom>
                <a:solidFill>
                  <a:srgbClr val="2222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1" name="Rectangle 1231"/>
                <p:cNvSpPr>
                  <a:spLocks noChangeArrowheads="1"/>
                </p:cNvSpPr>
                <p:nvPr/>
              </p:nvSpPr>
              <p:spPr bwMode="auto">
                <a:xfrm>
                  <a:off x="3152" y="1473"/>
                  <a:ext cx="372" cy="1"/>
                </a:xfrm>
                <a:prstGeom prst="rect">
                  <a:avLst/>
                </a:prstGeom>
                <a:solidFill>
                  <a:srgbClr val="212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2" name="Rectangle 1232"/>
                <p:cNvSpPr>
                  <a:spLocks noChangeArrowheads="1"/>
                </p:cNvSpPr>
                <p:nvPr/>
              </p:nvSpPr>
              <p:spPr bwMode="auto">
                <a:xfrm>
                  <a:off x="3152" y="1474"/>
                  <a:ext cx="372" cy="2"/>
                </a:xfrm>
                <a:prstGeom prst="rect">
                  <a:avLst/>
                </a:prstGeom>
                <a:solidFill>
                  <a:srgbClr val="2020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3" name="Rectangle 1233"/>
                <p:cNvSpPr>
                  <a:spLocks noChangeArrowheads="1"/>
                </p:cNvSpPr>
                <p:nvPr/>
              </p:nvSpPr>
              <p:spPr bwMode="auto">
                <a:xfrm>
                  <a:off x="3152" y="1476"/>
                  <a:ext cx="372" cy="2"/>
                </a:xfrm>
                <a:prstGeom prst="rect">
                  <a:avLst/>
                </a:prstGeom>
                <a:solidFill>
                  <a:srgbClr val="1E1E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4" name="Rectangle 1234"/>
                <p:cNvSpPr>
                  <a:spLocks noChangeArrowheads="1"/>
                </p:cNvSpPr>
                <p:nvPr/>
              </p:nvSpPr>
              <p:spPr bwMode="auto">
                <a:xfrm>
                  <a:off x="3152" y="1478"/>
                  <a:ext cx="372" cy="2"/>
                </a:xfrm>
                <a:prstGeom prst="rect">
                  <a:avLst/>
                </a:prstGeom>
                <a:solidFill>
                  <a:srgbClr val="1D1D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5" name="Rectangle 1235"/>
                <p:cNvSpPr>
                  <a:spLocks noChangeArrowheads="1"/>
                </p:cNvSpPr>
                <p:nvPr/>
              </p:nvSpPr>
              <p:spPr bwMode="auto">
                <a:xfrm>
                  <a:off x="3152" y="1480"/>
                  <a:ext cx="372" cy="1"/>
                </a:xfrm>
                <a:prstGeom prst="rect">
                  <a:avLst/>
                </a:prstGeom>
                <a:solidFill>
                  <a:srgbClr val="1C1C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6" name="Rectangle 1236"/>
                <p:cNvSpPr>
                  <a:spLocks noChangeArrowheads="1"/>
                </p:cNvSpPr>
                <p:nvPr/>
              </p:nvSpPr>
              <p:spPr bwMode="auto">
                <a:xfrm>
                  <a:off x="3152" y="1481"/>
                  <a:ext cx="372" cy="2"/>
                </a:xfrm>
                <a:prstGeom prst="rect">
                  <a:avLst/>
                </a:prstGeom>
                <a:solidFill>
                  <a:srgbClr val="1B1B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7" name="Rectangle 1237"/>
                <p:cNvSpPr>
                  <a:spLocks noChangeArrowheads="1"/>
                </p:cNvSpPr>
                <p:nvPr/>
              </p:nvSpPr>
              <p:spPr bwMode="auto">
                <a:xfrm>
                  <a:off x="3152" y="1483"/>
                  <a:ext cx="372" cy="1"/>
                </a:xfrm>
                <a:prstGeom prst="rect">
                  <a:avLst/>
                </a:prstGeom>
                <a:solidFill>
                  <a:srgbClr val="1A1A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8" name="Rectangle 1238"/>
                <p:cNvSpPr>
                  <a:spLocks noChangeArrowheads="1"/>
                </p:cNvSpPr>
                <p:nvPr/>
              </p:nvSpPr>
              <p:spPr bwMode="auto">
                <a:xfrm>
                  <a:off x="3152" y="1484"/>
                  <a:ext cx="372" cy="3"/>
                </a:xfrm>
                <a:prstGeom prst="rect">
                  <a:avLst/>
                </a:prstGeom>
                <a:solidFill>
                  <a:srgbClr val="1919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29" name="Rectangle 1239"/>
                <p:cNvSpPr>
                  <a:spLocks noChangeArrowheads="1"/>
                </p:cNvSpPr>
                <p:nvPr/>
              </p:nvSpPr>
              <p:spPr bwMode="auto">
                <a:xfrm>
                  <a:off x="3152" y="1487"/>
                  <a:ext cx="372" cy="1"/>
                </a:xfrm>
                <a:prstGeom prst="rect">
                  <a:avLst/>
                </a:prstGeom>
                <a:solidFill>
                  <a:srgbClr val="181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30" name="Rectangle 1240"/>
                <p:cNvSpPr>
                  <a:spLocks noChangeArrowheads="1"/>
                </p:cNvSpPr>
                <p:nvPr/>
              </p:nvSpPr>
              <p:spPr bwMode="auto">
                <a:xfrm>
                  <a:off x="3152" y="1488"/>
                  <a:ext cx="372" cy="2"/>
                </a:xfrm>
                <a:prstGeom prst="rect">
                  <a:avLst/>
                </a:prstGeom>
                <a:solidFill>
                  <a:srgbClr val="1818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31" name="Rectangle 1241"/>
                <p:cNvSpPr>
                  <a:spLocks noChangeArrowheads="1"/>
                </p:cNvSpPr>
                <p:nvPr/>
              </p:nvSpPr>
              <p:spPr bwMode="auto">
                <a:xfrm>
                  <a:off x="3152" y="1490"/>
                  <a:ext cx="372" cy="1"/>
                </a:xfrm>
                <a:prstGeom prst="rect">
                  <a:avLst/>
                </a:prstGeom>
                <a:solidFill>
                  <a:srgbClr val="171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32" name="Rectangle 1242"/>
                <p:cNvSpPr>
                  <a:spLocks noChangeArrowheads="1"/>
                </p:cNvSpPr>
                <p:nvPr/>
              </p:nvSpPr>
              <p:spPr bwMode="auto">
                <a:xfrm>
                  <a:off x="3152" y="1491"/>
                  <a:ext cx="372" cy="2"/>
                </a:xfrm>
                <a:prstGeom prst="rect">
                  <a:avLst/>
                </a:prstGeom>
                <a:solidFill>
                  <a:srgbClr val="1717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0423" name="Rectangle 1245"/>
            <p:cNvSpPr>
              <a:spLocks noChangeArrowheads="1"/>
            </p:cNvSpPr>
            <p:nvPr/>
          </p:nvSpPr>
          <p:spPr bwMode="auto">
            <a:xfrm>
              <a:off x="3236" y="1397"/>
              <a:ext cx="20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motion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24" name="Rectangle 1246"/>
            <p:cNvSpPr>
              <a:spLocks noChangeArrowheads="1"/>
            </p:cNvSpPr>
            <p:nvPr/>
          </p:nvSpPr>
          <p:spPr bwMode="auto">
            <a:xfrm>
              <a:off x="3088" y="1432"/>
              <a:ext cx="14" cy="10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25" name="Rectangle 1247"/>
            <p:cNvSpPr>
              <a:spLocks noChangeArrowheads="1"/>
            </p:cNvSpPr>
            <p:nvPr/>
          </p:nvSpPr>
          <p:spPr bwMode="auto">
            <a:xfrm>
              <a:off x="3095" y="1425"/>
              <a:ext cx="5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26" name="Rectangle 1248"/>
            <p:cNvSpPr>
              <a:spLocks noChangeArrowheads="1"/>
            </p:cNvSpPr>
            <p:nvPr/>
          </p:nvSpPr>
          <p:spPr bwMode="auto">
            <a:xfrm>
              <a:off x="5588" y="1487"/>
              <a:ext cx="14" cy="9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427" name="Group 1253"/>
            <p:cNvGrpSpPr>
              <a:grpSpLocks/>
            </p:cNvGrpSpPr>
            <p:nvPr/>
          </p:nvGrpSpPr>
          <p:grpSpPr bwMode="auto">
            <a:xfrm>
              <a:off x="5014" y="1241"/>
              <a:ext cx="249" cy="358"/>
              <a:chOff x="5014" y="1241"/>
              <a:chExt cx="249" cy="358"/>
            </a:xfrm>
          </p:grpSpPr>
          <p:sp>
            <p:nvSpPr>
              <p:cNvPr id="40563" name="Freeform 1249"/>
              <p:cNvSpPr>
                <a:spLocks/>
              </p:cNvSpPr>
              <p:nvPr/>
            </p:nvSpPr>
            <p:spPr bwMode="auto">
              <a:xfrm>
                <a:off x="5123" y="1350"/>
                <a:ext cx="140" cy="31"/>
              </a:xfrm>
              <a:custGeom>
                <a:avLst/>
                <a:gdLst>
                  <a:gd name="T0" fmla="*/ 108 w 140"/>
                  <a:gd name="T1" fmla="*/ 31 h 31"/>
                  <a:gd name="T2" fmla="*/ 0 w 140"/>
                  <a:gd name="T3" fmla="*/ 31 h 31"/>
                  <a:gd name="T4" fmla="*/ 31 w 140"/>
                  <a:gd name="T5" fmla="*/ 0 h 31"/>
                  <a:gd name="T6" fmla="*/ 140 w 140"/>
                  <a:gd name="T7" fmla="*/ 0 h 31"/>
                  <a:gd name="T8" fmla="*/ 108 w 14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31">
                    <a:moveTo>
                      <a:pt x="108" y="31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140" y="0"/>
                    </a:lnTo>
                    <a:lnTo>
                      <a:pt x="108" y="31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4" name="Freeform 1250"/>
              <p:cNvSpPr>
                <a:spLocks/>
              </p:cNvSpPr>
              <p:nvPr/>
            </p:nvSpPr>
            <p:spPr bwMode="auto">
              <a:xfrm>
                <a:off x="5014" y="1241"/>
                <a:ext cx="140" cy="140"/>
              </a:xfrm>
              <a:custGeom>
                <a:avLst/>
                <a:gdLst>
                  <a:gd name="T0" fmla="*/ 109 w 140"/>
                  <a:gd name="T1" fmla="*/ 140 h 140"/>
                  <a:gd name="T2" fmla="*/ 0 w 140"/>
                  <a:gd name="T3" fmla="*/ 32 h 140"/>
                  <a:gd name="T4" fmla="*/ 32 w 140"/>
                  <a:gd name="T5" fmla="*/ 0 h 140"/>
                  <a:gd name="T6" fmla="*/ 140 w 140"/>
                  <a:gd name="T7" fmla="*/ 109 h 140"/>
                  <a:gd name="T8" fmla="*/ 109 w 140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40">
                    <a:moveTo>
                      <a:pt x="109" y="140"/>
                    </a:moveTo>
                    <a:lnTo>
                      <a:pt x="0" y="32"/>
                    </a:lnTo>
                    <a:lnTo>
                      <a:pt x="32" y="0"/>
                    </a:lnTo>
                    <a:lnTo>
                      <a:pt x="140" y="109"/>
                    </a:lnTo>
                    <a:lnTo>
                      <a:pt x="109" y="140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5" name="Freeform 1251"/>
              <p:cNvSpPr>
                <a:spLocks/>
              </p:cNvSpPr>
              <p:nvPr/>
            </p:nvSpPr>
            <p:spPr bwMode="auto">
              <a:xfrm>
                <a:off x="5231" y="1350"/>
                <a:ext cx="32" cy="140"/>
              </a:xfrm>
              <a:custGeom>
                <a:avLst/>
                <a:gdLst>
                  <a:gd name="T0" fmla="*/ 0 w 32"/>
                  <a:gd name="T1" fmla="*/ 140 h 140"/>
                  <a:gd name="T2" fmla="*/ 0 w 32"/>
                  <a:gd name="T3" fmla="*/ 31 h 140"/>
                  <a:gd name="T4" fmla="*/ 32 w 32"/>
                  <a:gd name="T5" fmla="*/ 0 h 140"/>
                  <a:gd name="T6" fmla="*/ 32 w 32"/>
                  <a:gd name="T7" fmla="*/ 108 h 140"/>
                  <a:gd name="T8" fmla="*/ 0 w 32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0">
                    <a:moveTo>
                      <a:pt x="0" y="140"/>
                    </a:moveTo>
                    <a:lnTo>
                      <a:pt x="0" y="31"/>
                    </a:lnTo>
                    <a:lnTo>
                      <a:pt x="32" y="0"/>
                    </a:lnTo>
                    <a:lnTo>
                      <a:pt x="32" y="10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6" name="Freeform 1252"/>
              <p:cNvSpPr>
                <a:spLocks/>
              </p:cNvSpPr>
              <p:nvPr/>
            </p:nvSpPr>
            <p:spPr bwMode="auto">
              <a:xfrm>
                <a:off x="5014" y="1273"/>
                <a:ext cx="217" cy="326"/>
              </a:xfrm>
              <a:custGeom>
                <a:avLst/>
                <a:gdLst>
                  <a:gd name="T0" fmla="*/ 217 w 217"/>
                  <a:gd name="T1" fmla="*/ 108 h 326"/>
                  <a:gd name="T2" fmla="*/ 109 w 217"/>
                  <a:gd name="T3" fmla="*/ 108 h 326"/>
                  <a:gd name="T4" fmla="*/ 0 w 217"/>
                  <a:gd name="T5" fmla="*/ 0 h 326"/>
                  <a:gd name="T6" fmla="*/ 0 w 217"/>
                  <a:gd name="T7" fmla="*/ 326 h 326"/>
                  <a:gd name="T8" fmla="*/ 109 w 217"/>
                  <a:gd name="T9" fmla="*/ 217 h 326"/>
                  <a:gd name="T10" fmla="*/ 217 w 217"/>
                  <a:gd name="T11" fmla="*/ 217 h 326"/>
                  <a:gd name="T12" fmla="*/ 217 w 217"/>
                  <a:gd name="T13" fmla="*/ 10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326">
                    <a:moveTo>
                      <a:pt x="217" y="108"/>
                    </a:moveTo>
                    <a:lnTo>
                      <a:pt x="109" y="108"/>
                    </a:lnTo>
                    <a:lnTo>
                      <a:pt x="0" y="0"/>
                    </a:lnTo>
                    <a:lnTo>
                      <a:pt x="0" y="326"/>
                    </a:lnTo>
                    <a:lnTo>
                      <a:pt x="109" y="217"/>
                    </a:lnTo>
                    <a:lnTo>
                      <a:pt x="217" y="217"/>
                    </a:lnTo>
                    <a:lnTo>
                      <a:pt x="217" y="108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28" name="Group 1289"/>
            <p:cNvGrpSpPr>
              <a:grpSpLocks/>
            </p:cNvGrpSpPr>
            <p:nvPr/>
          </p:nvGrpSpPr>
          <p:grpSpPr bwMode="auto">
            <a:xfrm>
              <a:off x="5374" y="1432"/>
              <a:ext cx="54" cy="802"/>
              <a:chOff x="5374" y="1432"/>
              <a:chExt cx="54" cy="802"/>
            </a:xfrm>
          </p:grpSpPr>
          <p:sp>
            <p:nvSpPr>
              <p:cNvPr id="40528" name="Freeform 1254"/>
              <p:cNvSpPr>
                <a:spLocks/>
              </p:cNvSpPr>
              <p:nvPr/>
            </p:nvSpPr>
            <p:spPr bwMode="auto">
              <a:xfrm>
                <a:off x="5374" y="1436"/>
                <a:ext cx="3" cy="793"/>
              </a:xfrm>
              <a:custGeom>
                <a:avLst/>
                <a:gdLst>
                  <a:gd name="T0" fmla="*/ 0 w 3"/>
                  <a:gd name="T1" fmla="*/ 0 h 793"/>
                  <a:gd name="T2" fmla="*/ 2 w 3"/>
                  <a:gd name="T3" fmla="*/ 1 h 793"/>
                  <a:gd name="T4" fmla="*/ 3 w 3"/>
                  <a:gd name="T5" fmla="*/ 793 h 793"/>
                  <a:gd name="T6" fmla="*/ 1 w 3"/>
                  <a:gd name="T7" fmla="*/ 791 h 793"/>
                  <a:gd name="T8" fmla="*/ 0 w 3"/>
                  <a:gd name="T9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93">
                    <a:moveTo>
                      <a:pt x="0" y="0"/>
                    </a:moveTo>
                    <a:lnTo>
                      <a:pt x="2" y="1"/>
                    </a:lnTo>
                    <a:lnTo>
                      <a:pt x="3" y="793"/>
                    </a:lnTo>
                    <a:lnTo>
                      <a:pt x="1" y="7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29" name="Freeform 1255"/>
              <p:cNvSpPr>
                <a:spLocks/>
              </p:cNvSpPr>
              <p:nvPr/>
            </p:nvSpPr>
            <p:spPr bwMode="auto">
              <a:xfrm>
                <a:off x="5376" y="1437"/>
                <a:ext cx="4" cy="793"/>
              </a:xfrm>
              <a:custGeom>
                <a:avLst/>
                <a:gdLst>
                  <a:gd name="T0" fmla="*/ 0 w 4"/>
                  <a:gd name="T1" fmla="*/ 0 h 793"/>
                  <a:gd name="T2" fmla="*/ 3 w 4"/>
                  <a:gd name="T3" fmla="*/ 1 h 793"/>
                  <a:gd name="T4" fmla="*/ 4 w 4"/>
                  <a:gd name="T5" fmla="*/ 793 h 793"/>
                  <a:gd name="T6" fmla="*/ 1 w 4"/>
                  <a:gd name="T7" fmla="*/ 792 h 793"/>
                  <a:gd name="T8" fmla="*/ 0 w 4"/>
                  <a:gd name="T9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3">
                    <a:moveTo>
                      <a:pt x="0" y="0"/>
                    </a:moveTo>
                    <a:lnTo>
                      <a:pt x="3" y="1"/>
                    </a:lnTo>
                    <a:lnTo>
                      <a:pt x="4" y="793"/>
                    </a:lnTo>
                    <a:lnTo>
                      <a:pt x="1" y="7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0" name="Freeform 1256"/>
              <p:cNvSpPr>
                <a:spLocks/>
              </p:cNvSpPr>
              <p:nvPr/>
            </p:nvSpPr>
            <p:spPr bwMode="auto">
              <a:xfrm>
                <a:off x="5379" y="1438"/>
                <a:ext cx="4" cy="793"/>
              </a:xfrm>
              <a:custGeom>
                <a:avLst/>
                <a:gdLst>
                  <a:gd name="T0" fmla="*/ 0 w 4"/>
                  <a:gd name="T1" fmla="*/ 0 h 793"/>
                  <a:gd name="T2" fmla="*/ 3 w 4"/>
                  <a:gd name="T3" fmla="*/ 0 h 793"/>
                  <a:gd name="T4" fmla="*/ 4 w 4"/>
                  <a:gd name="T5" fmla="*/ 793 h 793"/>
                  <a:gd name="T6" fmla="*/ 1 w 4"/>
                  <a:gd name="T7" fmla="*/ 792 h 793"/>
                  <a:gd name="T8" fmla="*/ 0 w 4"/>
                  <a:gd name="T9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3">
                    <a:moveTo>
                      <a:pt x="0" y="0"/>
                    </a:moveTo>
                    <a:lnTo>
                      <a:pt x="3" y="0"/>
                    </a:lnTo>
                    <a:lnTo>
                      <a:pt x="4" y="793"/>
                    </a:lnTo>
                    <a:lnTo>
                      <a:pt x="1" y="7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1" name="Freeform 1257"/>
              <p:cNvSpPr>
                <a:spLocks/>
              </p:cNvSpPr>
              <p:nvPr/>
            </p:nvSpPr>
            <p:spPr bwMode="auto">
              <a:xfrm>
                <a:off x="5382" y="1438"/>
                <a:ext cx="4" cy="794"/>
              </a:xfrm>
              <a:custGeom>
                <a:avLst/>
                <a:gdLst>
                  <a:gd name="T0" fmla="*/ 0 w 4"/>
                  <a:gd name="T1" fmla="*/ 0 h 794"/>
                  <a:gd name="T2" fmla="*/ 4 w 4"/>
                  <a:gd name="T3" fmla="*/ 0 h 794"/>
                  <a:gd name="T4" fmla="*/ 4 w 4"/>
                  <a:gd name="T5" fmla="*/ 794 h 794"/>
                  <a:gd name="T6" fmla="*/ 1 w 4"/>
                  <a:gd name="T7" fmla="*/ 793 h 794"/>
                  <a:gd name="T8" fmla="*/ 0 w 4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4">
                    <a:moveTo>
                      <a:pt x="0" y="0"/>
                    </a:moveTo>
                    <a:lnTo>
                      <a:pt x="4" y="0"/>
                    </a:lnTo>
                    <a:lnTo>
                      <a:pt x="4" y="794"/>
                    </a:lnTo>
                    <a:lnTo>
                      <a:pt x="1" y="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2" name="Freeform 1258"/>
              <p:cNvSpPr>
                <a:spLocks/>
              </p:cNvSpPr>
              <p:nvPr/>
            </p:nvSpPr>
            <p:spPr bwMode="auto">
              <a:xfrm>
                <a:off x="5382" y="1438"/>
                <a:ext cx="2" cy="793"/>
              </a:xfrm>
              <a:custGeom>
                <a:avLst/>
                <a:gdLst>
                  <a:gd name="T0" fmla="*/ 0 w 2"/>
                  <a:gd name="T1" fmla="*/ 0 h 793"/>
                  <a:gd name="T2" fmla="*/ 2 w 2"/>
                  <a:gd name="T3" fmla="*/ 0 h 793"/>
                  <a:gd name="T4" fmla="*/ 2 w 2"/>
                  <a:gd name="T5" fmla="*/ 793 h 793"/>
                  <a:gd name="T6" fmla="*/ 1 w 2"/>
                  <a:gd name="T7" fmla="*/ 793 h 793"/>
                  <a:gd name="T8" fmla="*/ 0 w 2"/>
                  <a:gd name="T9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3">
                    <a:moveTo>
                      <a:pt x="0" y="0"/>
                    </a:moveTo>
                    <a:lnTo>
                      <a:pt x="2" y="0"/>
                    </a:lnTo>
                    <a:lnTo>
                      <a:pt x="2" y="793"/>
                    </a:lnTo>
                    <a:lnTo>
                      <a:pt x="1" y="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3" name="Freeform 1259"/>
              <p:cNvSpPr>
                <a:spLocks/>
              </p:cNvSpPr>
              <p:nvPr/>
            </p:nvSpPr>
            <p:spPr bwMode="auto">
              <a:xfrm>
                <a:off x="5384" y="1438"/>
                <a:ext cx="2" cy="794"/>
              </a:xfrm>
              <a:custGeom>
                <a:avLst/>
                <a:gdLst>
                  <a:gd name="T0" fmla="*/ 0 w 2"/>
                  <a:gd name="T1" fmla="*/ 0 h 794"/>
                  <a:gd name="T2" fmla="*/ 2 w 2"/>
                  <a:gd name="T3" fmla="*/ 0 h 794"/>
                  <a:gd name="T4" fmla="*/ 2 w 2"/>
                  <a:gd name="T5" fmla="*/ 794 h 794"/>
                  <a:gd name="T6" fmla="*/ 0 w 2"/>
                  <a:gd name="T7" fmla="*/ 793 h 794"/>
                  <a:gd name="T8" fmla="*/ 0 w 2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4">
                    <a:moveTo>
                      <a:pt x="0" y="0"/>
                    </a:moveTo>
                    <a:lnTo>
                      <a:pt x="2" y="0"/>
                    </a:lnTo>
                    <a:lnTo>
                      <a:pt x="2" y="794"/>
                    </a:lnTo>
                    <a:lnTo>
                      <a:pt x="0" y="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4" name="Freeform 1260"/>
              <p:cNvSpPr>
                <a:spLocks/>
              </p:cNvSpPr>
              <p:nvPr/>
            </p:nvSpPr>
            <p:spPr bwMode="auto">
              <a:xfrm>
                <a:off x="5386" y="1438"/>
                <a:ext cx="5" cy="794"/>
              </a:xfrm>
              <a:custGeom>
                <a:avLst/>
                <a:gdLst>
                  <a:gd name="T0" fmla="*/ 0 w 5"/>
                  <a:gd name="T1" fmla="*/ 0 h 794"/>
                  <a:gd name="T2" fmla="*/ 5 w 5"/>
                  <a:gd name="T3" fmla="*/ 1 h 794"/>
                  <a:gd name="T4" fmla="*/ 5 w 5"/>
                  <a:gd name="T5" fmla="*/ 794 h 794"/>
                  <a:gd name="T6" fmla="*/ 0 w 5"/>
                  <a:gd name="T7" fmla="*/ 794 h 794"/>
                  <a:gd name="T8" fmla="*/ 0 w 5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94">
                    <a:moveTo>
                      <a:pt x="0" y="0"/>
                    </a:moveTo>
                    <a:lnTo>
                      <a:pt x="5" y="1"/>
                    </a:lnTo>
                    <a:lnTo>
                      <a:pt x="5" y="794"/>
                    </a:lnTo>
                    <a:lnTo>
                      <a:pt x="0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5" name="Freeform 1261"/>
              <p:cNvSpPr>
                <a:spLocks/>
              </p:cNvSpPr>
              <p:nvPr/>
            </p:nvSpPr>
            <p:spPr bwMode="auto">
              <a:xfrm>
                <a:off x="5386" y="1438"/>
                <a:ext cx="3" cy="794"/>
              </a:xfrm>
              <a:custGeom>
                <a:avLst/>
                <a:gdLst>
                  <a:gd name="T0" fmla="*/ 0 w 3"/>
                  <a:gd name="T1" fmla="*/ 0 h 794"/>
                  <a:gd name="T2" fmla="*/ 3 w 3"/>
                  <a:gd name="T3" fmla="*/ 1 h 794"/>
                  <a:gd name="T4" fmla="*/ 3 w 3"/>
                  <a:gd name="T5" fmla="*/ 794 h 794"/>
                  <a:gd name="T6" fmla="*/ 0 w 3"/>
                  <a:gd name="T7" fmla="*/ 794 h 794"/>
                  <a:gd name="T8" fmla="*/ 0 w 3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94">
                    <a:moveTo>
                      <a:pt x="0" y="0"/>
                    </a:moveTo>
                    <a:lnTo>
                      <a:pt x="3" y="1"/>
                    </a:lnTo>
                    <a:lnTo>
                      <a:pt x="3" y="794"/>
                    </a:lnTo>
                    <a:lnTo>
                      <a:pt x="0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6" name="Rectangle 1262"/>
              <p:cNvSpPr>
                <a:spLocks noChangeArrowheads="1"/>
              </p:cNvSpPr>
              <p:nvPr/>
            </p:nvSpPr>
            <p:spPr bwMode="auto">
              <a:xfrm>
                <a:off x="5389" y="1439"/>
                <a:ext cx="2" cy="793"/>
              </a:xfrm>
              <a:prstGeom prst="rect">
                <a:avLst/>
              </a:prstGeom>
              <a:solidFill>
                <a:srgbClr val="B1B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7" name="Freeform 1263"/>
              <p:cNvSpPr>
                <a:spLocks/>
              </p:cNvSpPr>
              <p:nvPr/>
            </p:nvSpPr>
            <p:spPr bwMode="auto">
              <a:xfrm>
                <a:off x="5391" y="1439"/>
                <a:ext cx="4" cy="795"/>
              </a:xfrm>
              <a:custGeom>
                <a:avLst/>
                <a:gdLst>
                  <a:gd name="T0" fmla="*/ 0 w 4"/>
                  <a:gd name="T1" fmla="*/ 0 h 795"/>
                  <a:gd name="T2" fmla="*/ 4 w 4"/>
                  <a:gd name="T3" fmla="*/ 0 h 795"/>
                  <a:gd name="T4" fmla="*/ 4 w 4"/>
                  <a:gd name="T5" fmla="*/ 795 h 795"/>
                  <a:gd name="T6" fmla="*/ 0 w 4"/>
                  <a:gd name="T7" fmla="*/ 793 h 795"/>
                  <a:gd name="T8" fmla="*/ 0 w 4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5">
                    <a:moveTo>
                      <a:pt x="0" y="0"/>
                    </a:moveTo>
                    <a:lnTo>
                      <a:pt x="4" y="0"/>
                    </a:lnTo>
                    <a:lnTo>
                      <a:pt x="4" y="795"/>
                    </a:lnTo>
                    <a:lnTo>
                      <a:pt x="0" y="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8" name="Rectangle 1264"/>
              <p:cNvSpPr>
                <a:spLocks noChangeArrowheads="1"/>
              </p:cNvSpPr>
              <p:nvPr/>
            </p:nvSpPr>
            <p:spPr bwMode="auto">
              <a:xfrm>
                <a:off x="5391" y="1439"/>
                <a:ext cx="1" cy="793"/>
              </a:xfrm>
              <a:prstGeom prst="rect">
                <a:avLst/>
              </a:prstGeom>
              <a:solidFill>
                <a:srgbClr val="AEA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9" name="Freeform 1265"/>
              <p:cNvSpPr>
                <a:spLocks/>
              </p:cNvSpPr>
              <p:nvPr/>
            </p:nvSpPr>
            <p:spPr bwMode="auto">
              <a:xfrm>
                <a:off x="5392" y="1439"/>
                <a:ext cx="2" cy="795"/>
              </a:xfrm>
              <a:custGeom>
                <a:avLst/>
                <a:gdLst>
                  <a:gd name="T0" fmla="*/ 0 w 2"/>
                  <a:gd name="T1" fmla="*/ 0 h 795"/>
                  <a:gd name="T2" fmla="*/ 2 w 2"/>
                  <a:gd name="T3" fmla="*/ 0 h 795"/>
                  <a:gd name="T4" fmla="*/ 2 w 2"/>
                  <a:gd name="T5" fmla="*/ 795 h 795"/>
                  <a:gd name="T6" fmla="*/ 0 w 2"/>
                  <a:gd name="T7" fmla="*/ 793 h 795"/>
                  <a:gd name="T8" fmla="*/ 0 w 2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5">
                    <a:moveTo>
                      <a:pt x="0" y="0"/>
                    </a:moveTo>
                    <a:lnTo>
                      <a:pt x="2" y="0"/>
                    </a:lnTo>
                    <a:lnTo>
                      <a:pt x="2" y="795"/>
                    </a:lnTo>
                    <a:lnTo>
                      <a:pt x="0" y="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0" name="Rectangle 1266"/>
              <p:cNvSpPr>
                <a:spLocks noChangeArrowheads="1"/>
              </p:cNvSpPr>
              <p:nvPr/>
            </p:nvSpPr>
            <p:spPr bwMode="auto">
              <a:xfrm>
                <a:off x="5394" y="1439"/>
                <a:ext cx="1" cy="795"/>
              </a:xfrm>
              <a:prstGeom prst="rect">
                <a:avLst/>
              </a:prstGeom>
              <a:solidFill>
                <a:srgbClr val="A8A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1" name="Rectangle 1267"/>
              <p:cNvSpPr>
                <a:spLocks noChangeArrowheads="1"/>
              </p:cNvSpPr>
              <p:nvPr/>
            </p:nvSpPr>
            <p:spPr bwMode="auto">
              <a:xfrm>
                <a:off x="5395" y="1439"/>
                <a:ext cx="6" cy="795"/>
              </a:xfrm>
              <a:prstGeom prst="rect">
                <a:avLst/>
              </a:prstGeom>
              <a:solidFill>
                <a:srgbClr val="A5A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2" name="Rectangle 1268"/>
              <p:cNvSpPr>
                <a:spLocks noChangeArrowheads="1"/>
              </p:cNvSpPr>
              <p:nvPr/>
            </p:nvSpPr>
            <p:spPr bwMode="auto">
              <a:xfrm>
                <a:off x="5395" y="1439"/>
                <a:ext cx="3" cy="795"/>
              </a:xfrm>
              <a:prstGeom prst="rect">
                <a:avLst/>
              </a:prstGeom>
              <a:solidFill>
                <a:srgbClr val="A5A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3" name="Rectangle 1269"/>
              <p:cNvSpPr>
                <a:spLocks noChangeArrowheads="1"/>
              </p:cNvSpPr>
              <p:nvPr/>
            </p:nvSpPr>
            <p:spPr bwMode="auto">
              <a:xfrm>
                <a:off x="5398" y="1439"/>
                <a:ext cx="1" cy="795"/>
              </a:xfrm>
              <a:prstGeom prst="rect">
                <a:avLst/>
              </a:prstGeom>
              <a:solidFill>
                <a:srgbClr val="A1A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4" name="Rectangle 1270"/>
              <p:cNvSpPr>
                <a:spLocks noChangeArrowheads="1"/>
              </p:cNvSpPr>
              <p:nvPr/>
            </p:nvSpPr>
            <p:spPr bwMode="auto">
              <a:xfrm>
                <a:off x="5399" y="1439"/>
                <a:ext cx="2" cy="795"/>
              </a:xfrm>
              <a:prstGeom prst="rect">
                <a:avLst/>
              </a:prstGeom>
              <a:solidFill>
                <a:srgbClr val="9E9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5" name="Rectangle 1271"/>
              <p:cNvSpPr>
                <a:spLocks noChangeArrowheads="1"/>
              </p:cNvSpPr>
              <p:nvPr/>
            </p:nvSpPr>
            <p:spPr bwMode="auto">
              <a:xfrm>
                <a:off x="5401" y="1439"/>
                <a:ext cx="6" cy="795"/>
              </a:xfrm>
              <a:prstGeom prst="rect">
                <a:avLst/>
              </a:prstGeom>
              <a:solidFill>
                <a:srgbClr val="9B9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6" name="Rectangle 1272"/>
              <p:cNvSpPr>
                <a:spLocks noChangeArrowheads="1"/>
              </p:cNvSpPr>
              <p:nvPr/>
            </p:nvSpPr>
            <p:spPr bwMode="auto">
              <a:xfrm>
                <a:off x="5401" y="1439"/>
                <a:ext cx="2" cy="795"/>
              </a:xfrm>
              <a:prstGeom prst="rect">
                <a:avLst/>
              </a:prstGeom>
              <a:solidFill>
                <a:srgbClr val="9B9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7" name="Rectangle 1273"/>
              <p:cNvSpPr>
                <a:spLocks noChangeArrowheads="1"/>
              </p:cNvSpPr>
              <p:nvPr/>
            </p:nvSpPr>
            <p:spPr bwMode="auto">
              <a:xfrm>
                <a:off x="5403" y="1439"/>
                <a:ext cx="2" cy="795"/>
              </a:xfrm>
              <a:prstGeom prst="rect">
                <a:avLst/>
              </a:prstGeom>
              <a:solidFill>
                <a:srgbClr val="979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8" name="Rectangle 1274"/>
              <p:cNvSpPr>
                <a:spLocks noChangeArrowheads="1"/>
              </p:cNvSpPr>
              <p:nvPr/>
            </p:nvSpPr>
            <p:spPr bwMode="auto">
              <a:xfrm>
                <a:off x="5405" y="1439"/>
                <a:ext cx="2" cy="795"/>
              </a:xfrm>
              <a:prstGeom prst="rect">
                <a:avLst/>
              </a:prstGeom>
              <a:solidFill>
                <a:srgbClr val="939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9" name="Freeform 1275"/>
              <p:cNvSpPr>
                <a:spLocks/>
              </p:cNvSpPr>
              <p:nvPr/>
            </p:nvSpPr>
            <p:spPr bwMode="auto">
              <a:xfrm>
                <a:off x="5407" y="1439"/>
                <a:ext cx="4" cy="795"/>
              </a:xfrm>
              <a:custGeom>
                <a:avLst/>
                <a:gdLst>
                  <a:gd name="T0" fmla="*/ 0 w 4"/>
                  <a:gd name="T1" fmla="*/ 0 h 795"/>
                  <a:gd name="T2" fmla="*/ 4 w 4"/>
                  <a:gd name="T3" fmla="*/ 0 h 795"/>
                  <a:gd name="T4" fmla="*/ 4 w 4"/>
                  <a:gd name="T5" fmla="*/ 793 h 795"/>
                  <a:gd name="T6" fmla="*/ 0 w 4"/>
                  <a:gd name="T7" fmla="*/ 795 h 795"/>
                  <a:gd name="T8" fmla="*/ 0 w 4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5">
                    <a:moveTo>
                      <a:pt x="0" y="0"/>
                    </a:moveTo>
                    <a:lnTo>
                      <a:pt x="4" y="0"/>
                    </a:lnTo>
                    <a:lnTo>
                      <a:pt x="4" y="793"/>
                    </a:lnTo>
                    <a:lnTo>
                      <a:pt x="0" y="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8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0" name="Rectangle 1276"/>
              <p:cNvSpPr>
                <a:spLocks noChangeArrowheads="1"/>
              </p:cNvSpPr>
              <p:nvPr/>
            </p:nvSpPr>
            <p:spPr bwMode="auto">
              <a:xfrm>
                <a:off x="5407" y="1439"/>
                <a:ext cx="1" cy="795"/>
              </a:xfrm>
              <a:prstGeom prst="rect">
                <a:avLst/>
              </a:prstGeom>
              <a:solidFill>
                <a:srgbClr val="8F8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1" name="Freeform 1277"/>
              <p:cNvSpPr>
                <a:spLocks/>
              </p:cNvSpPr>
              <p:nvPr/>
            </p:nvSpPr>
            <p:spPr bwMode="auto">
              <a:xfrm>
                <a:off x="5408" y="1439"/>
                <a:ext cx="2" cy="795"/>
              </a:xfrm>
              <a:custGeom>
                <a:avLst/>
                <a:gdLst>
                  <a:gd name="T0" fmla="*/ 0 w 2"/>
                  <a:gd name="T1" fmla="*/ 0 h 795"/>
                  <a:gd name="T2" fmla="*/ 2 w 2"/>
                  <a:gd name="T3" fmla="*/ 0 h 795"/>
                  <a:gd name="T4" fmla="*/ 2 w 2"/>
                  <a:gd name="T5" fmla="*/ 793 h 795"/>
                  <a:gd name="T6" fmla="*/ 0 w 2"/>
                  <a:gd name="T7" fmla="*/ 795 h 795"/>
                  <a:gd name="T8" fmla="*/ 0 w 2"/>
                  <a:gd name="T9" fmla="*/ 0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5">
                    <a:moveTo>
                      <a:pt x="0" y="0"/>
                    </a:moveTo>
                    <a:lnTo>
                      <a:pt x="2" y="0"/>
                    </a:lnTo>
                    <a:lnTo>
                      <a:pt x="2" y="793"/>
                    </a:lnTo>
                    <a:lnTo>
                      <a:pt x="0" y="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2" name="Rectangle 1278"/>
              <p:cNvSpPr>
                <a:spLocks noChangeArrowheads="1"/>
              </p:cNvSpPr>
              <p:nvPr/>
            </p:nvSpPr>
            <p:spPr bwMode="auto">
              <a:xfrm>
                <a:off x="5410" y="1439"/>
                <a:ext cx="1" cy="793"/>
              </a:xfrm>
              <a:prstGeom prst="rect">
                <a:avLst/>
              </a:prstGeom>
              <a:solidFill>
                <a:srgbClr val="969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3" name="Freeform 1279"/>
              <p:cNvSpPr>
                <a:spLocks/>
              </p:cNvSpPr>
              <p:nvPr/>
            </p:nvSpPr>
            <p:spPr bwMode="auto">
              <a:xfrm>
                <a:off x="5411" y="1438"/>
                <a:ext cx="5" cy="794"/>
              </a:xfrm>
              <a:custGeom>
                <a:avLst/>
                <a:gdLst>
                  <a:gd name="T0" fmla="*/ 0 w 5"/>
                  <a:gd name="T1" fmla="*/ 1 h 794"/>
                  <a:gd name="T2" fmla="*/ 5 w 5"/>
                  <a:gd name="T3" fmla="*/ 0 h 794"/>
                  <a:gd name="T4" fmla="*/ 5 w 5"/>
                  <a:gd name="T5" fmla="*/ 794 h 794"/>
                  <a:gd name="T6" fmla="*/ 0 w 5"/>
                  <a:gd name="T7" fmla="*/ 794 h 794"/>
                  <a:gd name="T8" fmla="*/ 0 w 5"/>
                  <a:gd name="T9" fmla="*/ 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94">
                    <a:moveTo>
                      <a:pt x="0" y="1"/>
                    </a:moveTo>
                    <a:lnTo>
                      <a:pt x="5" y="0"/>
                    </a:lnTo>
                    <a:lnTo>
                      <a:pt x="5" y="794"/>
                    </a:lnTo>
                    <a:lnTo>
                      <a:pt x="0" y="79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A9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4" name="Rectangle 1280"/>
              <p:cNvSpPr>
                <a:spLocks noChangeArrowheads="1"/>
              </p:cNvSpPr>
              <p:nvPr/>
            </p:nvSpPr>
            <p:spPr bwMode="auto">
              <a:xfrm>
                <a:off x="5411" y="1439"/>
                <a:ext cx="3" cy="793"/>
              </a:xfrm>
              <a:prstGeom prst="rect">
                <a:avLst/>
              </a:prstGeom>
              <a:solidFill>
                <a:srgbClr val="9A9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5" name="Freeform 1281"/>
              <p:cNvSpPr>
                <a:spLocks/>
              </p:cNvSpPr>
              <p:nvPr/>
            </p:nvSpPr>
            <p:spPr bwMode="auto">
              <a:xfrm>
                <a:off x="5414" y="1438"/>
                <a:ext cx="2" cy="794"/>
              </a:xfrm>
              <a:custGeom>
                <a:avLst/>
                <a:gdLst>
                  <a:gd name="T0" fmla="*/ 0 w 2"/>
                  <a:gd name="T1" fmla="*/ 1 h 794"/>
                  <a:gd name="T2" fmla="*/ 2 w 2"/>
                  <a:gd name="T3" fmla="*/ 0 h 794"/>
                  <a:gd name="T4" fmla="*/ 2 w 2"/>
                  <a:gd name="T5" fmla="*/ 794 h 794"/>
                  <a:gd name="T6" fmla="*/ 0 w 2"/>
                  <a:gd name="T7" fmla="*/ 794 h 794"/>
                  <a:gd name="T8" fmla="*/ 0 w 2"/>
                  <a:gd name="T9" fmla="*/ 1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4">
                    <a:moveTo>
                      <a:pt x="0" y="1"/>
                    </a:moveTo>
                    <a:lnTo>
                      <a:pt x="2" y="0"/>
                    </a:lnTo>
                    <a:lnTo>
                      <a:pt x="2" y="794"/>
                    </a:lnTo>
                    <a:lnTo>
                      <a:pt x="0" y="79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E9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6" name="Freeform 1282"/>
              <p:cNvSpPr>
                <a:spLocks/>
              </p:cNvSpPr>
              <p:nvPr/>
            </p:nvSpPr>
            <p:spPr bwMode="auto">
              <a:xfrm>
                <a:off x="5416" y="1438"/>
                <a:ext cx="4" cy="794"/>
              </a:xfrm>
              <a:custGeom>
                <a:avLst/>
                <a:gdLst>
                  <a:gd name="T0" fmla="*/ 0 w 4"/>
                  <a:gd name="T1" fmla="*/ 0 h 794"/>
                  <a:gd name="T2" fmla="*/ 4 w 4"/>
                  <a:gd name="T3" fmla="*/ 0 h 794"/>
                  <a:gd name="T4" fmla="*/ 3 w 4"/>
                  <a:gd name="T5" fmla="*/ 793 h 794"/>
                  <a:gd name="T6" fmla="*/ 0 w 4"/>
                  <a:gd name="T7" fmla="*/ 794 h 794"/>
                  <a:gd name="T8" fmla="*/ 0 w 4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94">
                    <a:moveTo>
                      <a:pt x="0" y="0"/>
                    </a:moveTo>
                    <a:lnTo>
                      <a:pt x="4" y="0"/>
                    </a:lnTo>
                    <a:lnTo>
                      <a:pt x="3" y="793"/>
                    </a:lnTo>
                    <a:lnTo>
                      <a:pt x="0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7" name="Freeform 1283"/>
              <p:cNvSpPr>
                <a:spLocks/>
              </p:cNvSpPr>
              <p:nvPr/>
            </p:nvSpPr>
            <p:spPr bwMode="auto">
              <a:xfrm>
                <a:off x="5416" y="1438"/>
                <a:ext cx="2" cy="794"/>
              </a:xfrm>
              <a:custGeom>
                <a:avLst/>
                <a:gdLst>
                  <a:gd name="T0" fmla="*/ 0 w 2"/>
                  <a:gd name="T1" fmla="*/ 0 h 794"/>
                  <a:gd name="T2" fmla="*/ 2 w 2"/>
                  <a:gd name="T3" fmla="*/ 0 h 794"/>
                  <a:gd name="T4" fmla="*/ 2 w 2"/>
                  <a:gd name="T5" fmla="*/ 793 h 794"/>
                  <a:gd name="T6" fmla="*/ 0 w 2"/>
                  <a:gd name="T7" fmla="*/ 794 h 794"/>
                  <a:gd name="T8" fmla="*/ 0 w 2"/>
                  <a:gd name="T9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4">
                    <a:moveTo>
                      <a:pt x="0" y="0"/>
                    </a:moveTo>
                    <a:lnTo>
                      <a:pt x="2" y="0"/>
                    </a:lnTo>
                    <a:lnTo>
                      <a:pt x="2" y="793"/>
                    </a:lnTo>
                    <a:lnTo>
                      <a:pt x="0" y="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A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8" name="Freeform 1284"/>
              <p:cNvSpPr>
                <a:spLocks/>
              </p:cNvSpPr>
              <p:nvPr/>
            </p:nvSpPr>
            <p:spPr bwMode="auto">
              <a:xfrm>
                <a:off x="5418" y="1438"/>
                <a:ext cx="2" cy="793"/>
              </a:xfrm>
              <a:custGeom>
                <a:avLst/>
                <a:gdLst>
                  <a:gd name="T0" fmla="*/ 0 w 2"/>
                  <a:gd name="T1" fmla="*/ 0 h 793"/>
                  <a:gd name="T2" fmla="*/ 2 w 2"/>
                  <a:gd name="T3" fmla="*/ 0 h 793"/>
                  <a:gd name="T4" fmla="*/ 1 w 2"/>
                  <a:gd name="T5" fmla="*/ 793 h 793"/>
                  <a:gd name="T6" fmla="*/ 0 w 2"/>
                  <a:gd name="T7" fmla="*/ 793 h 793"/>
                  <a:gd name="T8" fmla="*/ 0 w 2"/>
                  <a:gd name="T9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93">
                    <a:moveTo>
                      <a:pt x="0" y="0"/>
                    </a:moveTo>
                    <a:lnTo>
                      <a:pt x="2" y="0"/>
                    </a:lnTo>
                    <a:lnTo>
                      <a:pt x="1" y="793"/>
                    </a:lnTo>
                    <a:lnTo>
                      <a:pt x="0" y="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9" name="Freeform 1285"/>
              <p:cNvSpPr>
                <a:spLocks/>
              </p:cNvSpPr>
              <p:nvPr/>
            </p:nvSpPr>
            <p:spPr bwMode="auto">
              <a:xfrm>
                <a:off x="5419" y="1438"/>
                <a:ext cx="5" cy="793"/>
              </a:xfrm>
              <a:custGeom>
                <a:avLst/>
                <a:gdLst>
                  <a:gd name="T0" fmla="*/ 1 w 5"/>
                  <a:gd name="T1" fmla="*/ 0 h 793"/>
                  <a:gd name="T2" fmla="*/ 5 w 5"/>
                  <a:gd name="T3" fmla="*/ 0 h 793"/>
                  <a:gd name="T4" fmla="*/ 4 w 5"/>
                  <a:gd name="T5" fmla="*/ 792 h 793"/>
                  <a:gd name="T6" fmla="*/ 0 w 5"/>
                  <a:gd name="T7" fmla="*/ 793 h 793"/>
                  <a:gd name="T8" fmla="*/ 1 w 5"/>
                  <a:gd name="T9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93">
                    <a:moveTo>
                      <a:pt x="1" y="0"/>
                    </a:moveTo>
                    <a:lnTo>
                      <a:pt x="5" y="0"/>
                    </a:lnTo>
                    <a:lnTo>
                      <a:pt x="4" y="792"/>
                    </a:lnTo>
                    <a:lnTo>
                      <a:pt x="0" y="79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AA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0" name="Freeform 1286"/>
              <p:cNvSpPr>
                <a:spLocks/>
              </p:cNvSpPr>
              <p:nvPr/>
            </p:nvSpPr>
            <p:spPr bwMode="auto">
              <a:xfrm>
                <a:off x="5423" y="1437"/>
                <a:ext cx="3" cy="793"/>
              </a:xfrm>
              <a:custGeom>
                <a:avLst/>
                <a:gdLst>
                  <a:gd name="T0" fmla="*/ 1 w 3"/>
                  <a:gd name="T1" fmla="*/ 1 h 793"/>
                  <a:gd name="T2" fmla="*/ 3 w 3"/>
                  <a:gd name="T3" fmla="*/ 0 h 793"/>
                  <a:gd name="T4" fmla="*/ 2 w 3"/>
                  <a:gd name="T5" fmla="*/ 792 h 793"/>
                  <a:gd name="T6" fmla="*/ 0 w 3"/>
                  <a:gd name="T7" fmla="*/ 793 h 793"/>
                  <a:gd name="T8" fmla="*/ 1 w 3"/>
                  <a:gd name="T9" fmla="*/ 1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93">
                    <a:moveTo>
                      <a:pt x="1" y="1"/>
                    </a:moveTo>
                    <a:lnTo>
                      <a:pt x="3" y="0"/>
                    </a:lnTo>
                    <a:lnTo>
                      <a:pt x="2" y="792"/>
                    </a:lnTo>
                    <a:lnTo>
                      <a:pt x="0" y="7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A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1" name="Freeform 1287"/>
              <p:cNvSpPr>
                <a:spLocks/>
              </p:cNvSpPr>
              <p:nvPr/>
            </p:nvSpPr>
            <p:spPr bwMode="auto">
              <a:xfrm>
                <a:off x="5425" y="1436"/>
                <a:ext cx="3" cy="793"/>
              </a:xfrm>
              <a:custGeom>
                <a:avLst/>
                <a:gdLst>
                  <a:gd name="T0" fmla="*/ 1 w 3"/>
                  <a:gd name="T1" fmla="*/ 1 h 793"/>
                  <a:gd name="T2" fmla="*/ 3 w 3"/>
                  <a:gd name="T3" fmla="*/ 0 h 793"/>
                  <a:gd name="T4" fmla="*/ 2 w 3"/>
                  <a:gd name="T5" fmla="*/ 791 h 793"/>
                  <a:gd name="T6" fmla="*/ 0 w 3"/>
                  <a:gd name="T7" fmla="*/ 793 h 793"/>
                  <a:gd name="T8" fmla="*/ 1 w 3"/>
                  <a:gd name="T9" fmla="*/ 1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93">
                    <a:moveTo>
                      <a:pt x="1" y="1"/>
                    </a:moveTo>
                    <a:lnTo>
                      <a:pt x="3" y="0"/>
                    </a:lnTo>
                    <a:lnTo>
                      <a:pt x="2" y="791"/>
                    </a:lnTo>
                    <a:lnTo>
                      <a:pt x="0" y="7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3B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2" name="Freeform 1288"/>
              <p:cNvSpPr>
                <a:spLocks/>
              </p:cNvSpPr>
              <p:nvPr/>
            </p:nvSpPr>
            <p:spPr bwMode="auto">
              <a:xfrm>
                <a:off x="5374" y="1432"/>
                <a:ext cx="54" cy="7"/>
              </a:xfrm>
              <a:custGeom>
                <a:avLst/>
                <a:gdLst>
                  <a:gd name="T0" fmla="*/ 27 w 54"/>
                  <a:gd name="T1" fmla="*/ 0 h 7"/>
                  <a:gd name="T2" fmla="*/ 21 w 54"/>
                  <a:gd name="T3" fmla="*/ 0 h 7"/>
                  <a:gd name="T4" fmla="*/ 17 w 54"/>
                  <a:gd name="T5" fmla="*/ 0 h 7"/>
                  <a:gd name="T6" fmla="*/ 12 w 54"/>
                  <a:gd name="T7" fmla="*/ 1 h 7"/>
                  <a:gd name="T8" fmla="*/ 8 w 54"/>
                  <a:gd name="T9" fmla="*/ 1 h 7"/>
                  <a:gd name="T10" fmla="*/ 5 w 54"/>
                  <a:gd name="T11" fmla="*/ 1 h 7"/>
                  <a:gd name="T12" fmla="*/ 2 w 54"/>
                  <a:gd name="T13" fmla="*/ 3 h 7"/>
                  <a:gd name="T14" fmla="*/ 1 w 54"/>
                  <a:gd name="T15" fmla="*/ 3 h 7"/>
                  <a:gd name="T16" fmla="*/ 0 w 54"/>
                  <a:gd name="T17" fmla="*/ 4 h 7"/>
                  <a:gd name="T18" fmla="*/ 0 w 54"/>
                  <a:gd name="T19" fmla="*/ 5 h 7"/>
                  <a:gd name="T20" fmla="*/ 2 w 54"/>
                  <a:gd name="T21" fmla="*/ 5 h 7"/>
                  <a:gd name="T22" fmla="*/ 5 w 54"/>
                  <a:gd name="T23" fmla="*/ 6 h 7"/>
                  <a:gd name="T24" fmla="*/ 8 w 54"/>
                  <a:gd name="T25" fmla="*/ 6 h 7"/>
                  <a:gd name="T26" fmla="*/ 12 w 54"/>
                  <a:gd name="T27" fmla="*/ 6 h 7"/>
                  <a:gd name="T28" fmla="*/ 17 w 54"/>
                  <a:gd name="T29" fmla="*/ 7 h 7"/>
                  <a:gd name="T30" fmla="*/ 21 w 54"/>
                  <a:gd name="T31" fmla="*/ 7 h 7"/>
                  <a:gd name="T32" fmla="*/ 27 w 54"/>
                  <a:gd name="T33" fmla="*/ 7 h 7"/>
                  <a:gd name="T34" fmla="*/ 33 w 54"/>
                  <a:gd name="T35" fmla="*/ 7 h 7"/>
                  <a:gd name="T36" fmla="*/ 37 w 54"/>
                  <a:gd name="T37" fmla="*/ 7 h 7"/>
                  <a:gd name="T38" fmla="*/ 42 w 54"/>
                  <a:gd name="T39" fmla="*/ 6 h 7"/>
                  <a:gd name="T40" fmla="*/ 46 w 54"/>
                  <a:gd name="T41" fmla="*/ 6 h 7"/>
                  <a:gd name="T42" fmla="*/ 50 w 54"/>
                  <a:gd name="T43" fmla="*/ 6 h 7"/>
                  <a:gd name="T44" fmla="*/ 52 w 54"/>
                  <a:gd name="T45" fmla="*/ 5 h 7"/>
                  <a:gd name="T46" fmla="*/ 54 w 54"/>
                  <a:gd name="T47" fmla="*/ 5 h 7"/>
                  <a:gd name="T48" fmla="*/ 54 w 54"/>
                  <a:gd name="T49" fmla="*/ 4 h 7"/>
                  <a:gd name="T50" fmla="*/ 53 w 54"/>
                  <a:gd name="T51" fmla="*/ 3 h 7"/>
                  <a:gd name="T52" fmla="*/ 52 w 54"/>
                  <a:gd name="T53" fmla="*/ 3 h 7"/>
                  <a:gd name="T54" fmla="*/ 50 w 54"/>
                  <a:gd name="T55" fmla="*/ 1 h 7"/>
                  <a:gd name="T56" fmla="*/ 46 w 54"/>
                  <a:gd name="T57" fmla="*/ 1 h 7"/>
                  <a:gd name="T58" fmla="*/ 42 w 54"/>
                  <a:gd name="T59" fmla="*/ 1 h 7"/>
                  <a:gd name="T60" fmla="*/ 37 w 54"/>
                  <a:gd name="T61" fmla="*/ 0 h 7"/>
                  <a:gd name="T62" fmla="*/ 33 w 54"/>
                  <a:gd name="T63" fmla="*/ 0 h 7"/>
                  <a:gd name="T64" fmla="*/ 27 w 54"/>
                  <a:gd name="T6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7">
                    <a:moveTo>
                      <a:pt x="27" y="0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7" y="7"/>
                    </a:lnTo>
                    <a:lnTo>
                      <a:pt x="21" y="7"/>
                    </a:lnTo>
                    <a:lnTo>
                      <a:pt x="27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42" y="6"/>
                    </a:lnTo>
                    <a:lnTo>
                      <a:pt x="46" y="6"/>
                    </a:lnTo>
                    <a:lnTo>
                      <a:pt x="50" y="6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3"/>
                    </a:lnTo>
                    <a:lnTo>
                      <a:pt x="50" y="1"/>
                    </a:lnTo>
                    <a:lnTo>
                      <a:pt x="46" y="1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429" name="Group 1358"/>
            <p:cNvGrpSpPr>
              <a:grpSpLocks/>
            </p:cNvGrpSpPr>
            <p:nvPr/>
          </p:nvGrpSpPr>
          <p:grpSpPr bwMode="auto">
            <a:xfrm>
              <a:off x="5239" y="1350"/>
              <a:ext cx="404" cy="140"/>
              <a:chOff x="5239" y="1350"/>
              <a:chExt cx="404" cy="140"/>
            </a:xfrm>
          </p:grpSpPr>
          <p:grpSp>
            <p:nvGrpSpPr>
              <p:cNvPr id="40460" name="Group 1292"/>
              <p:cNvGrpSpPr>
                <a:grpSpLocks/>
              </p:cNvGrpSpPr>
              <p:nvPr/>
            </p:nvGrpSpPr>
            <p:grpSpPr bwMode="auto">
              <a:xfrm>
                <a:off x="5239" y="1350"/>
                <a:ext cx="404" cy="140"/>
                <a:chOff x="5239" y="1350"/>
                <a:chExt cx="404" cy="140"/>
              </a:xfrm>
            </p:grpSpPr>
            <p:sp>
              <p:nvSpPr>
                <p:cNvPr id="40526" name="Freeform 1290"/>
                <p:cNvSpPr>
                  <a:spLocks/>
                </p:cNvSpPr>
                <p:nvPr/>
              </p:nvSpPr>
              <p:spPr bwMode="auto">
                <a:xfrm>
                  <a:off x="5612" y="1350"/>
                  <a:ext cx="31" cy="140"/>
                </a:xfrm>
                <a:custGeom>
                  <a:avLst/>
                  <a:gdLst>
                    <a:gd name="T0" fmla="*/ 0 w 31"/>
                    <a:gd name="T1" fmla="*/ 140 h 140"/>
                    <a:gd name="T2" fmla="*/ 0 w 31"/>
                    <a:gd name="T3" fmla="*/ 31 h 140"/>
                    <a:gd name="T4" fmla="*/ 31 w 31"/>
                    <a:gd name="T5" fmla="*/ 0 h 140"/>
                    <a:gd name="T6" fmla="*/ 31 w 31"/>
                    <a:gd name="T7" fmla="*/ 108 h 140"/>
                    <a:gd name="T8" fmla="*/ 0 w 31"/>
                    <a:gd name="T9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40">
                      <a:moveTo>
                        <a:pt x="0" y="140"/>
                      </a:moveTo>
                      <a:lnTo>
                        <a:pt x="0" y="31"/>
                      </a:lnTo>
                      <a:lnTo>
                        <a:pt x="31" y="0"/>
                      </a:lnTo>
                      <a:lnTo>
                        <a:pt x="31" y="108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008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27" name="Freeform 1291"/>
                <p:cNvSpPr>
                  <a:spLocks/>
                </p:cNvSpPr>
                <p:nvPr/>
              </p:nvSpPr>
              <p:spPr bwMode="auto">
                <a:xfrm>
                  <a:off x="5239" y="1350"/>
                  <a:ext cx="404" cy="31"/>
                </a:xfrm>
                <a:custGeom>
                  <a:avLst/>
                  <a:gdLst>
                    <a:gd name="T0" fmla="*/ 373 w 404"/>
                    <a:gd name="T1" fmla="*/ 31 h 31"/>
                    <a:gd name="T2" fmla="*/ 0 w 404"/>
                    <a:gd name="T3" fmla="*/ 31 h 31"/>
                    <a:gd name="T4" fmla="*/ 32 w 404"/>
                    <a:gd name="T5" fmla="*/ 0 h 31"/>
                    <a:gd name="T6" fmla="*/ 404 w 404"/>
                    <a:gd name="T7" fmla="*/ 0 h 31"/>
                    <a:gd name="T8" fmla="*/ 373 w 404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4" h="31">
                      <a:moveTo>
                        <a:pt x="373" y="31"/>
                      </a:moveTo>
                      <a:lnTo>
                        <a:pt x="0" y="31"/>
                      </a:lnTo>
                      <a:lnTo>
                        <a:pt x="32" y="0"/>
                      </a:lnTo>
                      <a:lnTo>
                        <a:pt x="404" y="0"/>
                      </a:lnTo>
                      <a:lnTo>
                        <a:pt x="373" y="31"/>
                      </a:lnTo>
                      <a:close/>
                    </a:path>
                  </a:pathLst>
                </a:custGeom>
                <a:solidFill>
                  <a:srgbClr val="005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461" name="Group 1357"/>
              <p:cNvGrpSpPr>
                <a:grpSpLocks/>
              </p:cNvGrpSpPr>
              <p:nvPr/>
            </p:nvGrpSpPr>
            <p:grpSpPr bwMode="auto">
              <a:xfrm>
                <a:off x="5239" y="1381"/>
                <a:ext cx="373" cy="109"/>
                <a:chOff x="5239" y="1381"/>
                <a:chExt cx="373" cy="109"/>
              </a:xfrm>
            </p:grpSpPr>
            <p:sp>
              <p:nvSpPr>
                <p:cNvPr id="40462" name="Rectangle 1293"/>
                <p:cNvSpPr>
                  <a:spLocks noChangeArrowheads="1"/>
                </p:cNvSpPr>
                <p:nvPr/>
              </p:nvSpPr>
              <p:spPr bwMode="auto">
                <a:xfrm>
                  <a:off x="5239" y="1381"/>
                  <a:ext cx="373" cy="1"/>
                </a:xfrm>
                <a:prstGeom prst="rect">
                  <a:avLst/>
                </a:prstGeom>
                <a:solidFill>
                  <a:srgbClr val="00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3" name="Rectangle 1294"/>
                <p:cNvSpPr>
                  <a:spLocks noChangeArrowheads="1"/>
                </p:cNvSpPr>
                <p:nvPr/>
              </p:nvSpPr>
              <p:spPr bwMode="auto">
                <a:xfrm>
                  <a:off x="5239" y="1382"/>
                  <a:ext cx="373" cy="3"/>
                </a:xfrm>
                <a:prstGeom prst="rect">
                  <a:avLst/>
                </a:prstGeom>
                <a:solidFill>
                  <a:srgbClr val="004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4" name="Rectangle 1295"/>
                <p:cNvSpPr>
                  <a:spLocks noChangeArrowheads="1"/>
                </p:cNvSpPr>
                <p:nvPr/>
              </p:nvSpPr>
              <p:spPr bwMode="auto">
                <a:xfrm>
                  <a:off x="5239" y="1385"/>
                  <a:ext cx="373" cy="1"/>
                </a:xfrm>
                <a:prstGeom prst="rect">
                  <a:avLst/>
                </a:prstGeom>
                <a:solidFill>
                  <a:srgbClr val="004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5" name="Rectangle 1296"/>
                <p:cNvSpPr>
                  <a:spLocks noChangeArrowheads="1"/>
                </p:cNvSpPr>
                <p:nvPr/>
              </p:nvSpPr>
              <p:spPr bwMode="auto">
                <a:xfrm>
                  <a:off x="5239" y="1386"/>
                  <a:ext cx="373" cy="2"/>
                </a:xfrm>
                <a:prstGeom prst="rect">
                  <a:avLst/>
                </a:prstGeom>
                <a:solidFill>
                  <a:srgbClr val="004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6" name="Rectangle 1297"/>
                <p:cNvSpPr>
                  <a:spLocks noChangeArrowheads="1"/>
                </p:cNvSpPr>
                <p:nvPr/>
              </p:nvSpPr>
              <p:spPr bwMode="auto">
                <a:xfrm>
                  <a:off x="5239" y="1388"/>
                  <a:ext cx="373" cy="1"/>
                </a:xfrm>
                <a:prstGeom prst="rect">
                  <a:avLst/>
                </a:prstGeom>
                <a:solidFill>
                  <a:srgbClr val="004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7" name="Rectangle 1298"/>
                <p:cNvSpPr>
                  <a:spLocks noChangeArrowheads="1"/>
                </p:cNvSpPr>
                <p:nvPr/>
              </p:nvSpPr>
              <p:spPr bwMode="auto">
                <a:xfrm>
                  <a:off x="5239" y="1389"/>
                  <a:ext cx="373" cy="2"/>
                </a:xfrm>
                <a:prstGeom prst="rect">
                  <a:avLst/>
                </a:prstGeom>
                <a:solidFill>
                  <a:srgbClr val="004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8" name="Rectangle 1299"/>
                <p:cNvSpPr>
                  <a:spLocks noChangeArrowheads="1"/>
                </p:cNvSpPr>
                <p:nvPr/>
              </p:nvSpPr>
              <p:spPr bwMode="auto">
                <a:xfrm>
                  <a:off x="5239" y="1391"/>
                  <a:ext cx="373" cy="2"/>
                </a:xfrm>
                <a:prstGeom prst="rect">
                  <a:avLst/>
                </a:prstGeom>
                <a:solidFill>
                  <a:srgbClr val="005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69" name="Rectangle 1300"/>
                <p:cNvSpPr>
                  <a:spLocks noChangeArrowheads="1"/>
                </p:cNvSpPr>
                <p:nvPr/>
              </p:nvSpPr>
              <p:spPr bwMode="auto">
                <a:xfrm>
                  <a:off x="5239" y="1393"/>
                  <a:ext cx="373" cy="2"/>
                </a:xfrm>
                <a:prstGeom prst="rect">
                  <a:avLst/>
                </a:prstGeom>
                <a:solidFill>
                  <a:srgbClr val="005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0" name="Rectangle 1301"/>
                <p:cNvSpPr>
                  <a:spLocks noChangeArrowheads="1"/>
                </p:cNvSpPr>
                <p:nvPr/>
              </p:nvSpPr>
              <p:spPr bwMode="auto">
                <a:xfrm>
                  <a:off x="5239" y="1395"/>
                  <a:ext cx="373" cy="1"/>
                </a:xfrm>
                <a:prstGeom prst="rect">
                  <a:avLst/>
                </a:prstGeom>
                <a:solidFill>
                  <a:srgbClr val="005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1" name="Rectangle 1302"/>
                <p:cNvSpPr>
                  <a:spLocks noChangeArrowheads="1"/>
                </p:cNvSpPr>
                <p:nvPr/>
              </p:nvSpPr>
              <p:spPr bwMode="auto">
                <a:xfrm>
                  <a:off x="5239" y="1396"/>
                  <a:ext cx="373" cy="2"/>
                </a:xfrm>
                <a:prstGeom prst="rect">
                  <a:avLst/>
                </a:prstGeom>
                <a:solidFill>
                  <a:srgbClr val="005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2" name="Rectangle 1303"/>
                <p:cNvSpPr>
                  <a:spLocks noChangeArrowheads="1"/>
                </p:cNvSpPr>
                <p:nvPr/>
              </p:nvSpPr>
              <p:spPr bwMode="auto">
                <a:xfrm>
                  <a:off x="5239" y="1398"/>
                  <a:ext cx="373" cy="1"/>
                </a:xfrm>
                <a:prstGeom prst="rect">
                  <a:avLst/>
                </a:prstGeom>
                <a:solidFill>
                  <a:srgbClr val="005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3" name="Rectangle 1304"/>
                <p:cNvSpPr>
                  <a:spLocks noChangeArrowheads="1"/>
                </p:cNvSpPr>
                <p:nvPr/>
              </p:nvSpPr>
              <p:spPr bwMode="auto">
                <a:xfrm>
                  <a:off x="5239" y="1399"/>
                  <a:ext cx="373" cy="3"/>
                </a:xfrm>
                <a:prstGeom prst="rect">
                  <a:avLst/>
                </a:prstGeom>
                <a:solidFill>
                  <a:srgbClr val="006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4" name="Rectangle 1305"/>
                <p:cNvSpPr>
                  <a:spLocks noChangeArrowheads="1"/>
                </p:cNvSpPr>
                <p:nvPr/>
              </p:nvSpPr>
              <p:spPr bwMode="auto">
                <a:xfrm>
                  <a:off x="5239" y="1402"/>
                  <a:ext cx="373" cy="1"/>
                </a:xfrm>
                <a:prstGeom prst="rect">
                  <a:avLst/>
                </a:prstGeom>
                <a:solidFill>
                  <a:srgbClr val="006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5" name="Rectangle 1306"/>
                <p:cNvSpPr>
                  <a:spLocks noChangeArrowheads="1"/>
                </p:cNvSpPr>
                <p:nvPr/>
              </p:nvSpPr>
              <p:spPr bwMode="auto">
                <a:xfrm>
                  <a:off x="5239" y="1403"/>
                  <a:ext cx="373" cy="2"/>
                </a:xfrm>
                <a:prstGeom prst="rect">
                  <a:avLst/>
                </a:prstGeom>
                <a:solidFill>
                  <a:srgbClr val="006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6" name="Rectangle 1307"/>
                <p:cNvSpPr>
                  <a:spLocks noChangeArrowheads="1"/>
                </p:cNvSpPr>
                <p:nvPr/>
              </p:nvSpPr>
              <p:spPr bwMode="auto">
                <a:xfrm>
                  <a:off x="5239" y="1405"/>
                  <a:ext cx="373" cy="1"/>
                </a:xfrm>
                <a:prstGeom prst="rect">
                  <a:avLst/>
                </a:prstGeom>
                <a:solidFill>
                  <a:srgbClr val="007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7" name="Rectangle 1308"/>
                <p:cNvSpPr>
                  <a:spLocks noChangeArrowheads="1"/>
                </p:cNvSpPr>
                <p:nvPr/>
              </p:nvSpPr>
              <p:spPr bwMode="auto">
                <a:xfrm>
                  <a:off x="5239" y="1406"/>
                  <a:ext cx="373" cy="2"/>
                </a:xfrm>
                <a:prstGeom prst="rect">
                  <a:avLst/>
                </a:prstGeom>
                <a:solidFill>
                  <a:srgbClr val="007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8" name="Rectangle 1309"/>
                <p:cNvSpPr>
                  <a:spLocks noChangeArrowheads="1"/>
                </p:cNvSpPr>
                <p:nvPr/>
              </p:nvSpPr>
              <p:spPr bwMode="auto">
                <a:xfrm>
                  <a:off x="5239" y="1408"/>
                  <a:ext cx="373" cy="2"/>
                </a:xfrm>
                <a:prstGeom prst="rect">
                  <a:avLst/>
                </a:prstGeom>
                <a:solidFill>
                  <a:srgbClr val="00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79" name="Rectangle 1310"/>
                <p:cNvSpPr>
                  <a:spLocks noChangeArrowheads="1"/>
                </p:cNvSpPr>
                <p:nvPr/>
              </p:nvSpPr>
              <p:spPr bwMode="auto">
                <a:xfrm>
                  <a:off x="5239" y="1410"/>
                  <a:ext cx="373" cy="2"/>
                </a:xfrm>
                <a:prstGeom prst="rect">
                  <a:avLst/>
                </a:prstGeom>
                <a:solidFill>
                  <a:srgbClr val="007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0" name="Rectangle 1311"/>
                <p:cNvSpPr>
                  <a:spLocks noChangeArrowheads="1"/>
                </p:cNvSpPr>
                <p:nvPr/>
              </p:nvSpPr>
              <p:spPr bwMode="auto">
                <a:xfrm>
                  <a:off x="5239" y="1412"/>
                  <a:ext cx="373" cy="1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1" name="Rectangle 1312"/>
                <p:cNvSpPr>
                  <a:spLocks noChangeArrowheads="1"/>
                </p:cNvSpPr>
                <p:nvPr/>
              </p:nvSpPr>
              <p:spPr bwMode="auto">
                <a:xfrm>
                  <a:off x="5239" y="1413"/>
                  <a:ext cx="373" cy="2"/>
                </a:xfrm>
                <a:prstGeom prst="rect">
                  <a:avLst/>
                </a:prstGeom>
                <a:solidFill>
                  <a:srgbClr val="008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2" name="Rectangle 1313"/>
                <p:cNvSpPr>
                  <a:spLocks noChangeArrowheads="1"/>
                </p:cNvSpPr>
                <p:nvPr/>
              </p:nvSpPr>
              <p:spPr bwMode="auto">
                <a:xfrm>
                  <a:off x="5239" y="1415"/>
                  <a:ext cx="373" cy="1"/>
                </a:xfrm>
                <a:prstGeom prst="rect">
                  <a:avLst/>
                </a:prstGeom>
                <a:solidFill>
                  <a:srgbClr val="008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3" name="Rectangle 1314"/>
                <p:cNvSpPr>
                  <a:spLocks noChangeArrowheads="1"/>
                </p:cNvSpPr>
                <p:nvPr/>
              </p:nvSpPr>
              <p:spPr bwMode="auto">
                <a:xfrm>
                  <a:off x="5239" y="1416"/>
                  <a:ext cx="373" cy="3"/>
                </a:xfrm>
                <a:prstGeom prst="rect">
                  <a:avLst/>
                </a:prstGeom>
                <a:solidFill>
                  <a:srgbClr val="008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4" name="Rectangle 1315"/>
                <p:cNvSpPr>
                  <a:spLocks noChangeArrowheads="1"/>
                </p:cNvSpPr>
                <p:nvPr/>
              </p:nvSpPr>
              <p:spPr bwMode="auto">
                <a:xfrm>
                  <a:off x="5239" y="1419"/>
                  <a:ext cx="373" cy="1"/>
                </a:xfrm>
                <a:prstGeom prst="rect">
                  <a:avLst/>
                </a:pr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5" name="Rectangle 1316"/>
                <p:cNvSpPr>
                  <a:spLocks noChangeArrowheads="1"/>
                </p:cNvSpPr>
                <p:nvPr/>
              </p:nvSpPr>
              <p:spPr bwMode="auto">
                <a:xfrm>
                  <a:off x="5239" y="1420"/>
                  <a:ext cx="373" cy="2"/>
                </a:xfrm>
                <a:prstGeom prst="rect">
                  <a:avLst/>
                </a:prstGeom>
                <a:solidFill>
                  <a:srgbClr val="00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6" name="Rectangle 1317"/>
                <p:cNvSpPr>
                  <a:spLocks noChangeArrowheads="1"/>
                </p:cNvSpPr>
                <p:nvPr/>
              </p:nvSpPr>
              <p:spPr bwMode="auto">
                <a:xfrm>
                  <a:off x="5239" y="1422"/>
                  <a:ext cx="373" cy="1"/>
                </a:xfrm>
                <a:prstGeom prst="rect">
                  <a:avLst/>
                </a:prstGeom>
                <a:solidFill>
                  <a:srgbClr val="009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7" name="Rectangle 1318"/>
                <p:cNvSpPr>
                  <a:spLocks noChangeArrowheads="1"/>
                </p:cNvSpPr>
                <p:nvPr/>
              </p:nvSpPr>
              <p:spPr bwMode="auto">
                <a:xfrm>
                  <a:off x="5239" y="1423"/>
                  <a:ext cx="373" cy="2"/>
                </a:xfrm>
                <a:prstGeom prst="rect">
                  <a:avLst/>
                </a:prstGeom>
                <a:solidFill>
                  <a:srgbClr val="009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8" name="Rectangle 1319"/>
                <p:cNvSpPr>
                  <a:spLocks noChangeArrowheads="1"/>
                </p:cNvSpPr>
                <p:nvPr/>
              </p:nvSpPr>
              <p:spPr bwMode="auto">
                <a:xfrm>
                  <a:off x="5239" y="1425"/>
                  <a:ext cx="373" cy="2"/>
                </a:xfrm>
                <a:prstGeom prst="rect">
                  <a:avLst/>
                </a:prstGeom>
                <a:solidFill>
                  <a:srgbClr val="009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89" name="Rectangle 1320"/>
                <p:cNvSpPr>
                  <a:spLocks noChangeArrowheads="1"/>
                </p:cNvSpPr>
                <p:nvPr/>
              </p:nvSpPr>
              <p:spPr bwMode="auto">
                <a:xfrm>
                  <a:off x="5239" y="1427"/>
                  <a:ext cx="373" cy="2"/>
                </a:xfrm>
                <a:prstGeom prst="rect">
                  <a:avLst/>
                </a:prstGeom>
                <a:solidFill>
                  <a:srgbClr val="009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0" name="Rectangle 1321"/>
                <p:cNvSpPr>
                  <a:spLocks noChangeArrowheads="1"/>
                </p:cNvSpPr>
                <p:nvPr/>
              </p:nvSpPr>
              <p:spPr bwMode="auto">
                <a:xfrm>
                  <a:off x="5239" y="1429"/>
                  <a:ext cx="373" cy="1"/>
                </a:xfrm>
                <a:prstGeom prst="rect">
                  <a:avLst/>
                </a:prstGeom>
                <a:solidFill>
                  <a:srgbClr val="00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1" name="Rectangle 1322"/>
                <p:cNvSpPr>
                  <a:spLocks noChangeArrowheads="1"/>
                </p:cNvSpPr>
                <p:nvPr/>
              </p:nvSpPr>
              <p:spPr bwMode="auto">
                <a:xfrm>
                  <a:off x="5239" y="1430"/>
                  <a:ext cx="373" cy="2"/>
                </a:xfrm>
                <a:prstGeom prst="rect">
                  <a:avLst/>
                </a:prstGeom>
                <a:solidFill>
                  <a:srgbClr val="009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2" name="Rectangle 1323"/>
                <p:cNvSpPr>
                  <a:spLocks noChangeArrowheads="1"/>
                </p:cNvSpPr>
                <p:nvPr/>
              </p:nvSpPr>
              <p:spPr bwMode="auto">
                <a:xfrm>
                  <a:off x="5239" y="1432"/>
                  <a:ext cx="373" cy="1"/>
                </a:xfrm>
                <a:prstGeom prst="rect">
                  <a:avLst/>
                </a:prstGeom>
                <a:solidFill>
                  <a:srgbClr val="00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3" name="Rectangle 1324"/>
                <p:cNvSpPr>
                  <a:spLocks noChangeArrowheads="1"/>
                </p:cNvSpPr>
                <p:nvPr/>
              </p:nvSpPr>
              <p:spPr bwMode="auto">
                <a:xfrm>
                  <a:off x="5239" y="1433"/>
                  <a:ext cx="373" cy="3"/>
                </a:xfrm>
                <a:prstGeom prst="rect">
                  <a:avLst/>
                </a:prstGeom>
                <a:solidFill>
                  <a:srgbClr val="00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4" name="Rectangle 1325"/>
                <p:cNvSpPr>
                  <a:spLocks noChangeArrowheads="1"/>
                </p:cNvSpPr>
                <p:nvPr/>
              </p:nvSpPr>
              <p:spPr bwMode="auto">
                <a:xfrm>
                  <a:off x="5239" y="1436"/>
                  <a:ext cx="373" cy="1"/>
                </a:xfrm>
                <a:prstGeom prst="rect">
                  <a:avLst/>
                </a:prstGeom>
                <a:solidFill>
                  <a:srgbClr val="00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5" name="Rectangle 1326"/>
                <p:cNvSpPr>
                  <a:spLocks noChangeArrowheads="1"/>
                </p:cNvSpPr>
                <p:nvPr/>
              </p:nvSpPr>
              <p:spPr bwMode="auto">
                <a:xfrm>
                  <a:off x="5239" y="1437"/>
                  <a:ext cx="373" cy="2"/>
                </a:xfrm>
                <a:prstGeom prst="rect">
                  <a:avLst/>
                </a:prstGeom>
                <a:solidFill>
                  <a:srgbClr val="00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6" name="Rectangle 1327"/>
                <p:cNvSpPr>
                  <a:spLocks noChangeArrowheads="1"/>
                </p:cNvSpPr>
                <p:nvPr/>
              </p:nvSpPr>
              <p:spPr bwMode="auto">
                <a:xfrm>
                  <a:off x="5239" y="1439"/>
                  <a:ext cx="373" cy="1"/>
                </a:xfrm>
                <a:prstGeom prst="rect">
                  <a:avLst/>
                </a:prstGeom>
                <a:solidFill>
                  <a:srgbClr val="009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7" name="Rectangle 1328"/>
                <p:cNvSpPr>
                  <a:spLocks noChangeArrowheads="1"/>
                </p:cNvSpPr>
                <p:nvPr/>
              </p:nvSpPr>
              <p:spPr bwMode="auto">
                <a:xfrm>
                  <a:off x="5239" y="1440"/>
                  <a:ext cx="373" cy="2"/>
                </a:xfrm>
                <a:prstGeom prst="rect">
                  <a:avLst/>
                </a:prstGeom>
                <a:solidFill>
                  <a:srgbClr val="00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8" name="Rectangle 1329"/>
                <p:cNvSpPr>
                  <a:spLocks noChangeArrowheads="1"/>
                </p:cNvSpPr>
                <p:nvPr/>
              </p:nvSpPr>
              <p:spPr bwMode="auto">
                <a:xfrm>
                  <a:off x="5239" y="1442"/>
                  <a:ext cx="373" cy="2"/>
                </a:xfrm>
                <a:prstGeom prst="rect">
                  <a:avLst/>
                </a:prstGeom>
                <a:solidFill>
                  <a:srgbClr val="009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99" name="Rectangle 1330"/>
                <p:cNvSpPr>
                  <a:spLocks noChangeArrowheads="1"/>
                </p:cNvSpPr>
                <p:nvPr/>
              </p:nvSpPr>
              <p:spPr bwMode="auto">
                <a:xfrm>
                  <a:off x="5239" y="1444"/>
                  <a:ext cx="373" cy="2"/>
                </a:xfrm>
                <a:prstGeom prst="rect">
                  <a:avLst/>
                </a:prstGeom>
                <a:solidFill>
                  <a:srgbClr val="009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0" name="Rectangle 1331"/>
                <p:cNvSpPr>
                  <a:spLocks noChangeArrowheads="1"/>
                </p:cNvSpPr>
                <p:nvPr/>
              </p:nvSpPr>
              <p:spPr bwMode="auto">
                <a:xfrm>
                  <a:off x="5239" y="1446"/>
                  <a:ext cx="373" cy="1"/>
                </a:xfrm>
                <a:prstGeom prst="rect">
                  <a:avLst/>
                </a:prstGeom>
                <a:solidFill>
                  <a:srgbClr val="00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1" name="Rectangle 1332"/>
                <p:cNvSpPr>
                  <a:spLocks noChangeArrowheads="1"/>
                </p:cNvSpPr>
                <p:nvPr/>
              </p:nvSpPr>
              <p:spPr bwMode="auto">
                <a:xfrm>
                  <a:off x="5239" y="1447"/>
                  <a:ext cx="373" cy="2"/>
                </a:xfrm>
                <a:prstGeom prst="rect">
                  <a:avLst/>
                </a:prstGeom>
                <a:solidFill>
                  <a:srgbClr val="009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2" name="Rectangle 1333"/>
                <p:cNvSpPr>
                  <a:spLocks noChangeArrowheads="1"/>
                </p:cNvSpPr>
                <p:nvPr/>
              </p:nvSpPr>
              <p:spPr bwMode="auto">
                <a:xfrm>
                  <a:off x="5239" y="1449"/>
                  <a:ext cx="373" cy="1"/>
                </a:xfrm>
                <a:prstGeom prst="rect">
                  <a:avLst/>
                </a:prstGeom>
                <a:solidFill>
                  <a:srgbClr val="008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3" name="Rectangle 1334"/>
                <p:cNvSpPr>
                  <a:spLocks noChangeArrowheads="1"/>
                </p:cNvSpPr>
                <p:nvPr/>
              </p:nvSpPr>
              <p:spPr bwMode="auto">
                <a:xfrm>
                  <a:off x="5239" y="1450"/>
                  <a:ext cx="373" cy="3"/>
                </a:xfrm>
                <a:prstGeom prst="rect">
                  <a:avLst/>
                </a:prstGeom>
                <a:solidFill>
                  <a:srgbClr val="008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4" name="Rectangle 1335"/>
                <p:cNvSpPr>
                  <a:spLocks noChangeArrowheads="1"/>
                </p:cNvSpPr>
                <p:nvPr/>
              </p:nvSpPr>
              <p:spPr bwMode="auto">
                <a:xfrm>
                  <a:off x="5239" y="1453"/>
                  <a:ext cx="373" cy="1"/>
                </a:xfrm>
                <a:prstGeom prst="rect">
                  <a:avLst/>
                </a:prstGeom>
                <a:solidFill>
                  <a:srgbClr val="00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5" name="Rectangle 1336"/>
                <p:cNvSpPr>
                  <a:spLocks noChangeArrowheads="1"/>
                </p:cNvSpPr>
                <p:nvPr/>
              </p:nvSpPr>
              <p:spPr bwMode="auto">
                <a:xfrm>
                  <a:off x="5239" y="1454"/>
                  <a:ext cx="373" cy="2"/>
                </a:xfrm>
                <a:prstGeom prst="rect">
                  <a:avLst/>
                </a:prstGeom>
                <a:solidFill>
                  <a:srgbClr val="00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6" name="Rectangle 1337"/>
                <p:cNvSpPr>
                  <a:spLocks noChangeArrowheads="1"/>
                </p:cNvSpPr>
                <p:nvPr/>
              </p:nvSpPr>
              <p:spPr bwMode="auto">
                <a:xfrm>
                  <a:off x="5239" y="1456"/>
                  <a:ext cx="373" cy="1"/>
                </a:xfrm>
                <a:prstGeom prst="rect">
                  <a:avLst/>
                </a:prstGeom>
                <a:solidFill>
                  <a:srgbClr val="008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7" name="Rectangle 1338"/>
                <p:cNvSpPr>
                  <a:spLocks noChangeArrowheads="1"/>
                </p:cNvSpPr>
                <p:nvPr/>
              </p:nvSpPr>
              <p:spPr bwMode="auto">
                <a:xfrm>
                  <a:off x="5239" y="1457"/>
                  <a:ext cx="373" cy="2"/>
                </a:xfrm>
                <a:prstGeom prst="rect">
                  <a:avLst/>
                </a:prstGeom>
                <a:solidFill>
                  <a:srgbClr val="008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8" name="Rectangle 1339"/>
                <p:cNvSpPr>
                  <a:spLocks noChangeArrowheads="1"/>
                </p:cNvSpPr>
                <p:nvPr/>
              </p:nvSpPr>
              <p:spPr bwMode="auto">
                <a:xfrm>
                  <a:off x="5239" y="1459"/>
                  <a:ext cx="373" cy="2"/>
                </a:xfrm>
                <a:prstGeom prst="rect">
                  <a:avLst/>
                </a:prstGeom>
                <a:solidFill>
                  <a:srgbClr val="007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09" name="Rectangle 1340"/>
                <p:cNvSpPr>
                  <a:spLocks noChangeArrowheads="1"/>
                </p:cNvSpPr>
                <p:nvPr/>
              </p:nvSpPr>
              <p:spPr bwMode="auto">
                <a:xfrm>
                  <a:off x="5239" y="1461"/>
                  <a:ext cx="373" cy="2"/>
                </a:xfrm>
                <a:prstGeom prst="rect">
                  <a:avLst/>
                </a:prstGeom>
                <a:solidFill>
                  <a:srgbClr val="007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0" name="Rectangle 1341"/>
                <p:cNvSpPr>
                  <a:spLocks noChangeArrowheads="1"/>
                </p:cNvSpPr>
                <p:nvPr/>
              </p:nvSpPr>
              <p:spPr bwMode="auto">
                <a:xfrm>
                  <a:off x="5239" y="1463"/>
                  <a:ext cx="373" cy="1"/>
                </a:xfrm>
                <a:prstGeom prst="rect">
                  <a:avLst/>
                </a:prstGeom>
                <a:solidFill>
                  <a:srgbClr val="007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1" name="Rectangle 1342"/>
                <p:cNvSpPr>
                  <a:spLocks noChangeArrowheads="1"/>
                </p:cNvSpPr>
                <p:nvPr/>
              </p:nvSpPr>
              <p:spPr bwMode="auto">
                <a:xfrm>
                  <a:off x="5239" y="1464"/>
                  <a:ext cx="373" cy="2"/>
                </a:xfrm>
                <a:prstGeom prst="rect">
                  <a:avLst/>
                </a:prstGeom>
                <a:solidFill>
                  <a:srgbClr val="007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2" name="Rectangle 1343"/>
                <p:cNvSpPr>
                  <a:spLocks noChangeArrowheads="1"/>
                </p:cNvSpPr>
                <p:nvPr/>
              </p:nvSpPr>
              <p:spPr bwMode="auto">
                <a:xfrm>
                  <a:off x="5239" y="1466"/>
                  <a:ext cx="373" cy="1"/>
                </a:xfrm>
                <a:prstGeom prst="rect">
                  <a:avLst/>
                </a:prstGeom>
                <a:solidFill>
                  <a:srgbClr val="006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3" name="Rectangle 1344"/>
                <p:cNvSpPr>
                  <a:spLocks noChangeArrowheads="1"/>
                </p:cNvSpPr>
                <p:nvPr/>
              </p:nvSpPr>
              <p:spPr bwMode="auto">
                <a:xfrm>
                  <a:off x="5239" y="1467"/>
                  <a:ext cx="373" cy="3"/>
                </a:xfrm>
                <a:prstGeom prst="rect">
                  <a:avLst/>
                </a:prstGeom>
                <a:solidFill>
                  <a:srgbClr val="006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4" name="Rectangle 1345"/>
                <p:cNvSpPr>
                  <a:spLocks noChangeArrowheads="1"/>
                </p:cNvSpPr>
                <p:nvPr/>
              </p:nvSpPr>
              <p:spPr bwMode="auto">
                <a:xfrm>
                  <a:off x="5239" y="1470"/>
                  <a:ext cx="373" cy="1"/>
                </a:xfrm>
                <a:prstGeom prst="rect">
                  <a:avLst/>
                </a:prstGeom>
                <a:solidFill>
                  <a:srgbClr val="006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5" name="Rectangle 1346"/>
                <p:cNvSpPr>
                  <a:spLocks noChangeArrowheads="1"/>
                </p:cNvSpPr>
                <p:nvPr/>
              </p:nvSpPr>
              <p:spPr bwMode="auto">
                <a:xfrm>
                  <a:off x="5239" y="1471"/>
                  <a:ext cx="373" cy="2"/>
                </a:xfrm>
                <a:prstGeom prst="rect">
                  <a:avLst/>
                </a:prstGeom>
                <a:solidFill>
                  <a:srgbClr val="006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6" name="Rectangle 1347"/>
                <p:cNvSpPr>
                  <a:spLocks noChangeArrowheads="1"/>
                </p:cNvSpPr>
                <p:nvPr/>
              </p:nvSpPr>
              <p:spPr bwMode="auto">
                <a:xfrm>
                  <a:off x="5239" y="1473"/>
                  <a:ext cx="373" cy="1"/>
                </a:xfrm>
                <a:prstGeom prst="rect">
                  <a:avLst/>
                </a:prstGeom>
                <a:solidFill>
                  <a:srgbClr val="005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7" name="Rectangle 1348"/>
                <p:cNvSpPr>
                  <a:spLocks noChangeArrowheads="1"/>
                </p:cNvSpPr>
                <p:nvPr/>
              </p:nvSpPr>
              <p:spPr bwMode="auto">
                <a:xfrm>
                  <a:off x="5239" y="1474"/>
                  <a:ext cx="373" cy="2"/>
                </a:xfrm>
                <a:prstGeom prst="rect">
                  <a:avLst/>
                </a:prstGeom>
                <a:solidFill>
                  <a:srgbClr val="005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8" name="Rectangle 1349"/>
                <p:cNvSpPr>
                  <a:spLocks noChangeArrowheads="1"/>
                </p:cNvSpPr>
                <p:nvPr/>
              </p:nvSpPr>
              <p:spPr bwMode="auto">
                <a:xfrm>
                  <a:off x="5239" y="1476"/>
                  <a:ext cx="373" cy="2"/>
                </a:xfrm>
                <a:prstGeom prst="rect">
                  <a:avLst/>
                </a:prstGeom>
                <a:solidFill>
                  <a:srgbClr val="005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19" name="Rectangle 1350"/>
                <p:cNvSpPr>
                  <a:spLocks noChangeArrowheads="1"/>
                </p:cNvSpPr>
                <p:nvPr/>
              </p:nvSpPr>
              <p:spPr bwMode="auto">
                <a:xfrm>
                  <a:off x="5239" y="1478"/>
                  <a:ext cx="373" cy="2"/>
                </a:xfrm>
                <a:prstGeom prst="rect">
                  <a:avLst/>
                </a:prstGeom>
                <a:solidFill>
                  <a:srgbClr val="005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20" name="Rectangle 1351"/>
                <p:cNvSpPr>
                  <a:spLocks noChangeArrowheads="1"/>
                </p:cNvSpPr>
                <p:nvPr/>
              </p:nvSpPr>
              <p:spPr bwMode="auto">
                <a:xfrm>
                  <a:off x="5239" y="1480"/>
                  <a:ext cx="373" cy="1"/>
                </a:xfrm>
                <a:prstGeom prst="rect">
                  <a:avLst/>
                </a:prstGeom>
                <a:solidFill>
                  <a:srgbClr val="005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21" name="Rectangle 1352"/>
                <p:cNvSpPr>
                  <a:spLocks noChangeArrowheads="1"/>
                </p:cNvSpPr>
                <p:nvPr/>
              </p:nvSpPr>
              <p:spPr bwMode="auto">
                <a:xfrm>
                  <a:off x="5239" y="1481"/>
                  <a:ext cx="373" cy="2"/>
                </a:xfrm>
                <a:prstGeom prst="rect">
                  <a:avLst/>
                </a:prstGeom>
                <a:solidFill>
                  <a:srgbClr val="004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22" name="Rectangle 1353"/>
                <p:cNvSpPr>
                  <a:spLocks noChangeArrowheads="1"/>
                </p:cNvSpPr>
                <p:nvPr/>
              </p:nvSpPr>
              <p:spPr bwMode="auto">
                <a:xfrm>
                  <a:off x="5239" y="1483"/>
                  <a:ext cx="373" cy="1"/>
                </a:xfrm>
                <a:prstGeom prst="rect">
                  <a:avLst/>
                </a:prstGeom>
                <a:solidFill>
                  <a:srgbClr val="004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23" name="Rectangle 1354"/>
                <p:cNvSpPr>
                  <a:spLocks noChangeArrowheads="1"/>
                </p:cNvSpPr>
                <p:nvPr/>
              </p:nvSpPr>
              <p:spPr bwMode="auto">
                <a:xfrm>
                  <a:off x="5239" y="1484"/>
                  <a:ext cx="373" cy="3"/>
                </a:xfrm>
                <a:prstGeom prst="rect">
                  <a:avLst/>
                </a:prstGeom>
                <a:solidFill>
                  <a:srgbClr val="00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24" name="Rectangle 1355"/>
                <p:cNvSpPr>
                  <a:spLocks noChangeArrowheads="1"/>
                </p:cNvSpPr>
                <p:nvPr/>
              </p:nvSpPr>
              <p:spPr bwMode="auto">
                <a:xfrm>
                  <a:off x="5239" y="1487"/>
                  <a:ext cx="373" cy="1"/>
                </a:xfrm>
                <a:prstGeom prst="rect">
                  <a:avLst/>
                </a:prstGeom>
                <a:solidFill>
                  <a:srgbClr val="004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25" name="Rectangle 1356"/>
                <p:cNvSpPr>
                  <a:spLocks noChangeArrowheads="1"/>
                </p:cNvSpPr>
                <p:nvPr/>
              </p:nvSpPr>
              <p:spPr bwMode="auto">
                <a:xfrm>
                  <a:off x="5239" y="1488"/>
                  <a:ext cx="373" cy="2"/>
                </a:xfrm>
                <a:prstGeom prst="rect">
                  <a:avLst/>
                </a:prstGeom>
                <a:solidFill>
                  <a:srgbClr val="00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0430" name="Rectangle 1359"/>
            <p:cNvSpPr>
              <a:spLocks noChangeArrowheads="1"/>
            </p:cNvSpPr>
            <p:nvPr/>
          </p:nvSpPr>
          <p:spPr bwMode="auto">
            <a:xfrm>
              <a:off x="5323" y="1393"/>
              <a:ext cx="20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motio</a:t>
              </a:r>
              <a:r>
                <a:rPr lang="en-US" altLang="en-US" sz="900" dirty="0">
                  <a:solidFill>
                    <a:srgbClr val="FFFFFF"/>
                  </a:solidFill>
                  <a:latin typeface="Times New Roman" pitchFamily="18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31" name="Freeform 1360"/>
            <p:cNvSpPr>
              <a:spLocks/>
            </p:cNvSpPr>
            <p:nvPr/>
          </p:nvSpPr>
          <p:spPr bwMode="auto">
            <a:xfrm>
              <a:off x="3211" y="1813"/>
              <a:ext cx="263" cy="54"/>
            </a:xfrm>
            <a:custGeom>
              <a:avLst/>
              <a:gdLst>
                <a:gd name="T0" fmla="*/ 74 w 263"/>
                <a:gd name="T1" fmla="*/ 0 h 54"/>
                <a:gd name="T2" fmla="*/ 45 w 263"/>
                <a:gd name="T3" fmla="*/ 6 h 54"/>
                <a:gd name="T4" fmla="*/ 31 w 263"/>
                <a:gd name="T5" fmla="*/ 10 h 54"/>
                <a:gd name="T6" fmla="*/ 19 w 263"/>
                <a:gd name="T7" fmla="*/ 13 h 54"/>
                <a:gd name="T8" fmla="*/ 10 w 263"/>
                <a:gd name="T9" fmla="*/ 17 h 54"/>
                <a:gd name="T10" fmla="*/ 3 w 263"/>
                <a:gd name="T11" fmla="*/ 20 h 54"/>
                <a:gd name="T12" fmla="*/ 0 w 263"/>
                <a:gd name="T13" fmla="*/ 23 h 54"/>
                <a:gd name="T14" fmla="*/ 0 w 263"/>
                <a:gd name="T15" fmla="*/ 27 h 54"/>
                <a:gd name="T16" fmla="*/ 2 w 263"/>
                <a:gd name="T17" fmla="*/ 29 h 54"/>
                <a:gd name="T18" fmla="*/ 4 w 263"/>
                <a:gd name="T19" fmla="*/ 30 h 54"/>
                <a:gd name="T20" fmla="*/ 13 w 263"/>
                <a:gd name="T21" fmla="*/ 35 h 54"/>
                <a:gd name="T22" fmla="*/ 26 w 263"/>
                <a:gd name="T23" fmla="*/ 39 h 54"/>
                <a:gd name="T24" fmla="*/ 42 w 263"/>
                <a:gd name="T25" fmla="*/ 44 h 54"/>
                <a:gd name="T26" fmla="*/ 59 w 263"/>
                <a:gd name="T27" fmla="*/ 48 h 54"/>
                <a:gd name="T28" fmla="*/ 77 w 263"/>
                <a:gd name="T29" fmla="*/ 50 h 54"/>
                <a:gd name="T30" fmla="*/ 95 w 263"/>
                <a:gd name="T31" fmla="*/ 53 h 54"/>
                <a:gd name="T32" fmla="*/ 112 w 263"/>
                <a:gd name="T33" fmla="*/ 54 h 54"/>
                <a:gd name="T34" fmla="*/ 121 w 263"/>
                <a:gd name="T35" fmla="*/ 54 h 54"/>
                <a:gd name="T36" fmla="*/ 130 w 263"/>
                <a:gd name="T37" fmla="*/ 53 h 54"/>
                <a:gd name="T38" fmla="*/ 151 w 263"/>
                <a:gd name="T39" fmla="*/ 50 h 54"/>
                <a:gd name="T40" fmla="*/ 175 w 263"/>
                <a:gd name="T41" fmla="*/ 48 h 54"/>
                <a:gd name="T42" fmla="*/ 198 w 263"/>
                <a:gd name="T43" fmla="*/ 44 h 54"/>
                <a:gd name="T44" fmla="*/ 219 w 263"/>
                <a:gd name="T45" fmla="*/ 39 h 54"/>
                <a:gd name="T46" fmla="*/ 229 w 263"/>
                <a:gd name="T47" fmla="*/ 37 h 54"/>
                <a:gd name="T48" fmla="*/ 239 w 263"/>
                <a:gd name="T49" fmla="*/ 35 h 54"/>
                <a:gd name="T50" fmla="*/ 246 w 263"/>
                <a:gd name="T51" fmla="*/ 32 h 54"/>
                <a:gd name="T52" fmla="*/ 253 w 263"/>
                <a:gd name="T53" fmla="*/ 30 h 54"/>
                <a:gd name="T54" fmla="*/ 258 w 263"/>
                <a:gd name="T55" fmla="*/ 29 h 54"/>
                <a:gd name="T56" fmla="*/ 261 w 263"/>
                <a:gd name="T57" fmla="*/ 27 h 54"/>
                <a:gd name="T58" fmla="*/ 263 w 263"/>
                <a:gd name="T59" fmla="*/ 26 h 54"/>
                <a:gd name="T60" fmla="*/ 263 w 263"/>
                <a:gd name="T61" fmla="*/ 23 h 54"/>
                <a:gd name="T62" fmla="*/ 262 w 263"/>
                <a:gd name="T63" fmla="*/ 22 h 54"/>
                <a:gd name="T64" fmla="*/ 261 w 263"/>
                <a:gd name="T65" fmla="*/ 20 h 54"/>
                <a:gd name="T66" fmla="*/ 254 w 263"/>
                <a:gd name="T67" fmla="*/ 17 h 54"/>
                <a:gd name="T68" fmla="*/ 244 w 263"/>
                <a:gd name="T69" fmla="*/ 13 h 54"/>
                <a:gd name="T70" fmla="*/ 233 w 263"/>
                <a:gd name="T71" fmla="*/ 10 h 54"/>
                <a:gd name="T72" fmla="*/ 218 w 263"/>
                <a:gd name="T73" fmla="*/ 6 h 54"/>
                <a:gd name="T74" fmla="*/ 202 w 263"/>
                <a:gd name="T75" fmla="*/ 3 h 54"/>
                <a:gd name="T76" fmla="*/ 186 w 263"/>
                <a:gd name="T7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3" h="54">
                  <a:moveTo>
                    <a:pt x="74" y="0"/>
                  </a:moveTo>
                  <a:lnTo>
                    <a:pt x="45" y="6"/>
                  </a:lnTo>
                  <a:lnTo>
                    <a:pt x="31" y="10"/>
                  </a:lnTo>
                  <a:lnTo>
                    <a:pt x="19" y="13"/>
                  </a:lnTo>
                  <a:lnTo>
                    <a:pt x="10" y="17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13" y="35"/>
                  </a:lnTo>
                  <a:lnTo>
                    <a:pt x="26" y="39"/>
                  </a:lnTo>
                  <a:lnTo>
                    <a:pt x="42" y="44"/>
                  </a:lnTo>
                  <a:lnTo>
                    <a:pt x="59" y="48"/>
                  </a:lnTo>
                  <a:lnTo>
                    <a:pt x="77" y="50"/>
                  </a:lnTo>
                  <a:lnTo>
                    <a:pt x="95" y="53"/>
                  </a:lnTo>
                  <a:lnTo>
                    <a:pt x="112" y="54"/>
                  </a:lnTo>
                  <a:lnTo>
                    <a:pt x="121" y="54"/>
                  </a:lnTo>
                  <a:lnTo>
                    <a:pt x="130" y="53"/>
                  </a:lnTo>
                  <a:lnTo>
                    <a:pt x="151" y="50"/>
                  </a:lnTo>
                  <a:lnTo>
                    <a:pt x="175" y="48"/>
                  </a:lnTo>
                  <a:lnTo>
                    <a:pt x="198" y="44"/>
                  </a:lnTo>
                  <a:lnTo>
                    <a:pt x="219" y="39"/>
                  </a:lnTo>
                  <a:lnTo>
                    <a:pt x="229" y="37"/>
                  </a:lnTo>
                  <a:lnTo>
                    <a:pt x="239" y="35"/>
                  </a:lnTo>
                  <a:lnTo>
                    <a:pt x="246" y="32"/>
                  </a:lnTo>
                  <a:lnTo>
                    <a:pt x="253" y="30"/>
                  </a:lnTo>
                  <a:lnTo>
                    <a:pt x="258" y="29"/>
                  </a:lnTo>
                  <a:lnTo>
                    <a:pt x="261" y="27"/>
                  </a:lnTo>
                  <a:lnTo>
                    <a:pt x="263" y="26"/>
                  </a:lnTo>
                  <a:lnTo>
                    <a:pt x="263" y="23"/>
                  </a:lnTo>
                  <a:lnTo>
                    <a:pt x="262" y="22"/>
                  </a:lnTo>
                  <a:lnTo>
                    <a:pt x="261" y="20"/>
                  </a:lnTo>
                  <a:lnTo>
                    <a:pt x="254" y="17"/>
                  </a:lnTo>
                  <a:lnTo>
                    <a:pt x="244" y="13"/>
                  </a:lnTo>
                  <a:lnTo>
                    <a:pt x="233" y="10"/>
                  </a:lnTo>
                  <a:lnTo>
                    <a:pt x="218" y="6"/>
                  </a:lnTo>
                  <a:lnTo>
                    <a:pt x="202" y="3"/>
                  </a:lnTo>
                  <a:lnTo>
                    <a:pt x="18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32" name="Freeform 1361"/>
            <p:cNvSpPr>
              <a:spLocks/>
            </p:cNvSpPr>
            <p:nvPr/>
          </p:nvSpPr>
          <p:spPr bwMode="auto">
            <a:xfrm>
              <a:off x="3211" y="1921"/>
              <a:ext cx="263" cy="55"/>
            </a:xfrm>
            <a:custGeom>
              <a:avLst/>
              <a:gdLst>
                <a:gd name="T0" fmla="*/ 74 w 263"/>
                <a:gd name="T1" fmla="*/ 0 h 55"/>
                <a:gd name="T2" fmla="*/ 45 w 263"/>
                <a:gd name="T3" fmla="*/ 7 h 55"/>
                <a:gd name="T4" fmla="*/ 31 w 263"/>
                <a:gd name="T5" fmla="*/ 10 h 55"/>
                <a:gd name="T6" fmla="*/ 19 w 263"/>
                <a:gd name="T7" fmla="*/ 14 h 55"/>
                <a:gd name="T8" fmla="*/ 10 w 263"/>
                <a:gd name="T9" fmla="*/ 17 h 55"/>
                <a:gd name="T10" fmla="*/ 3 w 263"/>
                <a:gd name="T11" fmla="*/ 21 h 55"/>
                <a:gd name="T12" fmla="*/ 0 w 263"/>
                <a:gd name="T13" fmla="*/ 24 h 55"/>
                <a:gd name="T14" fmla="*/ 0 w 263"/>
                <a:gd name="T15" fmla="*/ 27 h 55"/>
                <a:gd name="T16" fmla="*/ 2 w 263"/>
                <a:gd name="T17" fmla="*/ 30 h 55"/>
                <a:gd name="T18" fmla="*/ 4 w 263"/>
                <a:gd name="T19" fmla="*/ 31 h 55"/>
                <a:gd name="T20" fmla="*/ 13 w 263"/>
                <a:gd name="T21" fmla="*/ 35 h 55"/>
                <a:gd name="T22" fmla="*/ 26 w 263"/>
                <a:gd name="T23" fmla="*/ 40 h 55"/>
                <a:gd name="T24" fmla="*/ 42 w 263"/>
                <a:gd name="T25" fmla="*/ 44 h 55"/>
                <a:gd name="T26" fmla="*/ 59 w 263"/>
                <a:gd name="T27" fmla="*/ 49 h 55"/>
                <a:gd name="T28" fmla="*/ 77 w 263"/>
                <a:gd name="T29" fmla="*/ 51 h 55"/>
                <a:gd name="T30" fmla="*/ 95 w 263"/>
                <a:gd name="T31" fmla="*/ 53 h 55"/>
                <a:gd name="T32" fmla="*/ 112 w 263"/>
                <a:gd name="T33" fmla="*/ 55 h 55"/>
                <a:gd name="T34" fmla="*/ 121 w 263"/>
                <a:gd name="T35" fmla="*/ 55 h 55"/>
                <a:gd name="T36" fmla="*/ 130 w 263"/>
                <a:gd name="T37" fmla="*/ 53 h 55"/>
                <a:gd name="T38" fmla="*/ 151 w 263"/>
                <a:gd name="T39" fmla="*/ 51 h 55"/>
                <a:gd name="T40" fmla="*/ 175 w 263"/>
                <a:gd name="T41" fmla="*/ 49 h 55"/>
                <a:gd name="T42" fmla="*/ 198 w 263"/>
                <a:gd name="T43" fmla="*/ 44 h 55"/>
                <a:gd name="T44" fmla="*/ 219 w 263"/>
                <a:gd name="T45" fmla="*/ 40 h 55"/>
                <a:gd name="T46" fmla="*/ 229 w 263"/>
                <a:gd name="T47" fmla="*/ 38 h 55"/>
                <a:gd name="T48" fmla="*/ 239 w 263"/>
                <a:gd name="T49" fmla="*/ 35 h 55"/>
                <a:gd name="T50" fmla="*/ 246 w 263"/>
                <a:gd name="T51" fmla="*/ 33 h 55"/>
                <a:gd name="T52" fmla="*/ 253 w 263"/>
                <a:gd name="T53" fmla="*/ 31 h 55"/>
                <a:gd name="T54" fmla="*/ 258 w 263"/>
                <a:gd name="T55" fmla="*/ 30 h 55"/>
                <a:gd name="T56" fmla="*/ 261 w 263"/>
                <a:gd name="T57" fmla="*/ 27 h 55"/>
                <a:gd name="T58" fmla="*/ 263 w 263"/>
                <a:gd name="T59" fmla="*/ 26 h 55"/>
                <a:gd name="T60" fmla="*/ 263 w 263"/>
                <a:gd name="T61" fmla="*/ 24 h 55"/>
                <a:gd name="T62" fmla="*/ 262 w 263"/>
                <a:gd name="T63" fmla="*/ 23 h 55"/>
                <a:gd name="T64" fmla="*/ 261 w 263"/>
                <a:gd name="T65" fmla="*/ 21 h 55"/>
                <a:gd name="T66" fmla="*/ 254 w 263"/>
                <a:gd name="T67" fmla="*/ 17 h 55"/>
                <a:gd name="T68" fmla="*/ 244 w 263"/>
                <a:gd name="T69" fmla="*/ 14 h 55"/>
                <a:gd name="T70" fmla="*/ 233 w 263"/>
                <a:gd name="T71" fmla="*/ 10 h 55"/>
                <a:gd name="T72" fmla="*/ 218 w 263"/>
                <a:gd name="T73" fmla="*/ 7 h 55"/>
                <a:gd name="T74" fmla="*/ 202 w 263"/>
                <a:gd name="T75" fmla="*/ 4 h 55"/>
                <a:gd name="T76" fmla="*/ 186 w 263"/>
                <a:gd name="T7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3" h="55">
                  <a:moveTo>
                    <a:pt x="74" y="0"/>
                  </a:moveTo>
                  <a:lnTo>
                    <a:pt x="45" y="7"/>
                  </a:lnTo>
                  <a:lnTo>
                    <a:pt x="31" y="10"/>
                  </a:lnTo>
                  <a:lnTo>
                    <a:pt x="19" y="14"/>
                  </a:lnTo>
                  <a:lnTo>
                    <a:pt x="10" y="17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4" y="31"/>
                  </a:lnTo>
                  <a:lnTo>
                    <a:pt x="13" y="35"/>
                  </a:lnTo>
                  <a:lnTo>
                    <a:pt x="26" y="40"/>
                  </a:lnTo>
                  <a:lnTo>
                    <a:pt x="42" y="44"/>
                  </a:lnTo>
                  <a:lnTo>
                    <a:pt x="59" y="49"/>
                  </a:lnTo>
                  <a:lnTo>
                    <a:pt x="77" y="51"/>
                  </a:lnTo>
                  <a:lnTo>
                    <a:pt x="95" y="53"/>
                  </a:lnTo>
                  <a:lnTo>
                    <a:pt x="112" y="55"/>
                  </a:lnTo>
                  <a:lnTo>
                    <a:pt x="121" y="55"/>
                  </a:lnTo>
                  <a:lnTo>
                    <a:pt x="130" y="53"/>
                  </a:lnTo>
                  <a:lnTo>
                    <a:pt x="151" y="51"/>
                  </a:lnTo>
                  <a:lnTo>
                    <a:pt x="175" y="49"/>
                  </a:lnTo>
                  <a:lnTo>
                    <a:pt x="198" y="44"/>
                  </a:lnTo>
                  <a:lnTo>
                    <a:pt x="219" y="40"/>
                  </a:lnTo>
                  <a:lnTo>
                    <a:pt x="229" y="38"/>
                  </a:lnTo>
                  <a:lnTo>
                    <a:pt x="239" y="35"/>
                  </a:lnTo>
                  <a:lnTo>
                    <a:pt x="246" y="33"/>
                  </a:lnTo>
                  <a:lnTo>
                    <a:pt x="253" y="31"/>
                  </a:lnTo>
                  <a:lnTo>
                    <a:pt x="258" y="30"/>
                  </a:lnTo>
                  <a:lnTo>
                    <a:pt x="261" y="27"/>
                  </a:lnTo>
                  <a:lnTo>
                    <a:pt x="263" y="26"/>
                  </a:lnTo>
                  <a:lnTo>
                    <a:pt x="263" y="24"/>
                  </a:lnTo>
                  <a:lnTo>
                    <a:pt x="262" y="23"/>
                  </a:lnTo>
                  <a:lnTo>
                    <a:pt x="261" y="21"/>
                  </a:lnTo>
                  <a:lnTo>
                    <a:pt x="254" y="17"/>
                  </a:lnTo>
                  <a:lnTo>
                    <a:pt x="244" y="14"/>
                  </a:lnTo>
                  <a:lnTo>
                    <a:pt x="233" y="10"/>
                  </a:lnTo>
                  <a:lnTo>
                    <a:pt x="218" y="7"/>
                  </a:lnTo>
                  <a:lnTo>
                    <a:pt x="202" y="4"/>
                  </a:lnTo>
                  <a:lnTo>
                    <a:pt x="18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33" name="Freeform 1362"/>
            <p:cNvSpPr>
              <a:spLocks/>
            </p:cNvSpPr>
            <p:nvPr/>
          </p:nvSpPr>
          <p:spPr bwMode="auto">
            <a:xfrm>
              <a:off x="3779" y="1302"/>
              <a:ext cx="54" cy="264"/>
            </a:xfrm>
            <a:custGeom>
              <a:avLst/>
              <a:gdLst>
                <a:gd name="T0" fmla="*/ 54 w 54"/>
                <a:gd name="T1" fmla="*/ 75 h 264"/>
                <a:gd name="T2" fmla="*/ 47 w 54"/>
                <a:gd name="T3" fmla="*/ 45 h 264"/>
                <a:gd name="T4" fmla="*/ 44 w 54"/>
                <a:gd name="T5" fmla="*/ 32 h 264"/>
                <a:gd name="T6" fmla="*/ 41 w 54"/>
                <a:gd name="T7" fmla="*/ 19 h 264"/>
                <a:gd name="T8" fmla="*/ 37 w 54"/>
                <a:gd name="T9" fmla="*/ 10 h 264"/>
                <a:gd name="T10" fmla="*/ 34 w 54"/>
                <a:gd name="T11" fmla="*/ 3 h 264"/>
                <a:gd name="T12" fmla="*/ 31 w 54"/>
                <a:gd name="T13" fmla="*/ 0 h 264"/>
                <a:gd name="T14" fmla="*/ 27 w 54"/>
                <a:gd name="T15" fmla="*/ 0 h 264"/>
                <a:gd name="T16" fmla="*/ 25 w 54"/>
                <a:gd name="T17" fmla="*/ 2 h 264"/>
                <a:gd name="T18" fmla="*/ 24 w 54"/>
                <a:gd name="T19" fmla="*/ 5 h 264"/>
                <a:gd name="T20" fmla="*/ 19 w 54"/>
                <a:gd name="T21" fmla="*/ 14 h 264"/>
                <a:gd name="T22" fmla="*/ 15 w 54"/>
                <a:gd name="T23" fmla="*/ 26 h 264"/>
                <a:gd name="T24" fmla="*/ 10 w 54"/>
                <a:gd name="T25" fmla="*/ 42 h 264"/>
                <a:gd name="T26" fmla="*/ 7 w 54"/>
                <a:gd name="T27" fmla="*/ 59 h 264"/>
                <a:gd name="T28" fmla="*/ 3 w 54"/>
                <a:gd name="T29" fmla="*/ 77 h 264"/>
                <a:gd name="T30" fmla="*/ 1 w 54"/>
                <a:gd name="T31" fmla="*/ 95 h 264"/>
                <a:gd name="T32" fmla="*/ 0 w 54"/>
                <a:gd name="T33" fmla="*/ 112 h 264"/>
                <a:gd name="T34" fmla="*/ 0 w 54"/>
                <a:gd name="T35" fmla="*/ 121 h 264"/>
                <a:gd name="T36" fmla="*/ 1 w 54"/>
                <a:gd name="T37" fmla="*/ 130 h 264"/>
                <a:gd name="T38" fmla="*/ 3 w 54"/>
                <a:gd name="T39" fmla="*/ 152 h 264"/>
                <a:gd name="T40" fmla="*/ 7 w 54"/>
                <a:gd name="T41" fmla="*/ 176 h 264"/>
                <a:gd name="T42" fmla="*/ 10 w 54"/>
                <a:gd name="T43" fmla="*/ 198 h 264"/>
                <a:gd name="T44" fmla="*/ 15 w 54"/>
                <a:gd name="T45" fmla="*/ 220 h 264"/>
                <a:gd name="T46" fmla="*/ 17 w 54"/>
                <a:gd name="T47" fmla="*/ 230 h 264"/>
                <a:gd name="T48" fmla="*/ 19 w 54"/>
                <a:gd name="T49" fmla="*/ 239 h 264"/>
                <a:gd name="T50" fmla="*/ 21 w 54"/>
                <a:gd name="T51" fmla="*/ 247 h 264"/>
                <a:gd name="T52" fmla="*/ 24 w 54"/>
                <a:gd name="T53" fmla="*/ 254 h 264"/>
                <a:gd name="T54" fmla="*/ 25 w 54"/>
                <a:gd name="T55" fmla="*/ 258 h 264"/>
                <a:gd name="T56" fmla="*/ 27 w 54"/>
                <a:gd name="T57" fmla="*/ 262 h 264"/>
                <a:gd name="T58" fmla="*/ 29 w 54"/>
                <a:gd name="T59" fmla="*/ 264 h 264"/>
                <a:gd name="T60" fmla="*/ 31 w 54"/>
                <a:gd name="T61" fmla="*/ 264 h 264"/>
                <a:gd name="T62" fmla="*/ 33 w 54"/>
                <a:gd name="T63" fmla="*/ 263 h 264"/>
                <a:gd name="T64" fmla="*/ 34 w 54"/>
                <a:gd name="T65" fmla="*/ 262 h 264"/>
                <a:gd name="T66" fmla="*/ 37 w 54"/>
                <a:gd name="T67" fmla="*/ 255 h 264"/>
                <a:gd name="T68" fmla="*/ 41 w 54"/>
                <a:gd name="T69" fmla="*/ 245 h 264"/>
                <a:gd name="T70" fmla="*/ 44 w 54"/>
                <a:gd name="T71" fmla="*/ 233 h 264"/>
                <a:gd name="T72" fmla="*/ 47 w 54"/>
                <a:gd name="T73" fmla="*/ 219 h 264"/>
                <a:gd name="T74" fmla="*/ 51 w 54"/>
                <a:gd name="T75" fmla="*/ 203 h 264"/>
                <a:gd name="T76" fmla="*/ 54 w 54"/>
                <a:gd name="T77" fmla="*/ 1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264">
                  <a:moveTo>
                    <a:pt x="54" y="75"/>
                  </a:moveTo>
                  <a:lnTo>
                    <a:pt x="47" y="45"/>
                  </a:lnTo>
                  <a:lnTo>
                    <a:pt x="44" y="32"/>
                  </a:lnTo>
                  <a:lnTo>
                    <a:pt x="41" y="19"/>
                  </a:lnTo>
                  <a:lnTo>
                    <a:pt x="37" y="10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4"/>
                  </a:lnTo>
                  <a:lnTo>
                    <a:pt x="15" y="26"/>
                  </a:lnTo>
                  <a:lnTo>
                    <a:pt x="10" y="42"/>
                  </a:lnTo>
                  <a:lnTo>
                    <a:pt x="7" y="59"/>
                  </a:lnTo>
                  <a:lnTo>
                    <a:pt x="3" y="77"/>
                  </a:lnTo>
                  <a:lnTo>
                    <a:pt x="1" y="95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1" y="130"/>
                  </a:lnTo>
                  <a:lnTo>
                    <a:pt x="3" y="152"/>
                  </a:lnTo>
                  <a:lnTo>
                    <a:pt x="7" y="176"/>
                  </a:lnTo>
                  <a:lnTo>
                    <a:pt x="10" y="198"/>
                  </a:lnTo>
                  <a:lnTo>
                    <a:pt x="15" y="220"/>
                  </a:lnTo>
                  <a:lnTo>
                    <a:pt x="17" y="230"/>
                  </a:lnTo>
                  <a:lnTo>
                    <a:pt x="19" y="239"/>
                  </a:lnTo>
                  <a:lnTo>
                    <a:pt x="21" y="247"/>
                  </a:lnTo>
                  <a:lnTo>
                    <a:pt x="24" y="254"/>
                  </a:lnTo>
                  <a:lnTo>
                    <a:pt x="25" y="258"/>
                  </a:lnTo>
                  <a:lnTo>
                    <a:pt x="27" y="262"/>
                  </a:lnTo>
                  <a:lnTo>
                    <a:pt x="29" y="264"/>
                  </a:lnTo>
                  <a:lnTo>
                    <a:pt x="31" y="264"/>
                  </a:lnTo>
                  <a:lnTo>
                    <a:pt x="33" y="263"/>
                  </a:lnTo>
                  <a:lnTo>
                    <a:pt x="34" y="262"/>
                  </a:lnTo>
                  <a:lnTo>
                    <a:pt x="37" y="255"/>
                  </a:lnTo>
                  <a:lnTo>
                    <a:pt x="41" y="245"/>
                  </a:lnTo>
                  <a:lnTo>
                    <a:pt x="44" y="233"/>
                  </a:lnTo>
                  <a:lnTo>
                    <a:pt x="47" y="219"/>
                  </a:lnTo>
                  <a:lnTo>
                    <a:pt x="51" y="203"/>
                  </a:lnTo>
                  <a:lnTo>
                    <a:pt x="54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34" name="Freeform 1363"/>
            <p:cNvSpPr>
              <a:spLocks/>
            </p:cNvSpPr>
            <p:nvPr/>
          </p:nvSpPr>
          <p:spPr bwMode="auto">
            <a:xfrm>
              <a:off x="3867" y="1302"/>
              <a:ext cx="55" cy="264"/>
            </a:xfrm>
            <a:custGeom>
              <a:avLst/>
              <a:gdLst>
                <a:gd name="T0" fmla="*/ 55 w 55"/>
                <a:gd name="T1" fmla="*/ 75 h 264"/>
                <a:gd name="T2" fmla="*/ 48 w 55"/>
                <a:gd name="T3" fmla="*/ 45 h 264"/>
                <a:gd name="T4" fmla="*/ 44 w 55"/>
                <a:gd name="T5" fmla="*/ 32 h 264"/>
                <a:gd name="T6" fmla="*/ 41 w 55"/>
                <a:gd name="T7" fmla="*/ 19 h 264"/>
                <a:gd name="T8" fmla="*/ 38 w 55"/>
                <a:gd name="T9" fmla="*/ 10 h 264"/>
                <a:gd name="T10" fmla="*/ 34 w 55"/>
                <a:gd name="T11" fmla="*/ 3 h 264"/>
                <a:gd name="T12" fmla="*/ 31 w 55"/>
                <a:gd name="T13" fmla="*/ 0 h 264"/>
                <a:gd name="T14" fmla="*/ 27 w 55"/>
                <a:gd name="T15" fmla="*/ 0 h 264"/>
                <a:gd name="T16" fmla="*/ 25 w 55"/>
                <a:gd name="T17" fmla="*/ 2 h 264"/>
                <a:gd name="T18" fmla="*/ 24 w 55"/>
                <a:gd name="T19" fmla="*/ 5 h 264"/>
                <a:gd name="T20" fmla="*/ 19 w 55"/>
                <a:gd name="T21" fmla="*/ 14 h 264"/>
                <a:gd name="T22" fmla="*/ 15 w 55"/>
                <a:gd name="T23" fmla="*/ 26 h 264"/>
                <a:gd name="T24" fmla="*/ 10 w 55"/>
                <a:gd name="T25" fmla="*/ 42 h 264"/>
                <a:gd name="T26" fmla="*/ 7 w 55"/>
                <a:gd name="T27" fmla="*/ 59 h 264"/>
                <a:gd name="T28" fmla="*/ 4 w 55"/>
                <a:gd name="T29" fmla="*/ 77 h 264"/>
                <a:gd name="T30" fmla="*/ 1 w 55"/>
                <a:gd name="T31" fmla="*/ 95 h 264"/>
                <a:gd name="T32" fmla="*/ 0 w 55"/>
                <a:gd name="T33" fmla="*/ 112 h 264"/>
                <a:gd name="T34" fmla="*/ 0 w 55"/>
                <a:gd name="T35" fmla="*/ 121 h 264"/>
                <a:gd name="T36" fmla="*/ 1 w 55"/>
                <a:gd name="T37" fmla="*/ 130 h 264"/>
                <a:gd name="T38" fmla="*/ 4 w 55"/>
                <a:gd name="T39" fmla="*/ 152 h 264"/>
                <a:gd name="T40" fmla="*/ 7 w 55"/>
                <a:gd name="T41" fmla="*/ 176 h 264"/>
                <a:gd name="T42" fmla="*/ 10 w 55"/>
                <a:gd name="T43" fmla="*/ 198 h 264"/>
                <a:gd name="T44" fmla="*/ 15 w 55"/>
                <a:gd name="T45" fmla="*/ 220 h 264"/>
                <a:gd name="T46" fmla="*/ 17 w 55"/>
                <a:gd name="T47" fmla="*/ 230 h 264"/>
                <a:gd name="T48" fmla="*/ 19 w 55"/>
                <a:gd name="T49" fmla="*/ 239 h 264"/>
                <a:gd name="T50" fmla="*/ 22 w 55"/>
                <a:gd name="T51" fmla="*/ 247 h 264"/>
                <a:gd name="T52" fmla="*/ 24 w 55"/>
                <a:gd name="T53" fmla="*/ 254 h 264"/>
                <a:gd name="T54" fmla="*/ 25 w 55"/>
                <a:gd name="T55" fmla="*/ 258 h 264"/>
                <a:gd name="T56" fmla="*/ 27 w 55"/>
                <a:gd name="T57" fmla="*/ 262 h 264"/>
                <a:gd name="T58" fmla="*/ 30 w 55"/>
                <a:gd name="T59" fmla="*/ 264 h 264"/>
                <a:gd name="T60" fmla="*/ 31 w 55"/>
                <a:gd name="T61" fmla="*/ 264 h 264"/>
                <a:gd name="T62" fmla="*/ 33 w 55"/>
                <a:gd name="T63" fmla="*/ 263 h 264"/>
                <a:gd name="T64" fmla="*/ 34 w 55"/>
                <a:gd name="T65" fmla="*/ 262 h 264"/>
                <a:gd name="T66" fmla="*/ 38 w 55"/>
                <a:gd name="T67" fmla="*/ 255 h 264"/>
                <a:gd name="T68" fmla="*/ 41 w 55"/>
                <a:gd name="T69" fmla="*/ 245 h 264"/>
                <a:gd name="T70" fmla="*/ 44 w 55"/>
                <a:gd name="T71" fmla="*/ 233 h 264"/>
                <a:gd name="T72" fmla="*/ 48 w 55"/>
                <a:gd name="T73" fmla="*/ 219 h 264"/>
                <a:gd name="T74" fmla="*/ 51 w 55"/>
                <a:gd name="T75" fmla="*/ 203 h 264"/>
                <a:gd name="T76" fmla="*/ 55 w 55"/>
                <a:gd name="T77" fmla="*/ 1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264">
                  <a:moveTo>
                    <a:pt x="55" y="75"/>
                  </a:moveTo>
                  <a:lnTo>
                    <a:pt x="48" y="45"/>
                  </a:lnTo>
                  <a:lnTo>
                    <a:pt x="44" y="32"/>
                  </a:lnTo>
                  <a:lnTo>
                    <a:pt x="41" y="19"/>
                  </a:lnTo>
                  <a:lnTo>
                    <a:pt x="38" y="10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4"/>
                  </a:lnTo>
                  <a:lnTo>
                    <a:pt x="15" y="26"/>
                  </a:lnTo>
                  <a:lnTo>
                    <a:pt x="10" y="42"/>
                  </a:lnTo>
                  <a:lnTo>
                    <a:pt x="7" y="59"/>
                  </a:lnTo>
                  <a:lnTo>
                    <a:pt x="4" y="77"/>
                  </a:lnTo>
                  <a:lnTo>
                    <a:pt x="1" y="95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1" y="130"/>
                  </a:lnTo>
                  <a:lnTo>
                    <a:pt x="4" y="152"/>
                  </a:lnTo>
                  <a:lnTo>
                    <a:pt x="7" y="176"/>
                  </a:lnTo>
                  <a:lnTo>
                    <a:pt x="10" y="198"/>
                  </a:lnTo>
                  <a:lnTo>
                    <a:pt x="15" y="220"/>
                  </a:lnTo>
                  <a:lnTo>
                    <a:pt x="17" y="230"/>
                  </a:lnTo>
                  <a:lnTo>
                    <a:pt x="19" y="239"/>
                  </a:lnTo>
                  <a:lnTo>
                    <a:pt x="22" y="247"/>
                  </a:lnTo>
                  <a:lnTo>
                    <a:pt x="24" y="254"/>
                  </a:lnTo>
                  <a:lnTo>
                    <a:pt x="25" y="258"/>
                  </a:lnTo>
                  <a:lnTo>
                    <a:pt x="27" y="262"/>
                  </a:lnTo>
                  <a:lnTo>
                    <a:pt x="30" y="264"/>
                  </a:lnTo>
                  <a:lnTo>
                    <a:pt x="31" y="264"/>
                  </a:lnTo>
                  <a:lnTo>
                    <a:pt x="33" y="263"/>
                  </a:lnTo>
                  <a:lnTo>
                    <a:pt x="34" y="262"/>
                  </a:lnTo>
                  <a:lnTo>
                    <a:pt x="38" y="255"/>
                  </a:lnTo>
                  <a:lnTo>
                    <a:pt x="41" y="245"/>
                  </a:lnTo>
                  <a:lnTo>
                    <a:pt x="44" y="233"/>
                  </a:lnTo>
                  <a:lnTo>
                    <a:pt x="48" y="219"/>
                  </a:lnTo>
                  <a:lnTo>
                    <a:pt x="51" y="203"/>
                  </a:lnTo>
                  <a:lnTo>
                    <a:pt x="55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35" name="Freeform 1364"/>
            <p:cNvSpPr>
              <a:spLocks/>
            </p:cNvSpPr>
            <p:nvPr/>
          </p:nvSpPr>
          <p:spPr bwMode="auto">
            <a:xfrm>
              <a:off x="4763" y="1310"/>
              <a:ext cx="54" cy="264"/>
            </a:xfrm>
            <a:custGeom>
              <a:avLst/>
              <a:gdLst>
                <a:gd name="T0" fmla="*/ 54 w 54"/>
                <a:gd name="T1" fmla="*/ 75 h 264"/>
                <a:gd name="T2" fmla="*/ 47 w 54"/>
                <a:gd name="T3" fmla="*/ 45 h 264"/>
                <a:gd name="T4" fmla="*/ 44 w 54"/>
                <a:gd name="T5" fmla="*/ 32 h 264"/>
                <a:gd name="T6" fmla="*/ 40 w 54"/>
                <a:gd name="T7" fmla="*/ 19 h 264"/>
                <a:gd name="T8" fmla="*/ 37 w 54"/>
                <a:gd name="T9" fmla="*/ 10 h 264"/>
                <a:gd name="T10" fmla="*/ 34 w 54"/>
                <a:gd name="T11" fmla="*/ 3 h 264"/>
                <a:gd name="T12" fmla="*/ 30 w 54"/>
                <a:gd name="T13" fmla="*/ 0 h 264"/>
                <a:gd name="T14" fmla="*/ 27 w 54"/>
                <a:gd name="T15" fmla="*/ 0 h 264"/>
                <a:gd name="T16" fmla="*/ 25 w 54"/>
                <a:gd name="T17" fmla="*/ 2 h 264"/>
                <a:gd name="T18" fmla="*/ 23 w 54"/>
                <a:gd name="T19" fmla="*/ 5 h 264"/>
                <a:gd name="T20" fmla="*/ 19 w 54"/>
                <a:gd name="T21" fmla="*/ 14 h 264"/>
                <a:gd name="T22" fmla="*/ 14 w 54"/>
                <a:gd name="T23" fmla="*/ 26 h 264"/>
                <a:gd name="T24" fmla="*/ 10 w 54"/>
                <a:gd name="T25" fmla="*/ 42 h 264"/>
                <a:gd name="T26" fmla="*/ 6 w 54"/>
                <a:gd name="T27" fmla="*/ 59 h 264"/>
                <a:gd name="T28" fmla="*/ 3 w 54"/>
                <a:gd name="T29" fmla="*/ 77 h 264"/>
                <a:gd name="T30" fmla="*/ 1 w 54"/>
                <a:gd name="T31" fmla="*/ 95 h 264"/>
                <a:gd name="T32" fmla="*/ 0 w 54"/>
                <a:gd name="T33" fmla="*/ 112 h 264"/>
                <a:gd name="T34" fmla="*/ 0 w 54"/>
                <a:gd name="T35" fmla="*/ 121 h 264"/>
                <a:gd name="T36" fmla="*/ 1 w 54"/>
                <a:gd name="T37" fmla="*/ 130 h 264"/>
                <a:gd name="T38" fmla="*/ 3 w 54"/>
                <a:gd name="T39" fmla="*/ 152 h 264"/>
                <a:gd name="T40" fmla="*/ 6 w 54"/>
                <a:gd name="T41" fmla="*/ 175 h 264"/>
                <a:gd name="T42" fmla="*/ 10 w 54"/>
                <a:gd name="T43" fmla="*/ 198 h 264"/>
                <a:gd name="T44" fmla="*/ 14 w 54"/>
                <a:gd name="T45" fmla="*/ 220 h 264"/>
                <a:gd name="T46" fmla="*/ 17 w 54"/>
                <a:gd name="T47" fmla="*/ 230 h 264"/>
                <a:gd name="T48" fmla="*/ 19 w 54"/>
                <a:gd name="T49" fmla="*/ 239 h 264"/>
                <a:gd name="T50" fmla="*/ 21 w 54"/>
                <a:gd name="T51" fmla="*/ 247 h 264"/>
                <a:gd name="T52" fmla="*/ 23 w 54"/>
                <a:gd name="T53" fmla="*/ 254 h 264"/>
                <a:gd name="T54" fmla="*/ 25 w 54"/>
                <a:gd name="T55" fmla="*/ 258 h 264"/>
                <a:gd name="T56" fmla="*/ 27 w 54"/>
                <a:gd name="T57" fmla="*/ 261 h 264"/>
                <a:gd name="T58" fmla="*/ 29 w 54"/>
                <a:gd name="T59" fmla="*/ 264 h 264"/>
                <a:gd name="T60" fmla="*/ 30 w 54"/>
                <a:gd name="T61" fmla="*/ 264 h 264"/>
                <a:gd name="T62" fmla="*/ 33 w 54"/>
                <a:gd name="T63" fmla="*/ 263 h 264"/>
                <a:gd name="T64" fmla="*/ 34 w 54"/>
                <a:gd name="T65" fmla="*/ 261 h 264"/>
                <a:gd name="T66" fmla="*/ 37 w 54"/>
                <a:gd name="T67" fmla="*/ 255 h 264"/>
                <a:gd name="T68" fmla="*/ 40 w 54"/>
                <a:gd name="T69" fmla="*/ 244 h 264"/>
                <a:gd name="T70" fmla="*/ 44 w 54"/>
                <a:gd name="T71" fmla="*/ 233 h 264"/>
                <a:gd name="T72" fmla="*/ 47 w 54"/>
                <a:gd name="T73" fmla="*/ 218 h 264"/>
                <a:gd name="T74" fmla="*/ 51 w 54"/>
                <a:gd name="T75" fmla="*/ 203 h 264"/>
                <a:gd name="T76" fmla="*/ 54 w 54"/>
                <a:gd name="T77" fmla="*/ 1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264">
                  <a:moveTo>
                    <a:pt x="54" y="75"/>
                  </a:moveTo>
                  <a:lnTo>
                    <a:pt x="47" y="45"/>
                  </a:lnTo>
                  <a:lnTo>
                    <a:pt x="44" y="32"/>
                  </a:lnTo>
                  <a:lnTo>
                    <a:pt x="40" y="19"/>
                  </a:lnTo>
                  <a:lnTo>
                    <a:pt x="37" y="10"/>
                  </a:lnTo>
                  <a:lnTo>
                    <a:pt x="34" y="3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3" y="5"/>
                  </a:lnTo>
                  <a:lnTo>
                    <a:pt x="19" y="14"/>
                  </a:lnTo>
                  <a:lnTo>
                    <a:pt x="14" y="26"/>
                  </a:lnTo>
                  <a:lnTo>
                    <a:pt x="10" y="42"/>
                  </a:lnTo>
                  <a:lnTo>
                    <a:pt x="6" y="59"/>
                  </a:lnTo>
                  <a:lnTo>
                    <a:pt x="3" y="77"/>
                  </a:lnTo>
                  <a:lnTo>
                    <a:pt x="1" y="95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1" y="130"/>
                  </a:lnTo>
                  <a:lnTo>
                    <a:pt x="3" y="152"/>
                  </a:lnTo>
                  <a:lnTo>
                    <a:pt x="6" y="175"/>
                  </a:lnTo>
                  <a:lnTo>
                    <a:pt x="10" y="198"/>
                  </a:lnTo>
                  <a:lnTo>
                    <a:pt x="14" y="220"/>
                  </a:lnTo>
                  <a:lnTo>
                    <a:pt x="17" y="230"/>
                  </a:lnTo>
                  <a:lnTo>
                    <a:pt x="19" y="239"/>
                  </a:lnTo>
                  <a:lnTo>
                    <a:pt x="21" y="247"/>
                  </a:lnTo>
                  <a:lnTo>
                    <a:pt x="23" y="254"/>
                  </a:lnTo>
                  <a:lnTo>
                    <a:pt x="25" y="258"/>
                  </a:lnTo>
                  <a:lnTo>
                    <a:pt x="27" y="261"/>
                  </a:lnTo>
                  <a:lnTo>
                    <a:pt x="29" y="264"/>
                  </a:lnTo>
                  <a:lnTo>
                    <a:pt x="30" y="264"/>
                  </a:lnTo>
                  <a:lnTo>
                    <a:pt x="33" y="263"/>
                  </a:lnTo>
                  <a:lnTo>
                    <a:pt x="34" y="261"/>
                  </a:lnTo>
                  <a:lnTo>
                    <a:pt x="37" y="255"/>
                  </a:lnTo>
                  <a:lnTo>
                    <a:pt x="40" y="244"/>
                  </a:lnTo>
                  <a:lnTo>
                    <a:pt x="44" y="233"/>
                  </a:lnTo>
                  <a:lnTo>
                    <a:pt x="47" y="218"/>
                  </a:lnTo>
                  <a:lnTo>
                    <a:pt x="51" y="203"/>
                  </a:lnTo>
                  <a:lnTo>
                    <a:pt x="54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36" name="Freeform 1365"/>
            <p:cNvSpPr>
              <a:spLocks/>
            </p:cNvSpPr>
            <p:nvPr/>
          </p:nvSpPr>
          <p:spPr bwMode="auto">
            <a:xfrm>
              <a:off x="4851" y="1310"/>
              <a:ext cx="54" cy="264"/>
            </a:xfrm>
            <a:custGeom>
              <a:avLst/>
              <a:gdLst>
                <a:gd name="T0" fmla="*/ 54 w 54"/>
                <a:gd name="T1" fmla="*/ 75 h 264"/>
                <a:gd name="T2" fmla="*/ 48 w 54"/>
                <a:gd name="T3" fmla="*/ 45 h 264"/>
                <a:gd name="T4" fmla="*/ 44 w 54"/>
                <a:gd name="T5" fmla="*/ 32 h 264"/>
                <a:gd name="T6" fmla="*/ 41 w 54"/>
                <a:gd name="T7" fmla="*/ 19 h 264"/>
                <a:gd name="T8" fmla="*/ 37 w 54"/>
                <a:gd name="T9" fmla="*/ 10 h 264"/>
                <a:gd name="T10" fmla="*/ 34 w 54"/>
                <a:gd name="T11" fmla="*/ 3 h 264"/>
                <a:gd name="T12" fmla="*/ 31 w 54"/>
                <a:gd name="T13" fmla="*/ 0 h 264"/>
                <a:gd name="T14" fmla="*/ 27 w 54"/>
                <a:gd name="T15" fmla="*/ 0 h 264"/>
                <a:gd name="T16" fmla="*/ 25 w 54"/>
                <a:gd name="T17" fmla="*/ 2 h 264"/>
                <a:gd name="T18" fmla="*/ 24 w 54"/>
                <a:gd name="T19" fmla="*/ 5 h 264"/>
                <a:gd name="T20" fmla="*/ 19 w 54"/>
                <a:gd name="T21" fmla="*/ 14 h 264"/>
                <a:gd name="T22" fmla="*/ 15 w 54"/>
                <a:gd name="T23" fmla="*/ 26 h 264"/>
                <a:gd name="T24" fmla="*/ 10 w 54"/>
                <a:gd name="T25" fmla="*/ 42 h 264"/>
                <a:gd name="T26" fmla="*/ 7 w 54"/>
                <a:gd name="T27" fmla="*/ 59 h 264"/>
                <a:gd name="T28" fmla="*/ 3 w 54"/>
                <a:gd name="T29" fmla="*/ 77 h 264"/>
                <a:gd name="T30" fmla="*/ 1 w 54"/>
                <a:gd name="T31" fmla="*/ 95 h 264"/>
                <a:gd name="T32" fmla="*/ 0 w 54"/>
                <a:gd name="T33" fmla="*/ 112 h 264"/>
                <a:gd name="T34" fmla="*/ 0 w 54"/>
                <a:gd name="T35" fmla="*/ 121 h 264"/>
                <a:gd name="T36" fmla="*/ 1 w 54"/>
                <a:gd name="T37" fmla="*/ 130 h 264"/>
                <a:gd name="T38" fmla="*/ 3 w 54"/>
                <a:gd name="T39" fmla="*/ 152 h 264"/>
                <a:gd name="T40" fmla="*/ 7 w 54"/>
                <a:gd name="T41" fmla="*/ 175 h 264"/>
                <a:gd name="T42" fmla="*/ 10 w 54"/>
                <a:gd name="T43" fmla="*/ 198 h 264"/>
                <a:gd name="T44" fmla="*/ 15 w 54"/>
                <a:gd name="T45" fmla="*/ 220 h 264"/>
                <a:gd name="T46" fmla="*/ 17 w 54"/>
                <a:gd name="T47" fmla="*/ 230 h 264"/>
                <a:gd name="T48" fmla="*/ 19 w 54"/>
                <a:gd name="T49" fmla="*/ 239 h 264"/>
                <a:gd name="T50" fmla="*/ 21 w 54"/>
                <a:gd name="T51" fmla="*/ 247 h 264"/>
                <a:gd name="T52" fmla="*/ 24 w 54"/>
                <a:gd name="T53" fmla="*/ 254 h 264"/>
                <a:gd name="T54" fmla="*/ 25 w 54"/>
                <a:gd name="T55" fmla="*/ 258 h 264"/>
                <a:gd name="T56" fmla="*/ 27 w 54"/>
                <a:gd name="T57" fmla="*/ 261 h 264"/>
                <a:gd name="T58" fmla="*/ 29 w 54"/>
                <a:gd name="T59" fmla="*/ 264 h 264"/>
                <a:gd name="T60" fmla="*/ 31 w 54"/>
                <a:gd name="T61" fmla="*/ 264 h 264"/>
                <a:gd name="T62" fmla="*/ 33 w 54"/>
                <a:gd name="T63" fmla="*/ 263 h 264"/>
                <a:gd name="T64" fmla="*/ 34 w 54"/>
                <a:gd name="T65" fmla="*/ 261 h 264"/>
                <a:gd name="T66" fmla="*/ 37 w 54"/>
                <a:gd name="T67" fmla="*/ 255 h 264"/>
                <a:gd name="T68" fmla="*/ 41 w 54"/>
                <a:gd name="T69" fmla="*/ 244 h 264"/>
                <a:gd name="T70" fmla="*/ 44 w 54"/>
                <a:gd name="T71" fmla="*/ 233 h 264"/>
                <a:gd name="T72" fmla="*/ 48 w 54"/>
                <a:gd name="T73" fmla="*/ 218 h 264"/>
                <a:gd name="T74" fmla="*/ 51 w 54"/>
                <a:gd name="T75" fmla="*/ 203 h 264"/>
                <a:gd name="T76" fmla="*/ 54 w 54"/>
                <a:gd name="T77" fmla="*/ 18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264">
                  <a:moveTo>
                    <a:pt x="54" y="75"/>
                  </a:moveTo>
                  <a:lnTo>
                    <a:pt x="48" y="45"/>
                  </a:lnTo>
                  <a:lnTo>
                    <a:pt x="44" y="32"/>
                  </a:lnTo>
                  <a:lnTo>
                    <a:pt x="41" y="19"/>
                  </a:lnTo>
                  <a:lnTo>
                    <a:pt x="37" y="10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4"/>
                  </a:lnTo>
                  <a:lnTo>
                    <a:pt x="15" y="26"/>
                  </a:lnTo>
                  <a:lnTo>
                    <a:pt x="10" y="42"/>
                  </a:lnTo>
                  <a:lnTo>
                    <a:pt x="7" y="59"/>
                  </a:lnTo>
                  <a:lnTo>
                    <a:pt x="3" y="77"/>
                  </a:lnTo>
                  <a:lnTo>
                    <a:pt x="1" y="95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1" y="130"/>
                  </a:lnTo>
                  <a:lnTo>
                    <a:pt x="3" y="152"/>
                  </a:lnTo>
                  <a:lnTo>
                    <a:pt x="7" y="175"/>
                  </a:lnTo>
                  <a:lnTo>
                    <a:pt x="10" y="198"/>
                  </a:lnTo>
                  <a:lnTo>
                    <a:pt x="15" y="220"/>
                  </a:lnTo>
                  <a:lnTo>
                    <a:pt x="17" y="230"/>
                  </a:lnTo>
                  <a:lnTo>
                    <a:pt x="19" y="239"/>
                  </a:lnTo>
                  <a:lnTo>
                    <a:pt x="21" y="247"/>
                  </a:lnTo>
                  <a:lnTo>
                    <a:pt x="24" y="254"/>
                  </a:lnTo>
                  <a:lnTo>
                    <a:pt x="25" y="258"/>
                  </a:lnTo>
                  <a:lnTo>
                    <a:pt x="27" y="261"/>
                  </a:lnTo>
                  <a:lnTo>
                    <a:pt x="29" y="264"/>
                  </a:lnTo>
                  <a:lnTo>
                    <a:pt x="31" y="264"/>
                  </a:lnTo>
                  <a:lnTo>
                    <a:pt x="33" y="263"/>
                  </a:lnTo>
                  <a:lnTo>
                    <a:pt x="34" y="261"/>
                  </a:lnTo>
                  <a:lnTo>
                    <a:pt x="37" y="255"/>
                  </a:lnTo>
                  <a:lnTo>
                    <a:pt x="41" y="244"/>
                  </a:lnTo>
                  <a:lnTo>
                    <a:pt x="44" y="233"/>
                  </a:lnTo>
                  <a:lnTo>
                    <a:pt x="48" y="218"/>
                  </a:lnTo>
                  <a:lnTo>
                    <a:pt x="51" y="203"/>
                  </a:lnTo>
                  <a:lnTo>
                    <a:pt x="54" y="18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37" name="Freeform 1366"/>
            <p:cNvSpPr>
              <a:spLocks/>
            </p:cNvSpPr>
            <p:nvPr/>
          </p:nvSpPr>
          <p:spPr bwMode="auto">
            <a:xfrm>
              <a:off x="3547" y="1419"/>
              <a:ext cx="34" cy="16"/>
            </a:xfrm>
            <a:custGeom>
              <a:avLst/>
              <a:gdLst>
                <a:gd name="T0" fmla="*/ 1 w 34"/>
                <a:gd name="T1" fmla="*/ 0 h 16"/>
                <a:gd name="T2" fmla="*/ 0 w 34"/>
                <a:gd name="T3" fmla="*/ 13 h 16"/>
                <a:gd name="T4" fmla="*/ 33 w 34"/>
                <a:gd name="T5" fmla="*/ 16 h 16"/>
                <a:gd name="T6" fmla="*/ 34 w 34"/>
                <a:gd name="T7" fmla="*/ 2 h 16"/>
                <a:gd name="T8" fmla="*/ 1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1" y="0"/>
                  </a:moveTo>
                  <a:lnTo>
                    <a:pt x="0" y="13"/>
                  </a:lnTo>
                  <a:lnTo>
                    <a:pt x="33" y="16"/>
                  </a:lnTo>
                  <a:lnTo>
                    <a:pt x="3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38" name="Rectangle 1367"/>
            <p:cNvSpPr>
              <a:spLocks noChangeArrowheads="1"/>
            </p:cNvSpPr>
            <p:nvPr/>
          </p:nvSpPr>
          <p:spPr bwMode="auto">
            <a:xfrm>
              <a:off x="3530" y="1106"/>
              <a:ext cx="67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39" name="Rectangle 1368"/>
            <p:cNvSpPr>
              <a:spLocks noChangeArrowheads="1"/>
            </p:cNvSpPr>
            <p:nvPr/>
          </p:nvSpPr>
          <p:spPr bwMode="auto">
            <a:xfrm>
              <a:off x="3530" y="1110"/>
              <a:ext cx="75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Antenna under test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40" name="Rectangle 1369"/>
            <p:cNvSpPr>
              <a:spLocks noChangeArrowheads="1"/>
            </p:cNvSpPr>
            <p:nvPr/>
          </p:nvSpPr>
          <p:spPr bwMode="auto">
            <a:xfrm>
              <a:off x="2932" y="2729"/>
              <a:ext cx="1739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41" name="Rectangle 1370"/>
            <p:cNvSpPr>
              <a:spLocks noChangeArrowheads="1"/>
            </p:cNvSpPr>
            <p:nvPr/>
          </p:nvSpPr>
          <p:spPr bwMode="auto">
            <a:xfrm>
              <a:off x="2925" y="1324"/>
              <a:ext cx="14" cy="1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42" name="Rectangle 1371"/>
            <p:cNvSpPr>
              <a:spLocks noChangeArrowheads="1"/>
            </p:cNvSpPr>
            <p:nvPr/>
          </p:nvSpPr>
          <p:spPr bwMode="auto">
            <a:xfrm>
              <a:off x="2932" y="1317"/>
              <a:ext cx="652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443" name="Group 1375"/>
            <p:cNvGrpSpPr>
              <a:grpSpLocks/>
            </p:cNvGrpSpPr>
            <p:nvPr/>
          </p:nvGrpSpPr>
          <p:grpSpPr bwMode="auto">
            <a:xfrm>
              <a:off x="3580" y="1255"/>
              <a:ext cx="42" cy="331"/>
              <a:chOff x="3580" y="1255"/>
              <a:chExt cx="42" cy="331"/>
            </a:xfrm>
          </p:grpSpPr>
          <p:sp>
            <p:nvSpPr>
              <p:cNvPr id="40457" name="Freeform 1372"/>
              <p:cNvSpPr>
                <a:spLocks/>
              </p:cNvSpPr>
              <p:nvPr/>
            </p:nvSpPr>
            <p:spPr bwMode="auto">
              <a:xfrm>
                <a:off x="3590" y="1255"/>
                <a:ext cx="32" cy="331"/>
              </a:xfrm>
              <a:custGeom>
                <a:avLst/>
                <a:gdLst>
                  <a:gd name="T0" fmla="*/ 0 w 32"/>
                  <a:gd name="T1" fmla="*/ 331 h 331"/>
                  <a:gd name="T2" fmla="*/ 0 w 32"/>
                  <a:gd name="T3" fmla="*/ 31 h 331"/>
                  <a:gd name="T4" fmla="*/ 32 w 32"/>
                  <a:gd name="T5" fmla="*/ 0 h 331"/>
                  <a:gd name="T6" fmla="*/ 32 w 32"/>
                  <a:gd name="T7" fmla="*/ 299 h 331"/>
                  <a:gd name="T8" fmla="*/ 0 w 32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31">
                    <a:moveTo>
                      <a:pt x="0" y="331"/>
                    </a:moveTo>
                    <a:lnTo>
                      <a:pt x="0" y="31"/>
                    </a:lnTo>
                    <a:lnTo>
                      <a:pt x="32" y="0"/>
                    </a:lnTo>
                    <a:lnTo>
                      <a:pt x="32" y="299"/>
                    </a:lnTo>
                    <a:lnTo>
                      <a:pt x="0" y="331"/>
                    </a:lnTo>
                    <a:close/>
                  </a:path>
                </a:pathLst>
              </a:custGeom>
              <a:solidFill>
                <a:srgbClr val="E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8" name="Freeform 1373"/>
              <p:cNvSpPr>
                <a:spLocks/>
              </p:cNvSpPr>
              <p:nvPr/>
            </p:nvSpPr>
            <p:spPr bwMode="auto">
              <a:xfrm>
                <a:off x="3580" y="1255"/>
                <a:ext cx="42" cy="31"/>
              </a:xfrm>
              <a:custGeom>
                <a:avLst/>
                <a:gdLst>
                  <a:gd name="T0" fmla="*/ 10 w 42"/>
                  <a:gd name="T1" fmla="*/ 31 h 31"/>
                  <a:gd name="T2" fmla="*/ 0 w 42"/>
                  <a:gd name="T3" fmla="*/ 31 h 31"/>
                  <a:gd name="T4" fmla="*/ 31 w 42"/>
                  <a:gd name="T5" fmla="*/ 0 h 31"/>
                  <a:gd name="T6" fmla="*/ 42 w 42"/>
                  <a:gd name="T7" fmla="*/ 0 h 31"/>
                  <a:gd name="T8" fmla="*/ 10 w 42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1">
                    <a:moveTo>
                      <a:pt x="10" y="31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97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9" name="Rectangle 1374"/>
              <p:cNvSpPr>
                <a:spLocks noChangeArrowheads="1"/>
              </p:cNvSpPr>
              <p:nvPr/>
            </p:nvSpPr>
            <p:spPr bwMode="auto">
              <a:xfrm>
                <a:off x="3580" y="1286"/>
                <a:ext cx="10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444" name="Freeform 1376"/>
            <p:cNvSpPr>
              <a:spLocks/>
            </p:cNvSpPr>
            <p:nvPr/>
          </p:nvSpPr>
          <p:spPr bwMode="auto">
            <a:xfrm>
              <a:off x="3596" y="1316"/>
              <a:ext cx="45" cy="123"/>
            </a:xfrm>
            <a:custGeom>
              <a:avLst/>
              <a:gdLst>
                <a:gd name="T0" fmla="*/ 10 w 45"/>
                <a:gd name="T1" fmla="*/ 0 h 123"/>
                <a:gd name="T2" fmla="*/ 0 w 45"/>
                <a:gd name="T3" fmla="*/ 6 h 123"/>
                <a:gd name="T4" fmla="*/ 2 w 45"/>
                <a:gd name="T5" fmla="*/ 12 h 123"/>
                <a:gd name="T6" fmla="*/ 6 w 45"/>
                <a:gd name="T7" fmla="*/ 19 h 123"/>
                <a:gd name="T8" fmla="*/ 11 w 45"/>
                <a:gd name="T9" fmla="*/ 26 h 123"/>
                <a:gd name="T10" fmla="*/ 17 w 45"/>
                <a:gd name="T11" fmla="*/ 21 h 123"/>
                <a:gd name="T12" fmla="*/ 10 w 45"/>
                <a:gd name="T13" fmla="*/ 21 h 123"/>
                <a:gd name="T14" fmla="*/ 12 w 45"/>
                <a:gd name="T15" fmla="*/ 31 h 123"/>
                <a:gd name="T16" fmla="*/ 12 w 45"/>
                <a:gd name="T17" fmla="*/ 36 h 123"/>
                <a:gd name="T18" fmla="*/ 11 w 45"/>
                <a:gd name="T19" fmla="*/ 43 h 123"/>
                <a:gd name="T20" fmla="*/ 7 w 45"/>
                <a:gd name="T21" fmla="*/ 59 h 123"/>
                <a:gd name="T22" fmla="*/ 5 w 45"/>
                <a:gd name="T23" fmla="*/ 74 h 123"/>
                <a:gd name="T24" fmla="*/ 4 w 45"/>
                <a:gd name="T25" fmla="*/ 82 h 123"/>
                <a:gd name="T26" fmla="*/ 6 w 45"/>
                <a:gd name="T27" fmla="*/ 89 h 123"/>
                <a:gd name="T28" fmla="*/ 10 w 45"/>
                <a:gd name="T29" fmla="*/ 98 h 123"/>
                <a:gd name="T30" fmla="*/ 11 w 45"/>
                <a:gd name="T31" fmla="*/ 103 h 123"/>
                <a:gd name="T32" fmla="*/ 18 w 45"/>
                <a:gd name="T33" fmla="*/ 111 h 123"/>
                <a:gd name="T34" fmla="*/ 27 w 45"/>
                <a:gd name="T35" fmla="*/ 116 h 123"/>
                <a:gd name="T36" fmla="*/ 29 w 45"/>
                <a:gd name="T37" fmla="*/ 117 h 123"/>
                <a:gd name="T38" fmla="*/ 40 w 45"/>
                <a:gd name="T39" fmla="*/ 123 h 123"/>
                <a:gd name="T40" fmla="*/ 45 w 45"/>
                <a:gd name="T41" fmla="*/ 111 h 123"/>
                <a:gd name="T42" fmla="*/ 35 w 45"/>
                <a:gd name="T43" fmla="*/ 105 h 123"/>
                <a:gd name="T44" fmla="*/ 31 w 45"/>
                <a:gd name="T45" fmla="*/ 112 h 123"/>
                <a:gd name="T46" fmla="*/ 37 w 45"/>
                <a:gd name="T47" fmla="*/ 106 h 123"/>
                <a:gd name="T48" fmla="*/ 28 w 45"/>
                <a:gd name="T49" fmla="*/ 100 h 123"/>
                <a:gd name="T50" fmla="*/ 21 w 45"/>
                <a:gd name="T51" fmla="*/ 92 h 123"/>
                <a:gd name="T52" fmla="*/ 17 w 45"/>
                <a:gd name="T53" fmla="*/ 98 h 123"/>
                <a:gd name="T54" fmla="*/ 23 w 45"/>
                <a:gd name="T55" fmla="*/ 98 h 123"/>
                <a:gd name="T56" fmla="*/ 19 w 45"/>
                <a:gd name="T57" fmla="*/ 87 h 123"/>
                <a:gd name="T58" fmla="*/ 18 w 45"/>
                <a:gd name="T59" fmla="*/ 82 h 123"/>
                <a:gd name="T60" fmla="*/ 19 w 45"/>
                <a:gd name="T61" fmla="*/ 74 h 123"/>
                <a:gd name="T62" fmla="*/ 21 w 45"/>
                <a:gd name="T63" fmla="*/ 59 h 123"/>
                <a:gd name="T64" fmla="*/ 24 w 45"/>
                <a:gd name="T65" fmla="*/ 43 h 123"/>
                <a:gd name="T66" fmla="*/ 26 w 45"/>
                <a:gd name="T67" fmla="*/ 36 h 123"/>
                <a:gd name="T68" fmla="*/ 26 w 45"/>
                <a:gd name="T69" fmla="*/ 30 h 123"/>
                <a:gd name="T70" fmla="*/ 23 w 45"/>
                <a:gd name="T71" fmla="*/ 21 h 123"/>
                <a:gd name="T72" fmla="*/ 21 w 45"/>
                <a:gd name="T73" fmla="*/ 16 h 123"/>
                <a:gd name="T74" fmla="*/ 17 w 45"/>
                <a:gd name="T75" fmla="*/ 9 h 123"/>
                <a:gd name="T76" fmla="*/ 12 w 45"/>
                <a:gd name="T77" fmla="*/ 2 h 123"/>
                <a:gd name="T78" fmla="*/ 10 w 45"/>
                <a:gd name="T7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" h="123">
                  <a:moveTo>
                    <a:pt x="10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6" y="19"/>
                  </a:lnTo>
                  <a:lnTo>
                    <a:pt x="11" y="26"/>
                  </a:lnTo>
                  <a:lnTo>
                    <a:pt x="17" y="21"/>
                  </a:lnTo>
                  <a:lnTo>
                    <a:pt x="10" y="21"/>
                  </a:lnTo>
                  <a:lnTo>
                    <a:pt x="12" y="31"/>
                  </a:lnTo>
                  <a:lnTo>
                    <a:pt x="12" y="36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5" y="74"/>
                  </a:lnTo>
                  <a:lnTo>
                    <a:pt x="4" y="82"/>
                  </a:lnTo>
                  <a:lnTo>
                    <a:pt x="6" y="89"/>
                  </a:lnTo>
                  <a:lnTo>
                    <a:pt x="10" y="98"/>
                  </a:lnTo>
                  <a:lnTo>
                    <a:pt x="11" y="103"/>
                  </a:lnTo>
                  <a:lnTo>
                    <a:pt x="18" y="111"/>
                  </a:lnTo>
                  <a:lnTo>
                    <a:pt x="27" y="116"/>
                  </a:lnTo>
                  <a:lnTo>
                    <a:pt x="29" y="117"/>
                  </a:lnTo>
                  <a:lnTo>
                    <a:pt x="40" y="123"/>
                  </a:lnTo>
                  <a:lnTo>
                    <a:pt x="45" y="111"/>
                  </a:lnTo>
                  <a:lnTo>
                    <a:pt x="35" y="105"/>
                  </a:lnTo>
                  <a:lnTo>
                    <a:pt x="31" y="112"/>
                  </a:lnTo>
                  <a:lnTo>
                    <a:pt x="37" y="106"/>
                  </a:lnTo>
                  <a:lnTo>
                    <a:pt x="28" y="100"/>
                  </a:lnTo>
                  <a:lnTo>
                    <a:pt x="21" y="92"/>
                  </a:lnTo>
                  <a:lnTo>
                    <a:pt x="17" y="98"/>
                  </a:lnTo>
                  <a:lnTo>
                    <a:pt x="23" y="98"/>
                  </a:lnTo>
                  <a:lnTo>
                    <a:pt x="19" y="87"/>
                  </a:lnTo>
                  <a:lnTo>
                    <a:pt x="18" y="82"/>
                  </a:lnTo>
                  <a:lnTo>
                    <a:pt x="19" y="74"/>
                  </a:lnTo>
                  <a:lnTo>
                    <a:pt x="21" y="59"/>
                  </a:lnTo>
                  <a:lnTo>
                    <a:pt x="24" y="43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3" y="21"/>
                  </a:lnTo>
                  <a:lnTo>
                    <a:pt x="21" y="16"/>
                  </a:lnTo>
                  <a:lnTo>
                    <a:pt x="17" y="9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445" name="Group 1380"/>
            <p:cNvGrpSpPr>
              <a:grpSpLocks/>
            </p:cNvGrpSpPr>
            <p:nvPr/>
          </p:nvGrpSpPr>
          <p:grpSpPr bwMode="auto">
            <a:xfrm>
              <a:off x="3628" y="1316"/>
              <a:ext cx="41" cy="197"/>
              <a:chOff x="3628" y="1316"/>
              <a:chExt cx="41" cy="197"/>
            </a:xfrm>
          </p:grpSpPr>
          <p:sp>
            <p:nvSpPr>
              <p:cNvPr id="40454" name="Freeform 1377"/>
              <p:cNvSpPr>
                <a:spLocks/>
              </p:cNvSpPr>
              <p:nvPr/>
            </p:nvSpPr>
            <p:spPr bwMode="auto">
              <a:xfrm>
                <a:off x="3643" y="1316"/>
                <a:ext cx="26" cy="197"/>
              </a:xfrm>
              <a:custGeom>
                <a:avLst/>
                <a:gdLst>
                  <a:gd name="T0" fmla="*/ 0 w 26"/>
                  <a:gd name="T1" fmla="*/ 197 h 197"/>
                  <a:gd name="T2" fmla="*/ 0 w 26"/>
                  <a:gd name="T3" fmla="*/ 26 h 197"/>
                  <a:gd name="T4" fmla="*/ 26 w 26"/>
                  <a:gd name="T5" fmla="*/ 0 h 197"/>
                  <a:gd name="T6" fmla="*/ 26 w 26"/>
                  <a:gd name="T7" fmla="*/ 171 h 197"/>
                  <a:gd name="T8" fmla="*/ 0 w 26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7">
                    <a:moveTo>
                      <a:pt x="0" y="19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6" y="17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E08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5" name="Freeform 1378"/>
              <p:cNvSpPr>
                <a:spLocks/>
              </p:cNvSpPr>
              <p:nvPr/>
            </p:nvSpPr>
            <p:spPr bwMode="auto">
              <a:xfrm>
                <a:off x="3628" y="1316"/>
                <a:ext cx="41" cy="26"/>
              </a:xfrm>
              <a:custGeom>
                <a:avLst/>
                <a:gdLst>
                  <a:gd name="T0" fmla="*/ 15 w 41"/>
                  <a:gd name="T1" fmla="*/ 26 h 26"/>
                  <a:gd name="T2" fmla="*/ 0 w 41"/>
                  <a:gd name="T3" fmla="*/ 26 h 26"/>
                  <a:gd name="T4" fmla="*/ 26 w 41"/>
                  <a:gd name="T5" fmla="*/ 0 h 26"/>
                  <a:gd name="T6" fmla="*/ 41 w 41"/>
                  <a:gd name="T7" fmla="*/ 0 h 26"/>
                  <a:gd name="T8" fmla="*/ 15 w 4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6">
                    <a:moveTo>
                      <a:pt x="15" y="26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41" y="0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97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6" name="Rectangle 1379"/>
              <p:cNvSpPr>
                <a:spLocks noChangeArrowheads="1"/>
              </p:cNvSpPr>
              <p:nvPr/>
            </p:nvSpPr>
            <p:spPr bwMode="auto">
              <a:xfrm>
                <a:off x="3628" y="1342"/>
                <a:ext cx="15" cy="17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446" name="Freeform 1381"/>
            <p:cNvSpPr>
              <a:spLocks/>
            </p:cNvSpPr>
            <p:nvPr/>
          </p:nvSpPr>
          <p:spPr bwMode="auto">
            <a:xfrm>
              <a:off x="3656" y="1420"/>
              <a:ext cx="37" cy="15"/>
            </a:xfrm>
            <a:custGeom>
              <a:avLst/>
              <a:gdLst>
                <a:gd name="T0" fmla="*/ 0 w 37"/>
                <a:gd name="T1" fmla="*/ 1 h 15"/>
                <a:gd name="T2" fmla="*/ 0 w 37"/>
                <a:gd name="T3" fmla="*/ 15 h 15"/>
                <a:gd name="T4" fmla="*/ 37 w 37"/>
                <a:gd name="T5" fmla="*/ 13 h 15"/>
                <a:gd name="T6" fmla="*/ 37 w 37"/>
                <a:gd name="T7" fmla="*/ 0 h 15"/>
                <a:gd name="T8" fmla="*/ 0 w 37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0" y="1"/>
                  </a:moveTo>
                  <a:lnTo>
                    <a:pt x="0" y="15"/>
                  </a:lnTo>
                  <a:lnTo>
                    <a:pt x="37" y="13"/>
                  </a:lnTo>
                  <a:lnTo>
                    <a:pt x="3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47" name="Rectangle 1382"/>
            <p:cNvSpPr>
              <a:spLocks noChangeArrowheads="1"/>
            </p:cNvSpPr>
            <p:nvPr/>
          </p:nvSpPr>
          <p:spPr bwMode="auto">
            <a:xfrm>
              <a:off x="4780" y="2729"/>
              <a:ext cx="869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48" name="Rectangle 1383"/>
            <p:cNvSpPr>
              <a:spLocks noChangeArrowheads="1"/>
            </p:cNvSpPr>
            <p:nvPr/>
          </p:nvSpPr>
          <p:spPr bwMode="auto">
            <a:xfrm>
              <a:off x="5642" y="1324"/>
              <a:ext cx="14" cy="1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49" name="Rectangle 1384"/>
            <p:cNvSpPr>
              <a:spLocks noChangeArrowheads="1"/>
            </p:cNvSpPr>
            <p:nvPr/>
          </p:nvSpPr>
          <p:spPr bwMode="auto">
            <a:xfrm>
              <a:off x="5214" y="1317"/>
              <a:ext cx="435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50" name="Rectangle 1385"/>
            <p:cNvSpPr>
              <a:spLocks noChangeArrowheads="1"/>
            </p:cNvSpPr>
            <p:nvPr/>
          </p:nvSpPr>
          <p:spPr bwMode="auto">
            <a:xfrm>
              <a:off x="5208" y="1324"/>
              <a:ext cx="13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51" name="Freeform 1386"/>
            <p:cNvSpPr>
              <a:spLocks/>
            </p:cNvSpPr>
            <p:nvPr/>
          </p:nvSpPr>
          <p:spPr bwMode="auto">
            <a:xfrm>
              <a:off x="4738" y="2708"/>
              <a:ext cx="45" cy="34"/>
            </a:xfrm>
            <a:custGeom>
              <a:avLst/>
              <a:gdLst>
                <a:gd name="T0" fmla="*/ 7 w 45"/>
                <a:gd name="T1" fmla="*/ 0 h 34"/>
                <a:gd name="T2" fmla="*/ 0 w 45"/>
                <a:gd name="T3" fmla="*/ 11 h 34"/>
                <a:gd name="T4" fmla="*/ 38 w 45"/>
                <a:gd name="T5" fmla="*/ 34 h 34"/>
                <a:gd name="T6" fmla="*/ 45 w 45"/>
                <a:gd name="T7" fmla="*/ 22 h 34"/>
                <a:gd name="T8" fmla="*/ 7 w 4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7" y="0"/>
                  </a:moveTo>
                  <a:lnTo>
                    <a:pt x="0" y="11"/>
                  </a:lnTo>
                  <a:lnTo>
                    <a:pt x="38" y="34"/>
                  </a:lnTo>
                  <a:lnTo>
                    <a:pt x="45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52" name="Freeform 1387"/>
            <p:cNvSpPr>
              <a:spLocks/>
            </p:cNvSpPr>
            <p:nvPr/>
          </p:nvSpPr>
          <p:spPr bwMode="auto">
            <a:xfrm>
              <a:off x="4668" y="2708"/>
              <a:ext cx="37" cy="34"/>
            </a:xfrm>
            <a:custGeom>
              <a:avLst/>
              <a:gdLst>
                <a:gd name="T0" fmla="*/ 37 w 37"/>
                <a:gd name="T1" fmla="*/ 11 h 34"/>
                <a:gd name="T2" fmla="*/ 29 w 37"/>
                <a:gd name="T3" fmla="*/ 0 h 34"/>
                <a:gd name="T4" fmla="*/ 0 w 37"/>
                <a:gd name="T5" fmla="*/ 22 h 34"/>
                <a:gd name="T6" fmla="*/ 8 w 37"/>
                <a:gd name="T7" fmla="*/ 34 h 34"/>
                <a:gd name="T8" fmla="*/ 37 w 3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11"/>
                  </a:moveTo>
                  <a:lnTo>
                    <a:pt x="29" y="0"/>
                  </a:lnTo>
                  <a:lnTo>
                    <a:pt x="0" y="22"/>
                  </a:lnTo>
                  <a:lnTo>
                    <a:pt x="8" y="34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53" name="Freeform 1388"/>
            <p:cNvSpPr>
              <a:spLocks/>
            </p:cNvSpPr>
            <p:nvPr/>
          </p:nvSpPr>
          <p:spPr bwMode="auto">
            <a:xfrm>
              <a:off x="4533" y="2623"/>
              <a:ext cx="135" cy="54"/>
            </a:xfrm>
            <a:custGeom>
              <a:avLst/>
              <a:gdLst>
                <a:gd name="T0" fmla="*/ 0 w 135"/>
                <a:gd name="T1" fmla="*/ 2 h 54"/>
                <a:gd name="T2" fmla="*/ 7 w 135"/>
                <a:gd name="T3" fmla="*/ 1 h 54"/>
                <a:gd name="T4" fmla="*/ 13 w 135"/>
                <a:gd name="T5" fmla="*/ 0 h 54"/>
                <a:gd name="T6" fmla="*/ 20 w 135"/>
                <a:gd name="T7" fmla="*/ 0 h 54"/>
                <a:gd name="T8" fmla="*/ 26 w 135"/>
                <a:gd name="T9" fmla="*/ 4 h 54"/>
                <a:gd name="T10" fmla="*/ 29 w 135"/>
                <a:gd name="T11" fmla="*/ 9 h 54"/>
                <a:gd name="T12" fmla="*/ 33 w 135"/>
                <a:gd name="T13" fmla="*/ 16 h 54"/>
                <a:gd name="T14" fmla="*/ 35 w 135"/>
                <a:gd name="T15" fmla="*/ 24 h 54"/>
                <a:gd name="T16" fmla="*/ 38 w 135"/>
                <a:gd name="T17" fmla="*/ 33 h 54"/>
                <a:gd name="T18" fmla="*/ 41 w 135"/>
                <a:gd name="T19" fmla="*/ 41 h 54"/>
                <a:gd name="T20" fmla="*/ 44 w 135"/>
                <a:gd name="T21" fmla="*/ 48 h 54"/>
                <a:gd name="T22" fmla="*/ 46 w 135"/>
                <a:gd name="T23" fmla="*/ 52 h 54"/>
                <a:gd name="T24" fmla="*/ 50 w 135"/>
                <a:gd name="T25" fmla="*/ 54 h 54"/>
                <a:gd name="T26" fmla="*/ 53 w 135"/>
                <a:gd name="T27" fmla="*/ 53 h 54"/>
                <a:gd name="T28" fmla="*/ 56 w 135"/>
                <a:gd name="T29" fmla="*/ 49 h 54"/>
                <a:gd name="T30" fmla="*/ 60 w 135"/>
                <a:gd name="T31" fmla="*/ 42 h 54"/>
                <a:gd name="T32" fmla="*/ 63 w 135"/>
                <a:gd name="T33" fmla="*/ 35 h 54"/>
                <a:gd name="T34" fmla="*/ 67 w 135"/>
                <a:gd name="T35" fmla="*/ 27 h 54"/>
                <a:gd name="T36" fmla="*/ 71 w 135"/>
                <a:gd name="T37" fmla="*/ 19 h 54"/>
                <a:gd name="T38" fmla="*/ 76 w 135"/>
                <a:gd name="T39" fmla="*/ 14 h 54"/>
                <a:gd name="T40" fmla="*/ 80 w 135"/>
                <a:gd name="T41" fmla="*/ 9 h 54"/>
                <a:gd name="T42" fmla="*/ 86 w 135"/>
                <a:gd name="T43" fmla="*/ 7 h 54"/>
                <a:gd name="T44" fmla="*/ 94 w 135"/>
                <a:gd name="T45" fmla="*/ 7 h 54"/>
                <a:gd name="T46" fmla="*/ 110 w 135"/>
                <a:gd name="T47" fmla="*/ 8 h 54"/>
                <a:gd name="T48" fmla="*/ 118 w 135"/>
                <a:gd name="T49" fmla="*/ 10 h 54"/>
                <a:gd name="T50" fmla="*/ 124 w 135"/>
                <a:gd name="T51" fmla="*/ 11 h 54"/>
                <a:gd name="T52" fmla="*/ 130 w 135"/>
                <a:gd name="T53" fmla="*/ 12 h 54"/>
                <a:gd name="T54" fmla="*/ 135 w 135"/>
                <a:gd name="T55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5" h="54">
                  <a:moveTo>
                    <a:pt x="0" y="2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3" y="16"/>
                  </a:lnTo>
                  <a:lnTo>
                    <a:pt x="35" y="24"/>
                  </a:lnTo>
                  <a:lnTo>
                    <a:pt x="38" y="33"/>
                  </a:lnTo>
                  <a:lnTo>
                    <a:pt x="41" y="41"/>
                  </a:lnTo>
                  <a:lnTo>
                    <a:pt x="44" y="48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60" y="42"/>
                  </a:lnTo>
                  <a:lnTo>
                    <a:pt x="63" y="35"/>
                  </a:lnTo>
                  <a:lnTo>
                    <a:pt x="67" y="27"/>
                  </a:lnTo>
                  <a:lnTo>
                    <a:pt x="71" y="19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6" y="7"/>
                  </a:lnTo>
                  <a:lnTo>
                    <a:pt x="94" y="7"/>
                  </a:lnTo>
                  <a:lnTo>
                    <a:pt x="110" y="8"/>
                  </a:lnTo>
                  <a:lnTo>
                    <a:pt x="118" y="10"/>
                  </a:lnTo>
                  <a:lnTo>
                    <a:pt x="124" y="11"/>
                  </a:lnTo>
                  <a:lnTo>
                    <a:pt x="130" y="12"/>
                  </a:lnTo>
                  <a:lnTo>
                    <a:pt x="135" y="14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1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374900" y="0"/>
            <a:ext cx="4877938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fr-FR" sz="32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Measurement</a:t>
            </a:r>
            <a:r>
              <a:rPr lang="fr-FR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32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chambers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08720"/>
            <a:ext cx="65532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392363" y="0"/>
            <a:ext cx="4877938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Measurement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chambers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3795" name="Picture 5" descr="ecran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8862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antennaradomeRC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98750"/>
            <a:ext cx="4648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191000" y="0"/>
            <a:ext cx="1144544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EIRP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827584" y="745626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When an antenna produces a radiated power </a:t>
            </a:r>
            <a:r>
              <a:rPr lang="en-US" altLang="en-US" sz="2400" dirty="0" err="1"/>
              <a:t>Pe</a:t>
            </a:r>
            <a:r>
              <a:rPr lang="en-US" altLang="en-US" sz="2400" dirty="0"/>
              <a:t>, the power density created in a given direction is the product of the gain in this direction by the power.</a:t>
            </a:r>
            <a:endParaRPr lang="fr-FR" altLang="en-US" sz="2400" dirty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220788" y="2851150"/>
            <a:ext cx="61590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400" dirty="0" smtClean="0">
                <a:solidFill>
                  <a:schemeClr val="tx1"/>
                </a:solidFill>
              </a:rPr>
              <a:t>The Equivalent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Isotropic</a:t>
            </a:r>
            <a:r>
              <a:rPr lang="fr-FR" altLang="en-US" sz="2400" dirty="0" smtClean="0">
                <a:solidFill>
                  <a:schemeClr val="tx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Radiated</a:t>
            </a:r>
            <a:r>
              <a:rPr lang="fr-FR" altLang="en-US" sz="2400" dirty="0" smtClean="0">
                <a:solidFill>
                  <a:schemeClr val="tx1"/>
                </a:solidFill>
              </a:rPr>
              <a:t> Power 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is</a:t>
            </a:r>
            <a:r>
              <a:rPr lang="fr-FR" altLang="en-US" sz="2400" dirty="0" smtClean="0">
                <a:solidFill>
                  <a:schemeClr val="tx1"/>
                </a:solidFill>
              </a:rPr>
              <a:t>:</a:t>
            </a:r>
          </a:p>
          <a:p>
            <a:pPr eaLnBrk="1" hangingPunct="1"/>
            <a:endParaRPr lang="fr-FR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fr-FR" altLang="en-US" sz="2400" dirty="0" smtClean="0">
                <a:solidFill>
                  <a:schemeClr val="tx1"/>
                </a:solidFill>
              </a:rPr>
              <a:t>		EIRP=</a:t>
            </a:r>
            <a:r>
              <a:rPr lang="fr-FR" altLang="en-US" sz="2400" dirty="0" err="1" smtClean="0">
                <a:solidFill>
                  <a:schemeClr val="tx1"/>
                </a:solidFill>
              </a:rPr>
              <a:t>Pe.Ge</a:t>
            </a:r>
            <a:endParaRPr lang="fr-FR" altLang="en-US" sz="2400" dirty="0">
              <a:solidFill>
                <a:schemeClr val="tx1"/>
              </a:solidFill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018656" y="3529282"/>
            <a:ext cx="20574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295400" y="4800600"/>
            <a:ext cx="7798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400" dirty="0" smtClean="0"/>
              <a:t>This value </a:t>
            </a:r>
            <a:r>
              <a:rPr lang="fr-FR" altLang="en-US" sz="2400" dirty="0" err="1" smtClean="0"/>
              <a:t>is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particularly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usefull</a:t>
            </a:r>
            <a:r>
              <a:rPr lang="fr-FR" altLang="en-US" sz="2400" dirty="0" smtClean="0"/>
              <a:t> for </a:t>
            </a:r>
            <a:r>
              <a:rPr lang="fr-FR" altLang="en-US" sz="2400" dirty="0" err="1" smtClean="0"/>
              <a:t>standard’s</a:t>
            </a:r>
            <a:r>
              <a:rPr lang="fr-FR" altLang="en-US" sz="2400" dirty="0" smtClean="0"/>
              <a:t> </a:t>
            </a:r>
            <a:r>
              <a:rPr lang="fr-FR" altLang="en-US" sz="2400" dirty="0" err="1" smtClean="0"/>
              <a:t>definition</a:t>
            </a:r>
            <a:r>
              <a:rPr lang="fr-FR" altLang="en-US" sz="2400" dirty="0" smtClean="0"/>
              <a:t>.</a:t>
            </a: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34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90013" y="0"/>
            <a:ext cx="2850139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Effective area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676400" y="990600"/>
            <a:ext cx="617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An antenna illuminated </a:t>
            </a:r>
            <a:r>
              <a:rPr lang="en-US" altLang="en-US" dirty="0"/>
              <a:t>by a plane wave </a:t>
            </a:r>
            <a:r>
              <a:rPr lang="en-US" altLang="en-US" dirty="0" smtClean="0"/>
              <a:t>of  </a:t>
            </a:r>
            <a:r>
              <a:rPr lang="en-US" altLang="en-US" dirty="0"/>
              <a:t>power density </a:t>
            </a:r>
            <a:r>
              <a:rPr lang="fr-FR" altLang="en-US" dirty="0" err="1" smtClean="0">
                <a:latin typeface="Symbol" pitchFamily="18" charset="2"/>
              </a:rPr>
              <a:t>D</a:t>
            </a:r>
            <a:r>
              <a:rPr lang="fr-FR" altLang="en-US" dirty="0" err="1" smtClean="0"/>
              <a:t>Ps</a:t>
            </a:r>
            <a:r>
              <a:rPr lang="en-US" altLang="en-US" dirty="0" smtClean="0"/>
              <a:t>, we call </a:t>
            </a:r>
            <a:r>
              <a:rPr lang="en-US" altLang="en-US" dirty="0"/>
              <a:t>effective area of the antenna quantity:</a:t>
            </a:r>
            <a:endParaRPr lang="fr-FR" altLang="en-US" dirty="0"/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3900488" y="2286000"/>
          <a:ext cx="17510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6" name="Equation" r:id="rId4" imgW="742866" imgH="323985" progId="Equation.3">
                  <p:embed/>
                </p:oleObj>
              </mc:Choice>
              <mc:Fallback>
                <p:oleObj name="Equation" r:id="rId4" imgW="742866" imgH="3239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900488" y="2286000"/>
                        <a:ext cx="1751012" cy="769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1676400" y="20574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V="1">
            <a:off x="1143000" y="2133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V="1">
            <a:off x="1143000" y="2438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 flipV="1">
            <a:off x="1143000" y="2743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 flipV="1">
            <a:off x="11430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 flipV="1">
            <a:off x="1143000" y="3352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16764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1981200" y="2971800"/>
            <a:ext cx="1524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20574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20574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1905000" y="3581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6" name="Line 17"/>
          <p:cNvSpPr>
            <a:spLocks noChangeShapeType="1"/>
          </p:cNvSpPr>
          <p:nvPr/>
        </p:nvSpPr>
        <p:spPr bwMode="auto">
          <a:xfrm>
            <a:off x="1905000" y="3657600"/>
            <a:ext cx="304800" cy="0"/>
          </a:xfrm>
          <a:prstGeom prst="line">
            <a:avLst/>
          </a:prstGeom>
          <a:noFill/>
          <a:ln w="76200">
            <a:pattFill prst="wdDn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2089150" y="2895600"/>
            <a:ext cx="620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800" dirty="0" err="1" smtClean="0"/>
              <a:t>load</a:t>
            </a:r>
            <a:endParaRPr lang="fr-FR" altLang="en-US" sz="1800" dirty="0"/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5187950" y="4387850"/>
            <a:ext cx="19062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From</a:t>
            </a:r>
            <a:r>
              <a:rPr lang="fr-FR" altLang="en-US" dirty="0" smtClean="0"/>
              <a:t> the gain </a:t>
            </a:r>
            <a:r>
              <a:rPr lang="fr-FR" altLang="en-US" dirty="0"/>
              <a:t>:</a:t>
            </a:r>
          </a:p>
        </p:txBody>
      </p:sp>
      <p:graphicFrame>
        <p:nvGraphicFramePr>
          <p:cNvPr id="35859" name="Object 20"/>
          <p:cNvGraphicFramePr>
            <a:graphicFrameLocks noChangeAspect="1"/>
          </p:cNvGraphicFramePr>
          <p:nvPr/>
        </p:nvGraphicFramePr>
        <p:xfrm>
          <a:off x="6102350" y="4921250"/>
          <a:ext cx="18224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7" name="Equation" r:id="rId6" imgW="828768" imgH="457200" progId="Equation.3">
                  <p:embed/>
                </p:oleObj>
              </mc:Choice>
              <mc:Fallback>
                <p:oleObj name="Equation" r:id="rId6" imgW="828768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102350" y="4921250"/>
                        <a:ext cx="1822450" cy="1022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Line 21"/>
          <p:cNvSpPr>
            <a:spLocks noChangeShapeType="1"/>
          </p:cNvSpPr>
          <p:nvPr/>
        </p:nvSpPr>
        <p:spPr bwMode="auto">
          <a:xfrm flipV="1">
            <a:off x="838200" y="4038600"/>
            <a:ext cx="3352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61" name="Line 22"/>
          <p:cNvSpPr>
            <a:spLocks noChangeShapeType="1"/>
          </p:cNvSpPr>
          <p:nvPr/>
        </p:nvSpPr>
        <p:spPr bwMode="auto">
          <a:xfrm>
            <a:off x="838200" y="5029200"/>
            <a:ext cx="3352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62" name="Oval 23"/>
          <p:cNvSpPr>
            <a:spLocks noChangeArrowheads="1"/>
          </p:cNvSpPr>
          <p:nvPr/>
        </p:nvSpPr>
        <p:spPr bwMode="auto">
          <a:xfrm>
            <a:off x="3886200" y="4038600"/>
            <a:ext cx="7620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3" name="Oval 24"/>
          <p:cNvSpPr>
            <a:spLocks noChangeArrowheads="1"/>
          </p:cNvSpPr>
          <p:nvPr/>
        </p:nvSpPr>
        <p:spPr bwMode="auto">
          <a:xfrm>
            <a:off x="2590800" y="4419600"/>
            <a:ext cx="381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4" name="Rectangle 25"/>
          <p:cNvSpPr>
            <a:spLocks noChangeArrowheads="1"/>
          </p:cNvSpPr>
          <p:nvPr/>
        </p:nvSpPr>
        <p:spPr bwMode="auto">
          <a:xfrm>
            <a:off x="2743200" y="4724400"/>
            <a:ext cx="762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5" name="Rectangle 26"/>
          <p:cNvSpPr>
            <a:spLocks noChangeArrowheads="1"/>
          </p:cNvSpPr>
          <p:nvPr/>
        </p:nvSpPr>
        <p:spPr bwMode="auto">
          <a:xfrm>
            <a:off x="4267200" y="4648200"/>
            <a:ext cx="762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6" name="Oval 27"/>
          <p:cNvSpPr>
            <a:spLocks noChangeArrowheads="1"/>
          </p:cNvSpPr>
          <p:nvPr/>
        </p:nvSpPr>
        <p:spPr bwMode="auto">
          <a:xfrm>
            <a:off x="8382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133600" y="0"/>
            <a:ext cx="464710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Effective area and gain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27208"/>
              </p:ext>
            </p:extLst>
          </p:nvPr>
        </p:nvGraphicFramePr>
        <p:xfrm>
          <a:off x="5638800" y="5373216"/>
          <a:ext cx="26114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0" name="Equation" r:id="rId4" imgW="1104844" imgH="333443" progId="Equation.3">
                  <p:embed/>
                </p:oleObj>
              </mc:Choice>
              <mc:Fallback>
                <p:oleObj name="Equation" r:id="rId4" imgW="1104844" imgH="3334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5638800" y="5373216"/>
                        <a:ext cx="2611438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If </a:t>
            </a:r>
            <a:r>
              <a:rPr lang="fr-FR" altLang="en-US" dirty="0" err="1" smtClean="0"/>
              <a:t>we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build</a:t>
            </a:r>
            <a:r>
              <a:rPr lang="fr-FR" altLang="en-US" dirty="0" smtClean="0"/>
              <a:t> a transmission </a:t>
            </a:r>
            <a:r>
              <a:rPr lang="fr-FR" altLang="en-US" dirty="0" err="1" smtClean="0"/>
              <a:t>between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two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antennas</a:t>
            </a:r>
            <a:r>
              <a:rPr lang="fr-FR" altLang="en-US" dirty="0" smtClean="0"/>
              <a:t>:</a:t>
            </a:r>
            <a:endParaRPr lang="fr-FR" altLang="en-US" dirty="0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3429000" y="3200400"/>
          <a:ext cx="30575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1" name="Equation" r:id="rId6" imgW="1295287" imgH="400185" progId="Equation.3">
                  <p:embed/>
                </p:oleObj>
              </mc:Choice>
              <mc:Fallback>
                <p:oleObj name="Equation" r:id="rId6" imgW="1295287" imgH="4001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429000" y="3200400"/>
                        <a:ext cx="30575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6781800" y="12954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1752600" y="1295400"/>
            <a:ext cx="480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67818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73" name="Rectangle 13"/>
          <p:cNvSpPr>
            <a:spLocks noChangeArrowheads="1"/>
          </p:cNvSpPr>
          <p:nvPr/>
        </p:nvSpPr>
        <p:spPr bwMode="auto">
          <a:xfrm>
            <a:off x="7086600" y="2209800"/>
            <a:ext cx="1524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>
            <a:off x="7162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>
            <a:off x="7162800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76" name="Line 16"/>
          <p:cNvSpPr>
            <a:spLocks noChangeShapeType="1"/>
          </p:cNvSpPr>
          <p:nvPr/>
        </p:nvSpPr>
        <p:spPr bwMode="auto">
          <a:xfrm>
            <a:off x="7010400" y="2819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>
            <a:off x="7010400" y="2895600"/>
            <a:ext cx="304800" cy="0"/>
          </a:xfrm>
          <a:prstGeom prst="line">
            <a:avLst/>
          </a:prstGeom>
          <a:noFill/>
          <a:ln w="76200">
            <a:pattFill prst="wdDn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78" name="Text Box 18"/>
          <p:cNvSpPr txBox="1">
            <a:spLocks noChangeArrowheads="1"/>
          </p:cNvSpPr>
          <p:nvPr/>
        </p:nvSpPr>
        <p:spPr bwMode="auto">
          <a:xfrm>
            <a:off x="7191677" y="2133600"/>
            <a:ext cx="620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800" dirty="0" err="1" smtClean="0"/>
              <a:t>load</a:t>
            </a:r>
            <a:endParaRPr lang="fr-FR" altLang="en-US" sz="1800" dirty="0"/>
          </a:p>
        </p:txBody>
      </p:sp>
      <p:sp>
        <p:nvSpPr>
          <p:cNvPr id="36879" name="Text Box 19"/>
          <p:cNvSpPr txBox="1">
            <a:spLocks noChangeArrowheads="1"/>
          </p:cNvSpPr>
          <p:nvPr/>
        </p:nvSpPr>
        <p:spPr bwMode="auto">
          <a:xfrm>
            <a:off x="2420938" y="4267200"/>
            <a:ext cx="840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Then</a:t>
            </a:r>
            <a:r>
              <a:rPr lang="fr-FR" altLang="en-US" dirty="0" smtClean="0"/>
              <a:t>:</a:t>
            </a:r>
            <a:endParaRPr lang="fr-FR" altLang="en-US" dirty="0"/>
          </a:p>
        </p:txBody>
      </p:sp>
      <p:sp>
        <p:nvSpPr>
          <p:cNvPr id="36880" name="Line 20"/>
          <p:cNvSpPr>
            <a:spLocks noChangeShapeType="1"/>
          </p:cNvSpPr>
          <p:nvPr/>
        </p:nvSpPr>
        <p:spPr bwMode="auto">
          <a:xfrm>
            <a:off x="1524000" y="1143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>
            <a:off x="1143000" y="167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2" name="Rectangle 22"/>
          <p:cNvSpPr>
            <a:spLocks noChangeArrowheads="1"/>
          </p:cNvSpPr>
          <p:nvPr/>
        </p:nvSpPr>
        <p:spPr bwMode="auto">
          <a:xfrm>
            <a:off x="1066800" y="2057400"/>
            <a:ext cx="1524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3" name="Line 23"/>
          <p:cNvSpPr>
            <a:spLocks noChangeShapeType="1"/>
          </p:cNvSpPr>
          <p:nvPr/>
        </p:nvSpPr>
        <p:spPr bwMode="auto">
          <a:xfrm>
            <a:off x="11430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4" name="Line 24"/>
          <p:cNvSpPr>
            <a:spLocks noChangeShapeType="1"/>
          </p:cNvSpPr>
          <p:nvPr/>
        </p:nvSpPr>
        <p:spPr bwMode="auto">
          <a:xfrm>
            <a:off x="11430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5" name="Line 25"/>
          <p:cNvSpPr>
            <a:spLocks noChangeShapeType="1"/>
          </p:cNvSpPr>
          <p:nvPr/>
        </p:nvSpPr>
        <p:spPr bwMode="auto">
          <a:xfrm>
            <a:off x="990600" y="2667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6" name="Line 26"/>
          <p:cNvSpPr>
            <a:spLocks noChangeShapeType="1"/>
          </p:cNvSpPr>
          <p:nvPr/>
        </p:nvSpPr>
        <p:spPr bwMode="auto">
          <a:xfrm>
            <a:off x="990600" y="2743200"/>
            <a:ext cx="304800" cy="0"/>
          </a:xfrm>
          <a:prstGeom prst="line">
            <a:avLst/>
          </a:prstGeom>
          <a:noFill/>
          <a:ln w="76200">
            <a:pattFill prst="wdDn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7" name="Line 28"/>
          <p:cNvSpPr>
            <a:spLocks noChangeShapeType="1"/>
          </p:cNvSpPr>
          <p:nvPr/>
        </p:nvSpPr>
        <p:spPr bwMode="auto">
          <a:xfrm>
            <a:off x="1752600" y="1447800"/>
            <a:ext cx="480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8" name="Line 29"/>
          <p:cNvSpPr>
            <a:spLocks noChangeShapeType="1"/>
          </p:cNvSpPr>
          <p:nvPr/>
        </p:nvSpPr>
        <p:spPr bwMode="auto">
          <a:xfrm>
            <a:off x="1752600" y="1600200"/>
            <a:ext cx="480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9" name="Line 30"/>
          <p:cNvSpPr>
            <a:spLocks noChangeShapeType="1"/>
          </p:cNvSpPr>
          <p:nvPr/>
        </p:nvSpPr>
        <p:spPr bwMode="auto">
          <a:xfrm>
            <a:off x="1752600" y="1752600"/>
            <a:ext cx="480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0" name="Line 31"/>
          <p:cNvSpPr>
            <a:spLocks noChangeShapeType="1"/>
          </p:cNvSpPr>
          <p:nvPr/>
        </p:nvSpPr>
        <p:spPr bwMode="auto">
          <a:xfrm>
            <a:off x="1752600" y="1905000"/>
            <a:ext cx="480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1" name="Line 32"/>
          <p:cNvSpPr>
            <a:spLocks noChangeShapeType="1"/>
          </p:cNvSpPr>
          <p:nvPr/>
        </p:nvSpPr>
        <p:spPr bwMode="auto">
          <a:xfrm>
            <a:off x="11430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2" name="Text Box 33"/>
          <p:cNvSpPr txBox="1">
            <a:spLocks noChangeArrowheads="1"/>
          </p:cNvSpPr>
          <p:nvPr/>
        </p:nvSpPr>
        <p:spPr bwMode="auto">
          <a:xfrm>
            <a:off x="927100" y="12192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800"/>
              <a:t>Pf</a:t>
            </a:r>
          </a:p>
        </p:txBody>
      </p:sp>
      <p:sp>
        <p:nvSpPr>
          <p:cNvPr id="36893" name="Text Box 34"/>
          <p:cNvSpPr txBox="1">
            <a:spLocks noChangeArrowheads="1"/>
          </p:cNvSpPr>
          <p:nvPr/>
        </p:nvSpPr>
        <p:spPr bwMode="auto">
          <a:xfrm>
            <a:off x="6883400" y="138588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800"/>
              <a:t>Pd</a:t>
            </a:r>
          </a:p>
        </p:txBody>
      </p:sp>
      <p:sp>
        <p:nvSpPr>
          <p:cNvPr id="36894" name="Line 35"/>
          <p:cNvSpPr>
            <a:spLocks noChangeShapeType="1"/>
          </p:cNvSpPr>
          <p:nvPr/>
        </p:nvSpPr>
        <p:spPr bwMode="auto">
          <a:xfrm>
            <a:off x="69342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5" name="Text Box 36"/>
          <p:cNvSpPr txBox="1">
            <a:spLocks noChangeArrowheads="1"/>
          </p:cNvSpPr>
          <p:nvPr/>
        </p:nvSpPr>
        <p:spPr bwMode="auto">
          <a:xfrm>
            <a:off x="1524000" y="3505200"/>
            <a:ext cx="15953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Reciprocity</a:t>
            </a:r>
            <a:r>
              <a:rPr lang="fr-FR" altLang="en-US" dirty="0" smtClean="0"/>
              <a:t> </a:t>
            </a:r>
            <a:r>
              <a:rPr lang="fr-FR" altLang="en-US" dirty="0"/>
              <a:t>:</a:t>
            </a:r>
          </a:p>
        </p:txBody>
      </p:sp>
      <p:graphicFrame>
        <p:nvGraphicFramePr>
          <p:cNvPr id="36896" name="Object 37"/>
          <p:cNvGraphicFramePr>
            <a:graphicFrameLocks noChangeAspect="1"/>
          </p:cNvGraphicFramePr>
          <p:nvPr/>
        </p:nvGraphicFramePr>
        <p:xfrm>
          <a:off x="3276600" y="4191000"/>
          <a:ext cx="11572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2" name="Equation" r:id="rId8" imgW="485699" imgH="342900" progId="Equation.3">
                  <p:embed/>
                </p:oleObj>
              </mc:Choice>
              <mc:Fallback>
                <p:oleObj name="Equation" r:id="rId8" imgW="485699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276600" y="4191000"/>
                        <a:ext cx="1157288" cy="82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7" name="Text Box 38"/>
          <p:cNvSpPr txBox="1">
            <a:spLocks noChangeArrowheads="1"/>
          </p:cNvSpPr>
          <p:nvPr/>
        </p:nvSpPr>
        <p:spPr bwMode="auto">
          <a:xfrm>
            <a:off x="1359768" y="5394325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If </a:t>
            </a:r>
            <a:r>
              <a:rPr lang="fr-FR" altLang="en-US" dirty="0" err="1" smtClean="0"/>
              <a:t>we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take</a:t>
            </a:r>
            <a:r>
              <a:rPr lang="fr-FR" altLang="en-US" dirty="0" smtClean="0"/>
              <a:t> the </a:t>
            </a:r>
            <a:r>
              <a:rPr lang="fr-FR" altLang="en-US" dirty="0" err="1" smtClean="0"/>
              <a:t>hertzian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dipole</a:t>
            </a:r>
            <a:r>
              <a:rPr lang="fr-FR" altLang="en-US" dirty="0" smtClean="0"/>
              <a:t> as </a:t>
            </a:r>
            <a:r>
              <a:rPr lang="fr-FR" altLang="en-US" dirty="0" err="1" smtClean="0"/>
              <a:t>example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it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comes</a:t>
            </a:r>
            <a:r>
              <a:rPr lang="fr-FR" altLang="en-US" dirty="0" smtClean="0"/>
              <a:t>:</a:t>
            </a:r>
            <a:endParaRPr lang="fr-FR" altLang="en-US" dirty="0"/>
          </a:p>
        </p:txBody>
      </p:sp>
      <p:sp>
        <p:nvSpPr>
          <p:cNvPr id="36898" name="Text Box 39"/>
          <p:cNvSpPr txBox="1">
            <a:spLocks noChangeArrowheads="1"/>
          </p:cNvSpPr>
          <p:nvPr/>
        </p:nvSpPr>
        <p:spPr bwMode="auto">
          <a:xfrm>
            <a:off x="1219200" y="2259013"/>
            <a:ext cx="1096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600" dirty="0" err="1" smtClean="0"/>
              <a:t>antenna</a:t>
            </a:r>
            <a:r>
              <a:rPr lang="fr-FR" altLang="en-US" sz="1600" dirty="0" smtClean="0"/>
              <a:t> </a:t>
            </a:r>
            <a:r>
              <a:rPr lang="fr-FR" altLang="en-US" sz="1600" dirty="0"/>
              <a:t>1</a:t>
            </a:r>
          </a:p>
        </p:txBody>
      </p:sp>
      <p:sp>
        <p:nvSpPr>
          <p:cNvPr id="36899" name="Text Box 40"/>
          <p:cNvSpPr txBox="1">
            <a:spLocks noChangeArrowheads="1"/>
          </p:cNvSpPr>
          <p:nvPr/>
        </p:nvSpPr>
        <p:spPr bwMode="auto">
          <a:xfrm>
            <a:off x="5999163" y="2411413"/>
            <a:ext cx="1096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600" dirty="0" err="1" smtClean="0"/>
              <a:t>antenna</a:t>
            </a:r>
            <a:r>
              <a:rPr lang="fr-FR" altLang="en-US" sz="1600" dirty="0" smtClean="0"/>
              <a:t> </a:t>
            </a:r>
            <a:r>
              <a:rPr lang="fr-FR" alt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18443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44155" y="0"/>
            <a:ext cx="2551981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Link Budget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85800" y="1127125"/>
            <a:ext cx="8312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 smtClean="0"/>
              <a:t>Friis</a:t>
            </a:r>
            <a:r>
              <a:rPr lang="en-US" altLang="en-US" sz="2400" dirty="0" smtClean="0"/>
              <a:t>’ </a:t>
            </a:r>
            <a:r>
              <a:rPr lang="en-US" altLang="en-US" sz="2400" dirty="0"/>
              <a:t>formula or </a:t>
            </a:r>
            <a:r>
              <a:rPr lang="en-US" altLang="en-US" sz="2400" dirty="0" smtClean="0"/>
              <a:t>link budget </a:t>
            </a:r>
            <a:r>
              <a:rPr lang="en-US" altLang="en-US" sz="2400" dirty="0"/>
              <a:t>is used to calculate the power available at the </a:t>
            </a:r>
            <a:r>
              <a:rPr lang="en-US" altLang="en-US" sz="2400" dirty="0" smtClean="0"/>
              <a:t>receiver </a:t>
            </a:r>
            <a:r>
              <a:rPr lang="en-US" altLang="en-US" sz="2400" dirty="0"/>
              <a:t>load depending on the power supplied to the </a:t>
            </a:r>
            <a:r>
              <a:rPr lang="en-US" altLang="en-US" sz="2400" dirty="0" smtClean="0"/>
              <a:t>emitting antenna</a:t>
            </a:r>
            <a:r>
              <a:rPr lang="en-US" altLang="en-US" sz="2400" dirty="0"/>
              <a:t>.</a:t>
            </a:r>
            <a:endParaRPr lang="fr-FR" altLang="en-US" sz="2400" dirty="0"/>
          </a:p>
        </p:txBody>
      </p:sp>
      <p:graphicFrame>
        <p:nvGraphicFramePr>
          <p:cNvPr id="37892" name="Object 6"/>
          <p:cNvGraphicFramePr>
            <a:graphicFrameLocks noChangeAspect="1"/>
          </p:cNvGraphicFramePr>
          <p:nvPr/>
        </p:nvGraphicFramePr>
        <p:xfrm>
          <a:off x="1981200" y="4191000"/>
          <a:ext cx="541178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4" name="Equation" r:id="rId4" imgW="1552454" imgH="371543" progId="Equation.3">
                  <p:embed/>
                </p:oleObj>
              </mc:Choice>
              <mc:Fallback>
                <p:oleObj name="Equation" r:id="rId4" imgW="1552454" imgH="3715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981200" y="4191000"/>
                        <a:ext cx="5411788" cy="1035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7"/>
          <p:cNvGraphicFramePr>
            <a:graphicFrameLocks noChangeAspect="1"/>
          </p:cNvGraphicFramePr>
          <p:nvPr/>
        </p:nvGraphicFramePr>
        <p:xfrm>
          <a:off x="1981200" y="2743200"/>
          <a:ext cx="1752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5" name="Equation" r:id="rId6" imgW="742866" imgH="400185" progId="Equation.3">
                  <p:embed/>
                </p:oleObj>
              </mc:Choice>
              <mc:Fallback>
                <p:oleObj name="Equation" r:id="rId6" imgW="742866" imgH="4001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981200" y="2743200"/>
                        <a:ext cx="1752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8"/>
          <p:cNvGraphicFramePr>
            <a:graphicFrameLocks noChangeAspect="1"/>
          </p:cNvGraphicFramePr>
          <p:nvPr/>
        </p:nvGraphicFramePr>
        <p:xfrm>
          <a:off x="4267200" y="2743200"/>
          <a:ext cx="14541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6" name="Equation" r:id="rId8" imgW="609690" imgH="333443" progId="Equation.3">
                  <p:embed/>
                </p:oleObj>
              </mc:Choice>
              <mc:Fallback>
                <p:oleObj name="Equation" r:id="rId8" imgW="609690" imgH="3334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267200" y="2743200"/>
                        <a:ext cx="14541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3835400" y="2906713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or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744887" y="2852936"/>
            <a:ext cx="1234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We</a:t>
            </a:r>
            <a:r>
              <a:rPr lang="fr-FR" altLang="en-US" dirty="0" smtClean="0"/>
              <a:t> know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100097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979712" y="0"/>
            <a:ext cx="512319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More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detailed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budget </a:t>
            </a: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link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089025" y="2765425"/>
          <a:ext cx="73469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8" name="Equation" r:id="rId4" imgW="2114601" imgH="371543" progId="Equation.3">
                  <p:embed/>
                </p:oleObj>
              </mc:Choice>
              <mc:Fallback>
                <p:oleObj name="Equation" r:id="rId4" imgW="2114601" imgH="3715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089025" y="2765425"/>
                        <a:ext cx="7346950" cy="1035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800" y="1127125"/>
            <a:ext cx="8312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 smtClean="0"/>
              <a:t>previous </a:t>
            </a:r>
            <a:r>
              <a:rPr lang="en-US" altLang="en-US" sz="2400" dirty="0"/>
              <a:t>formula assumes matched loads and the same antenna polarization. Otherwise, a more complete budget can be made:</a:t>
            </a:r>
            <a:endParaRPr lang="fr-FR" altLang="en-US" sz="2400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11646" y="3994150"/>
            <a:ext cx="8324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It takes into account the </a:t>
            </a:r>
            <a:r>
              <a:rPr lang="en-US" altLang="en-US" sz="2400" dirty="0" smtClean="0"/>
              <a:t>impedance matching </a:t>
            </a:r>
            <a:r>
              <a:rPr lang="en-US" altLang="en-US" sz="2400" dirty="0"/>
              <a:t>of antennas, their gains in the direction of communication and </a:t>
            </a:r>
            <a:r>
              <a:rPr lang="en-US" altLang="en-US" sz="2400" dirty="0" smtClean="0"/>
              <a:t>polarization efficiency.</a:t>
            </a:r>
            <a:endParaRPr lang="fr-F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2592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13263" y="0"/>
            <a:ext cx="4146969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>
              <a:defRPr/>
            </a:pPr>
            <a:r>
              <a:rPr lang="fr-F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Decibel</a:t>
            </a:r>
            <a:r>
              <a:rPr lang="fr-F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expressions</a:t>
            </a:r>
            <a:endParaRPr lang="fr-FR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9767" y="1412776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An expression given in decibels is always </a:t>
            </a:r>
            <a:r>
              <a:rPr lang="en-US" altLang="en-US" dirty="0" smtClean="0"/>
              <a:t>relative</a:t>
            </a:r>
            <a:r>
              <a:rPr lang="en-US" altLang="en-US" dirty="0"/>
              <a:t>, so a value relative to a </a:t>
            </a:r>
            <a:r>
              <a:rPr lang="en-US" altLang="en-US" dirty="0" smtClean="0"/>
              <a:t>multiplication or a division in the linear domain.</a:t>
            </a:r>
            <a:endParaRPr lang="fr-FR" altLang="en-US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62000" y="2422525"/>
            <a:ext cx="78822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As </a:t>
            </a:r>
            <a:r>
              <a:rPr lang="fr-FR" altLang="en-US" dirty="0" err="1" smtClean="0"/>
              <a:t>we</a:t>
            </a:r>
            <a:r>
              <a:rPr lang="fr-FR" altLang="en-US" dirty="0" smtClean="0"/>
              <a:t> are </a:t>
            </a:r>
            <a:r>
              <a:rPr lang="fr-FR" altLang="en-US" dirty="0" err="1" smtClean="0"/>
              <a:t>expressing</a:t>
            </a:r>
            <a:r>
              <a:rPr lang="fr-FR" altLang="en-US" dirty="0" smtClean="0"/>
              <a:t> power values, </a:t>
            </a:r>
            <a:r>
              <a:rPr lang="fr-FR" altLang="en-US" dirty="0" err="1" smtClean="0"/>
              <a:t>we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always</a:t>
            </a:r>
            <a:r>
              <a:rPr lang="fr-FR" altLang="en-US" dirty="0" smtClean="0"/>
              <a:t> use 10log (ratio).</a:t>
            </a:r>
            <a:endParaRPr lang="fr-FR" altLang="en-US" dirty="0"/>
          </a:p>
          <a:p>
            <a:pPr eaLnBrk="1" hangingPunct="1"/>
            <a:r>
              <a:rPr lang="fr-FR" altLang="en-US" dirty="0" smtClean="0"/>
              <a:t>This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still</a:t>
            </a:r>
            <a:r>
              <a:rPr lang="fr-FR" altLang="en-US" dirty="0" smtClean="0"/>
              <a:t> consistent </a:t>
            </a:r>
            <a:r>
              <a:rPr lang="fr-FR" altLang="en-US" dirty="0" err="1" smtClean="0"/>
              <a:t>with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calculations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with</a:t>
            </a:r>
            <a:r>
              <a:rPr lang="fr-FR" altLang="en-US" dirty="0" smtClean="0"/>
              <a:t> the </a:t>
            </a:r>
            <a:r>
              <a:rPr lang="fr-FR" altLang="en-US" dirty="0" err="1" smtClean="0"/>
              <a:t>field</a:t>
            </a:r>
            <a:r>
              <a:rPr lang="fr-FR" altLang="en-US" dirty="0" smtClean="0"/>
              <a:t> values in 20log.</a:t>
            </a:r>
            <a:endParaRPr lang="fr-FR" altLang="en-US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71600" y="3413125"/>
            <a:ext cx="70678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To express </a:t>
            </a:r>
            <a:r>
              <a:rPr lang="fr-FR" altLang="en-US" dirty="0" err="1" smtClean="0"/>
              <a:t>absolute</a:t>
            </a:r>
            <a:r>
              <a:rPr lang="fr-FR" altLang="en-US" dirty="0" smtClean="0"/>
              <a:t> values </a:t>
            </a:r>
            <a:r>
              <a:rPr lang="fr-FR" altLang="en-US" dirty="0" err="1" smtClean="0"/>
              <a:t>like</a:t>
            </a:r>
            <a:r>
              <a:rPr lang="fr-FR" altLang="en-US" dirty="0" smtClean="0"/>
              <a:t> power </a:t>
            </a:r>
            <a:r>
              <a:rPr lang="fr-FR" altLang="en-US" dirty="0" err="1" smtClean="0"/>
              <a:t>level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we</a:t>
            </a:r>
            <a:r>
              <a:rPr lang="fr-FR" altLang="en-US" dirty="0" smtClean="0"/>
              <a:t> use a </a:t>
            </a:r>
            <a:r>
              <a:rPr lang="fr-FR" altLang="en-US" dirty="0" err="1" smtClean="0"/>
              <a:t>reference</a:t>
            </a:r>
            <a:r>
              <a:rPr lang="fr-FR" altLang="en-US" dirty="0" smtClean="0"/>
              <a:t> value, </a:t>
            </a:r>
            <a:r>
              <a:rPr lang="fr-FR" altLang="en-US" dirty="0" err="1" smtClean="0"/>
              <a:t>which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could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be</a:t>
            </a:r>
            <a:r>
              <a:rPr lang="fr-FR" altLang="en-US" dirty="0" smtClean="0"/>
              <a:t> 1 mW (dBm) or 1 W (</a:t>
            </a:r>
            <a:r>
              <a:rPr lang="fr-FR" altLang="en-US" dirty="0" err="1" smtClean="0"/>
              <a:t>dBW</a:t>
            </a:r>
            <a:r>
              <a:rPr lang="fr-FR" altLang="en-US" dirty="0" smtClean="0"/>
              <a:t>).</a:t>
            </a:r>
            <a:endParaRPr lang="fr-FR" altLang="en-US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71600" y="4337809"/>
            <a:ext cx="73936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Directivities</a:t>
            </a:r>
            <a:r>
              <a:rPr lang="fr-FR" altLang="en-US" dirty="0" smtClean="0"/>
              <a:t> or gains are </a:t>
            </a:r>
            <a:r>
              <a:rPr lang="fr-FR" altLang="en-US" dirty="0" err="1" smtClean="0"/>
              <a:t>expressed</a:t>
            </a:r>
            <a:r>
              <a:rPr lang="fr-FR" altLang="en-US" dirty="0" smtClean="0"/>
              <a:t> in </a:t>
            </a:r>
            <a:r>
              <a:rPr lang="fr-FR" altLang="en-US" dirty="0" err="1" smtClean="0"/>
              <a:t>dBi</a:t>
            </a:r>
            <a:r>
              <a:rPr lang="fr-FR" altLang="en-US" dirty="0" smtClean="0"/>
              <a:t> (relative to </a:t>
            </a:r>
            <a:r>
              <a:rPr lang="fr-FR" altLang="en-US" dirty="0" err="1" smtClean="0"/>
              <a:t>isotropic</a:t>
            </a:r>
            <a:r>
              <a:rPr lang="fr-FR" altLang="en-US" dirty="0" smtClean="0"/>
              <a:t>) or </a:t>
            </a:r>
            <a:r>
              <a:rPr lang="fr-FR" altLang="en-US" dirty="0" err="1" smtClean="0"/>
              <a:t>dBd</a:t>
            </a:r>
            <a:r>
              <a:rPr lang="fr-FR" altLang="en-US" dirty="0" smtClean="0"/>
              <a:t> (relative to </a:t>
            </a:r>
            <a:r>
              <a:rPr lang="fr-FR" altLang="en-US" dirty="0" err="1" smtClean="0"/>
              <a:t>dipole</a:t>
            </a:r>
            <a:r>
              <a:rPr lang="fr-FR" altLang="en-US" dirty="0" smtClean="0"/>
              <a:t>).</a:t>
            </a:r>
          </a:p>
          <a:p>
            <a:pPr eaLnBrk="1" hangingPunct="1"/>
            <a:endParaRPr lang="fr-FR" altLang="en-US" dirty="0"/>
          </a:p>
          <a:p>
            <a:pPr eaLnBrk="1" hangingPunct="1"/>
            <a:r>
              <a:rPr lang="fr-FR" altLang="en-US" dirty="0" err="1" smtClean="0"/>
              <a:t>Attenuation</a:t>
            </a:r>
            <a:r>
              <a:rPr lang="fr-FR" altLang="en-US" dirty="0" smtClean="0"/>
              <a:t> or amplification </a:t>
            </a:r>
            <a:r>
              <a:rPr lang="fr-FR" altLang="en-US" dirty="0" err="1" smtClean="0"/>
              <a:t>terms</a:t>
            </a:r>
            <a:r>
              <a:rPr lang="fr-FR" altLang="en-US" dirty="0" smtClean="0"/>
              <a:t> are </a:t>
            </a:r>
            <a:r>
              <a:rPr lang="fr-FR" altLang="en-US" dirty="0" err="1" smtClean="0"/>
              <a:t>expressed</a:t>
            </a:r>
            <a:r>
              <a:rPr lang="fr-FR" altLang="en-US" dirty="0" smtClean="0"/>
              <a:t> in pure dB.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415953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" descr="ouverture for waveLAN ASPPT298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20713"/>
            <a:ext cx="275272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ouverture for waveLAN ASPPT2988 hpl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979738"/>
            <a:ext cx="2363787" cy="3414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12" descr="ouverture for waveLAN ASPPT2988 epla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9738"/>
            <a:ext cx="2422525" cy="3421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6" name="Object 13"/>
          <p:cNvGraphicFramePr>
            <a:graphicFrameLocks noChangeAspect="1"/>
          </p:cNvGraphicFramePr>
          <p:nvPr/>
        </p:nvGraphicFramePr>
        <p:xfrm>
          <a:off x="546100" y="2187575"/>
          <a:ext cx="3492500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Feuille de calcul" r:id="rId7" imgW="2991104" imgH="3686428" progId="Excel.Sheet.8">
                  <p:embed/>
                </p:oleObj>
              </mc:Choice>
              <mc:Fallback>
                <p:oleObj name="Feuille de calcul" r:id="rId7" imgW="2991104" imgH="368642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546100" y="2187575"/>
                        <a:ext cx="3492500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5"/>
          <p:cNvSpPr>
            <a:spLocks noChangeArrowheads="1"/>
          </p:cNvSpPr>
          <p:nvPr/>
        </p:nvSpPr>
        <p:spPr bwMode="auto">
          <a:xfrm>
            <a:off x="7239000" y="5943600"/>
            <a:ext cx="12954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39421" y="-76200"/>
            <a:ext cx="56733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of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Datasheet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(2)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458" y="908050"/>
            <a:ext cx="5537734" cy="46166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 sz="2400" dirty="0" smtClean="0">
                <a:solidFill>
                  <a:schemeClr val="bg1"/>
                </a:solidFill>
              </a:rPr>
              <a:t>Access Point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Antenna</a:t>
            </a:r>
            <a:r>
              <a:rPr lang="fr-FR" altLang="en-US" sz="2400" dirty="0" smtClean="0">
                <a:solidFill>
                  <a:schemeClr val="bg1"/>
                </a:solidFill>
              </a:rPr>
              <a:t> for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WiFi</a:t>
            </a:r>
            <a:r>
              <a:rPr lang="fr-FR" altLang="en-US" sz="2400" dirty="0" smtClean="0">
                <a:solidFill>
                  <a:schemeClr val="bg1"/>
                </a:solidFill>
              </a:rPr>
              <a:t> </a:t>
            </a:r>
            <a:r>
              <a:rPr lang="fr-FR" altLang="en-US" sz="2400" dirty="0" err="1" smtClean="0">
                <a:solidFill>
                  <a:schemeClr val="bg1"/>
                </a:solidFill>
              </a:rPr>
              <a:t>systems</a:t>
            </a:r>
            <a:endParaRPr lang="fr-F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63879" y="0"/>
            <a:ext cx="3852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Input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impedance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6147" name="Group 24"/>
          <p:cNvGrpSpPr>
            <a:grpSpLocks/>
          </p:cNvGrpSpPr>
          <p:nvPr/>
        </p:nvGrpSpPr>
        <p:grpSpPr bwMode="auto">
          <a:xfrm>
            <a:off x="5181600" y="914400"/>
            <a:ext cx="3690938" cy="3506788"/>
            <a:chOff x="603" y="480"/>
            <a:chExt cx="3486" cy="3312"/>
          </a:xfrm>
        </p:grpSpPr>
        <p:sp>
          <p:nvSpPr>
            <p:cNvPr id="6166" name="Line 6"/>
            <p:cNvSpPr>
              <a:spLocks noChangeShapeType="1"/>
            </p:cNvSpPr>
            <p:nvPr/>
          </p:nvSpPr>
          <p:spPr bwMode="auto">
            <a:xfrm>
              <a:off x="795" y="2346"/>
              <a:ext cx="29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Line 7"/>
            <p:cNvSpPr>
              <a:spLocks noChangeShapeType="1"/>
            </p:cNvSpPr>
            <p:nvPr/>
          </p:nvSpPr>
          <p:spPr bwMode="auto">
            <a:xfrm flipH="1">
              <a:off x="795" y="1818"/>
              <a:ext cx="29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Oval 8"/>
            <p:cNvSpPr>
              <a:spLocks noChangeArrowheads="1"/>
            </p:cNvSpPr>
            <p:nvPr/>
          </p:nvSpPr>
          <p:spPr bwMode="auto">
            <a:xfrm>
              <a:off x="603" y="1962"/>
              <a:ext cx="384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9" name="Line 9"/>
            <p:cNvSpPr>
              <a:spLocks noChangeShapeType="1"/>
            </p:cNvSpPr>
            <p:nvPr/>
          </p:nvSpPr>
          <p:spPr bwMode="auto">
            <a:xfrm flipV="1">
              <a:off x="816" y="1800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10"/>
            <p:cNvSpPr>
              <a:spLocks noChangeShapeType="1"/>
            </p:cNvSpPr>
            <p:nvPr/>
          </p:nvSpPr>
          <p:spPr bwMode="auto">
            <a:xfrm flipV="1">
              <a:off x="816" y="2476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11"/>
            <p:cNvSpPr>
              <a:spLocks/>
            </p:cNvSpPr>
            <p:nvPr/>
          </p:nvSpPr>
          <p:spPr bwMode="auto">
            <a:xfrm>
              <a:off x="699" y="2058"/>
              <a:ext cx="192" cy="168"/>
            </a:xfrm>
            <a:custGeom>
              <a:avLst/>
              <a:gdLst>
                <a:gd name="T0" fmla="*/ 0 w 288"/>
                <a:gd name="T1" fmla="*/ 63 h 344"/>
                <a:gd name="T2" fmla="*/ 64 w 288"/>
                <a:gd name="T3" fmla="*/ 16 h 344"/>
                <a:gd name="T4" fmla="*/ 128 w 288"/>
                <a:gd name="T5" fmla="*/ 156 h 344"/>
                <a:gd name="T6" fmla="*/ 192 w 288"/>
                <a:gd name="T7" fmla="*/ 86 h 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344">
                  <a:moveTo>
                    <a:pt x="0" y="128"/>
                  </a:moveTo>
                  <a:cubicBezTo>
                    <a:pt x="32" y="64"/>
                    <a:pt x="64" y="0"/>
                    <a:pt x="96" y="32"/>
                  </a:cubicBezTo>
                  <a:cubicBezTo>
                    <a:pt x="128" y="64"/>
                    <a:pt x="160" y="296"/>
                    <a:pt x="192" y="320"/>
                  </a:cubicBezTo>
                  <a:cubicBezTo>
                    <a:pt x="224" y="344"/>
                    <a:pt x="256" y="260"/>
                    <a:pt x="288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Freeform 12"/>
            <p:cNvSpPr>
              <a:spLocks/>
            </p:cNvSpPr>
            <p:nvPr/>
          </p:nvSpPr>
          <p:spPr bwMode="auto">
            <a:xfrm flipV="1">
              <a:off x="2352" y="2208"/>
              <a:ext cx="1296" cy="594"/>
            </a:xfrm>
            <a:custGeom>
              <a:avLst/>
              <a:gdLst>
                <a:gd name="T0" fmla="*/ 1296 w 1296"/>
                <a:gd name="T1" fmla="*/ 297 h 784"/>
                <a:gd name="T2" fmla="*/ 864 w 1296"/>
                <a:gd name="T3" fmla="*/ 42 h 784"/>
                <a:gd name="T4" fmla="*/ 384 w 1296"/>
                <a:gd name="T5" fmla="*/ 552 h 784"/>
                <a:gd name="T6" fmla="*/ 0 w 1296"/>
                <a:gd name="T7" fmla="*/ 297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84">
                  <a:moveTo>
                    <a:pt x="1296" y="392"/>
                  </a:moveTo>
                  <a:cubicBezTo>
                    <a:pt x="1156" y="196"/>
                    <a:pt x="1016" y="0"/>
                    <a:pt x="864" y="56"/>
                  </a:cubicBezTo>
                  <a:cubicBezTo>
                    <a:pt x="712" y="112"/>
                    <a:pt x="528" y="672"/>
                    <a:pt x="384" y="728"/>
                  </a:cubicBezTo>
                  <a:cubicBezTo>
                    <a:pt x="240" y="784"/>
                    <a:pt x="120" y="588"/>
                    <a:pt x="0" y="3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3" name="Freeform 13"/>
            <p:cNvSpPr>
              <a:spLocks/>
            </p:cNvSpPr>
            <p:nvPr/>
          </p:nvSpPr>
          <p:spPr bwMode="auto">
            <a:xfrm flipV="1">
              <a:off x="1056" y="2208"/>
              <a:ext cx="1296" cy="594"/>
            </a:xfrm>
            <a:custGeom>
              <a:avLst/>
              <a:gdLst>
                <a:gd name="T0" fmla="*/ 1296 w 1296"/>
                <a:gd name="T1" fmla="*/ 297 h 784"/>
                <a:gd name="T2" fmla="*/ 864 w 1296"/>
                <a:gd name="T3" fmla="*/ 42 h 784"/>
                <a:gd name="T4" fmla="*/ 384 w 1296"/>
                <a:gd name="T5" fmla="*/ 552 h 784"/>
                <a:gd name="T6" fmla="*/ 0 w 1296"/>
                <a:gd name="T7" fmla="*/ 297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84">
                  <a:moveTo>
                    <a:pt x="1296" y="392"/>
                  </a:moveTo>
                  <a:cubicBezTo>
                    <a:pt x="1156" y="196"/>
                    <a:pt x="1016" y="0"/>
                    <a:pt x="864" y="56"/>
                  </a:cubicBezTo>
                  <a:cubicBezTo>
                    <a:pt x="712" y="112"/>
                    <a:pt x="528" y="672"/>
                    <a:pt x="384" y="728"/>
                  </a:cubicBezTo>
                  <a:cubicBezTo>
                    <a:pt x="240" y="784"/>
                    <a:pt x="120" y="588"/>
                    <a:pt x="0" y="3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4" name="Line 14"/>
            <p:cNvSpPr>
              <a:spLocks noChangeShapeType="1"/>
            </p:cNvSpPr>
            <p:nvPr/>
          </p:nvSpPr>
          <p:spPr bwMode="auto">
            <a:xfrm flipH="1">
              <a:off x="960" y="2491"/>
              <a:ext cx="96" cy="1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5" name="Freeform 15"/>
            <p:cNvSpPr>
              <a:spLocks/>
            </p:cNvSpPr>
            <p:nvPr/>
          </p:nvSpPr>
          <p:spPr bwMode="auto">
            <a:xfrm>
              <a:off x="2352" y="1542"/>
              <a:ext cx="1296" cy="594"/>
            </a:xfrm>
            <a:custGeom>
              <a:avLst/>
              <a:gdLst>
                <a:gd name="T0" fmla="*/ 1296 w 1296"/>
                <a:gd name="T1" fmla="*/ 297 h 784"/>
                <a:gd name="T2" fmla="*/ 864 w 1296"/>
                <a:gd name="T3" fmla="*/ 42 h 784"/>
                <a:gd name="T4" fmla="*/ 384 w 1296"/>
                <a:gd name="T5" fmla="*/ 552 h 784"/>
                <a:gd name="T6" fmla="*/ 0 w 1296"/>
                <a:gd name="T7" fmla="*/ 297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84">
                  <a:moveTo>
                    <a:pt x="1296" y="392"/>
                  </a:moveTo>
                  <a:cubicBezTo>
                    <a:pt x="1156" y="196"/>
                    <a:pt x="1016" y="0"/>
                    <a:pt x="864" y="56"/>
                  </a:cubicBezTo>
                  <a:cubicBezTo>
                    <a:pt x="712" y="112"/>
                    <a:pt x="528" y="672"/>
                    <a:pt x="384" y="728"/>
                  </a:cubicBezTo>
                  <a:cubicBezTo>
                    <a:pt x="240" y="784"/>
                    <a:pt x="120" y="588"/>
                    <a:pt x="0" y="3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6" name="Freeform 16"/>
            <p:cNvSpPr>
              <a:spLocks/>
            </p:cNvSpPr>
            <p:nvPr/>
          </p:nvSpPr>
          <p:spPr bwMode="auto">
            <a:xfrm>
              <a:off x="1056" y="1542"/>
              <a:ext cx="1296" cy="594"/>
            </a:xfrm>
            <a:custGeom>
              <a:avLst/>
              <a:gdLst>
                <a:gd name="T0" fmla="*/ 1296 w 1296"/>
                <a:gd name="T1" fmla="*/ 297 h 784"/>
                <a:gd name="T2" fmla="*/ 864 w 1296"/>
                <a:gd name="T3" fmla="*/ 42 h 784"/>
                <a:gd name="T4" fmla="*/ 384 w 1296"/>
                <a:gd name="T5" fmla="*/ 552 h 784"/>
                <a:gd name="T6" fmla="*/ 0 w 1296"/>
                <a:gd name="T7" fmla="*/ 297 h 7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84">
                  <a:moveTo>
                    <a:pt x="1296" y="392"/>
                  </a:moveTo>
                  <a:cubicBezTo>
                    <a:pt x="1156" y="196"/>
                    <a:pt x="1016" y="0"/>
                    <a:pt x="864" y="56"/>
                  </a:cubicBezTo>
                  <a:cubicBezTo>
                    <a:pt x="712" y="112"/>
                    <a:pt x="528" y="672"/>
                    <a:pt x="384" y="728"/>
                  </a:cubicBezTo>
                  <a:cubicBezTo>
                    <a:pt x="240" y="784"/>
                    <a:pt x="120" y="588"/>
                    <a:pt x="0" y="3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7" name="Line 17"/>
            <p:cNvSpPr>
              <a:spLocks noChangeShapeType="1"/>
            </p:cNvSpPr>
            <p:nvPr/>
          </p:nvSpPr>
          <p:spPr bwMode="auto">
            <a:xfrm flipH="1" flipV="1">
              <a:off x="960" y="1704"/>
              <a:ext cx="96" cy="1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178" name="Group 18"/>
            <p:cNvGrpSpPr>
              <a:grpSpLocks/>
            </p:cNvGrpSpPr>
            <p:nvPr/>
          </p:nvGrpSpPr>
          <p:grpSpPr bwMode="auto">
            <a:xfrm rot="-4207804">
              <a:off x="3005" y="739"/>
              <a:ext cx="1344" cy="825"/>
              <a:chOff x="3586" y="456"/>
              <a:chExt cx="1344" cy="825"/>
            </a:xfrm>
          </p:grpSpPr>
          <p:sp>
            <p:nvSpPr>
              <p:cNvPr id="6182" name="Freeform 19"/>
              <p:cNvSpPr>
                <a:spLocks/>
              </p:cNvSpPr>
              <p:nvPr/>
            </p:nvSpPr>
            <p:spPr bwMode="auto">
              <a:xfrm>
                <a:off x="3630" y="456"/>
                <a:ext cx="1270" cy="825"/>
              </a:xfrm>
              <a:custGeom>
                <a:avLst/>
                <a:gdLst>
                  <a:gd name="T0" fmla="*/ 1270 w 1270"/>
                  <a:gd name="T1" fmla="*/ 181 h 825"/>
                  <a:gd name="T2" fmla="*/ 777 w 1270"/>
                  <a:gd name="T3" fmla="*/ 92 h 825"/>
                  <a:gd name="T4" fmla="*/ 505 w 1270"/>
                  <a:gd name="T5" fmla="*/ 738 h 825"/>
                  <a:gd name="T6" fmla="*/ 0 w 1270"/>
                  <a:gd name="T7" fmla="*/ 612 h 8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70" h="825">
                    <a:moveTo>
                      <a:pt x="1270" y="181"/>
                    </a:moveTo>
                    <a:cubicBezTo>
                      <a:pt x="1087" y="91"/>
                      <a:pt x="904" y="0"/>
                      <a:pt x="777" y="92"/>
                    </a:cubicBezTo>
                    <a:cubicBezTo>
                      <a:pt x="649" y="185"/>
                      <a:pt x="634" y="651"/>
                      <a:pt x="505" y="738"/>
                    </a:cubicBezTo>
                    <a:cubicBezTo>
                      <a:pt x="376" y="825"/>
                      <a:pt x="105" y="638"/>
                      <a:pt x="0" y="612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3" name="Line 20"/>
              <p:cNvSpPr>
                <a:spLocks noChangeShapeType="1"/>
              </p:cNvSpPr>
              <p:nvPr/>
            </p:nvSpPr>
            <p:spPr bwMode="auto">
              <a:xfrm rot="-1226366">
                <a:off x="3586" y="836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9" name="Group 21"/>
            <p:cNvGrpSpPr>
              <a:grpSpLocks/>
            </p:cNvGrpSpPr>
            <p:nvPr/>
          </p:nvGrpSpPr>
          <p:grpSpPr bwMode="auto">
            <a:xfrm rot="4207804" flipV="1">
              <a:off x="3005" y="2707"/>
              <a:ext cx="1344" cy="825"/>
              <a:chOff x="3586" y="456"/>
              <a:chExt cx="1344" cy="825"/>
            </a:xfrm>
          </p:grpSpPr>
          <p:sp>
            <p:nvSpPr>
              <p:cNvPr id="6180" name="Freeform 22"/>
              <p:cNvSpPr>
                <a:spLocks/>
              </p:cNvSpPr>
              <p:nvPr/>
            </p:nvSpPr>
            <p:spPr bwMode="auto">
              <a:xfrm>
                <a:off x="3630" y="456"/>
                <a:ext cx="1270" cy="825"/>
              </a:xfrm>
              <a:custGeom>
                <a:avLst/>
                <a:gdLst>
                  <a:gd name="T0" fmla="*/ 1270 w 1270"/>
                  <a:gd name="T1" fmla="*/ 181 h 825"/>
                  <a:gd name="T2" fmla="*/ 777 w 1270"/>
                  <a:gd name="T3" fmla="*/ 92 h 825"/>
                  <a:gd name="T4" fmla="*/ 505 w 1270"/>
                  <a:gd name="T5" fmla="*/ 738 h 825"/>
                  <a:gd name="T6" fmla="*/ 0 w 1270"/>
                  <a:gd name="T7" fmla="*/ 612 h 8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70" h="825">
                    <a:moveTo>
                      <a:pt x="1270" y="181"/>
                    </a:moveTo>
                    <a:cubicBezTo>
                      <a:pt x="1087" y="91"/>
                      <a:pt x="904" y="0"/>
                      <a:pt x="777" y="92"/>
                    </a:cubicBezTo>
                    <a:cubicBezTo>
                      <a:pt x="649" y="185"/>
                      <a:pt x="634" y="651"/>
                      <a:pt x="505" y="738"/>
                    </a:cubicBezTo>
                    <a:cubicBezTo>
                      <a:pt x="376" y="825"/>
                      <a:pt x="105" y="638"/>
                      <a:pt x="0" y="612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1" name="Line 23"/>
              <p:cNvSpPr>
                <a:spLocks noChangeShapeType="1"/>
              </p:cNvSpPr>
              <p:nvPr/>
            </p:nvSpPr>
            <p:spPr bwMode="auto">
              <a:xfrm rot="-1226366">
                <a:off x="3586" y="836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48" name="Line 25"/>
          <p:cNvSpPr>
            <a:spLocks noChangeShapeType="1"/>
          </p:cNvSpPr>
          <p:nvPr/>
        </p:nvSpPr>
        <p:spPr bwMode="auto">
          <a:xfrm flipV="1">
            <a:off x="7467600" y="2667000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Text Box 26"/>
          <p:cNvSpPr txBox="1">
            <a:spLocks noChangeArrowheads="1"/>
          </p:cNvSpPr>
          <p:nvPr/>
        </p:nvSpPr>
        <p:spPr bwMode="auto">
          <a:xfrm>
            <a:off x="6269035" y="4114800"/>
            <a:ext cx="1281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 dirty="0" err="1" smtClean="0">
                <a:solidFill>
                  <a:srgbClr val="FF0000"/>
                </a:solidFill>
              </a:rPr>
              <a:t>mismatch</a:t>
            </a:r>
            <a:endParaRPr lang="fr-FR" altLang="en-US" dirty="0">
              <a:solidFill>
                <a:srgbClr val="FF0000"/>
              </a:solidFill>
            </a:endParaRPr>
          </a:p>
        </p:txBody>
      </p:sp>
      <p:sp>
        <p:nvSpPr>
          <p:cNvPr id="6150" name="Text Box 27"/>
          <p:cNvSpPr txBox="1">
            <a:spLocks noChangeArrowheads="1"/>
          </p:cNvSpPr>
          <p:nvPr/>
        </p:nvSpPr>
        <p:spPr bwMode="auto">
          <a:xfrm>
            <a:off x="762000" y="762000"/>
            <a:ext cx="39782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dirty="0"/>
              <a:t>If we take the example of the open line, the distance between the </a:t>
            </a:r>
            <a:r>
              <a:rPr lang="en-US" altLang="en-US" dirty="0" smtClean="0"/>
              <a:t>arms </a:t>
            </a:r>
            <a:r>
              <a:rPr lang="en-US" altLang="en-US" dirty="0"/>
              <a:t>causes a change in impedance.</a:t>
            </a:r>
          </a:p>
          <a:p>
            <a:pPr algn="just" eaLnBrk="1" hangingPunct="1"/>
            <a:r>
              <a:rPr lang="en-US" altLang="en-US" dirty="0"/>
              <a:t>The wave is then reflected at the interface between the line and the antenna, </a:t>
            </a:r>
            <a:r>
              <a:rPr lang="en-US" altLang="en-US" dirty="0" smtClean="0"/>
              <a:t>with </a:t>
            </a:r>
            <a:r>
              <a:rPr lang="en-US" altLang="en-US" dirty="0"/>
              <a:t>significant energy loss.</a:t>
            </a:r>
          </a:p>
          <a:p>
            <a:pPr algn="just" eaLnBrk="1" hangingPunct="1"/>
            <a:r>
              <a:rPr lang="en-US" altLang="en-US" dirty="0"/>
              <a:t>The goal is then to return to a </a:t>
            </a:r>
            <a:r>
              <a:rPr lang="en-US" altLang="en-US" dirty="0" smtClean="0"/>
              <a:t>matched </a:t>
            </a:r>
            <a:r>
              <a:rPr lang="en-US" altLang="en-US" dirty="0"/>
              <a:t>system.</a:t>
            </a:r>
            <a:endParaRPr lang="fr-FR" altLang="en-US" dirty="0"/>
          </a:p>
        </p:txBody>
      </p:sp>
      <p:sp>
        <p:nvSpPr>
          <p:cNvPr id="6151" name="Oval 28"/>
          <p:cNvSpPr>
            <a:spLocks noChangeArrowheads="1"/>
          </p:cNvSpPr>
          <p:nvPr/>
        </p:nvSpPr>
        <p:spPr bwMode="auto">
          <a:xfrm>
            <a:off x="2066925" y="5513388"/>
            <a:ext cx="407988" cy="3238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Line 29"/>
          <p:cNvSpPr>
            <a:spLocks noChangeShapeType="1"/>
          </p:cNvSpPr>
          <p:nvPr/>
        </p:nvSpPr>
        <p:spPr bwMode="auto">
          <a:xfrm>
            <a:off x="2270125" y="4800600"/>
            <a:ext cx="4403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30"/>
          <p:cNvSpPr>
            <a:spLocks noChangeShapeType="1"/>
          </p:cNvSpPr>
          <p:nvPr/>
        </p:nvSpPr>
        <p:spPr bwMode="auto">
          <a:xfrm>
            <a:off x="2270125" y="6096000"/>
            <a:ext cx="4403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Freeform 31"/>
          <p:cNvSpPr>
            <a:spLocks/>
          </p:cNvSpPr>
          <p:nvPr/>
        </p:nvSpPr>
        <p:spPr bwMode="auto">
          <a:xfrm>
            <a:off x="2168525" y="5594350"/>
            <a:ext cx="204788" cy="141288"/>
          </a:xfrm>
          <a:custGeom>
            <a:avLst/>
            <a:gdLst>
              <a:gd name="T0" fmla="*/ 0 w 288"/>
              <a:gd name="T1" fmla="*/ 52572 h 344"/>
              <a:gd name="T2" fmla="*/ 68263 w 288"/>
              <a:gd name="T3" fmla="*/ 13143 h 344"/>
              <a:gd name="T4" fmla="*/ 136525 w 288"/>
              <a:gd name="T5" fmla="*/ 131431 h 344"/>
              <a:gd name="T6" fmla="*/ 204788 w 288"/>
              <a:gd name="T7" fmla="*/ 72287 h 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344">
                <a:moveTo>
                  <a:pt x="0" y="128"/>
                </a:moveTo>
                <a:cubicBezTo>
                  <a:pt x="32" y="64"/>
                  <a:pt x="64" y="0"/>
                  <a:pt x="96" y="32"/>
                </a:cubicBezTo>
                <a:cubicBezTo>
                  <a:pt x="128" y="64"/>
                  <a:pt x="160" y="296"/>
                  <a:pt x="192" y="320"/>
                </a:cubicBezTo>
                <a:cubicBezTo>
                  <a:pt x="224" y="344"/>
                  <a:pt x="256" y="260"/>
                  <a:pt x="288" y="17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32"/>
          <p:cNvSpPr>
            <a:spLocks noChangeArrowheads="1"/>
          </p:cNvSpPr>
          <p:nvPr/>
        </p:nvSpPr>
        <p:spPr bwMode="auto">
          <a:xfrm>
            <a:off x="6548438" y="5124450"/>
            <a:ext cx="341312" cy="566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6" name="Line 33"/>
          <p:cNvSpPr>
            <a:spLocks noChangeShapeType="1"/>
          </p:cNvSpPr>
          <p:nvPr/>
        </p:nvSpPr>
        <p:spPr bwMode="auto">
          <a:xfrm>
            <a:off x="6684963" y="4800600"/>
            <a:ext cx="0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7" name="Line 34"/>
          <p:cNvSpPr>
            <a:spLocks noChangeShapeType="1"/>
          </p:cNvSpPr>
          <p:nvPr/>
        </p:nvSpPr>
        <p:spPr bwMode="auto">
          <a:xfrm>
            <a:off x="6684963" y="5691188"/>
            <a:ext cx="0" cy="404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6953250" y="5229225"/>
            <a:ext cx="1123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800">
                <a:solidFill>
                  <a:schemeClr val="tx1"/>
                </a:solidFill>
              </a:rPr>
              <a:t>Zr=Zc</a:t>
            </a:r>
          </a:p>
        </p:txBody>
      </p:sp>
      <p:sp>
        <p:nvSpPr>
          <p:cNvPr id="6159" name="Text Box 39"/>
          <p:cNvSpPr txBox="1">
            <a:spLocks noChangeArrowheads="1"/>
          </p:cNvSpPr>
          <p:nvPr/>
        </p:nvSpPr>
        <p:spPr bwMode="auto">
          <a:xfrm>
            <a:off x="4344988" y="5286375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>
                <a:solidFill>
                  <a:schemeClr val="tx1"/>
                </a:solidFill>
              </a:rPr>
              <a:t>Zc</a:t>
            </a:r>
          </a:p>
        </p:txBody>
      </p:sp>
      <p:sp>
        <p:nvSpPr>
          <p:cNvPr id="6160" name="Line 40"/>
          <p:cNvSpPr>
            <a:spLocks noChangeShapeType="1"/>
          </p:cNvSpPr>
          <p:nvPr/>
        </p:nvSpPr>
        <p:spPr bwMode="auto">
          <a:xfrm flipV="1">
            <a:off x="2282825" y="5837238"/>
            <a:ext cx="0" cy="25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1" name="Line 41"/>
          <p:cNvSpPr>
            <a:spLocks noChangeShapeType="1"/>
          </p:cNvSpPr>
          <p:nvPr/>
        </p:nvSpPr>
        <p:spPr bwMode="auto">
          <a:xfrm flipV="1">
            <a:off x="2282825" y="5370513"/>
            <a:ext cx="0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2" name="Line 42"/>
          <p:cNvSpPr>
            <a:spLocks noChangeShapeType="1"/>
          </p:cNvSpPr>
          <p:nvPr/>
        </p:nvSpPr>
        <p:spPr bwMode="auto">
          <a:xfrm flipV="1">
            <a:off x="2282825" y="4800600"/>
            <a:ext cx="0" cy="258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" name="Rectangle 43"/>
          <p:cNvSpPr>
            <a:spLocks noChangeArrowheads="1"/>
          </p:cNvSpPr>
          <p:nvPr/>
        </p:nvSpPr>
        <p:spPr bwMode="auto">
          <a:xfrm>
            <a:off x="2209800" y="5059363"/>
            <a:ext cx="161925" cy="311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4" name="Text Box 44"/>
          <p:cNvSpPr txBox="1">
            <a:spLocks noChangeArrowheads="1"/>
          </p:cNvSpPr>
          <p:nvPr/>
        </p:nvSpPr>
        <p:spPr bwMode="auto">
          <a:xfrm>
            <a:off x="1773238" y="5059363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>
                <a:solidFill>
                  <a:schemeClr val="tx1"/>
                </a:solidFill>
              </a:rPr>
              <a:t>Z</a:t>
            </a:r>
            <a:r>
              <a:rPr lang="fr-FR" altLang="en-US" sz="16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165" name="Text Box 45"/>
          <p:cNvSpPr txBox="1">
            <a:spLocks noChangeArrowheads="1"/>
          </p:cNvSpPr>
          <p:nvPr/>
        </p:nvSpPr>
        <p:spPr bwMode="auto">
          <a:xfrm>
            <a:off x="1752600" y="5526088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fr-FR" altLang="en-US" sz="2400">
                <a:solidFill>
                  <a:schemeClr val="tx1"/>
                </a:solidFill>
              </a:rPr>
              <a:t>e</a:t>
            </a:r>
            <a:r>
              <a:rPr lang="fr-FR" altLang="en-US" sz="1600">
                <a:solidFill>
                  <a:schemeClr val="tx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89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1793780" y="-76200"/>
            <a:ext cx="5442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The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antenna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as a circuit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171" name="AutoShape 58"/>
          <p:cNvSpPr>
            <a:spLocks noChangeArrowheads="1"/>
          </p:cNvSpPr>
          <p:nvPr/>
        </p:nvSpPr>
        <p:spPr bwMode="auto">
          <a:xfrm rot="-5400000">
            <a:off x="1866900" y="1333500"/>
            <a:ext cx="381000" cy="609600"/>
          </a:xfrm>
          <a:prstGeom prst="flowChartDelay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Oval 59"/>
          <p:cNvSpPr>
            <a:spLocks noChangeArrowheads="1"/>
          </p:cNvSpPr>
          <p:nvPr/>
        </p:nvSpPr>
        <p:spPr bwMode="auto">
          <a:xfrm flipH="1">
            <a:off x="4191000" y="15240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effectLst/>
          <a:scene3d>
            <a:camera prst="legacyObliqueTopLeft">
              <a:rot lat="20699998" lon="16199997" rev="0"/>
            </a:camera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Freeform 60"/>
          <p:cNvSpPr>
            <a:spLocks/>
          </p:cNvSpPr>
          <p:nvPr/>
        </p:nvSpPr>
        <p:spPr bwMode="auto">
          <a:xfrm flipH="1">
            <a:off x="4267200" y="990600"/>
            <a:ext cx="731838" cy="763588"/>
          </a:xfrm>
          <a:custGeom>
            <a:avLst/>
            <a:gdLst>
              <a:gd name="T0" fmla="*/ 731838 w 192"/>
              <a:gd name="T1" fmla="*/ 254529 h 288"/>
              <a:gd name="T2" fmla="*/ 365919 w 192"/>
              <a:gd name="T3" fmla="*/ 254529 h 288"/>
              <a:gd name="T4" fmla="*/ 0 w 192"/>
              <a:gd name="T5" fmla="*/ 0 h 288"/>
              <a:gd name="T6" fmla="*/ 0 w 192"/>
              <a:gd name="T7" fmla="*/ 763588 h 288"/>
              <a:gd name="T8" fmla="*/ 365919 w 192"/>
              <a:gd name="T9" fmla="*/ 509059 h 288"/>
              <a:gd name="T10" fmla="*/ 731838 w 192"/>
              <a:gd name="T11" fmla="*/ 509059 h 288"/>
              <a:gd name="T12" fmla="*/ 731838 w 192"/>
              <a:gd name="T13" fmla="*/ 254529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2" h="288">
                <a:moveTo>
                  <a:pt x="192" y="96"/>
                </a:moveTo>
                <a:lnTo>
                  <a:pt x="96" y="96"/>
                </a:lnTo>
                <a:lnTo>
                  <a:pt x="0" y="0"/>
                </a:lnTo>
                <a:lnTo>
                  <a:pt x="0" y="288"/>
                </a:lnTo>
                <a:lnTo>
                  <a:pt x="96" y="192"/>
                </a:lnTo>
                <a:lnTo>
                  <a:pt x="192" y="192"/>
                </a:lnTo>
                <a:lnTo>
                  <a:pt x="192" y="96"/>
                </a:lnTo>
                <a:close/>
              </a:path>
            </a:pathLst>
          </a:custGeom>
          <a:solidFill>
            <a:srgbClr val="626262"/>
          </a:solidFill>
          <a:ln w="9525">
            <a:round/>
            <a:headEnd/>
            <a:tailEnd/>
          </a:ln>
          <a:scene3d>
            <a:camera prst="legacyObliqueTopRight">
              <a:rot lat="16199997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26262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174" name="Freeform 64"/>
          <p:cNvSpPr>
            <a:spLocks/>
          </p:cNvSpPr>
          <p:nvPr/>
        </p:nvSpPr>
        <p:spPr bwMode="auto">
          <a:xfrm rot="6149852" flipH="1">
            <a:off x="5905500" y="647700"/>
            <a:ext cx="457200" cy="1905000"/>
          </a:xfrm>
          <a:custGeom>
            <a:avLst/>
            <a:gdLst>
              <a:gd name="T0" fmla="*/ 0 w 240"/>
              <a:gd name="T1" fmla="*/ 1905000 h 672"/>
              <a:gd name="T2" fmla="*/ 91440 w 240"/>
              <a:gd name="T3" fmla="*/ 816429 h 672"/>
              <a:gd name="T4" fmla="*/ 274320 w 240"/>
              <a:gd name="T5" fmla="*/ 1496786 h 672"/>
              <a:gd name="T6" fmla="*/ 457200 w 240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672">
                <a:moveTo>
                  <a:pt x="0" y="672"/>
                </a:moveTo>
                <a:lnTo>
                  <a:pt x="48" y="288"/>
                </a:lnTo>
                <a:lnTo>
                  <a:pt x="144" y="528"/>
                </a:lnTo>
                <a:lnTo>
                  <a:pt x="24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5"/>
          <p:cNvSpPr>
            <a:spLocks noChangeShapeType="1"/>
          </p:cNvSpPr>
          <p:nvPr/>
        </p:nvSpPr>
        <p:spPr bwMode="auto">
          <a:xfrm flipV="1">
            <a:off x="1905000" y="175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6" name="Text Box 67"/>
          <p:cNvSpPr txBox="1">
            <a:spLocks noChangeArrowheads="1"/>
          </p:cNvSpPr>
          <p:nvPr/>
        </p:nvSpPr>
        <p:spPr bwMode="auto">
          <a:xfrm>
            <a:off x="1116011" y="1916113"/>
            <a:ext cx="1281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 dirty="0" err="1" smtClean="0">
                <a:solidFill>
                  <a:schemeClr val="tx1"/>
                </a:solidFill>
              </a:rPr>
              <a:t>generator</a:t>
            </a:r>
            <a:endParaRPr lang="fr-FR" altLang="en-US" dirty="0">
              <a:solidFill>
                <a:schemeClr val="tx1"/>
              </a:solidFill>
            </a:endParaRPr>
          </a:p>
        </p:txBody>
      </p:sp>
      <p:sp>
        <p:nvSpPr>
          <p:cNvPr id="7177" name="Line 68"/>
          <p:cNvSpPr>
            <a:spLocks noChangeShapeType="1"/>
          </p:cNvSpPr>
          <p:nvPr/>
        </p:nvSpPr>
        <p:spPr bwMode="auto">
          <a:xfrm>
            <a:off x="3048000" y="14478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8" name="Text Box 69"/>
          <p:cNvSpPr txBox="1">
            <a:spLocks noChangeArrowheads="1"/>
          </p:cNvSpPr>
          <p:nvPr/>
        </p:nvSpPr>
        <p:spPr bwMode="auto">
          <a:xfrm>
            <a:off x="3184525" y="1077913"/>
            <a:ext cx="41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>
                <a:solidFill>
                  <a:srgbClr val="FF0000"/>
                </a:solidFill>
              </a:rPr>
              <a:t>Pi</a:t>
            </a:r>
          </a:p>
        </p:txBody>
      </p:sp>
      <p:sp>
        <p:nvSpPr>
          <p:cNvPr id="7179" name="Line 70"/>
          <p:cNvSpPr>
            <a:spLocks noChangeShapeType="1"/>
          </p:cNvSpPr>
          <p:nvPr/>
        </p:nvSpPr>
        <p:spPr bwMode="auto">
          <a:xfrm>
            <a:off x="4191000" y="838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0" name="Text Box 71"/>
          <p:cNvSpPr txBox="1">
            <a:spLocks noChangeArrowheads="1"/>
          </p:cNvSpPr>
          <p:nvPr/>
        </p:nvSpPr>
        <p:spPr bwMode="auto">
          <a:xfrm>
            <a:off x="3108325" y="191611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/>
              <a:t>Pr</a:t>
            </a:r>
          </a:p>
        </p:txBody>
      </p:sp>
      <p:sp>
        <p:nvSpPr>
          <p:cNvPr id="7181" name="Line 72"/>
          <p:cNvSpPr>
            <a:spLocks noChangeShapeType="1"/>
          </p:cNvSpPr>
          <p:nvPr/>
        </p:nvSpPr>
        <p:spPr bwMode="auto">
          <a:xfrm flipH="1">
            <a:off x="3124200" y="1828800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2" name="Line 73"/>
          <p:cNvSpPr>
            <a:spLocks noChangeShapeType="1"/>
          </p:cNvSpPr>
          <p:nvPr/>
        </p:nvSpPr>
        <p:spPr bwMode="auto">
          <a:xfrm>
            <a:off x="4267200" y="1219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3" name="Text Box 74"/>
          <p:cNvSpPr txBox="1">
            <a:spLocks noChangeArrowheads="1"/>
          </p:cNvSpPr>
          <p:nvPr/>
        </p:nvSpPr>
        <p:spPr bwMode="auto">
          <a:xfrm>
            <a:off x="4251325" y="77311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>
                <a:solidFill>
                  <a:srgbClr val="FF0000"/>
                </a:solidFill>
              </a:rPr>
              <a:t>Pa</a:t>
            </a:r>
          </a:p>
        </p:txBody>
      </p:sp>
      <p:sp>
        <p:nvSpPr>
          <p:cNvPr id="7184" name="Text Box 75"/>
          <p:cNvSpPr txBox="1">
            <a:spLocks noChangeArrowheads="1"/>
          </p:cNvSpPr>
          <p:nvPr/>
        </p:nvSpPr>
        <p:spPr bwMode="auto">
          <a:xfrm>
            <a:off x="6295652" y="1077913"/>
            <a:ext cx="21788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altLang="en-US" dirty="0" err="1">
                <a:solidFill>
                  <a:srgbClr val="FF0000"/>
                </a:solidFill>
              </a:rPr>
              <a:t>Pe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emitted</a:t>
            </a:r>
            <a:r>
              <a:rPr lang="fr-FR" altLang="en-US" dirty="0" smtClean="0">
                <a:solidFill>
                  <a:srgbClr val="FF0000"/>
                </a:solidFill>
              </a:rPr>
              <a:t> power</a:t>
            </a:r>
            <a:endParaRPr lang="fr-FR" altLang="en-US" dirty="0">
              <a:solidFill>
                <a:srgbClr val="FF0000"/>
              </a:solidFill>
            </a:endParaRPr>
          </a:p>
        </p:txBody>
      </p:sp>
      <p:sp>
        <p:nvSpPr>
          <p:cNvPr id="7185" name="Line 76"/>
          <p:cNvSpPr>
            <a:spLocks noChangeShapeType="1"/>
          </p:cNvSpPr>
          <p:nvPr/>
        </p:nvSpPr>
        <p:spPr bwMode="auto">
          <a:xfrm flipH="1">
            <a:off x="3886200" y="228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6" name="Line 77"/>
          <p:cNvSpPr>
            <a:spLocks noChangeShapeType="1"/>
          </p:cNvSpPr>
          <p:nvPr/>
        </p:nvSpPr>
        <p:spPr bwMode="auto">
          <a:xfrm>
            <a:off x="3886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7" name="Text Box 78"/>
          <p:cNvSpPr txBox="1">
            <a:spLocks noChangeArrowheads="1"/>
          </p:cNvSpPr>
          <p:nvPr/>
        </p:nvSpPr>
        <p:spPr bwMode="auto">
          <a:xfrm>
            <a:off x="3570288" y="2678113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>
                <a:solidFill>
                  <a:schemeClr val="tx1"/>
                </a:solidFill>
              </a:rPr>
              <a:t>Ze</a:t>
            </a:r>
          </a:p>
        </p:txBody>
      </p:sp>
      <p:sp>
        <p:nvSpPr>
          <p:cNvPr id="7188" name="Text Box 79"/>
          <p:cNvSpPr txBox="1">
            <a:spLocks noChangeArrowheads="1"/>
          </p:cNvSpPr>
          <p:nvPr/>
        </p:nvSpPr>
        <p:spPr bwMode="auto">
          <a:xfrm>
            <a:off x="685800" y="3048000"/>
            <a:ext cx="82359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The antenna is a resonant (</a:t>
            </a:r>
            <a:r>
              <a:rPr lang="en-US" altLang="en-US" dirty="0" smtClean="0"/>
              <a:t>stationary </a:t>
            </a:r>
            <a:r>
              <a:rPr lang="en-US" altLang="en-US" dirty="0"/>
              <a:t>wave) system, it must ensure that the impedance </a:t>
            </a:r>
            <a:r>
              <a:rPr lang="en-US" altLang="en-US" dirty="0" smtClean="0"/>
              <a:t>presented to </a:t>
            </a:r>
            <a:r>
              <a:rPr lang="en-US" altLang="en-US" dirty="0"/>
              <a:t>the front line (its input impedance) is adapted to it.</a:t>
            </a:r>
          </a:p>
          <a:p>
            <a:pPr eaLnBrk="1" hangingPunct="1"/>
            <a:r>
              <a:rPr lang="en-US" altLang="en-US" dirty="0"/>
              <a:t>The line is in </a:t>
            </a:r>
            <a:r>
              <a:rPr lang="en-US" altLang="en-US" dirty="0" smtClean="0"/>
              <a:t>progressive wave</a:t>
            </a:r>
            <a:r>
              <a:rPr lang="en-US" altLang="en-US" dirty="0"/>
              <a:t>, the power is </a:t>
            </a:r>
            <a:r>
              <a:rPr lang="en-US" altLang="en-US" dirty="0" smtClean="0"/>
              <a:t>fully transmitted </a:t>
            </a:r>
            <a:r>
              <a:rPr lang="en-US" altLang="en-US" dirty="0"/>
              <a:t>to the antenna.</a:t>
            </a:r>
          </a:p>
          <a:p>
            <a:pPr eaLnBrk="1" hangingPunct="1"/>
            <a:r>
              <a:rPr lang="en-US" altLang="en-US" dirty="0"/>
              <a:t>The antenna is then used as an impedance transformer between the transmission </a:t>
            </a:r>
            <a:r>
              <a:rPr lang="en-US" altLang="en-US" dirty="0" smtClean="0"/>
              <a:t>line and free space.</a:t>
            </a:r>
            <a:endParaRPr lang="en-US" altLang="en-US" dirty="0"/>
          </a:p>
          <a:p>
            <a:pPr eaLnBrk="1" hangingPunct="1"/>
            <a:r>
              <a:rPr lang="en-US" altLang="en-US" dirty="0"/>
              <a:t>The radiated power depends on the accepted power and antenna losses.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1773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018709" y="0"/>
            <a:ext cx="49295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Reflection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Coefficient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The quality of matching of an antenna </a:t>
            </a:r>
            <a:r>
              <a:rPr lang="en-US" altLang="en-US" dirty="0" smtClean="0"/>
              <a:t>is given </a:t>
            </a:r>
            <a:r>
              <a:rPr lang="en-US" altLang="en-US" dirty="0"/>
              <a:t>by </a:t>
            </a:r>
            <a:r>
              <a:rPr lang="en-US" altLang="en-US" dirty="0" smtClean="0"/>
              <a:t>its </a:t>
            </a:r>
            <a:r>
              <a:rPr lang="en-US" altLang="en-US" dirty="0"/>
              <a:t>characteristic impedance (usually 50 ohms), or by giving the </a:t>
            </a:r>
            <a:r>
              <a:rPr lang="en-US" altLang="en-US" dirty="0" smtClean="0"/>
              <a:t>reflection level.</a:t>
            </a:r>
            <a:endParaRPr lang="fr-FR" alt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50158" y="2852936"/>
            <a:ext cx="3741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Reflection</a:t>
            </a:r>
            <a:r>
              <a:rPr lang="fr-FR" altLang="en-US" dirty="0" smtClean="0"/>
              <a:t> coefficient on power:</a:t>
            </a:r>
            <a:endParaRPr lang="fr-FR" altLang="en-US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376863" y="2605088"/>
          <a:ext cx="132873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6" name="Equation" r:id="rId4" imgW="628599" imgH="381000" progId="Equation.3">
                  <p:embed/>
                </p:oleObj>
              </mc:Choice>
              <mc:Fallback>
                <p:oleObj name="Equation" r:id="rId4" imgW="628599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5376863" y="2605088"/>
                        <a:ext cx="1328737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581400" y="1981200"/>
          <a:ext cx="16208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7" name="Equation" r:id="rId6" imgW="762045" imgH="190500" progId="Equation.3">
                  <p:embed/>
                </p:oleObj>
              </mc:Choice>
              <mc:Fallback>
                <p:oleObj name="Equation" r:id="rId6" imgW="762045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581400" y="1981200"/>
                        <a:ext cx="16208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2057400" y="3505200"/>
          <a:ext cx="5588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8" name="Equation" r:id="rId8" imgW="257167" imgH="247785" progId="Equation.3">
                  <p:embed/>
                </p:oleObj>
              </mc:Choice>
              <mc:Fallback>
                <p:oleObj name="Equation" r:id="rId8" imgW="257167" imgH="2477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2057400" y="3505200"/>
                        <a:ext cx="5588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62225" y="3592513"/>
            <a:ext cx="43815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is</a:t>
            </a:r>
            <a:r>
              <a:rPr lang="fr-FR" altLang="en-US" dirty="0" smtClean="0"/>
              <a:t> the </a:t>
            </a:r>
            <a:r>
              <a:rPr lang="fr-FR" altLang="en-US" dirty="0" err="1" smtClean="0"/>
              <a:t>reflection</a:t>
            </a:r>
            <a:r>
              <a:rPr lang="fr-FR" altLang="en-US" dirty="0" smtClean="0"/>
              <a:t> coefficient on voltage</a:t>
            </a:r>
            <a:endParaRPr lang="fr-FR" altLang="en-US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33990" y="4267200"/>
            <a:ext cx="5710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Input </a:t>
            </a:r>
            <a:r>
              <a:rPr lang="fr-FR" altLang="en-US" dirty="0" err="1" smtClean="0"/>
              <a:t>impedance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deduced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from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reflection</a:t>
            </a:r>
            <a:r>
              <a:rPr lang="fr-FR" altLang="en-US" dirty="0" smtClean="0"/>
              <a:t> values:</a:t>
            </a:r>
            <a:endParaRPr lang="fr-FR" altLang="en-US" dirty="0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3429000" y="4724400"/>
          <a:ext cx="1939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9" name="Equation" r:id="rId10" imgW="914400" imgH="419100" progId="Equation.3">
                  <p:embed/>
                </p:oleObj>
              </mc:Choice>
              <mc:Fallback>
                <p:oleObj name="Equation" r:id="rId10" imgW="91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429000" y="4724400"/>
                        <a:ext cx="19399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6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6" name="Text Box 940"/>
          <p:cNvSpPr txBox="1">
            <a:spLocks noChangeArrowheads="1"/>
          </p:cNvSpPr>
          <p:nvPr/>
        </p:nvSpPr>
        <p:spPr bwMode="auto">
          <a:xfrm>
            <a:off x="1978253" y="0"/>
            <a:ext cx="51860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Expression </a:t>
            </a:r>
            <a:r>
              <a:rPr lang="fr-FR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 </a:t>
            </a:r>
            <a:r>
              <a:rPr lang="fr-FR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decibels</a:t>
            </a:r>
            <a:endParaRPr lang="fr-FR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219" name="Text Box 941"/>
          <p:cNvSpPr txBox="1">
            <a:spLocks noChangeArrowheads="1"/>
          </p:cNvSpPr>
          <p:nvPr/>
        </p:nvSpPr>
        <p:spPr bwMode="auto">
          <a:xfrm>
            <a:off x="762000" y="12795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Most of the </a:t>
            </a:r>
            <a:r>
              <a:rPr lang="en-US" altLang="en-US" dirty="0" smtClean="0"/>
              <a:t>time the values </a:t>
            </a:r>
            <a:r>
              <a:rPr lang="en-US" altLang="en-US" dirty="0"/>
              <a:t>are </a:t>
            </a:r>
            <a:r>
              <a:rPr lang="en-US" altLang="en-US" dirty="0" smtClean="0"/>
              <a:t>​​</a:t>
            </a:r>
            <a:r>
              <a:rPr lang="en-US" altLang="en-US" dirty="0"/>
              <a:t>expressed in decibels</a:t>
            </a:r>
            <a:r>
              <a:rPr lang="fr-FR" altLang="en-US" dirty="0" smtClean="0"/>
              <a:t>:</a:t>
            </a:r>
            <a:endParaRPr lang="fr-FR" altLang="en-US" dirty="0"/>
          </a:p>
        </p:txBody>
      </p:sp>
      <p:graphicFrame>
        <p:nvGraphicFramePr>
          <p:cNvPr id="9220" name="Object 942"/>
          <p:cNvGraphicFramePr>
            <a:graphicFrameLocks noChangeAspect="1"/>
          </p:cNvGraphicFramePr>
          <p:nvPr/>
        </p:nvGraphicFramePr>
        <p:xfrm>
          <a:off x="3200400" y="1812925"/>
          <a:ext cx="23669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0" name="Equation" r:id="rId4" imgW="1124023" imgH="247785" progId="Equation.3">
                  <p:embed/>
                </p:oleObj>
              </mc:Choice>
              <mc:Fallback>
                <p:oleObj name="Equation" r:id="rId4" imgW="1124023" imgH="2477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200400" y="1812925"/>
                        <a:ext cx="236696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943"/>
          <p:cNvSpPr txBox="1">
            <a:spLocks noChangeArrowheads="1"/>
          </p:cNvSpPr>
          <p:nvPr/>
        </p:nvSpPr>
        <p:spPr bwMode="auto">
          <a:xfrm>
            <a:off x="838200" y="2814638"/>
            <a:ext cx="8379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smtClean="0"/>
              <a:t>But </a:t>
            </a:r>
            <a:r>
              <a:rPr lang="fr-FR" altLang="en-US" dirty="0" err="1" smtClean="0"/>
              <a:t>we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can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also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found</a:t>
            </a:r>
            <a:r>
              <a:rPr lang="fr-FR" altLang="en-US" dirty="0" smtClean="0"/>
              <a:t> the use of VSWR (Voltage Standing </a:t>
            </a:r>
            <a:r>
              <a:rPr lang="fr-FR" altLang="en-US" dirty="0" err="1" smtClean="0"/>
              <a:t>Wave</a:t>
            </a:r>
            <a:r>
              <a:rPr lang="fr-FR" altLang="en-US" dirty="0" smtClean="0"/>
              <a:t> Ratio):</a:t>
            </a:r>
            <a:endParaRPr lang="fr-FR" altLang="en-US" dirty="0"/>
          </a:p>
        </p:txBody>
      </p:sp>
      <p:graphicFrame>
        <p:nvGraphicFramePr>
          <p:cNvPr id="9222" name="Object 944"/>
          <p:cNvGraphicFramePr>
            <a:graphicFrameLocks noChangeAspect="1"/>
          </p:cNvGraphicFramePr>
          <p:nvPr/>
        </p:nvGraphicFramePr>
        <p:xfrm>
          <a:off x="3332163" y="3343275"/>
          <a:ext cx="21018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" name="Equation" r:id="rId6" imgW="990577" imgH="457200" progId="Equation.3">
                  <p:embed/>
                </p:oleObj>
              </mc:Choice>
              <mc:Fallback>
                <p:oleObj name="Equation" r:id="rId6" imgW="990577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332163" y="3343275"/>
                        <a:ext cx="21018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945"/>
          <p:cNvSpPr txBox="1">
            <a:spLocks noChangeArrowheads="1"/>
          </p:cNvSpPr>
          <p:nvPr/>
        </p:nvSpPr>
        <p:spPr bwMode="auto">
          <a:xfrm>
            <a:off x="2438400" y="4708525"/>
            <a:ext cx="40959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 err="1" smtClean="0"/>
              <a:t>Often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expressed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with</a:t>
            </a:r>
            <a:r>
              <a:rPr lang="fr-FR" altLang="en-US" dirty="0" smtClean="0"/>
              <a:t> the </a:t>
            </a:r>
            <a:r>
              <a:rPr lang="fr-FR" altLang="en-US" dirty="0" err="1" smtClean="0"/>
              <a:t>form</a:t>
            </a:r>
            <a:r>
              <a:rPr lang="fr-FR" altLang="en-US" dirty="0" smtClean="0"/>
              <a:t>: n:1</a:t>
            </a:r>
            <a:endParaRPr lang="fr-FR" altLang="en-US" dirty="0"/>
          </a:p>
        </p:txBody>
      </p:sp>
      <p:sp>
        <p:nvSpPr>
          <p:cNvPr id="9224" name="Text Box 946"/>
          <p:cNvSpPr txBox="1">
            <a:spLocks noChangeArrowheads="1"/>
          </p:cNvSpPr>
          <p:nvPr/>
        </p:nvSpPr>
        <p:spPr bwMode="auto">
          <a:xfrm>
            <a:off x="5565775" y="19161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return loss</a:t>
            </a:r>
          </a:p>
        </p:txBody>
      </p:sp>
    </p:spTree>
    <p:extLst>
      <p:ext uri="{BB962C8B-B14F-4D97-AF65-F5344CB8AC3E}">
        <p14:creationId xmlns:p14="http://schemas.microsoft.com/office/powerpoint/2010/main" val="22808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26504" y="692696"/>
            <a:ext cx="8382000" cy="572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800" b="1" dirty="0"/>
              <a:t>VSWR</a:t>
            </a:r>
            <a:r>
              <a:rPr lang="fr-FR" altLang="en-US" sz="800" dirty="0"/>
              <a:t>         </a:t>
            </a:r>
            <a:r>
              <a:rPr lang="fr-FR" altLang="en-US" sz="800" b="1" dirty="0"/>
              <a:t>Return </a:t>
            </a:r>
            <a:r>
              <a:rPr lang="fr-FR" altLang="en-US" sz="800" b="1" dirty="0" err="1"/>
              <a:t>Loss</a:t>
            </a:r>
            <a:r>
              <a:rPr lang="fr-FR" altLang="en-US" sz="800" b="1" dirty="0"/>
              <a:t> (</a:t>
            </a:r>
            <a:r>
              <a:rPr lang="fr-FR" altLang="en-US" sz="800" b="1" dirty="0" smtClean="0"/>
              <a:t>dB)        </a:t>
            </a:r>
            <a:r>
              <a:rPr lang="fr-FR" altLang="en-US" sz="800" b="1" dirty="0" err="1"/>
              <a:t>Reflected</a:t>
            </a:r>
            <a:r>
              <a:rPr lang="fr-FR" altLang="en-US" sz="800" b="1" dirty="0"/>
              <a:t> Power (%)  </a:t>
            </a:r>
            <a:r>
              <a:rPr lang="fr-FR" altLang="en-US" sz="800" b="1" dirty="0" err="1"/>
              <a:t>Transmiss</a:t>
            </a:r>
            <a:r>
              <a:rPr lang="fr-FR" altLang="en-US" sz="800" b="1" dirty="0"/>
              <a:t>. </a:t>
            </a:r>
            <a:r>
              <a:rPr lang="fr-FR" altLang="en-US" sz="800" b="1" dirty="0" err="1"/>
              <a:t>Loss</a:t>
            </a:r>
            <a:r>
              <a:rPr lang="fr-FR" altLang="en-US" sz="800" b="1" dirty="0"/>
              <a:t> (dB)</a:t>
            </a:r>
            <a:r>
              <a:rPr lang="fr-FR" altLang="en-US" sz="800" dirty="0"/>
              <a:t>   </a:t>
            </a:r>
            <a:r>
              <a:rPr lang="fr-FR" altLang="en-US" sz="800" b="1" dirty="0"/>
              <a:t>VSWR</a:t>
            </a:r>
            <a:r>
              <a:rPr lang="fr-FR" altLang="en-US" sz="800" dirty="0"/>
              <a:t>          </a:t>
            </a:r>
            <a:r>
              <a:rPr lang="fr-FR" altLang="en-US" sz="800" b="1" dirty="0"/>
              <a:t>Return </a:t>
            </a:r>
            <a:r>
              <a:rPr lang="fr-FR" altLang="en-US" sz="800" b="1" dirty="0" err="1"/>
              <a:t>Loss</a:t>
            </a:r>
            <a:r>
              <a:rPr lang="fr-FR" altLang="en-US" sz="800" b="1" dirty="0"/>
              <a:t> (dB)</a:t>
            </a:r>
            <a:r>
              <a:rPr lang="fr-FR" altLang="en-US" sz="800" dirty="0"/>
              <a:t>    </a:t>
            </a:r>
            <a:r>
              <a:rPr lang="fr-FR" altLang="en-US" sz="800" b="1" dirty="0" err="1"/>
              <a:t>Reflected</a:t>
            </a:r>
            <a:r>
              <a:rPr lang="fr-FR" altLang="en-US" sz="800" b="1" dirty="0"/>
              <a:t> Power (%)   </a:t>
            </a:r>
            <a:r>
              <a:rPr lang="fr-FR" altLang="en-US" sz="800" b="1" dirty="0" err="1"/>
              <a:t>Transmiss</a:t>
            </a:r>
            <a:r>
              <a:rPr lang="fr-FR" altLang="en-US" sz="800" b="1" dirty="0"/>
              <a:t>. </a:t>
            </a:r>
            <a:r>
              <a:rPr lang="fr-FR" altLang="en-US" sz="800" b="1" dirty="0" err="1"/>
              <a:t>Loss</a:t>
            </a:r>
            <a:r>
              <a:rPr lang="fr-FR" altLang="en-US" sz="800" b="1" dirty="0"/>
              <a:t> (dB</a:t>
            </a:r>
            <a:r>
              <a:rPr lang="fr-FR" altLang="en-US" sz="800" b="1" dirty="0" smtClean="0"/>
              <a:t>)</a:t>
            </a:r>
            <a:r>
              <a:rPr lang="fr-FR" altLang="en-US" sz="100" dirty="0" smtClean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 smtClean="0"/>
              <a:t>1.00</a:t>
            </a:r>
            <a:r>
              <a:rPr lang="fr-FR" altLang="en-US" sz="1050" dirty="0" smtClean="0"/>
              <a:t>	</a:t>
            </a:r>
            <a:r>
              <a:rPr lang="fr-FR" altLang="en-US" sz="1800" b="1" dirty="0" smtClean="0"/>
              <a:t>∞</a:t>
            </a:r>
            <a:r>
              <a:rPr lang="fr-FR" altLang="en-US" sz="1050" dirty="0" smtClean="0"/>
              <a:t>	</a:t>
            </a:r>
            <a:r>
              <a:rPr lang="fr-FR" altLang="en-US" sz="1050" b="1" dirty="0" smtClean="0"/>
              <a:t>0.000</a:t>
            </a:r>
            <a:r>
              <a:rPr lang="fr-FR" altLang="en-US" sz="1050" dirty="0" smtClean="0"/>
              <a:t>	</a:t>
            </a:r>
            <a:r>
              <a:rPr lang="fr-FR" altLang="en-US" sz="1050" b="1" dirty="0" smtClean="0"/>
              <a:t>0.000</a:t>
            </a:r>
            <a:r>
              <a:rPr lang="fr-FR" altLang="en-US" sz="1050" dirty="0" smtClean="0"/>
              <a:t>	    </a:t>
            </a:r>
            <a:r>
              <a:rPr lang="fr-FR" altLang="en-US" sz="1050" b="1" dirty="0" smtClean="0"/>
              <a:t>1.38</a:t>
            </a:r>
            <a:r>
              <a:rPr lang="fr-FR" altLang="en-US" sz="1050" dirty="0" smtClean="0"/>
              <a:t>	</a:t>
            </a:r>
            <a:r>
              <a:rPr lang="fr-FR" altLang="en-US" sz="1050" b="1" dirty="0" smtClean="0"/>
              <a:t>15.9</a:t>
            </a:r>
            <a:r>
              <a:rPr lang="fr-FR" altLang="en-US" sz="1050" dirty="0" smtClean="0"/>
              <a:t>	</a:t>
            </a:r>
            <a:r>
              <a:rPr lang="fr-FR" altLang="en-US" sz="1050" b="1" dirty="0" smtClean="0"/>
              <a:t>2.55</a:t>
            </a:r>
            <a:r>
              <a:rPr lang="fr-FR" altLang="en-US" sz="1050" dirty="0" smtClean="0"/>
              <a:t>	</a:t>
            </a:r>
            <a:r>
              <a:rPr lang="fr-FR" altLang="en-US" sz="1050" b="1" dirty="0" smtClean="0"/>
              <a:t>0.112</a:t>
            </a:r>
            <a:r>
              <a:rPr lang="fr-FR" altLang="en-US" sz="1050" dirty="0" smtClean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 smtClean="0"/>
              <a:t>1.01</a:t>
            </a:r>
            <a:r>
              <a:rPr lang="fr-FR" altLang="en-US" sz="1050" dirty="0"/>
              <a:t>	</a:t>
            </a:r>
            <a:r>
              <a:rPr lang="fr-FR" altLang="en-US" sz="1050" b="1" dirty="0"/>
              <a:t>46.1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0.005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0.0002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1.39</a:t>
            </a:r>
            <a:r>
              <a:rPr lang="fr-FR" altLang="en-US" sz="1050" dirty="0"/>
              <a:t>	</a:t>
            </a:r>
            <a:r>
              <a:rPr lang="fr-FR" altLang="en-US" sz="1050" b="1" dirty="0"/>
              <a:t>15.7</a:t>
            </a:r>
            <a:r>
              <a:rPr lang="fr-FR" altLang="en-US" sz="1050" dirty="0"/>
              <a:t>	</a:t>
            </a:r>
            <a:r>
              <a:rPr lang="fr-FR" altLang="en-US" sz="1050" b="1" dirty="0"/>
              <a:t>2.67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0.118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1.02</a:t>
            </a:r>
            <a:r>
              <a:rPr lang="fr-FR" altLang="en-US" sz="1050" dirty="0"/>
              <a:t>	</a:t>
            </a:r>
            <a:r>
              <a:rPr lang="fr-FR" altLang="en-US" sz="1050" b="1" dirty="0"/>
              <a:t>40.1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0.010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0.0005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1.40</a:t>
            </a:r>
            <a:r>
              <a:rPr lang="fr-FR" altLang="en-US" sz="1050" dirty="0"/>
              <a:t>	</a:t>
            </a:r>
            <a:r>
              <a:rPr lang="fr-FR" altLang="en-US" sz="1050" b="1" dirty="0"/>
              <a:t>15.55</a:t>
            </a:r>
            <a:r>
              <a:rPr lang="fr-FR" altLang="en-US" sz="1050" dirty="0"/>
              <a:t>	</a:t>
            </a:r>
            <a:r>
              <a:rPr lang="fr-FR" altLang="en-US" sz="1050" b="1" dirty="0"/>
              <a:t>2.78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0.122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1.03</a:t>
            </a:r>
            <a:r>
              <a:rPr lang="fr-FR" altLang="en-US" sz="1050" dirty="0"/>
              <a:t>	</a:t>
            </a:r>
            <a:r>
              <a:rPr lang="fr-FR" altLang="en-US" sz="1050" b="1" dirty="0"/>
              <a:t>36.6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0.022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0.0011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1.41</a:t>
            </a:r>
            <a:r>
              <a:rPr lang="fr-FR" altLang="en-US" sz="1050" dirty="0"/>
              <a:t>	</a:t>
            </a:r>
            <a:r>
              <a:rPr lang="fr-FR" altLang="en-US" sz="1050" b="1" dirty="0"/>
              <a:t>15.38</a:t>
            </a:r>
            <a:r>
              <a:rPr lang="fr-FR" altLang="en-US" sz="1050" dirty="0"/>
              <a:t>	</a:t>
            </a:r>
            <a:r>
              <a:rPr lang="fr-FR" altLang="en-US" sz="1050" b="1" dirty="0"/>
              <a:t>2.90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0.126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1.04</a:t>
            </a:r>
            <a:r>
              <a:rPr lang="fr-FR" altLang="en-US" sz="1050" dirty="0"/>
              <a:t>	</a:t>
            </a:r>
            <a:r>
              <a:rPr lang="fr-FR" altLang="en-US" sz="1050" b="1" dirty="0"/>
              <a:t>34.1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0.040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0.0018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1.42</a:t>
            </a:r>
            <a:r>
              <a:rPr lang="fr-FR" altLang="en-US" sz="1050" dirty="0"/>
              <a:t>	</a:t>
            </a:r>
            <a:r>
              <a:rPr lang="fr-FR" altLang="en-US" sz="1050" b="1" dirty="0"/>
              <a:t>15.2</a:t>
            </a:r>
            <a:r>
              <a:rPr lang="fr-FR" altLang="en-US" sz="1050" dirty="0"/>
              <a:t>	</a:t>
            </a:r>
            <a:r>
              <a:rPr lang="fr-FR" altLang="en-US" sz="1050" b="1" dirty="0"/>
              <a:t>3.03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0.132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1.05</a:t>
            </a:r>
            <a:r>
              <a:rPr lang="fr-FR" altLang="en-US" sz="1050" dirty="0"/>
              <a:t>	</a:t>
            </a:r>
            <a:r>
              <a:rPr lang="fr-FR" altLang="en-US" sz="1050" b="1" dirty="0"/>
              <a:t>32.3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0.060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0.0028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1.43</a:t>
            </a:r>
            <a:r>
              <a:rPr lang="fr-FR" altLang="en-US" sz="1050" dirty="0"/>
              <a:t>	</a:t>
            </a:r>
            <a:r>
              <a:rPr lang="fr-FR" altLang="en-US" sz="1050" b="1" dirty="0"/>
              <a:t>15.03</a:t>
            </a:r>
            <a:r>
              <a:rPr lang="fr-FR" altLang="en-US" sz="1050" dirty="0"/>
              <a:t>	</a:t>
            </a:r>
            <a:r>
              <a:rPr lang="fr-FR" altLang="en-US" sz="1050" b="1" dirty="0"/>
              <a:t>3.14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0.137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1.06</a:t>
            </a:r>
            <a:r>
              <a:rPr lang="fr-FR" altLang="en-US" sz="1050" dirty="0"/>
              <a:t>	</a:t>
            </a:r>
            <a:r>
              <a:rPr lang="fr-FR" altLang="en-US" sz="1050" b="1" dirty="0"/>
              <a:t>30.7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0.082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0.0039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1.44</a:t>
            </a:r>
            <a:r>
              <a:rPr lang="fr-FR" altLang="en-US" sz="1050" dirty="0"/>
              <a:t>	</a:t>
            </a:r>
            <a:r>
              <a:rPr lang="fr-FR" altLang="en-US" sz="1050" b="1" dirty="0"/>
              <a:t>14.88</a:t>
            </a:r>
            <a:r>
              <a:rPr lang="fr-FR" altLang="en-US" sz="1050" dirty="0"/>
              <a:t>	</a:t>
            </a:r>
            <a:r>
              <a:rPr lang="fr-FR" altLang="en-US" sz="1050" b="1" dirty="0"/>
              <a:t>3.28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0.142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1.07</a:t>
            </a:r>
            <a:r>
              <a:rPr lang="fr-FR" altLang="en-US" sz="1050" dirty="0"/>
              <a:t>	</a:t>
            </a:r>
            <a:r>
              <a:rPr lang="fr-FR" altLang="en-US" sz="1050" b="1" dirty="0"/>
              <a:t>29.4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0.116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0.0051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1.45</a:t>
            </a:r>
            <a:r>
              <a:rPr lang="fr-FR" altLang="en-US" sz="1050" dirty="0"/>
              <a:t>	</a:t>
            </a:r>
            <a:r>
              <a:rPr lang="fr-FR" altLang="en-US" sz="1050" b="1" dirty="0"/>
              <a:t>14.7</a:t>
            </a:r>
            <a:r>
              <a:rPr lang="fr-FR" altLang="en-US" sz="1050" dirty="0"/>
              <a:t>	</a:t>
            </a:r>
            <a:r>
              <a:rPr lang="fr-FR" altLang="en-US" sz="1050" b="1" dirty="0"/>
              <a:t>3.38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0.147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1.08</a:t>
            </a:r>
            <a:r>
              <a:rPr lang="fr-FR" altLang="en-US" sz="1050" dirty="0"/>
              <a:t>	</a:t>
            </a:r>
            <a:r>
              <a:rPr lang="fr-FR" altLang="en-US" sz="1050" b="1" dirty="0"/>
              <a:t>28.3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0.144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0.0066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1.46</a:t>
            </a:r>
            <a:r>
              <a:rPr lang="fr-FR" altLang="en-US" sz="1050" dirty="0"/>
              <a:t>	</a:t>
            </a:r>
            <a:r>
              <a:rPr lang="fr-FR" altLang="en-US" sz="1050" b="1" dirty="0"/>
              <a:t>14.6</a:t>
            </a:r>
            <a:r>
              <a:rPr lang="fr-FR" altLang="en-US" sz="1050" dirty="0"/>
              <a:t>	</a:t>
            </a:r>
            <a:r>
              <a:rPr lang="fr-FR" altLang="en-US" sz="1050" b="1" dirty="0"/>
              <a:t>3.50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0.152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1.09</a:t>
            </a:r>
            <a:r>
              <a:rPr lang="fr-FR" altLang="en-US" sz="1050" dirty="0"/>
              <a:t>	</a:t>
            </a:r>
            <a:r>
              <a:rPr lang="fr-FR" altLang="en-US" sz="1050" b="1" dirty="0"/>
              <a:t>27.3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0.184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0.0083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1.47</a:t>
            </a:r>
            <a:r>
              <a:rPr lang="fr-FR" altLang="en-US" sz="1050" dirty="0"/>
              <a:t>	</a:t>
            </a:r>
            <a:r>
              <a:rPr lang="fr-FR" altLang="en-US" sz="1050" b="1" dirty="0"/>
              <a:t>14.45</a:t>
            </a:r>
            <a:r>
              <a:rPr lang="fr-FR" altLang="en-US" sz="1050" dirty="0"/>
              <a:t>	</a:t>
            </a:r>
            <a:r>
              <a:rPr lang="fr-FR" altLang="en-US" sz="1050" b="1" dirty="0"/>
              <a:t>3.62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0.157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1.10</a:t>
            </a:r>
            <a:r>
              <a:rPr lang="fr-FR" altLang="en-US" sz="1050" dirty="0"/>
              <a:t>	</a:t>
            </a:r>
            <a:r>
              <a:rPr lang="fr-FR" altLang="en-US" sz="1050" b="1" dirty="0"/>
              <a:t>26.4</a:t>
            </a:r>
            <a:r>
              <a:rPr lang="fr-FR" altLang="en-US" sz="1050" dirty="0"/>
              <a:t>	</a:t>
            </a:r>
            <a:r>
              <a:rPr lang="fr-FR" altLang="en-US" sz="1050" b="1" dirty="0"/>
              <a:t>0.228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0.0100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1.48</a:t>
            </a:r>
            <a:r>
              <a:rPr lang="fr-FR" altLang="en-US" sz="1050" dirty="0"/>
              <a:t>	</a:t>
            </a:r>
            <a:r>
              <a:rPr lang="fr-FR" altLang="en-US" sz="1050" b="1" dirty="0"/>
              <a:t>14.3</a:t>
            </a:r>
            <a:r>
              <a:rPr lang="fr-FR" altLang="en-US" sz="1050" dirty="0"/>
              <a:t>	</a:t>
            </a:r>
            <a:r>
              <a:rPr lang="fr-FR" altLang="en-US" sz="1050" b="1" dirty="0"/>
              <a:t>3.74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0.164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1.11</a:t>
            </a:r>
            <a:r>
              <a:rPr lang="fr-FR" altLang="en-US" sz="1050" dirty="0"/>
              <a:t>	</a:t>
            </a:r>
            <a:r>
              <a:rPr lang="fr-FR" altLang="en-US" sz="1050" b="1" dirty="0"/>
              <a:t>25.6</a:t>
            </a:r>
            <a:r>
              <a:rPr lang="fr-FR" altLang="en-US" sz="1050" dirty="0"/>
              <a:t>	</a:t>
            </a:r>
            <a:r>
              <a:rPr lang="fr-FR" altLang="en-US" sz="1050" b="1" dirty="0"/>
              <a:t>0.276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0.0118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1.49</a:t>
            </a:r>
            <a:r>
              <a:rPr lang="fr-FR" altLang="en-US" sz="1050" dirty="0"/>
              <a:t>	</a:t>
            </a:r>
            <a:r>
              <a:rPr lang="fr-FR" altLang="en-US" sz="1050" b="1" dirty="0"/>
              <a:t>14.16</a:t>
            </a:r>
            <a:r>
              <a:rPr lang="fr-FR" altLang="en-US" sz="1050" dirty="0"/>
              <a:t>	</a:t>
            </a:r>
            <a:r>
              <a:rPr lang="fr-FR" altLang="en-US" sz="1050" b="1" dirty="0"/>
              <a:t>3.87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0.172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1.12</a:t>
            </a:r>
            <a:r>
              <a:rPr lang="fr-FR" altLang="en-US" sz="1050" dirty="0"/>
              <a:t>	</a:t>
            </a:r>
            <a:r>
              <a:rPr lang="fr-FR" altLang="en-US" sz="1050" b="1" dirty="0"/>
              <a:t>24.9</a:t>
            </a:r>
            <a:r>
              <a:rPr lang="fr-FR" altLang="en-US" sz="1050" dirty="0"/>
              <a:t>	</a:t>
            </a:r>
            <a:r>
              <a:rPr lang="fr-FR" altLang="en-US" sz="1050" b="1" dirty="0"/>
              <a:t>0.324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0.0139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1.50</a:t>
            </a:r>
            <a:r>
              <a:rPr lang="fr-FR" altLang="en-US" sz="1050" dirty="0"/>
              <a:t>	</a:t>
            </a:r>
            <a:r>
              <a:rPr lang="fr-FR" altLang="en-US" sz="1050" b="1" dirty="0"/>
              <a:t>14.0</a:t>
            </a:r>
            <a:r>
              <a:rPr lang="fr-FR" altLang="en-US" sz="1050" dirty="0"/>
              <a:t>	</a:t>
            </a:r>
            <a:r>
              <a:rPr lang="fr-FR" altLang="en-US" sz="1050" b="1" dirty="0" smtClean="0"/>
              <a:t>4.00</a:t>
            </a:r>
            <a:r>
              <a:rPr lang="fr-FR" altLang="en-US" sz="1050" dirty="0"/>
              <a:t>	</a:t>
            </a:r>
            <a:r>
              <a:rPr lang="fr-FR" altLang="en-US" sz="1050" b="1" dirty="0"/>
              <a:t>0.18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1.13</a:t>
            </a:r>
            <a:r>
              <a:rPr lang="fr-FR" altLang="en-US" sz="1050" dirty="0"/>
              <a:t>	</a:t>
            </a:r>
            <a:r>
              <a:rPr lang="fr-FR" altLang="en-US" sz="1050" b="1" dirty="0"/>
              <a:t>24.3</a:t>
            </a:r>
            <a:r>
              <a:rPr lang="fr-FR" altLang="en-US" sz="1050" dirty="0"/>
              <a:t>	</a:t>
            </a:r>
            <a:r>
              <a:rPr lang="fr-FR" altLang="en-US" sz="1050" b="1" dirty="0"/>
              <a:t>0.375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0.0160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1.55</a:t>
            </a:r>
            <a:r>
              <a:rPr lang="fr-FR" altLang="en-US" sz="1050" dirty="0"/>
              <a:t>	</a:t>
            </a:r>
            <a:r>
              <a:rPr lang="fr-FR" altLang="en-US" sz="1050" b="1" dirty="0"/>
              <a:t>13.3</a:t>
            </a:r>
            <a:r>
              <a:rPr lang="fr-FR" altLang="en-US" sz="1050" dirty="0"/>
              <a:t>	</a:t>
            </a:r>
            <a:r>
              <a:rPr lang="fr-FR" altLang="en-US" sz="1050" b="1" dirty="0"/>
              <a:t>4.8</a:t>
            </a:r>
            <a:r>
              <a:rPr lang="fr-FR" altLang="en-US" sz="1050" dirty="0"/>
              <a:t>	</a:t>
            </a:r>
            <a:r>
              <a:rPr lang="fr-FR" altLang="en-US" sz="1050" b="1" dirty="0"/>
              <a:t>0.21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1.14</a:t>
            </a:r>
            <a:r>
              <a:rPr lang="fr-FR" altLang="en-US" sz="1050" dirty="0"/>
              <a:t>	</a:t>
            </a:r>
            <a:r>
              <a:rPr lang="fr-FR" altLang="en-US" sz="1050" b="1" dirty="0"/>
              <a:t>23.7</a:t>
            </a:r>
            <a:r>
              <a:rPr lang="fr-FR" altLang="en-US" sz="1050" dirty="0"/>
              <a:t>	</a:t>
            </a:r>
            <a:r>
              <a:rPr lang="fr-FR" altLang="en-US" sz="1050" b="1" dirty="0"/>
              <a:t>0.426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0.0185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1.60</a:t>
            </a:r>
            <a:r>
              <a:rPr lang="fr-FR" altLang="en-US" sz="1050" dirty="0"/>
              <a:t>	</a:t>
            </a:r>
            <a:r>
              <a:rPr lang="fr-FR" altLang="en-US" sz="1050" b="1" dirty="0"/>
              <a:t>12.6</a:t>
            </a:r>
            <a:r>
              <a:rPr lang="fr-FR" altLang="en-US" sz="1050" dirty="0"/>
              <a:t>	</a:t>
            </a:r>
            <a:r>
              <a:rPr lang="fr-FR" altLang="en-US" sz="1050" b="1" dirty="0"/>
              <a:t>5.5</a:t>
            </a:r>
            <a:r>
              <a:rPr lang="fr-FR" altLang="en-US" sz="1050" dirty="0"/>
              <a:t>	</a:t>
            </a:r>
            <a:r>
              <a:rPr lang="fr-FR" altLang="en-US" sz="1050" b="1" dirty="0"/>
              <a:t>0.24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1.15</a:t>
            </a:r>
            <a:r>
              <a:rPr lang="fr-FR" altLang="en-US" sz="1050" dirty="0"/>
              <a:t>	</a:t>
            </a:r>
            <a:r>
              <a:rPr lang="fr-FR" altLang="en-US" sz="1050" b="1" dirty="0"/>
              <a:t>23.1</a:t>
            </a:r>
            <a:r>
              <a:rPr lang="fr-FR" altLang="en-US" sz="1050" dirty="0"/>
              <a:t>	</a:t>
            </a:r>
            <a:r>
              <a:rPr lang="fr-FR" altLang="en-US" sz="1050" b="1" dirty="0"/>
              <a:t>0.488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0.0205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1.65</a:t>
            </a:r>
            <a:r>
              <a:rPr lang="fr-FR" altLang="en-US" sz="1050" dirty="0"/>
              <a:t>	</a:t>
            </a:r>
            <a:r>
              <a:rPr lang="fr-FR" altLang="en-US" sz="1050" b="1" dirty="0"/>
              <a:t>12.2</a:t>
            </a:r>
            <a:r>
              <a:rPr lang="fr-FR" altLang="en-US" sz="1050" dirty="0"/>
              <a:t>	</a:t>
            </a:r>
            <a:r>
              <a:rPr lang="fr-FR" altLang="en-US" sz="1050" b="1" dirty="0"/>
              <a:t>6.2</a:t>
            </a:r>
            <a:r>
              <a:rPr lang="fr-FR" altLang="en-US" sz="1050" dirty="0"/>
              <a:t>	</a:t>
            </a:r>
            <a:r>
              <a:rPr lang="fr-FR" altLang="en-US" sz="1050" b="1" dirty="0"/>
              <a:t>0.27</a:t>
            </a:r>
            <a:r>
              <a:rPr lang="fr-FR" altLang="en-US" sz="1050" dirty="0"/>
              <a:t>	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</a:pPr>
            <a:r>
              <a:rPr lang="fr-FR" altLang="en-US" sz="1050" b="1" dirty="0"/>
              <a:t>1.16</a:t>
            </a:r>
            <a:r>
              <a:rPr lang="fr-FR" altLang="en-US" sz="1050" dirty="0"/>
              <a:t>	</a:t>
            </a:r>
            <a:r>
              <a:rPr lang="fr-FR" altLang="en-US" sz="1050" b="1" dirty="0"/>
              <a:t>22.6</a:t>
            </a:r>
            <a:r>
              <a:rPr lang="fr-FR" altLang="en-US" sz="1050" dirty="0"/>
              <a:t>	</a:t>
            </a:r>
            <a:r>
              <a:rPr lang="fr-FR" altLang="en-US" sz="1050" b="1" dirty="0"/>
              <a:t>0.550</a:t>
            </a:r>
            <a:r>
              <a:rPr lang="fr-FR" altLang="en-US" sz="1050" dirty="0"/>
              <a:t>	</a:t>
            </a:r>
            <a:r>
              <a:rPr lang="fr-FR" altLang="en-US" sz="1050" b="1" dirty="0"/>
              <a:t>0.0235</a:t>
            </a:r>
            <a:r>
              <a:rPr lang="fr-FR" altLang="en-US" sz="1050" dirty="0"/>
              <a:t>	</a:t>
            </a:r>
            <a:r>
              <a:rPr lang="fr-FR" altLang="en-US" sz="1050" dirty="0" smtClean="0"/>
              <a:t>    </a:t>
            </a:r>
            <a:r>
              <a:rPr lang="fr-FR" altLang="en-US" sz="1050" b="1" dirty="0" smtClean="0"/>
              <a:t>1.70</a:t>
            </a:r>
            <a:r>
              <a:rPr lang="fr-FR" altLang="en-US" sz="1050" dirty="0"/>
              <a:t>	</a:t>
            </a:r>
            <a:r>
              <a:rPr lang="fr-FR" altLang="en-US" sz="1050" b="1" dirty="0"/>
              <a:t>11.7</a:t>
            </a:r>
            <a:r>
              <a:rPr lang="fr-FR" altLang="en-US" sz="1050" dirty="0"/>
              <a:t>	</a:t>
            </a:r>
            <a:r>
              <a:rPr lang="fr-FR" altLang="en-US" sz="1050" b="1" dirty="0"/>
              <a:t>6.8</a:t>
            </a:r>
            <a:r>
              <a:rPr lang="fr-FR" altLang="en-US" sz="1050" dirty="0"/>
              <a:t>	</a:t>
            </a:r>
            <a:r>
              <a:rPr lang="fr-FR" altLang="en-US" sz="1050" b="1" dirty="0"/>
              <a:t>0.31</a:t>
            </a:r>
            <a:r>
              <a:rPr lang="fr-FR" altLang="en-US" sz="1050" dirty="0"/>
              <a:t>	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124200" y="0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fr-F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Conversions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72000" y="4797152"/>
            <a:ext cx="3024336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4427984" y="1196752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581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44743</TotalTime>
  <Words>1603</Words>
  <Application>Microsoft Office PowerPoint</Application>
  <PresentationFormat>Affichage à l'écran (4:3)</PresentationFormat>
  <Paragraphs>391</Paragraphs>
  <Slides>38</Slides>
  <Notes>38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Nouvelle présentation</vt:lpstr>
      <vt:lpstr>Conception personnalisée</vt:lpstr>
      <vt:lpstr>Feuille de calcul</vt:lpstr>
      <vt:lpstr>Equation</vt:lpstr>
      <vt:lpstr>Image Photo Editor</vt:lpstr>
      <vt:lpstr>Draw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INSA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nahalie FALLONI</dc:creator>
  <cp:lastModifiedBy>gvillemaud</cp:lastModifiedBy>
  <cp:revision>225</cp:revision>
  <dcterms:created xsi:type="dcterms:W3CDTF">2009-03-12T13:09:18Z</dcterms:created>
  <dcterms:modified xsi:type="dcterms:W3CDTF">2013-12-02T12:28:56Z</dcterms:modified>
</cp:coreProperties>
</file>