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70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</p:sldIdLst>
  <p:sldSz cx="9144000" cy="6858000" type="screen4x3"/>
  <p:notesSz cx="6761163" cy="99425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FA5C1"/>
    <a:srgbClr val="0099CC"/>
    <a:srgbClr val="00CCFF"/>
    <a:srgbClr val="FFFF99"/>
    <a:srgbClr val="AFD200"/>
    <a:srgbClr val="99CC00"/>
    <a:srgbClr val="FFFF00"/>
    <a:srgbClr val="E00027"/>
    <a:srgbClr val="EF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76" autoAdjust="0"/>
  </p:normalViewPr>
  <p:slideViewPr>
    <p:cSldViewPr>
      <p:cViewPr varScale="1">
        <p:scale>
          <a:sx n="126" d="100"/>
          <a:sy n="126" d="100"/>
        </p:scale>
        <p:origin x="-486" y="-13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-3186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3291-00F2-4659-AC53-91FDDD274F6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DCDD-078C-4FEF-A717-B78E91D6EB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BD36520-E038-456F-B007-CD5CE4238BD0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3071EF32-64FF-437B-94C6-F51FFCC70A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1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AA11A97-59FE-4363-A2CF-2C1A8896903C}" type="slidenum">
              <a:rPr lang="fr-FR" sz="1200" smtClean="0"/>
              <a:pPr/>
              <a:t>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AE635C5E-97B2-4AD4-AC59-95CC6D7AFE05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47D77AEC-4362-4E28-9CF9-B2D5BE0CF6FD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25287C5B-48DC-4D8D-8614-AF00A0AD192A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794E7DE6-1EFD-4893-92DD-8F0B3B924CEB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4DBAD517-CCDB-4D02-B427-285E0EA8C18C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A9E497A6-A232-440E-A7B4-2456F10F034F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6A5DC905-9CA4-4B1B-A2A6-13E8C726C5A9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23545F5C-768D-4F22-B152-AD3695998D5E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F145CA51-EE7F-4C8F-8C5D-9E78387AC4D0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1DE88884-DA73-464A-8E80-B2A2F9F6D205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61E85DA0-A1B7-4284-BF23-D82088F9B477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FD69B691-E205-4CA1-99F4-C79DB5CCE1AA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588A30E0-E48F-4E68-B526-B8FAE716A2DB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20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C46EC139-184F-49AD-92E5-8F4DB71E5122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F0F664BD-A4D5-45A6-ACFE-576779E3741F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34C50928-E5A1-40C4-9EB2-A877B22A6146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F8729007-BDFC-4382-8596-4EB9E4E97A78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E647B1F9-21F4-442D-A442-777DB9CBABFB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25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052D3EE8-3D89-4C06-872C-12831C88207D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26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DF8AAD2B-52D9-4286-9FC8-DC1999AF35F3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0496BC93-F971-413D-AD4E-82063852CF3B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AB195402-C917-45FB-9058-BA3D1E3E51B1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CB92FF9A-6358-40E4-B28E-9ED7908DC4FC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29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4033A661-D853-46DE-B55D-AB42456CA902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30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2ACE2AEB-3EE5-4759-BEA3-B65FED968D46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31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BC478216-A588-45EB-9945-901BF3B7E880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32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3C9616B3-344A-4901-AF17-1D7F19AF691A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33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B4495BF2-638A-4339-9197-4EA8B1C9A0B5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34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A8548D6E-1E0D-4969-8AE1-DD6046EB708A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35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46ED999-75F5-4945-ADDC-15E48902FA34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36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0FAC2E8A-DA6B-4FCA-964B-A51697994A69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7BBBF65E-EC65-4269-AFAA-974CB04C9BCA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D78304AE-995C-4E1C-BB20-5808C532C670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AEC12815-000E-485A-807E-E57AEB5B0CB1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2619BA4-F3CB-4FDF-A713-7CA8366359AE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7EF8CD50-48A3-42BA-9DE0-7CCC12B8BF54}" type="slidenum">
              <a:rPr lang="fr-FR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fr-FR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282B-978B-4D24-9DC9-B30C55BFB4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5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819F-476E-418C-AAC3-A735A9E345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37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639B-8F99-4181-A306-855E50556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02AE-2A4B-47A1-959D-9A23E2ABFA21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F-3EBE-4BEE-A46A-A600ADFEC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13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333E-B1CC-4119-A77B-AEFF1267AEF9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3CAB-583D-4D16-8FCF-B7DBBDCFB1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76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30EF-376A-4B9B-996C-FEDC552B2967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82A9-009C-4A12-A7A3-0735E4DD9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89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31BF-3527-48DF-B809-102F391CB83B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5758-CD20-4BFE-ADED-846F4BB14D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11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CBDF-4AEB-454A-B7BF-DDC0E636831C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6BBA-95CC-487A-8681-4A6A8FF369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58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12BB-FFCC-42F0-B212-2BAC7F8CAF5B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111A-FF9A-43F2-89B1-89FF651805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48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FD8F-F4DD-4590-B704-0810AC2E7EE6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7EBB-50E2-49ED-ADCF-12928EC3A0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828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F590-5DED-4DCE-A817-8DF61187B74B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0881-9CBF-4475-908F-DE49611902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B37E-946F-41EF-B160-76431933E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03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0503-EC83-45CC-A3E5-28E2D627010C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263F-4D5C-41EA-9A20-11F9A49290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6B2C-AE3C-41DA-958A-A378083BF688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7DF4-F07F-439A-931F-DE77A7007D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8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A6B3-A62C-4094-AD9D-7A64A76E0BB9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EB56-C63B-4CAF-BB60-3699637123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7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51E2-EDC7-4755-9514-63933AE3EE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9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728E0-CAB0-453C-98FB-771BD875DE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2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1994-785F-4466-94D2-9B1171751C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66B4C-6F14-4572-AFAB-99E93ADCC7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59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5588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2987824" y="6350000"/>
            <a:ext cx="3402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fr-FR" sz="1800" dirty="0" err="1" smtClean="0">
                <a:solidFill>
                  <a:schemeClr val="bg1"/>
                </a:solidFill>
                <a:latin typeface="Arial" charset="0"/>
              </a:rPr>
              <a:t>Antennas</a:t>
            </a:r>
            <a:r>
              <a:rPr lang="fr-FR" sz="1800" dirty="0" smtClean="0">
                <a:solidFill>
                  <a:schemeClr val="bg1"/>
                </a:solidFill>
                <a:latin typeface="Arial" charset="0"/>
              </a:rPr>
              <a:t> – G. </a:t>
            </a:r>
            <a:r>
              <a:rPr lang="fr-FR" sz="1800" dirty="0" err="1" smtClean="0">
                <a:solidFill>
                  <a:schemeClr val="bg1"/>
                </a:solidFill>
                <a:latin typeface="Arial" charset="0"/>
              </a:rPr>
              <a:t>Villemaud</a:t>
            </a:r>
            <a:r>
              <a:rPr lang="fr-FR" sz="1800" dirty="0" smtClean="0">
                <a:solidFill>
                  <a:schemeClr val="bg1"/>
                </a:solidFill>
                <a:latin typeface="Arial" charset="0"/>
              </a:rPr>
              <a:t>    </a:t>
            </a:r>
            <a:fld id="{5B936E66-B5B0-491A-BD3F-51376BC38858}" type="slidenum">
              <a:rPr lang="fr-FR" sz="1800" smtClean="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‹N°›</a:t>
            </a:fld>
            <a:endParaRPr lang="fr-FR" sz="18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5" y="6320055"/>
            <a:ext cx="1158611" cy="421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83569" cy="6211888"/>
          </a:xfrm>
          <a:prstGeom prst="rect">
            <a:avLst/>
          </a:prstGeom>
          <a:gradFill flip="none" rotWithShape="1">
            <a:gsLst>
              <a:gs pos="0">
                <a:srgbClr val="1FA5C1"/>
              </a:gs>
              <a:gs pos="100000">
                <a:schemeClr val="accent1">
                  <a:lumMod val="9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3569" y="512440"/>
            <a:ext cx="8064895" cy="108248"/>
          </a:xfrm>
          <a:prstGeom prst="rect">
            <a:avLst/>
          </a:prstGeom>
          <a:gradFill>
            <a:gsLst>
              <a:gs pos="100000">
                <a:schemeClr val="accent1">
                  <a:lumMod val="90000"/>
                </a:schemeClr>
              </a:gs>
              <a:gs pos="0">
                <a:srgbClr val="1FA5C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0782" y="770782"/>
            <a:ext cx="2225132" cy="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9C84-E8E0-42EF-9D86-C879C9A704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842C-96C7-47A3-8DAC-874072966E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4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AA0F2055-7149-4EA8-AAA3-F038B0F737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86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8E51BD-0BF6-4C32-9C37-57D9828ABAE7}" type="datetimeFigureOut">
              <a:rPr lang="fr-FR"/>
              <a:pPr>
                <a:defRPr/>
              </a:pPr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28968E-E4DA-499D-ADF4-575A9676F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6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19792" b="28415"/>
          <a:stretch/>
        </p:blipFill>
        <p:spPr>
          <a:xfrm>
            <a:off x="-149888" y="-99391"/>
            <a:ext cx="7386184" cy="5042188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512" y="87313"/>
            <a:ext cx="56380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4th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Engineering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195"/>
            <a:ext cx="9180512" cy="68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age 7" descr="logo_ci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29" y="3442928"/>
            <a:ext cx="2016224" cy="6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28" y="4370433"/>
            <a:ext cx="1767543" cy="642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4931876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Guillaume VILLEMAUD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6512" y="688628"/>
            <a:ext cx="62281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400" b="1" cap="all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Different</a:t>
            </a:r>
            <a:r>
              <a:rPr lang="fr-FR" sz="4400" b="1" cap="all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cap="all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kinds</a:t>
            </a:r>
            <a:r>
              <a:rPr lang="fr-FR" sz="4400" b="1" cap="all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</a:t>
            </a:r>
            <a:r>
              <a:rPr lang="fr-FR" sz="4400" b="1" cap="all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antennas</a:t>
            </a:r>
            <a:endParaRPr lang="fr-FR" sz="4400" b="1" cap="all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 b="15286"/>
          <a:stretch>
            <a:fillRect/>
          </a:stretch>
        </p:blipFill>
        <p:spPr bwMode="auto">
          <a:xfrm>
            <a:off x="609600" y="685800"/>
            <a:ext cx="617220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84714" r="30769"/>
          <a:stretch>
            <a:fillRect/>
          </a:stretch>
        </p:blipFill>
        <p:spPr bwMode="auto">
          <a:xfrm>
            <a:off x="6019800" y="4989513"/>
            <a:ext cx="28956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SIZE OF DIPOLES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827088" y="692150"/>
          <a:ext cx="7561262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9" name="Graphique" r:id="rId4" imgW="9534525" imgH="7181850" progId="Excel.Chart.8">
                  <p:embed/>
                </p:oleObj>
              </mc:Choice>
              <mc:Fallback>
                <p:oleObj name="Graphique" r:id="rId4" imgW="9534525" imgH="7181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7561262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7175500" y="1116013"/>
            <a:ext cx="723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3200" b="1">
                <a:latin typeface="Symbol" pitchFamily="18" charset="2"/>
              </a:rPr>
              <a:t>l/2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SIZE OF DIPOLES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636"/>
          <p:cNvGraphicFramePr>
            <a:graphicFrameLocks noChangeAspect="1"/>
          </p:cNvGraphicFramePr>
          <p:nvPr/>
        </p:nvGraphicFramePr>
        <p:xfrm>
          <a:off x="827088" y="549275"/>
          <a:ext cx="7810500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3" name="Graphique" r:id="rId4" imgW="9534525" imgH="7181850" progId="Excel.Chart.8">
                  <p:embed/>
                </p:oleObj>
              </mc:Choice>
              <mc:Fallback>
                <p:oleObj name="Graphique" r:id="rId4" imgW="9534525" imgH="7181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9275"/>
                        <a:ext cx="7810500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3637"/>
          <p:cNvSpPr>
            <a:spLocks noChangeArrowheads="1"/>
          </p:cNvSpPr>
          <p:nvPr/>
        </p:nvSpPr>
        <p:spPr bwMode="auto">
          <a:xfrm>
            <a:off x="7667625" y="1125538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3200" b="1">
                <a:latin typeface="Symbol" pitchFamily="18" charset="2"/>
              </a:rPr>
              <a:t>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SIZE OF DIPOLES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755650" y="549275"/>
          <a:ext cx="7956550" cy="599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7" name="Graphique" r:id="rId4" imgW="9534525" imgH="7181850" progId="Excel.Chart.8">
                  <p:embed/>
                </p:oleObj>
              </mc:Choice>
              <mc:Fallback>
                <p:oleObj name="Graphique" r:id="rId4" imgW="9534525" imgH="7181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49275"/>
                        <a:ext cx="7956550" cy="599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783513" y="908050"/>
            <a:ext cx="927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3200" b="1">
                <a:latin typeface="Symbol" pitchFamily="18" charset="2"/>
              </a:rPr>
              <a:t>3l/2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SIZE OF DIPOLES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476375" y="476250"/>
          <a:ext cx="6119813" cy="607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1" name="Graphique" r:id="rId4" imgW="9534525" imgH="7181850" progId="Excel.Chart.8">
                  <p:embed/>
                </p:oleObj>
              </mc:Choice>
              <mc:Fallback>
                <p:oleObj name="Graphique" r:id="rId4" imgW="9534525" imgH="7181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613" r="12500"/>
                      <a:stretch>
                        <a:fillRect/>
                      </a:stretch>
                    </p:blipFill>
                    <p:spPr bwMode="auto">
                      <a:xfrm>
                        <a:off x="1476375" y="476250"/>
                        <a:ext cx="6119813" cy="607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812088" y="981075"/>
            <a:ext cx="611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3200" b="1">
                <a:latin typeface="Symbol" pitchFamily="18" charset="2"/>
              </a:rPr>
              <a:t>2l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SIZE OF DIPOLES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26"/>
          <p:cNvSpPr txBox="1">
            <a:spLocks noChangeArrowheads="1"/>
          </p:cNvSpPr>
          <p:nvPr/>
        </p:nvSpPr>
        <p:spPr bwMode="auto">
          <a:xfrm>
            <a:off x="387350" y="762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MONOPOLE ANTENNA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9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6" b="32536"/>
          <a:stretch>
            <a:fillRect/>
          </a:stretch>
        </p:blipFill>
        <p:spPr bwMode="auto">
          <a:xfrm>
            <a:off x="2667000" y="4114800"/>
            <a:ext cx="6324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3"/>
          <a:stretch>
            <a:fillRect/>
          </a:stretch>
        </p:blipFill>
        <p:spPr bwMode="auto">
          <a:xfrm>
            <a:off x="609600" y="838200"/>
            <a:ext cx="54864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32"/>
          <p:cNvSpPr txBox="1">
            <a:spLocks noChangeArrowheads="1"/>
          </p:cNvSpPr>
          <p:nvPr/>
        </p:nvSpPr>
        <p:spPr bwMode="auto">
          <a:xfrm>
            <a:off x="6167438" y="2438400"/>
            <a:ext cx="1923925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Image </a:t>
            </a:r>
            <a:r>
              <a:rPr lang="fr-FR" altLang="en-US" dirty="0" err="1" smtClean="0"/>
              <a:t>principle</a:t>
            </a:r>
            <a:endParaRPr lang="fr-FR" altLang="en-US" dirty="0"/>
          </a:p>
        </p:txBody>
      </p:sp>
      <p:sp>
        <p:nvSpPr>
          <p:cNvPr id="16390" name="AutoShape 1033"/>
          <p:cNvSpPr>
            <a:spLocks noChangeArrowheads="1"/>
          </p:cNvSpPr>
          <p:nvPr/>
        </p:nvSpPr>
        <p:spPr bwMode="auto">
          <a:xfrm>
            <a:off x="6019800" y="3276600"/>
            <a:ext cx="533400" cy="762000"/>
          </a:xfrm>
          <a:prstGeom prst="curvedLeftArrow">
            <a:avLst>
              <a:gd name="adj1" fmla="val 28571"/>
              <a:gd name="adj2" fmla="val 5714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7350" y="762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CHARACTERISTICS OF THE MONOPOLE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382" r="17221" b="28035"/>
          <a:stretch>
            <a:fillRect/>
          </a:stretch>
        </p:blipFill>
        <p:spPr bwMode="auto">
          <a:xfrm>
            <a:off x="3657600" y="835025"/>
            <a:ext cx="533400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201021" y="968559"/>
            <a:ext cx="24657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Half-space</a:t>
            </a:r>
            <a:r>
              <a:rPr lang="fr-FR" altLang="en-US" dirty="0" smtClean="0"/>
              <a:t> radiation</a:t>
            </a:r>
            <a:endParaRPr lang="fr-FR" altLang="en-US" dirty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1036891" y="1845737"/>
            <a:ext cx="2848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/>
              <a:t>Gain </a:t>
            </a:r>
            <a:r>
              <a:rPr lang="fr-FR" altLang="en-US" dirty="0" err="1" smtClean="0"/>
              <a:t>increased</a:t>
            </a:r>
            <a:r>
              <a:rPr lang="fr-FR" altLang="en-US" dirty="0" smtClean="0"/>
              <a:t> by 3 </a:t>
            </a:r>
            <a:r>
              <a:rPr lang="fr-FR" altLang="en-US" dirty="0"/>
              <a:t>dB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819400" y="5257800"/>
            <a:ext cx="4570482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Quarter-</a:t>
            </a:r>
            <a:r>
              <a:rPr lang="fr-FR" altLang="en-US" dirty="0" err="1" smtClean="0"/>
              <a:t>wavelength</a:t>
            </a:r>
            <a:r>
              <a:rPr lang="fr-FR" altLang="en-US" dirty="0" smtClean="0"/>
              <a:t>: </a:t>
            </a:r>
            <a:r>
              <a:rPr lang="fr-FR" altLang="en-US" dirty="0"/>
              <a:t>Z=36,5+j21 ohms</a:t>
            </a:r>
          </a:p>
        </p:txBody>
      </p:sp>
    </p:spTree>
    <p:extLst>
      <p:ext uri="{BB962C8B-B14F-4D97-AF65-F5344CB8AC3E}">
        <p14:creationId xmlns:p14="http://schemas.microsoft.com/office/powerpoint/2010/main" val="22254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026"/>
          <p:cNvSpPr txBox="1">
            <a:spLocks noChangeArrowheads="1"/>
          </p:cNvSpPr>
          <p:nvPr/>
        </p:nvSpPr>
        <p:spPr bwMode="auto">
          <a:xfrm>
            <a:off x="387350" y="762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DIPOLE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ABOVE A PERFECT REFLECTOR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772816"/>
            <a:ext cx="40100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0252"/>
            <a:ext cx="4800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33700" y="725140"/>
            <a:ext cx="11208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Direct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wave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1412776"/>
            <a:ext cx="14093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Reflected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wave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3481263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Image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dipole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904" y="3493623"/>
            <a:ext cx="1632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Phase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difference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1200" dirty="0" smtClean="0">
                <a:latin typeface="Symbol" panose="05050102010706020507" pitchFamily="18" charset="2"/>
                <a:cs typeface="Arial" pitchFamily="34" charset="0"/>
              </a:rPr>
              <a:t>p</a:t>
            </a:r>
            <a:endParaRPr lang="en-US" sz="1400" dirty="0" err="1" smtClean="0">
              <a:latin typeface="Symbol" panose="05050102010706020507" pitchFamily="18" charset="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026"/>
          <p:cNvSpPr txBox="1">
            <a:spLocks noChangeArrowheads="1"/>
          </p:cNvSpPr>
          <p:nvPr/>
        </p:nvSpPr>
        <p:spPr bwMode="auto">
          <a:xfrm>
            <a:off x="387350" y="762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FOLDED DIPOLE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715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1031"/>
          <p:cNvSpPr txBox="1">
            <a:spLocks noChangeArrowheads="1"/>
          </p:cNvSpPr>
          <p:nvPr/>
        </p:nvSpPr>
        <p:spPr bwMode="auto">
          <a:xfrm>
            <a:off x="2277429" y="2996654"/>
            <a:ext cx="4310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 err="1" smtClean="0"/>
              <a:t>Same</a:t>
            </a:r>
            <a:r>
              <a:rPr lang="fr-FR" altLang="en-US" sz="2400" dirty="0" smtClean="0"/>
              <a:t> radiation </a:t>
            </a:r>
            <a:r>
              <a:rPr lang="fr-FR" altLang="en-US" sz="2400" dirty="0" err="1" smtClean="0"/>
              <a:t>characteristics</a:t>
            </a:r>
            <a:endParaRPr lang="fr-FR" altLang="en-US" sz="2400" dirty="0"/>
          </a:p>
        </p:txBody>
      </p:sp>
      <p:sp>
        <p:nvSpPr>
          <p:cNvPr id="19461" name="Text Box 1032"/>
          <p:cNvSpPr txBox="1">
            <a:spLocks noChangeArrowheads="1"/>
          </p:cNvSpPr>
          <p:nvPr/>
        </p:nvSpPr>
        <p:spPr bwMode="auto">
          <a:xfrm>
            <a:off x="2859319" y="3653879"/>
            <a:ext cx="3147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 err="1" smtClean="0"/>
              <a:t>Impedance</a:t>
            </a:r>
            <a:r>
              <a:rPr lang="fr-FR" altLang="en-US" sz="2400" dirty="0" smtClean="0"/>
              <a:t> </a:t>
            </a:r>
            <a:r>
              <a:rPr lang="fr-FR" altLang="en-US" sz="2400" dirty="0"/>
              <a:t>300 ohms</a:t>
            </a:r>
          </a:p>
        </p:txBody>
      </p:sp>
      <p:sp>
        <p:nvSpPr>
          <p:cNvPr id="19462" name="Text Box 1033"/>
          <p:cNvSpPr txBox="1">
            <a:spLocks noChangeArrowheads="1"/>
          </p:cNvSpPr>
          <p:nvPr/>
        </p:nvSpPr>
        <p:spPr bwMode="auto">
          <a:xfrm>
            <a:off x="3140645" y="4263479"/>
            <a:ext cx="2584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 err="1" smtClean="0"/>
              <a:t>Higher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bandwidth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02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95536" y="56866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 OF PARASITIC ELEMENTS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685800" y="838200"/>
            <a:ext cx="8188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If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place a passive </a:t>
            </a:r>
            <a:r>
              <a:rPr lang="fr-FR" altLang="en-US" dirty="0" err="1" smtClean="0"/>
              <a:t>element</a:t>
            </a:r>
            <a:r>
              <a:rPr lang="fr-FR" altLang="en-US" dirty="0" smtClean="0"/>
              <a:t> close to the </a:t>
            </a:r>
            <a:r>
              <a:rPr lang="fr-FR" altLang="en-US" dirty="0" err="1" smtClean="0"/>
              <a:t>feeded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dipole</a:t>
            </a:r>
            <a:r>
              <a:rPr lang="fr-FR" altLang="en-US" dirty="0" smtClean="0"/>
              <a:t>, a </a:t>
            </a:r>
            <a:r>
              <a:rPr lang="fr-FR" altLang="en-US" dirty="0" err="1" smtClean="0"/>
              <a:t>coupling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effect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established</a:t>
            </a:r>
            <a:r>
              <a:rPr lang="fr-FR" altLang="en-US" dirty="0" smtClean="0"/>
              <a:t>. </a:t>
            </a:r>
            <a:r>
              <a:rPr lang="en-US" altLang="en-US" dirty="0"/>
              <a:t>By choosing slightly different sizes of these parasites, you can create behaviors </a:t>
            </a:r>
            <a:r>
              <a:rPr lang="en-US" altLang="en-US" dirty="0" smtClean="0"/>
              <a:t>like reflector </a:t>
            </a:r>
            <a:r>
              <a:rPr lang="en-US" altLang="en-US" dirty="0"/>
              <a:t>or director.</a:t>
            </a:r>
            <a:endParaRPr lang="fr-FR" altLang="en-US" dirty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0"/>
          <a:stretch/>
        </p:blipFill>
        <p:spPr bwMode="auto">
          <a:xfrm>
            <a:off x="2514600" y="2058988"/>
            <a:ext cx="4495800" cy="356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79912" y="220486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Radiation patterns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1800" y="5641503"/>
            <a:ext cx="1180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Dipole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alone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91980" y="5641503"/>
            <a:ext cx="24641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Dipole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parasitic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element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07904" y="-76200"/>
            <a:ext cx="1774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utline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9925" y="1219200"/>
            <a:ext cx="83216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dirty="0"/>
              <a:t>We will see </a:t>
            </a:r>
            <a:r>
              <a:rPr lang="en-US" altLang="en-US" sz="2400" dirty="0" smtClean="0"/>
              <a:t>main families of </a:t>
            </a:r>
            <a:r>
              <a:rPr lang="en-US" altLang="en-US" sz="2400" dirty="0"/>
              <a:t>antenna </a:t>
            </a:r>
            <a:r>
              <a:rPr lang="en-US" altLang="en-US" sz="2400" dirty="0" smtClean="0"/>
              <a:t>used to create a radiated radio wave:</a:t>
            </a:r>
            <a:endParaRPr lang="en-US" altLang="en-US" sz="2400" dirty="0"/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  wire antennas (dipole, monopole Yagi)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slot </a:t>
            </a:r>
            <a:r>
              <a:rPr lang="en-US" altLang="en-US" sz="2400" dirty="0"/>
              <a:t>antennas (half or quarter wave)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  patch antennas (planar)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  aperture antennas (horn)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reflector </a:t>
            </a:r>
            <a:r>
              <a:rPr lang="en-US" altLang="en-US" sz="2400" dirty="0"/>
              <a:t>antennas (dishes)</a:t>
            </a:r>
            <a:endParaRPr lang="fr-FR" altLang="en-US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7584" y="4627943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We conclude this chapter by the principle of </a:t>
            </a:r>
            <a:r>
              <a:rPr lang="en-US" altLang="en-US" sz="2400" dirty="0" smtClean="0"/>
              <a:t>arrays of </a:t>
            </a:r>
            <a:r>
              <a:rPr lang="en-US" altLang="en-US" sz="2400" dirty="0"/>
              <a:t>elementary antennas and </a:t>
            </a:r>
            <a:r>
              <a:rPr lang="en-US" altLang="en-US" sz="2400" dirty="0" err="1"/>
              <a:t>beamforming</a:t>
            </a:r>
            <a:r>
              <a:rPr lang="en-US" altLang="en-US" sz="2400" dirty="0"/>
              <a:t> techniques.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19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7350" y="762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YAGI-UDA ANTENNA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48171" y="838200"/>
            <a:ext cx="8188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Combining the effect of reflectors and directors elements, a highly directional antenna is obtained: the Yagi.</a:t>
            </a:r>
            <a:endParaRPr lang="fr-FR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934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39975" y="2547938"/>
            <a:ext cx="1050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400" b="1" dirty="0" err="1" smtClean="0">
                <a:solidFill>
                  <a:schemeClr val="tx1"/>
                </a:solidFill>
              </a:rPr>
              <a:t>Reflector</a:t>
            </a:r>
            <a:endParaRPr lang="fr-FR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03848" y="2055819"/>
            <a:ext cx="1558652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400" b="1" dirty="0" err="1" smtClean="0">
                <a:solidFill>
                  <a:schemeClr val="tx1"/>
                </a:solidFill>
              </a:rPr>
              <a:t>Folded</a:t>
            </a:r>
            <a:r>
              <a:rPr lang="fr-FR" altLang="en-US" sz="14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1"/>
                </a:solidFill>
              </a:rPr>
              <a:t>dipole</a:t>
            </a:r>
            <a:endParaRPr lang="fr-FR" altLang="en-US" sz="1400" b="1" dirty="0" smtClean="0">
              <a:solidFill>
                <a:schemeClr val="tx1"/>
              </a:solidFill>
            </a:endParaRPr>
          </a:p>
          <a:p>
            <a:pPr algn="ctr" eaLnBrk="1" hangingPunct="1"/>
            <a:endParaRPr lang="fr-FR" altLang="en-US" sz="1400" b="1" dirty="0">
              <a:solidFill>
                <a:schemeClr val="tx1"/>
              </a:solidFill>
            </a:endParaRPr>
          </a:p>
          <a:p>
            <a:pPr algn="ctr" eaLnBrk="1" hangingPunct="1"/>
            <a:endParaRPr lang="fr-F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H="1">
            <a:off x="3851920" y="2425151"/>
            <a:ext cx="131254" cy="2751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681315" y="2272751"/>
            <a:ext cx="1050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400" b="1" dirty="0" err="1" smtClean="0">
                <a:solidFill>
                  <a:schemeClr val="tx1"/>
                </a:solidFill>
              </a:rPr>
              <a:t>Directors</a:t>
            </a:r>
            <a:endParaRPr lang="fr-FR" alt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03648" y="3523748"/>
            <a:ext cx="129614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400" b="1" dirty="0" err="1" smtClean="0">
                <a:solidFill>
                  <a:schemeClr val="tx1"/>
                </a:solidFill>
              </a:rPr>
              <a:t>Spacing</a:t>
            </a:r>
            <a:r>
              <a:rPr lang="fr-FR" altLang="en-US" sz="1400" b="1" dirty="0" smtClean="0">
                <a:solidFill>
                  <a:schemeClr val="tx1"/>
                </a:solidFill>
              </a:rPr>
              <a:t>:          </a:t>
            </a:r>
            <a:endParaRPr lang="fr-FR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55976" y="4294686"/>
            <a:ext cx="216830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400" b="1" dirty="0" err="1" smtClean="0">
                <a:solidFill>
                  <a:schemeClr val="tx1"/>
                </a:solidFill>
              </a:rPr>
              <a:t>Metallic</a:t>
            </a:r>
            <a:r>
              <a:rPr lang="fr-FR" altLang="en-US" sz="1400" b="1" dirty="0" smtClean="0">
                <a:solidFill>
                  <a:schemeClr val="tx1"/>
                </a:solidFill>
              </a:rPr>
              <a:t> support</a:t>
            </a:r>
            <a:endParaRPr lang="fr-FR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19872" y="5425479"/>
            <a:ext cx="203438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400" b="1" dirty="0" smtClean="0">
                <a:solidFill>
                  <a:schemeClr val="tx1"/>
                </a:solidFill>
              </a:rPr>
              <a:t>       </a:t>
            </a:r>
            <a:r>
              <a:rPr lang="fr-FR" altLang="en-US" sz="1400" b="1" dirty="0" err="1" smtClean="0">
                <a:solidFill>
                  <a:schemeClr val="tx1"/>
                </a:solidFill>
              </a:rPr>
              <a:t>Wires</a:t>
            </a:r>
            <a:r>
              <a:rPr lang="fr-FR" altLang="en-US" sz="14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1"/>
                </a:solidFill>
              </a:rPr>
              <a:t>diameter</a:t>
            </a:r>
            <a:r>
              <a:rPr lang="fr-FR" altLang="en-US" sz="1400" b="1" dirty="0" smtClean="0">
                <a:solidFill>
                  <a:schemeClr val="tx1"/>
                </a:solidFill>
              </a:rPr>
              <a:t>:      </a:t>
            </a:r>
            <a:endParaRPr lang="fr-FR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WIRE ANTENNAS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609600" y="990600"/>
            <a:ext cx="8534400" cy="1828800"/>
            <a:chOff x="384" y="624"/>
            <a:chExt cx="5376" cy="1152"/>
          </a:xfrm>
        </p:grpSpPr>
        <p:sp>
          <p:nvSpPr>
            <p:cNvPr id="22551" name="AutoShape 4"/>
            <p:cNvSpPr>
              <a:spLocks noChangeArrowheads="1"/>
            </p:cNvSpPr>
            <p:nvPr/>
          </p:nvSpPr>
          <p:spPr bwMode="auto">
            <a:xfrm flipV="1">
              <a:off x="384" y="1344"/>
              <a:ext cx="192" cy="432"/>
            </a:xfrm>
            <a:prstGeom prst="curvedRightArrow">
              <a:avLst>
                <a:gd name="adj1" fmla="val 46250"/>
                <a:gd name="adj2" fmla="val 90000"/>
                <a:gd name="adj3" fmla="val 67366"/>
              </a:avLst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189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255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47" b="29050"/>
            <a:stretch>
              <a:fillRect/>
            </a:stretch>
          </p:blipFill>
          <p:spPr bwMode="auto">
            <a:xfrm>
              <a:off x="384" y="624"/>
              <a:ext cx="5376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609600" y="2441575"/>
            <a:ext cx="3962400" cy="911225"/>
            <a:chOff x="384" y="1538"/>
            <a:chExt cx="2496" cy="574"/>
          </a:xfrm>
        </p:grpSpPr>
        <p:sp>
          <p:nvSpPr>
            <p:cNvPr id="22549" name="Oval 7"/>
            <p:cNvSpPr>
              <a:spLocks noChangeArrowheads="1"/>
            </p:cNvSpPr>
            <p:nvPr/>
          </p:nvSpPr>
          <p:spPr bwMode="auto">
            <a:xfrm>
              <a:off x="384" y="1538"/>
              <a:ext cx="2496" cy="574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>
              <a:outerShdw dist="35921" dir="2700000" algn="ctr" rotWithShape="0">
                <a:srgbClr val="CC0000"/>
              </a:outer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CC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0" name="Text Box 8"/>
            <p:cNvSpPr txBox="1">
              <a:spLocks noChangeArrowheads="1"/>
            </p:cNvSpPr>
            <p:nvPr/>
          </p:nvSpPr>
          <p:spPr bwMode="auto">
            <a:xfrm>
              <a:off x="480" y="1679"/>
              <a:ext cx="22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2400" dirty="0" err="1" smtClean="0">
                  <a:solidFill>
                    <a:srgbClr val="FFFF00"/>
                  </a:solidFill>
                </a:rPr>
                <a:t>Resonating</a:t>
              </a:r>
              <a:r>
                <a:rPr lang="fr-FR" alt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fr-FR" altLang="en-US" sz="2400" dirty="0" err="1" smtClean="0">
                  <a:solidFill>
                    <a:srgbClr val="FFFF00"/>
                  </a:solidFill>
                </a:rPr>
                <a:t>loop</a:t>
              </a:r>
              <a:r>
                <a:rPr lang="fr-FR" alt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fr-FR" altLang="en-US" sz="2400" dirty="0" err="1" smtClean="0">
                  <a:solidFill>
                    <a:srgbClr val="FFFF00"/>
                  </a:solidFill>
                </a:rPr>
                <a:t>antenna</a:t>
              </a:r>
              <a:endParaRPr lang="fr-FR" altLang="en-US" sz="1800" dirty="0">
                <a:solidFill>
                  <a:srgbClr val="669900"/>
                </a:solidFill>
              </a:endParaRPr>
            </a:p>
          </p:txBody>
        </p:sp>
      </p:grpSp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4953000" y="2438400"/>
            <a:ext cx="3962400" cy="911225"/>
            <a:chOff x="336" y="2738"/>
            <a:chExt cx="2496" cy="574"/>
          </a:xfrm>
        </p:grpSpPr>
        <p:sp>
          <p:nvSpPr>
            <p:cNvPr id="22547" name="Oval 10"/>
            <p:cNvSpPr>
              <a:spLocks noChangeArrowheads="1"/>
            </p:cNvSpPr>
            <p:nvPr/>
          </p:nvSpPr>
          <p:spPr bwMode="auto">
            <a:xfrm>
              <a:off x="336" y="2738"/>
              <a:ext cx="2496" cy="574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>
              <a:outerShdw dist="35921" dir="2700000" algn="ctr" rotWithShape="0">
                <a:srgbClr val="CC0000"/>
              </a:outer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CC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8" name="Text Box 11"/>
            <p:cNvSpPr txBox="1">
              <a:spLocks noChangeArrowheads="1"/>
            </p:cNvSpPr>
            <p:nvPr/>
          </p:nvSpPr>
          <p:spPr bwMode="auto">
            <a:xfrm>
              <a:off x="920" y="2879"/>
              <a:ext cx="14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2400" dirty="0" err="1" smtClean="0">
                  <a:solidFill>
                    <a:srgbClr val="FFFF00"/>
                  </a:solidFill>
                </a:rPr>
                <a:t>Helical</a:t>
              </a:r>
              <a:r>
                <a:rPr lang="fr-FR" alt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fr-FR" altLang="en-US" sz="2400" dirty="0" err="1" smtClean="0">
                  <a:solidFill>
                    <a:srgbClr val="FFFF00"/>
                  </a:solidFill>
                </a:rPr>
                <a:t>antenna</a:t>
              </a:r>
              <a:endParaRPr lang="fr-FR" altLang="en-US" sz="1800" dirty="0">
                <a:solidFill>
                  <a:srgbClr val="669900"/>
                </a:solidFill>
              </a:endParaRPr>
            </a:p>
          </p:txBody>
        </p:sp>
      </p:grp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581400" y="3810000"/>
            <a:ext cx="5486400" cy="2514600"/>
            <a:chOff x="2256" y="2400"/>
            <a:chExt cx="3456" cy="1584"/>
          </a:xfrm>
        </p:grpSpPr>
        <p:pic>
          <p:nvPicPr>
            <p:cNvPr id="2254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00"/>
              <a:ext cx="1872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544" name="Group 14"/>
            <p:cNvGrpSpPr>
              <a:grpSpLocks/>
            </p:cNvGrpSpPr>
            <p:nvPr/>
          </p:nvGrpSpPr>
          <p:grpSpPr bwMode="auto">
            <a:xfrm>
              <a:off x="2256" y="3408"/>
              <a:ext cx="1744" cy="384"/>
              <a:chOff x="2256" y="3408"/>
              <a:chExt cx="1744" cy="384"/>
            </a:xfrm>
          </p:grpSpPr>
          <p:sp>
            <p:nvSpPr>
              <p:cNvPr id="22545" name="AutoShape 15"/>
              <p:cNvSpPr>
                <a:spLocks noChangeArrowheads="1"/>
              </p:cNvSpPr>
              <p:nvPr/>
            </p:nvSpPr>
            <p:spPr bwMode="auto">
              <a:xfrm>
                <a:off x="2272" y="3408"/>
                <a:ext cx="1728" cy="384"/>
              </a:xfrm>
              <a:prstGeom prst="homePlate">
                <a:avLst>
                  <a:gd name="adj" fmla="val 112500"/>
                </a:avLst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C0000"/>
                </a:outerShdw>
              </a:effectLst>
            </p:spPr>
            <p:txBody>
              <a:bodyPr wrap="none" anchor="ctr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46" name="Text Box 16"/>
              <p:cNvSpPr txBox="1">
                <a:spLocks noChangeArrowheads="1"/>
              </p:cNvSpPr>
              <p:nvPr/>
            </p:nvSpPr>
            <p:spPr bwMode="auto">
              <a:xfrm>
                <a:off x="2256" y="3455"/>
                <a:ext cx="127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r>
                  <a:rPr lang="fr-FR" altLang="en-US" sz="2400" dirty="0" smtClean="0">
                    <a:solidFill>
                      <a:srgbClr val="000099"/>
                    </a:solidFill>
                  </a:rPr>
                  <a:t>Multiple </a:t>
                </a:r>
                <a:r>
                  <a:rPr lang="fr-FR" altLang="en-US" sz="2400" dirty="0" err="1" smtClean="0">
                    <a:solidFill>
                      <a:srgbClr val="000099"/>
                    </a:solidFill>
                  </a:rPr>
                  <a:t>Helix</a:t>
                </a:r>
                <a:endParaRPr lang="fr-FR" altLang="en-US" sz="2400" dirty="0">
                  <a:solidFill>
                    <a:srgbClr val="000099"/>
                  </a:solidFill>
                </a:endParaRPr>
              </a:p>
            </p:txBody>
          </p:sp>
        </p:grpSp>
      </p:grpSp>
      <p:grpSp>
        <p:nvGrpSpPr>
          <p:cNvPr id="57361" name="Group 17"/>
          <p:cNvGrpSpPr>
            <a:grpSpLocks/>
          </p:cNvGrpSpPr>
          <p:nvPr/>
        </p:nvGrpSpPr>
        <p:grpSpPr bwMode="auto">
          <a:xfrm>
            <a:off x="609600" y="3048000"/>
            <a:ext cx="8229600" cy="3276600"/>
            <a:chOff x="384" y="1920"/>
            <a:chExt cx="5184" cy="2064"/>
          </a:xfrm>
        </p:grpSpPr>
        <p:sp>
          <p:nvSpPr>
            <p:cNvPr id="22536" name="AutoShape 18"/>
            <p:cNvSpPr>
              <a:spLocks noChangeArrowheads="1"/>
            </p:cNvSpPr>
            <p:nvPr/>
          </p:nvSpPr>
          <p:spPr bwMode="auto">
            <a:xfrm rot="10215014" flipV="1">
              <a:off x="5376" y="1920"/>
              <a:ext cx="192" cy="432"/>
            </a:xfrm>
            <a:prstGeom prst="curvedRightArrow">
              <a:avLst>
                <a:gd name="adj1" fmla="val 46250"/>
                <a:gd name="adj2" fmla="val 90000"/>
                <a:gd name="adj3" fmla="val 67366"/>
              </a:avLst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189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2537" name="Group 19"/>
            <p:cNvGrpSpPr>
              <a:grpSpLocks/>
            </p:cNvGrpSpPr>
            <p:nvPr/>
          </p:nvGrpSpPr>
          <p:grpSpPr bwMode="auto">
            <a:xfrm>
              <a:off x="384" y="2400"/>
              <a:ext cx="3408" cy="1584"/>
              <a:chOff x="384" y="2400"/>
              <a:chExt cx="3408" cy="1584"/>
            </a:xfrm>
          </p:grpSpPr>
          <p:pic>
            <p:nvPicPr>
              <p:cNvPr id="22538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400"/>
                <a:ext cx="1866" cy="1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539" name="Group 21"/>
              <p:cNvGrpSpPr>
                <a:grpSpLocks/>
              </p:cNvGrpSpPr>
              <p:nvPr/>
            </p:nvGrpSpPr>
            <p:grpSpPr bwMode="auto">
              <a:xfrm>
                <a:off x="2064" y="2448"/>
                <a:ext cx="1728" cy="789"/>
                <a:chOff x="2064" y="2448"/>
                <a:chExt cx="1728" cy="789"/>
              </a:xfrm>
            </p:grpSpPr>
            <p:sp>
              <p:nvSpPr>
                <p:cNvPr id="22540" name="AutoShape 22"/>
                <p:cNvSpPr>
                  <a:spLocks noChangeArrowheads="1"/>
                </p:cNvSpPr>
                <p:nvPr/>
              </p:nvSpPr>
              <p:spPr bwMode="auto">
                <a:xfrm flipH="1">
                  <a:off x="2064" y="2448"/>
                  <a:ext cx="1728" cy="384"/>
                </a:xfrm>
                <a:prstGeom prst="homePlate">
                  <a:avLst>
                    <a:gd name="adj" fmla="val 112500"/>
                  </a:avLst>
                </a:prstGeom>
                <a:solidFill>
                  <a:srgbClr val="CCEC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CC0000"/>
                  </a:outerShdw>
                </a:effec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448" y="2495"/>
                  <a:ext cx="11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9pPr>
                </a:lstStyle>
                <a:p>
                  <a:r>
                    <a:rPr lang="fr-FR" altLang="en-US" sz="2400" dirty="0" smtClean="0">
                      <a:solidFill>
                        <a:srgbClr val="000099"/>
                      </a:solidFill>
                    </a:rPr>
                    <a:t>Simple </a:t>
                  </a:r>
                  <a:r>
                    <a:rPr lang="fr-FR" altLang="en-US" sz="2400" dirty="0" err="1" smtClean="0">
                      <a:solidFill>
                        <a:srgbClr val="000099"/>
                      </a:solidFill>
                    </a:rPr>
                    <a:t>Helix</a:t>
                  </a:r>
                  <a:endParaRPr lang="fr-FR" altLang="en-US" sz="24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254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92" y="2830"/>
                  <a:ext cx="1023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</a:defRPr>
                  </a:lvl9pPr>
                </a:lstStyle>
                <a:p>
                  <a:pPr algn="l">
                    <a:buFontTx/>
                    <a:buChar char="•"/>
                  </a:pPr>
                  <a:r>
                    <a:rPr lang="fr-FR" altLang="en-US" sz="1800" dirty="0">
                      <a:solidFill>
                        <a:srgbClr val="000099"/>
                      </a:solidFill>
                    </a:rPr>
                    <a:t> </a:t>
                  </a:r>
                  <a:r>
                    <a:rPr lang="fr-FR" altLang="en-US" sz="1800" dirty="0" smtClean="0">
                      <a:solidFill>
                        <a:srgbClr val="000099"/>
                      </a:solidFill>
                    </a:rPr>
                    <a:t>Radial mode</a:t>
                  </a:r>
                  <a:endParaRPr lang="fr-FR" altLang="en-US" sz="1800" dirty="0">
                    <a:solidFill>
                      <a:srgbClr val="000099"/>
                    </a:solidFill>
                  </a:endParaRPr>
                </a:p>
                <a:p>
                  <a:pPr algn="l">
                    <a:buFontTx/>
                    <a:buChar char="•"/>
                  </a:pPr>
                  <a:r>
                    <a:rPr lang="fr-FR" altLang="en-US" sz="1800" dirty="0">
                      <a:solidFill>
                        <a:srgbClr val="000099"/>
                      </a:solidFill>
                    </a:rPr>
                    <a:t> </a:t>
                  </a:r>
                  <a:r>
                    <a:rPr lang="fr-FR" altLang="en-US" sz="1800" dirty="0" smtClean="0">
                      <a:solidFill>
                        <a:srgbClr val="000099"/>
                      </a:solidFill>
                    </a:rPr>
                    <a:t>Axial mode</a:t>
                  </a:r>
                  <a:endParaRPr lang="fr-FR" altLang="en-US" sz="1800" dirty="0">
                    <a:solidFill>
                      <a:srgbClr val="000099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SLOT ANTENNAS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0425"/>
            <a:ext cx="8001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648200" y="1295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/>
            <a:r>
              <a:rPr lang="fr-FR" altLang="en-US" dirty="0">
                <a:solidFill>
                  <a:schemeClr val="tx1"/>
                </a:solidFill>
              </a:rPr>
              <a:t>Dual </a:t>
            </a:r>
            <a:r>
              <a:rPr lang="fr-FR" altLang="en-US" dirty="0" smtClean="0">
                <a:solidFill>
                  <a:schemeClr val="tx1"/>
                </a:solidFill>
              </a:rPr>
              <a:t>of the </a:t>
            </a:r>
            <a:r>
              <a:rPr lang="fr-FR" altLang="en-US" dirty="0" err="1" smtClean="0">
                <a:solidFill>
                  <a:schemeClr val="tx1"/>
                </a:solidFill>
              </a:rPr>
              <a:t>dipole</a:t>
            </a:r>
            <a:endParaRPr lang="fr-FR" altLang="en-US" dirty="0">
              <a:solidFill>
                <a:schemeClr val="tx1"/>
              </a:solidFill>
            </a:endParaRPr>
          </a:p>
          <a:p>
            <a:pPr algn="just"/>
            <a:r>
              <a:rPr lang="fr-FR" altLang="en-US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fr-FR" altLang="en-US" dirty="0">
                <a:solidFill>
                  <a:schemeClr val="tx1"/>
                </a:solidFill>
              </a:rPr>
              <a:t>/2		 </a:t>
            </a:r>
            <a:r>
              <a:rPr lang="fr-FR" altLang="en-US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fr-FR" altLang="en-US" dirty="0">
                <a:solidFill>
                  <a:schemeClr val="tx1"/>
                </a:solidFill>
              </a:rPr>
              <a:t>/4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143000" y="3352800"/>
            <a:ext cx="754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/>
              <a:t>Same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behavior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than</a:t>
            </a:r>
            <a:r>
              <a:rPr lang="fr-FR" altLang="en-US" sz="2400" dirty="0" smtClean="0"/>
              <a:t> the </a:t>
            </a:r>
            <a:r>
              <a:rPr lang="fr-FR" altLang="en-US" sz="2400" dirty="0" err="1" smtClean="0"/>
              <a:t>dipole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antenna</a:t>
            </a:r>
            <a:r>
              <a:rPr lang="fr-FR" altLang="en-US" sz="2400" dirty="0" smtClean="0"/>
              <a:t> but </a:t>
            </a:r>
            <a:r>
              <a:rPr lang="fr-FR" altLang="en-US" sz="2400" dirty="0" err="1" smtClean="0"/>
              <a:t>changing</a:t>
            </a:r>
            <a:r>
              <a:rPr lang="fr-FR" altLang="en-US" sz="2400" dirty="0" smtClean="0"/>
              <a:t> the </a:t>
            </a:r>
            <a:r>
              <a:rPr lang="fr-FR" altLang="en-US" sz="2400" dirty="0" err="1" smtClean="0"/>
              <a:t>laws</a:t>
            </a:r>
            <a:r>
              <a:rPr lang="fr-FR" altLang="en-US" sz="2400" dirty="0" smtClean="0"/>
              <a:t> for E and H (</a:t>
            </a:r>
            <a:r>
              <a:rPr lang="fr-FR" altLang="en-US" sz="2400" dirty="0" err="1" smtClean="0"/>
              <a:t>therefore</a:t>
            </a:r>
            <a:r>
              <a:rPr lang="fr-FR" altLang="en-US" sz="2400" dirty="0" smtClean="0"/>
              <a:t> V and I).</a:t>
            </a:r>
            <a:endParaRPr lang="fr-FR" altLang="en-US" sz="2400" dirty="0"/>
          </a:p>
          <a:p>
            <a:r>
              <a:rPr lang="fr-FR" altLang="en-US" sz="2400" dirty="0" smtClean="0"/>
              <a:t>By the </a:t>
            </a:r>
            <a:r>
              <a:rPr lang="fr-FR" altLang="en-US" sz="2400" dirty="0" err="1" smtClean="0"/>
              <a:t>way</a:t>
            </a:r>
            <a:r>
              <a:rPr lang="fr-FR" altLang="en-US" sz="2400" dirty="0" smtClean="0"/>
              <a:t>, inversion of </a:t>
            </a:r>
            <a:r>
              <a:rPr lang="fr-FR" altLang="en-US" sz="2400" dirty="0" err="1" smtClean="0"/>
              <a:t>impedance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varaitions</a:t>
            </a:r>
            <a:r>
              <a:rPr lang="fr-FR" altLang="en-US" sz="2400" dirty="0" smtClean="0"/>
              <a:t>.</a:t>
            </a:r>
            <a:endParaRPr lang="fr-FR" altLang="en-US" sz="2400" dirty="0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708068" y="762000"/>
            <a:ext cx="4512004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/>
              <a:t>Illustration </a:t>
            </a:r>
            <a:r>
              <a:rPr lang="fr-FR" altLang="en-US" sz="2400" dirty="0" smtClean="0"/>
              <a:t>of </a:t>
            </a:r>
            <a:r>
              <a:rPr lang="fr-FR" altLang="en-US" sz="2400" dirty="0" err="1" smtClean="0"/>
              <a:t>Babinet’s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principle</a:t>
            </a:r>
            <a:endParaRPr lang="fr-FR" altLang="en-US" sz="2400" dirty="0"/>
          </a:p>
        </p:txBody>
      </p:sp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57725"/>
            <a:ext cx="5486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09139" y="5344596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with</a:t>
            </a:r>
            <a:endParaRPr lang="en-US" sz="18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1920" y="5344596"/>
            <a:ext cx="26468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Impedance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of the slot    </a:t>
            </a:r>
            <a:endParaRPr lang="en-US" sz="18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1920" y="5661248"/>
            <a:ext cx="40190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Impedance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dipole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18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51920" y="5977900"/>
            <a:ext cx="36856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Impedance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of vacuum (377 ohms)</a:t>
            </a:r>
            <a:endParaRPr lang="en-US" sz="18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COMPARISON DIPOLE-SLOT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2050"/>
            <a:ext cx="7162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475656" y="1340768"/>
            <a:ext cx="1944216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35896" y="1412776"/>
            <a:ext cx="2304256" cy="3240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84168" y="1241140"/>
            <a:ext cx="2160240" cy="603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slot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PLANAR ANTENNAS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4"/>
          <a:stretch>
            <a:fillRect/>
          </a:stretch>
        </p:blipFill>
        <p:spPr bwMode="auto">
          <a:xfrm>
            <a:off x="3810000" y="1920875"/>
            <a:ext cx="5334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09600" y="838200"/>
            <a:ext cx="3962401" cy="685800"/>
            <a:chOff x="384" y="1538"/>
            <a:chExt cx="2496" cy="574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384" y="1538"/>
              <a:ext cx="2496" cy="574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>
              <a:outerShdw dist="35921" dir="2700000" algn="ctr" rotWithShape="0">
                <a:srgbClr val="CC0000"/>
              </a:outer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CC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984" y="1632"/>
              <a:ext cx="1378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2400" dirty="0" smtClean="0">
                  <a:solidFill>
                    <a:srgbClr val="FFFF00"/>
                  </a:solidFill>
                </a:rPr>
                <a:t>Patch </a:t>
              </a:r>
              <a:r>
                <a:rPr lang="fr-FR" altLang="en-US" sz="2400" dirty="0" err="1" smtClean="0">
                  <a:solidFill>
                    <a:srgbClr val="FFFF00"/>
                  </a:solidFill>
                </a:rPr>
                <a:t>Antenna</a:t>
              </a:r>
              <a:endParaRPr lang="fr-FR" altLang="en-US" sz="1800" dirty="0">
                <a:solidFill>
                  <a:srgbClr val="669900"/>
                </a:solidFill>
              </a:endParaRPr>
            </a:p>
          </p:txBody>
        </p:sp>
      </p:grp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62000" y="1805355"/>
            <a:ext cx="381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Metallization on the </a:t>
            </a:r>
            <a:r>
              <a:rPr lang="en-US" altLang="en-US" dirty="0">
                <a:solidFill>
                  <a:schemeClr val="tx1"/>
                </a:solidFill>
              </a:rPr>
              <a:t>surface of a dielectric substrate, the lower face </a:t>
            </a:r>
            <a:r>
              <a:rPr lang="en-US" altLang="en-US" dirty="0" smtClean="0">
                <a:solidFill>
                  <a:schemeClr val="tx1"/>
                </a:solidFill>
              </a:rPr>
              <a:t>is entirely </a:t>
            </a:r>
            <a:r>
              <a:rPr lang="en-US" altLang="en-US" dirty="0">
                <a:solidFill>
                  <a:schemeClr val="tx1"/>
                </a:solidFill>
              </a:rPr>
              <a:t>metallized.</a:t>
            </a:r>
            <a:r>
              <a:rPr lang="fr-FR" altLang="en-US" dirty="0">
                <a:solidFill>
                  <a:schemeClr val="tx1"/>
                </a:solidFill>
              </a:rPr>
              <a:t>	</a:t>
            </a:r>
            <a:r>
              <a:rPr lang="fr-FR" altLang="en-US" dirty="0" smtClean="0">
                <a:solidFill>
                  <a:schemeClr val="tx1"/>
                </a:solidFill>
              </a:rPr>
              <a:t>Directive radiation</a:t>
            </a:r>
            <a:endParaRPr lang="fr-FR" altLang="en-US" dirty="0">
              <a:solidFill>
                <a:schemeClr val="tx1"/>
              </a:solidFill>
            </a:endParaRPr>
          </a:p>
          <a:p>
            <a:pPr algn="l"/>
            <a:r>
              <a:rPr lang="fr-FR" altLang="en-US" dirty="0">
                <a:solidFill>
                  <a:schemeClr val="tx1"/>
                </a:solidFill>
              </a:rPr>
              <a:t>	</a:t>
            </a:r>
            <a:r>
              <a:rPr lang="fr-FR" altLang="en-US" dirty="0" err="1" smtClean="0">
                <a:solidFill>
                  <a:schemeClr val="tx1"/>
                </a:solidFill>
              </a:rPr>
              <a:t>Fundamental</a:t>
            </a:r>
            <a:r>
              <a:rPr lang="fr-FR" altLang="en-US" dirty="0" smtClean="0">
                <a:solidFill>
                  <a:schemeClr val="tx1"/>
                </a:solidFill>
              </a:rPr>
              <a:t> mode </a:t>
            </a:r>
            <a:r>
              <a:rPr lang="fr-FR" altLang="en-US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fr-FR" altLang="en-US" dirty="0">
                <a:solidFill>
                  <a:schemeClr val="tx1"/>
                </a:solidFill>
              </a:rPr>
              <a:t>/2</a:t>
            </a:r>
          </a:p>
        </p:txBody>
      </p: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1295400" y="2879725"/>
            <a:ext cx="381000" cy="1524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1295400" y="3184525"/>
            <a:ext cx="381000" cy="1524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ZoneTexte 1"/>
          <p:cNvSpPr txBox="1"/>
          <p:nvPr/>
        </p:nvSpPr>
        <p:spPr>
          <a:xfrm>
            <a:off x="7762481" y="3717032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substrate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14880" y="4880193"/>
            <a:ext cx="1229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Ground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plane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4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PATCH ANTENNAS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3" descr="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743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2971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59279" y="877888"/>
            <a:ext cx="316464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>
                <a:solidFill>
                  <a:schemeClr val="bg1"/>
                </a:solidFill>
              </a:rPr>
              <a:t>Principle</a:t>
            </a:r>
            <a:r>
              <a:rPr lang="fr-FR" altLang="en-US" sz="2400" dirty="0" smtClean="0">
                <a:solidFill>
                  <a:schemeClr val="bg1"/>
                </a:solidFill>
              </a:rPr>
              <a:t> of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operation</a:t>
            </a:r>
            <a:r>
              <a:rPr lang="fr-FR" altLang="en-US" sz="2400" dirty="0" smtClean="0">
                <a:solidFill>
                  <a:schemeClr val="bg1"/>
                </a:solidFill>
              </a:rPr>
              <a:t>: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24200"/>
            <a:ext cx="312420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3600"/>
            <a:ext cx="31242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28" y="1385888"/>
            <a:ext cx="55626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724400" y="914400"/>
            <a:ext cx="1896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/>
              <a:t>Leaky-cavity</a:t>
            </a:r>
            <a:endParaRPr lang="fr-FR" altLang="en-US" sz="2400" dirty="0"/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771525" y="4038600"/>
          <a:ext cx="44100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5" r:id="rId9" imgW="4405884" imgH="1161288" progId="Draw">
                  <p:embed/>
                </p:oleObj>
              </mc:Choice>
              <mc:Fallback>
                <p:oleObj r:id="rId9" imgW="4405884" imgH="1161288" progId="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038600"/>
                        <a:ext cx="441007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914328" y="1385888"/>
            <a:ext cx="1558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Radiating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element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electric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wall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88832" y="1478220"/>
            <a:ext cx="1558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Dielectric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20880" y="3512041"/>
            <a:ext cx="1278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Lossy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walls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0680" y="3781575"/>
            <a:ext cx="1558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Ground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plane (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electric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wall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71800" y="4113573"/>
            <a:ext cx="2232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Direction of main radiation</a:t>
            </a:r>
          </a:p>
          <a:p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95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88581"/>
              </p:ext>
            </p:extLst>
          </p:nvPr>
        </p:nvGraphicFramePr>
        <p:xfrm>
          <a:off x="4724400" y="3909587"/>
          <a:ext cx="41148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9" r:id="rId4" imgW="4130040" imgH="2194560" progId="Draw">
                  <p:embed/>
                </p:oleObj>
              </mc:Choice>
              <mc:Fallback>
                <p:oleObj r:id="rId4" imgW="4130040" imgH="2194560" progId="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09587"/>
                        <a:ext cx="41148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0678" y="914400"/>
            <a:ext cx="259718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>
                <a:solidFill>
                  <a:schemeClr val="bg1"/>
                </a:solidFill>
              </a:rPr>
              <a:t>Feeding</a:t>
            </a:r>
            <a:r>
              <a:rPr lang="fr-FR" altLang="en-US" sz="2400" dirty="0" smtClean="0">
                <a:solidFill>
                  <a:schemeClr val="bg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systems</a:t>
            </a:r>
            <a:r>
              <a:rPr lang="fr-FR" altLang="en-US" sz="2400" dirty="0" smtClean="0">
                <a:solidFill>
                  <a:schemeClr val="bg1"/>
                </a:solidFill>
              </a:rPr>
              <a:t>: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9063"/>
            <a:ext cx="77724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09763" y="4343400"/>
            <a:ext cx="4482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u="sng" dirty="0" err="1" smtClean="0"/>
              <a:t>Classical</a:t>
            </a:r>
            <a:r>
              <a:rPr lang="fr-FR" altLang="en-US" sz="2400" u="sng" dirty="0" smtClean="0"/>
              <a:t> system: coaxial probe</a:t>
            </a:r>
            <a:endParaRPr lang="fr-FR" altLang="en-US" sz="2400" u="sng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4941168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dirty="0">
                <a:solidFill>
                  <a:srgbClr val="CC0000"/>
                </a:solidFill>
              </a:rPr>
              <a:t>Placement </a:t>
            </a:r>
            <a:r>
              <a:rPr lang="fr-FR" altLang="en-US" dirty="0" smtClean="0">
                <a:solidFill>
                  <a:srgbClr val="CC0000"/>
                </a:solidFill>
              </a:rPr>
              <a:t>in </a:t>
            </a:r>
            <a:r>
              <a:rPr lang="fr-FR" altLang="en-US" dirty="0" err="1" smtClean="0">
                <a:solidFill>
                  <a:srgbClr val="CC0000"/>
                </a:solidFill>
              </a:rPr>
              <a:t>order</a:t>
            </a:r>
            <a:r>
              <a:rPr lang="fr-FR" altLang="en-US" dirty="0" smtClean="0">
                <a:solidFill>
                  <a:srgbClr val="CC0000"/>
                </a:solidFill>
              </a:rPr>
              <a:t> to match the </a:t>
            </a:r>
            <a:r>
              <a:rPr lang="fr-FR" altLang="en-US" dirty="0" err="1" smtClean="0">
                <a:solidFill>
                  <a:srgbClr val="CC0000"/>
                </a:solidFill>
              </a:rPr>
              <a:t>desired</a:t>
            </a:r>
            <a:r>
              <a:rPr lang="fr-FR" altLang="en-US" dirty="0" smtClean="0">
                <a:solidFill>
                  <a:srgbClr val="CC0000"/>
                </a:solidFill>
              </a:rPr>
              <a:t> mode</a:t>
            </a:r>
            <a:endParaRPr lang="fr-FR" altLang="en-US" dirty="0">
              <a:solidFill>
                <a:srgbClr val="CC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PATCH ANTENNAS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64027" y="1844824"/>
            <a:ext cx="1558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Radiation pattern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91880" y="1478220"/>
            <a:ext cx="1558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Feeding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probe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97660" y="3062493"/>
            <a:ext cx="1558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Metallic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plate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72200" y="5907500"/>
            <a:ext cx="1558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Ground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plane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71845" y="3861048"/>
            <a:ext cx="1558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Dielectric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65712" y="3907214"/>
            <a:ext cx="962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Radiating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element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43167" y="5319242"/>
            <a:ext cx="8933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Coaxial probe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5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APERTURE ANTENNAS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46125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smtClean="0">
                <a:solidFill>
                  <a:schemeClr val="bg1"/>
                </a:solidFill>
              </a:rPr>
              <a:t>Progressive aperture of a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waveguide</a:t>
            </a:r>
            <a:r>
              <a:rPr lang="fr-FR" altLang="en-US" sz="2400" dirty="0" smtClean="0">
                <a:solidFill>
                  <a:schemeClr val="bg1"/>
                </a:solidFill>
              </a:rPr>
              <a:t> to free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space</a:t>
            </a:r>
            <a:r>
              <a:rPr lang="fr-FR" altLang="en-US" sz="2400" dirty="0" smtClean="0">
                <a:solidFill>
                  <a:schemeClr val="bg1"/>
                </a:solidFill>
              </a:rPr>
              <a:t> conditions </a:t>
            </a:r>
            <a:r>
              <a:rPr lang="fr-FR" altLang="en-US" sz="2400" dirty="0">
                <a:solidFill>
                  <a:schemeClr val="bg1"/>
                </a:solidFill>
              </a:rPr>
              <a:t>: </a:t>
            </a:r>
            <a:r>
              <a:rPr lang="fr-FR" altLang="en-US" sz="2400" dirty="0" smtClean="0">
                <a:solidFill>
                  <a:schemeClr val="bg1"/>
                </a:solidFill>
              </a:rPr>
              <a:t>the Horn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antenna</a:t>
            </a:r>
            <a:r>
              <a:rPr lang="fr-FR" altLang="en-US" sz="2400" dirty="0" smtClean="0">
                <a:solidFill>
                  <a:schemeClr val="bg1"/>
                </a:solidFill>
              </a:rPr>
              <a:t>.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225925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200400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4953000" y="2133600"/>
            <a:ext cx="3403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Example</a:t>
            </a:r>
            <a:r>
              <a:rPr lang="fr-FR" altLang="en-US" dirty="0" smtClean="0"/>
              <a:t> of </a:t>
            </a:r>
            <a:r>
              <a:rPr lang="fr-FR" altLang="en-US" dirty="0" err="1" smtClean="0"/>
              <a:t>rectangular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horn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014658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HORN CHARACTERISTICS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 b="7175"/>
          <a:stretch>
            <a:fillRect/>
          </a:stretch>
        </p:blipFill>
        <p:spPr bwMode="auto">
          <a:xfrm>
            <a:off x="914604" y="3284984"/>
            <a:ext cx="3657600" cy="263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29662"/>
              </p:ext>
            </p:extLst>
          </p:nvPr>
        </p:nvGraphicFramePr>
        <p:xfrm>
          <a:off x="5021496" y="3942208"/>
          <a:ext cx="3825875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Equation" r:id="rId5" imgW="1688367" imgH="583947" progId="Equation.3">
                  <p:embed/>
                </p:oleObj>
              </mc:Choice>
              <mc:Fallback>
                <p:oleObj name="Equation" r:id="rId5" imgW="1688367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496" y="3942208"/>
                        <a:ext cx="3825875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56" y="1311374"/>
            <a:ext cx="266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38856" y="1622524"/>
            <a:ext cx="1140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H plane:</a:t>
            </a:r>
            <a:endParaRPr lang="fr-FR" altLang="en-US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488606" y="1622524"/>
            <a:ext cx="1125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E plane:</a:t>
            </a:r>
            <a:endParaRPr lang="fr-FR" altLang="en-US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56" y="1311374"/>
            <a:ext cx="2286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4056" y="836712"/>
            <a:ext cx="1410964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>
                <a:solidFill>
                  <a:schemeClr val="bg1"/>
                </a:solidFill>
              </a:rPr>
              <a:t>Radiation </a:t>
            </a:r>
            <a:r>
              <a:rPr lang="fr-FR" altLang="en-US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8392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ANTENNAS WITH FOCUSING SYSTEM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99592" y="685800"/>
            <a:ext cx="77048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The focusing systems use the principles of optics:</a:t>
            </a:r>
          </a:p>
          <a:p>
            <a:pPr eaLnBrk="1" hangingPunct="1"/>
            <a:r>
              <a:rPr lang="en-US" altLang="en-US" sz="2400" dirty="0"/>
              <a:t>a plane wave is converted into a spherical wave or vice versa.</a:t>
            </a:r>
            <a:endParaRPr lang="fr-FR" altLang="en-US" sz="2400" dirty="0"/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1333500" y="2238375"/>
            <a:ext cx="5455340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 smtClean="0">
                <a:solidFill>
                  <a:schemeClr val="bg1"/>
                </a:solidFill>
              </a:rPr>
              <a:t>Lens </a:t>
            </a:r>
            <a:r>
              <a:rPr lang="fr-FR" altLang="en-US" sz="2400" dirty="0">
                <a:solidFill>
                  <a:schemeClr val="bg1"/>
                </a:solidFill>
              </a:rPr>
              <a:t>: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focusing</a:t>
            </a:r>
            <a:r>
              <a:rPr lang="fr-FR" altLang="en-US" sz="2400" dirty="0" smtClean="0">
                <a:solidFill>
                  <a:schemeClr val="bg1"/>
                </a:solidFill>
              </a:rPr>
              <a:t> system in transmission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1333500" y="2924175"/>
            <a:ext cx="5541902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 err="1" smtClean="0">
                <a:solidFill>
                  <a:schemeClr val="bg1"/>
                </a:solidFill>
              </a:rPr>
              <a:t>Parabolic</a:t>
            </a:r>
            <a:r>
              <a:rPr lang="fr-FR" altLang="en-US" sz="2400" dirty="0" smtClean="0">
                <a:solidFill>
                  <a:schemeClr val="bg1"/>
                </a:solidFill>
              </a:rPr>
              <a:t> </a:t>
            </a:r>
            <a:r>
              <a:rPr lang="fr-FR" altLang="en-US" sz="2400" dirty="0">
                <a:solidFill>
                  <a:schemeClr val="bg1"/>
                </a:solidFill>
              </a:rPr>
              <a:t>: </a:t>
            </a:r>
            <a:r>
              <a:rPr lang="fr-FR" altLang="en-US" sz="2400" dirty="0" err="1">
                <a:solidFill>
                  <a:schemeClr val="bg1"/>
                </a:solidFill>
              </a:rPr>
              <a:t>focusing</a:t>
            </a:r>
            <a:r>
              <a:rPr lang="fr-FR" altLang="en-US" sz="2400" dirty="0">
                <a:solidFill>
                  <a:schemeClr val="bg1"/>
                </a:solidFill>
              </a:rPr>
              <a:t> system in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reflection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307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4419600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68700"/>
            <a:ext cx="411480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28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26"/>
          <p:cNvSpPr txBox="1">
            <a:spLocks noChangeArrowheads="1"/>
          </p:cNvSpPr>
          <p:nvPr/>
        </p:nvSpPr>
        <p:spPr bwMode="auto">
          <a:xfrm>
            <a:off x="2892847" y="-76200"/>
            <a:ext cx="3335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antennas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99" name="Group 1027"/>
          <p:cNvGrpSpPr>
            <a:grpSpLocks/>
          </p:cNvGrpSpPr>
          <p:nvPr/>
        </p:nvGrpSpPr>
        <p:grpSpPr bwMode="auto">
          <a:xfrm>
            <a:off x="5181600" y="2055813"/>
            <a:ext cx="3690938" cy="3506787"/>
            <a:chOff x="603" y="480"/>
            <a:chExt cx="3486" cy="3312"/>
          </a:xfrm>
        </p:grpSpPr>
        <p:sp>
          <p:nvSpPr>
            <p:cNvPr id="4102" name="Line 1028"/>
            <p:cNvSpPr>
              <a:spLocks noChangeShapeType="1"/>
            </p:cNvSpPr>
            <p:nvPr/>
          </p:nvSpPr>
          <p:spPr bwMode="auto">
            <a:xfrm>
              <a:off x="795" y="2346"/>
              <a:ext cx="29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1029"/>
            <p:cNvSpPr>
              <a:spLocks noChangeShapeType="1"/>
            </p:cNvSpPr>
            <p:nvPr/>
          </p:nvSpPr>
          <p:spPr bwMode="auto">
            <a:xfrm flipH="1">
              <a:off x="795" y="1818"/>
              <a:ext cx="29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Oval 1030"/>
            <p:cNvSpPr>
              <a:spLocks noChangeArrowheads="1"/>
            </p:cNvSpPr>
            <p:nvPr/>
          </p:nvSpPr>
          <p:spPr bwMode="auto">
            <a:xfrm>
              <a:off x="603" y="1962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5" name="Line 1031"/>
            <p:cNvSpPr>
              <a:spLocks noChangeShapeType="1"/>
            </p:cNvSpPr>
            <p:nvPr/>
          </p:nvSpPr>
          <p:spPr bwMode="auto">
            <a:xfrm flipV="1">
              <a:off x="816" y="1800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Line 1032"/>
            <p:cNvSpPr>
              <a:spLocks noChangeShapeType="1"/>
            </p:cNvSpPr>
            <p:nvPr/>
          </p:nvSpPr>
          <p:spPr bwMode="auto">
            <a:xfrm flipV="1">
              <a:off x="816" y="2476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Freeform 1033"/>
            <p:cNvSpPr>
              <a:spLocks/>
            </p:cNvSpPr>
            <p:nvPr/>
          </p:nvSpPr>
          <p:spPr bwMode="auto">
            <a:xfrm>
              <a:off x="699" y="2058"/>
              <a:ext cx="192" cy="168"/>
            </a:xfrm>
            <a:custGeom>
              <a:avLst/>
              <a:gdLst>
                <a:gd name="T0" fmla="*/ 0 w 288"/>
                <a:gd name="T1" fmla="*/ 31 h 344"/>
                <a:gd name="T2" fmla="*/ 43 w 288"/>
                <a:gd name="T3" fmla="*/ 8 h 344"/>
                <a:gd name="T4" fmla="*/ 85 w 288"/>
                <a:gd name="T5" fmla="*/ 76 h 344"/>
                <a:gd name="T6" fmla="*/ 128 w 288"/>
                <a:gd name="T7" fmla="*/ 42 h 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344">
                  <a:moveTo>
                    <a:pt x="0" y="128"/>
                  </a:moveTo>
                  <a:cubicBezTo>
                    <a:pt x="32" y="64"/>
                    <a:pt x="64" y="0"/>
                    <a:pt x="96" y="32"/>
                  </a:cubicBezTo>
                  <a:cubicBezTo>
                    <a:pt x="128" y="64"/>
                    <a:pt x="160" y="296"/>
                    <a:pt x="192" y="320"/>
                  </a:cubicBezTo>
                  <a:cubicBezTo>
                    <a:pt x="224" y="344"/>
                    <a:pt x="256" y="260"/>
                    <a:pt x="288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Freeform 1034"/>
            <p:cNvSpPr>
              <a:spLocks/>
            </p:cNvSpPr>
            <p:nvPr/>
          </p:nvSpPr>
          <p:spPr bwMode="auto">
            <a:xfrm flipV="1">
              <a:off x="2352" y="2208"/>
              <a:ext cx="1296" cy="594"/>
            </a:xfrm>
            <a:custGeom>
              <a:avLst/>
              <a:gdLst>
                <a:gd name="T0" fmla="*/ 1296 w 1296"/>
                <a:gd name="T1" fmla="*/ 225 h 784"/>
                <a:gd name="T2" fmla="*/ 864 w 1296"/>
                <a:gd name="T3" fmla="*/ 32 h 784"/>
                <a:gd name="T4" fmla="*/ 384 w 1296"/>
                <a:gd name="T5" fmla="*/ 418 h 784"/>
                <a:gd name="T6" fmla="*/ 0 w 1296"/>
                <a:gd name="T7" fmla="*/ 225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9" name="Freeform 1035"/>
            <p:cNvSpPr>
              <a:spLocks/>
            </p:cNvSpPr>
            <p:nvPr/>
          </p:nvSpPr>
          <p:spPr bwMode="auto">
            <a:xfrm flipV="1">
              <a:off x="1056" y="2208"/>
              <a:ext cx="1296" cy="594"/>
            </a:xfrm>
            <a:custGeom>
              <a:avLst/>
              <a:gdLst>
                <a:gd name="T0" fmla="*/ 1296 w 1296"/>
                <a:gd name="T1" fmla="*/ 225 h 784"/>
                <a:gd name="T2" fmla="*/ 864 w 1296"/>
                <a:gd name="T3" fmla="*/ 32 h 784"/>
                <a:gd name="T4" fmla="*/ 384 w 1296"/>
                <a:gd name="T5" fmla="*/ 418 h 784"/>
                <a:gd name="T6" fmla="*/ 0 w 1296"/>
                <a:gd name="T7" fmla="*/ 225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0" name="Line 1036"/>
            <p:cNvSpPr>
              <a:spLocks noChangeShapeType="1"/>
            </p:cNvSpPr>
            <p:nvPr/>
          </p:nvSpPr>
          <p:spPr bwMode="auto">
            <a:xfrm flipH="1">
              <a:off x="960" y="2491"/>
              <a:ext cx="96" cy="1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1" name="Freeform 1037"/>
            <p:cNvSpPr>
              <a:spLocks/>
            </p:cNvSpPr>
            <p:nvPr/>
          </p:nvSpPr>
          <p:spPr bwMode="auto">
            <a:xfrm>
              <a:off x="2352" y="1542"/>
              <a:ext cx="1296" cy="594"/>
            </a:xfrm>
            <a:custGeom>
              <a:avLst/>
              <a:gdLst>
                <a:gd name="T0" fmla="*/ 1296 w 1296"/>
                <a:gd name="T1" fmla="*/ 225 h 784"/>
                <a:gd name="T2" fmla="*/ 864 w 1296"/>
                <a:gd name="T3" fmla="*/ 32 h 784"/>
                <a:gd name="T4" fmla="*/ 384 w 1296"/>
                <a:gd name="T5" fmla="*/ 418 h 784"/>
                <a:gd name="T6" fmla="*/ 0 w 1296"/>
                <a:gd name="T7" fmla="*/ 225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2" name="Freeform 1038"/>
            <p:cNvSpPr>
              <a:spLocks/>
            </p:cNvSpPr>
            <p:nvPr/>
          </p:nvSpPr>
          <p:spPr bwMode="auto">
            <a:xfrm>
              <a:off x="1056" y="1542"/>
              <a:ext cx="1296" cy="594"/>
            </a:xfrm>
            <a:custGeom>
              <a:avLst/>
              <a:gdLst>
                <a:gd name="T0" fmla="*/ 1296 w 1296"/>
                <a:gd name="T1" fmla="*/ 225 h 784"/>
                <a:gd name="T2" fmla="*/ 864 w 1296"/>
                <a:gd name="T3" fmla="*/ 32 h 784"/>
                <a:gd name="T4" fmla="*/ 384 w 1296"/>
                <a:gd name="T5" fmla="*/ 418 h 784"/>
                <a:gd name="T6" fmla="*/ 0 w 1296"/>
                <a:gd name="T7" fmla="*/ 225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3" name="Line 1039"/>
            <p:cNvSpPr>
              <a:spLocks noChangeShapeType="1"/>
            </p:cNvSpPr>
            <p:nvPr/>
          </p:nvSpPr>
          <p:spPr bwMode="auto">
            <a:xfrm flipH="1" flipV="1">
              <a:off x="960" y="1704"/>
              <a:ext cx="96" cy="1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114" name="Group 1040"/>
            <p:cNvGrpSpPr>
              <a:grpSpLocks/>
            </p:cNvGrpSpPr>
            <p:nvPr/>
          </p:nvGrpSpPr>
          <p:grpSpPr bwMode="auto">
            <a:xfrm rot="-4207804">
              <a:off x="3005" y="739"/>
              <a:ext cx="1344" cy="825"/>
              <a:chOff x="3586" y="456"/>
              <a:chExt cx="1344" cy="825"/>
            </a:xfrm>
          </p:grpSpPr>
          <p:sp>
            <p:nvSpPr>
              <p:cNvPr id="4118" name="Freeform 1041"/>
              <p:cNvSpPr>
                <a:spLocks/>
              </p:cNvSpPr>
              <p:nvPr/>
            </p:nvSpPr>
            <p:spPr bwMode="auto">
              <a:xfrm>
                <a:off x="3630" y="456"/>
                <a:ext cx="1270" cy="825"/>
              </a:xfrm>
              <a:custGeom>
                <a:avLst/>
                <a:gdLst>
                  <a:gd name="T0" fmla="*/ 1270 w 1270"/>
                  <a:gd name="T1" fmla="*/ 181 h 825"/>
                  <a:gd name="T2" fmla="*/ 777 w 1270"/>
                  <a:gd name="T3" fmla="*/ 92 h 825"/>
                  <a:gd name="T4" fmla="*/ 505 w 1270"/>
                  <a:gd name="T5" fmla="*/ 738 h 825"/>
                  <a:gd name="T6" fmla="*/ 0 w 1270"/>
                  <a:gd name="T7" fmla="*/ 612 h 8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70" h="825">
                    <a:moveTo>
                      <a:pt x="1270" y="181"/>
                    </a:moveTo>
                    <a:cubicBezTo>
                      <a:pt x="1087" y="91"/>
                      <a:pt x="904" y="0"/>
                      <a:pt x="777" y="92"/>
                    </a:cubicBezTo>
                    <a:cubicBezTo>
                      <a:pt x="649" y="185"/>
                      <a:pt x="634" y="651"/>
                      <a:pt x="505" y="738"/>
                    </a:cubicBezTo>
                    <a:cubicBezTo>
                      <a:pt x="376" y="825"/>
                      <a:pt x="105" y="638"/>
                      <a:pt x="0" y="612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19" name="Line 1042"/>
              <p:cNvSpPr>
                <a:spLocks noChangeShapeType="1"/>
              </p:cNvSpPr>
              <p:nvPr/>
            </p:nvSpPr>
            <p:spPr bwMode="auto">
              <a:xfrm rot="-1226366">
                <a:off x="3586" y="836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5" name="Group 1043"/>
            <p:cNvGrpSpPr>
              <a:grpSpLocks/>
            </p:cNvGrpSpPr>
            <p:nvPr/>
          </p:nvGrpSpPr>
          <p:grpSpPr bwMode="auto">
            <a:xfrm rot="4207804" flipV="1">
              <a:off x="3005" y="2707"/>
              <a:ext cx="1344" cy="825"/>
              <a:chOff x="3586" y="456"/>
              <a:chExt cx="1344" cy="825"/>
            </a:xfrm>
          </p:grpSpPr>
          <p:sp>
            <p:nvSpPr>
              <p:cNvPr id="4116" name="Freeform 1044"/>
              <p:cNvSpPr>
                <a:spLocks/>
              </p:cNvSpPr>
              <p:nvPr/>
            </p:nvSpPr>
            <p:spPr bwMode="auto">
              <a:xfrm>
                <a:off x="3630" y="456"/>
                <a:ext cx="1270" cy="825"/>
              </a:xfrm>
              <a:custGeom>
                <a:avLst/>
                <a:gdLst>
                  <a:gd name="T0" fmla="*/ 1270 w 1270"/>
                  <a:gd name="T1" fmla="*/ 181 h 825"/>
                  <a:gd name="T2" fmla="*/ 777 w 1270"/>
                  <a:gd name="T3" fmla="*/ 92 h 825"/>
                  <a:gd name="T4" fmla="*/ 505 w 1270"/>
                  <a:gd name="T5" fmla="*/ 738 h 825"/>
                  <a:gd name="T6" fmla="*/ 0 w 1270"/>
                  <a:gd name="T7" fmla="*/ 612 h 8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70" h="825">
                    <a:moveTo>
                      <a:pt x="1270" y="181"/>
                    </a:moveTo>
                    <a:cubicBezTo>
                      <a:pt x="1087" y="91"/>
                      <a:pt x="904" y="0"/>
                      <a:pt x="777" y="92"/>
                    </a:cubicBezTo>
                    <a:cubicBezTo>
                      <a:pt x="649" y="185"/>
                      <a:pt x="634" y="651"/>
                      <a:pt x="505" y="738"/>
                    </a:cubicBezTo>
                    <a:cubicBezTo>
                      <a:pt x="376" y="825"/>
                      <a:pt x="105" y="638"/>
                      <a:pt x="0" y="612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17" name="Line 1045"/>
              <p:cNvSpPr>
                <a:spLocks noChangeShapeType="1"/>
              </p:cNvSpPr>
              <p:nvPr/>
            </p:nvSpPr>
            <p:spPr bwMode="auto">
              <a:xfrm rot="-1226366">
                <a:off x="3586" y="836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0" name="Text Box 1046"/>
          <p:cNvSpPr txBox="1">
            <a:spLocks noChangeArrowheads="1"/>
          </p:cNvSpPr>
          <p:nvPr/>
        </p:nvSpPr>
        <p:spPr bwMode="auto">
          <a:xfrm>
            <a:off x="762000" y="76200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dirty="0" smtClean="0"/>
              <a:t>By </a:t>
            </a:r>
            <a:r>
              <a:rPr lang="en-US" altLang="en-US" sz="2400" dirty="0"/>
              <a:t>definition, the category of wire antennas includes all antennas formed of a conductor structure </a:t>
            </a:r>
            <a:r>
              <a:rPr lang="en-US" altLang="en-US" sz="2400" dirty="0" smtClean="0"/>
              <a:t>where, due to  </a:t>
            </a:r>
            <a:r>
              <a:rPr lang="en-US" altLang="en-US" sz="2400" dirty="0"/>
              <a:t>small diameter of </a:t>
            </a:r>
            <a:r>
              <a:rPr lang="en-US" altLang="en-US" sz="2400" dirty="0" smtClean="0"/>
              <a:t>cables, </a:t>
            </a:r>
            <a:r>
              <a:rPr lang="en-US" altLang="en-US" sz="2400" dirty="0"/>
              <a:t>we </a:t>
            </a:r>
            <a:r>
              <a:rPr lang="en-US" altLang="en-US" sz="2400" dirty="0" smtClean="0"/>
              <a:t>consider only the </a:t>
            </a:r>
            <a:r>
              <a:rPr lang="en-US" altLang="en-US" sz="2400" dirty="0"/>
              <a:t>linear current </a:t>
            </a:r>
            <a:r>
              <a:rPr lang="en-US" altLang="en-US" sz="2400" dirty="0" smtClean="0"/>
              <a:t>densities.</a:t>
            </a:r>
            <a:endParaRPr lang="fr-FR" altLang="en-US" sz="2400" dirty="0"/>
          </a:p>
        </p:txBody>
      </p:sp>
      <p:sp>
        <p:nvSpPr>
          <p:cNvPr id="4101" name="Text Box 1047"/>
          <p:cNvSpPr txBox="1">
            <a:spLocks noChangeArrowheads="1"/>
          </p:cNvSpPr>
          <p:nvPr/>
        </p:nvSpPr>
        <p:spPr bwMode="auto">
          <a:xfrm>
            <a:off x="1143000" y="4800600"/>
            <a:ext cx="58991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basic antennas are: </a:t>
            </a:r>
            <a:r>
              <a:rPr lang="en-US" altLang="en-US" dirty="0" smtClean="0">
                <a:solidFill>
                  <a:schemeClr val="tx1"/>
                </a:solidFill>
              </a:rPr>
              <a:t>dipoles, </a:t>
            </a:r>
            <a:r>
              <a:rPr lang="en-US" altLang="en-US" dirty="0">
                <a:solidFill>
                  <a:schemeClr val="tx1"/>
                </a:solidFill>
              </a:rPr>
              <a:t>monopoles, loops.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More advanced structures: </a:t>
            </a:r>
            <a:r>
              <a:rPr lang="en-US" altLang="en-US" dirty="0" smtClean="0">
                <a:solidFill>
                  <a:schemeClr val="tx1"/>
                </a:solidFill>
              </a:rPr>
              <a:t>helical, </a:t>
            </a:r>
            <a:r>
              <a:rPr lang="en-US" altLang="en-US" dirty="0" err="1">
                <a:solidFill>
                  <a:schemeClr val="tx1"/>
                </a:solidFill>
              </a:rPr>
              <a:t>Yaguis</a:t>
            </a:r>
            <a:r>
              <a:rPr lang="en-US" altLang="en-US" dirty="0">
                <a:solidFill>
                  <a:schemeClr val="tx1"/>
                </a:solidFill>
              </a:rPr>
              <a:t>, the log-periodic ...</a:t>
            </a:r>
            <a:endParaRPr lang="fr-F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PARABOLIC DISH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752600"/>
            <a:ext cx="56769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990600" y="76200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A reflector is used to focus the energy to </a:t>
            </a:r>
            <a:r>
              <a:rPr lang="en-US" altLang="en-US" sz="2400" dirty="0" smtClean="0"/>
              <a:t>an </a:t>
            </a:r>
            <a:r>
              <a:rPr lang="en-US" altLang="en-US" sz="2400" dirty="0"/>
              <a:t>antenna element placed at the </a:t>
            </a:r>
            <a:r>
              <a:rPr lang="en-US" altLang="en-US" sz="2400" dirty="0" smtClean="0"/>
              <a:t>focal point.</a:t>
            </a:r>
            <a:endParaRPr lang="fr-FR" altLang="en-US" sz="2400" dirty="0"/>
          </a:p>
        </p:txBody>
      </p:sp>
      <p:pic>
        <p:nvPicPr>
          <p:cNvPr id="317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29200"/>
            <a:ext cx="21526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685800" y="4800600"/>
            <a:ext cx="194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Approximation :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4572000" y="5534000"/>
            <a:ext cx="33025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>
                <a:solidFill>
                  <a:schemeClr val="tx1"/>
                </a:solidFill>
              </a:rPr>
              <a:t>with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>
                <a:solidFill>
                  <a:schemeClr val="tx1"/>
                </a:solidFill>
              </a:rPr>
              <a:t>k </a:t>
            </a:r>
            <a:r>
              <a:rPr lang="fr-FR" altLang="en-US" dirty="0" err="1" smtClean="0">
                <a:solidFill>
                  <a:schemeClr val="tx1"/>
                </a:solidFill>
              </a:rPr>
              <a:t>between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>
                <a:solidFill>
                  <a:schemeClr val="tx1"/>
                </a:solidFill>
              </a:rPr>
              <a:t>0.5 </a:t>
            </a:r>
            <a:r>
              <a:rPr lang="fr-FR" altLang="en-US" dirty="0" smtClean="0">
                <a:solidFill>
                  <a:schemeClr val="tx1"/>
                </a:solidFill>
              </a:rPr>
              <a:t>and </a:t>
            </a:r>
            <a:r>
              <a:rPr lang="fr-FR" altLang="en-US" dirty="0">
                <a:solidFill>
                  <a:schemeClr val="tx1"/>
                </a:solidFill>
              </a:rPr>
              <a:t>0.8</a:t>
            </a:r>
          </a:p>
        </p:txBody>
      </p:sp>
    </p:spTree>
    <p:extLst>
      <p:ext uri="{BB962C8B-B14F-4D97-AF65-F5344CB8AC3E}">
        <p14:creationId xmlns:p14="http://schemas.microsoft.com/office/powerpoint/2010/main" val="1068294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DOUBLE REFLECTOR SYSTEM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To improve the focusing, it is also possible to use two levels of reflectors: the principle of the </a:t>
            </a:r>
            <a:r>
              <a:rPr lang="en-US" altLang="en-US" sz="2400" dirty="0" err="1"/>
              <a:t>Cassegrain</a:t>
            </a:r>
            <a:r>
              <a:rPr lang="en-US" altLang="en-US" sz="2400" dirty="0"/>
              <a:t> antenna.</a:t>
            </a:r>
            <a:endParaRPr lang="fr-FR" altLang="en-US" sz="2400" dirty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/>
          <a:stretch>
            <a:fillRect/>
          </a:stretch>
        </p:blipFill>
        <p:spPr bwMode="auto">
          <a:xfrm>
            <a:off x="609600" y="2057400"/>
            <a:ext cx="49244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575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16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ANTENNA ARRAYS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1225550"/>
            <a:ext cx="7620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When calculating the radiation of a resonant antenna, we sum the contributions of the elementary dipoles that provide radiation of the assembly. We </a:t>
            </a:r>
            <a:r>
              <a:rPr lang="en-US" altLang="en-US" sz="2400" dirty="0" smtClean="0"/>
              <a:t>are </a:t>
            </a:r>
            <a:r>
              <a:rPr lang="en-US" altLang="en-US" sz="2400" dirty="0"/>
              <a:t>then </a:t>
            </a:r>
            <a:r>
              <a:rPr lang="en-US" altLang="en-US" sz="2400" dirty="0" smtClean="0"/>
              <a:t>constrained by the pre-determined laws </a:t>
            </a:r>
            <a:r>
              <a:rPr lang="en-US" altLang="en-US" sz="2400" dirty="0"/>
              <a:t>of distribution of these currents (amplitude and phase</a:t>
            </a:r>
            <a:r>
              <a:rPr lang="en-US" altLang="en-US" sz="2400" dirty="0" smtClean="0"/>
              <a:t>).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 smtClean="0"/>
              <a:t>array principle is </a:t>
            </a:r>
            <a:r>
              <a:rPr lang="en-US" altLang="en-US" sz="2400" dirty="0"/>
              <a:t>to use single antennas whose contributions are summed by controlling the </a:t>
            </a:r>
            <a:r>
              <a:rPr lang="en-US" altLang="en-US" sz="2400" dirty="0" smtClean="0"/>
              <a:t>amplitudes </a:t>
            </a:r>
            <a:r>
              <a:rPr lang="en-US" altLang="en-US" sz="2400" dirty="0"/>
              <a:t>and phases with which they are fed.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5685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"/>
          <p:cNvSpPr>
            <a:spLocks noChangeShapeType="1"/>
          </p:cNvSpPr>
          <p:nvPr/>
        </p:nvSpPr>
        <p:spPr bwMode="auto">
          <a:xfrm flipV="1">
            <a:off x="2057400" y="3365376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COMBINATION PRINCIPLE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If we consider the combination of isotropic elementary sources supplied with the same amplitude and the same phase, the sum of the fields becomes:</a:t>
            </a:r>
            <a:endParaRPr lang="fr-FR" alt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1371600" y="5803776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1981200" y="5727576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2971800" y="5727576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3962400" y="5727576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5" name="Oval 8"/>
          <p:cNvSpPr>
            <a:spLocks noChangeArrowheads="1"/>
          </p:cNvSpPr>
          <p:nvPr/>
        </p:nvSpPr>
        <p:spPr bwMode="auto">
          <a:xfrm>
            <a:off x="4953000" y="5727576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 flipV="1">
            <a:off x="2057400" y="3212976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 flipV="1">
            <a:off x="3048000" y="3212976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 flipV="1">
            <a:off x="4038600" y="3212976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 flipV="1">
            <a:off x="5029200" y="3212976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4724400" y="3212976"/>
            <a:ext cx="1524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6324600" y="5117976"/>
            <a:ext cx="12955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wavefront</a:t>
            </a:r>
            <a:endParaRPr lang="fr-FR" altLang="en-US" dirty="0"/>
          </a:p>
        </p:txBody>
      </p:sp>
      <p:sp>
        <p:nvSpPr>
          <p:cNvPr id="34832" name="Freeform 16"/>
          <p:cNvSpPr>
            <a:spLocks/>
          </p:cNvSpPr>
          <p:nvPr/>
        </p:nvSpPr>
        <p:spPr bwMode="auto">
          <a:xfrm>
            <a:off x="2133600" y="4813176"/>
            <a:ext cx="685800" cy="381000"/>
          </a:xfrm>
          <a:custGeom>
            <a:avLst/>
            <a:gdLst>
              <a:gd name="T0" fmla="*/ 0 w 528"/>
              <a:gd name="T1" fmla="*/ 92577897 h 224"/>
              <a:gd name="T2" fmla="*/ 566847470 w 528"/>
              <a:gd name="T3" fmla="*/ 92577897 h 224"/>
              <a:gd name="T4" fmla="*/ 890760682 w 528"/>
              <a:gd name="T5" fmla="*/ 648040179 h 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224">
                <a:moveTo>
                  <a:pt x="0" y="32"/>
                </a:moveTo>
                <a:cubicBezTo>
                  <a:pt x="124" y="16"/>
                  <a:pt x="248" y="0"/>
                  <a:pt x="336" y="32"/>
                </a:cubicBezTo>
                <a:cubicBezTo>
                  <a:pt x="424" y="64"/>
                  <a:pt x="476" y="144"/>
                  <a:pt x="528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438400" y="4508376"/>
            <a:ext cx="31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>
                <a:solidFill>
                  <a:schemeClr val="tx1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362200" y="58037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d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743200" y="5346576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1008063" y="2003425"/>
          <a:ext cx="721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3" name="Equation" r:id="rId4" imgW="3133812" imgH="352357" progId="Equation.3">
                  <p:embed/>
                </p:oleObj>
              </mc:Choice>
              <mc:Fallback>
                <p:oleObj name="Equation" r:id="rId4" imgW="3133812" imgH="3523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008063" y="2003425"/>
                        <a:ext cx="7213600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2071688" y="2922588"/>
            <a:ext cx="27206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400" dirty="0">
                <a:solidFill>
                  <a:schemeClr val="tx1"/>
                </a:solidFill>
              </a:rPr>
              <a:t>approximation </a:t>
            </a:r>
            <a:r>
              <a:rPr lang="fr-FR" altLang="en-US" sz="1400" dirty="0" smtClean="0">
                <a:solidFill>
                  <a:schemeClr val="tx1"/>
                </a:solidFill>
              </a:rPr>
              <a:t>on the amplitude</a:t>
            </a:r>
            <a:endParaRPr lang="fr-FR" altLang="en-US" sz="1400" dirty="0">
              <a:solidFill>
                <a:schemeClr val="tx1"/>
              </a:solidFill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 flipV="1">
            <a:off x="1905000" y="2819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0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ARRAY FACTOR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62000" y="885825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The principle of combination of the fields is the same regardless of the source radiation pattern. We then multiply by the characteristic function of the source.</a:t>
            </a:r>
            <a:endParaRPr lang="fr-FR" altLang="en-US" sz="2400" dirty="0"/>
          </a:p>
        </p:txBody>
      </p:sp>
      <p:graphicFrame>
        <p:nvGraphicFramePr>
          <p:cNvPr id="358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090560"/>
              </p:ext>
            </p:extLst>
          </p:nvPr>
        </p:nvGraphicFramePr>
        <p:xfrm>
          <a:off x="683568" y="2743200"/>
          <a:ext cx="84375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7" name="Equation" r:id="rId4" imgW="3324256" imgH="257243" progId="Equation.3">
                  <p:embed/>
                </p:oleObj>
              </mc:Choice>
              <mc:Fallback>
                <p:oleObj name="Equation" r:id="rId4" imgW="3324256" imgH="2572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83568" y="2743200"/>
                        <a:ext cx="8437562" cy="639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AutoShape 21"/>
          <p:cNvSpPr>
            <a:spLocks/>
          </p:cNvSpPr>
          <p:nvPr/>
        </p:nvSpPr>
        <p:spPr bwMode="auto">
          <a:xfrm rot="-5400000">
            <a:off x="5715000" y="533400"/>
            <a:ext cx="381000" cy="6172200"/>
          </a:xfrm>
          <a:prstGeom prst="leftBrace">
            <a:avLst>
              <a:gd name="adj1" fmla="val 13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Text Box 22"/>
          <p:cNvSpPr txBox="1">
            <a:spLocks noChangeArrowheads="1"/>
          </p:cNvSpPr>
          <p:nvPr/>
        </p:nvSpPr>
        <p:spPr bwMode="auto">
          <a:xfrm>
            <a:off x="4427538" y="3886200"/>
            <a:ext cx="3655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/>
              <a:t>R(</a:t>
            </a:r>
            <a:r>
              <a:rPr lang="fr-FR" altLang="en-US" dirty="0">
                <a:latin typeface="Symbol" pitchFamily="18" charset="2"/>
              </a:rPr>
              <a:t>q</a:t>
            </a:r>
            <a:r>
              <a:rPr lang="fr-FR" altLang="en-US" dirty="0"/>
              <a:t>)</a:t>
            </a:r>
          </a:p>
          <a:p>
            <a:pPr eaLnBrk="1" hangingPunct="1"/>
            <a:r>
              <a:rPr lang="fr-FR" altLang="en-US" dirty="0" err="1" smtClean="0"/>
              <a:t>Array</a:t>
            </a:r>
            <a:r>
              <a:rPr lang="fr-FR" altLang="en-US" dirty="0" smtClean="0"/>
              <a:t> factor or </a:t>
            </a:r>
            <a:r>
              <a:rPr lang="fr-FR" altLang="en-US" dirty="0" err="1" smtClean="0"/>
              <a:t>grouping</a:t>
            </a:r>
            <a:r>
              <a:rPr lang="fr-FR" altLang="en-US" dirty="0" smtClean="0"/>
              <a:t> factor</a:t>
            </a:r>
            <a:endParaRPr lang="fr-FR" altLang="en-US" dirty="0"/>
          </a:p>
        </p:txBody>
      </p:sp>
      <p:sp>
        <p:nvSpPr>
          <p:cNvPr id="35847" name="AutoShape 23"/>
          <p:cNvSpPr>
            <a:spLocks noChangeArrowheads="1"/>
          </p:cNvSpPr>
          <p:nvPr/>
        </p:nvSpPr>
        <p:spPr bwMode="auto">
          <a:xfrm>
            <a:off x="2724150" y="5486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Text Box 24"/>
          <p:cNvSpPr txBox="1">
            <a:spLocks noChangeArrowheads="1"/>
          </p:cNvSpPr>
          <p:nvPr/>
        </p:nvSpPr>
        <p:spPr bwMode="auto">
          <a:xfrm>
            <a:off x="3105150" y="5410200"/>
            <a:ext cx="256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>
                <a:solidFill>
                  <a:srgbClr val="FF0000"/>
                </a:solidFill>
              </a:rPr>
              <a:t>Pattern Multiplication</a:t>
            </a:r>
            <a:endParaRPr lang="fr-F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26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GAIN INCREASE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0" y="885825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We </a:t>
            </a:r>
            <a:r>
              <a:rPr lang="en-US" altLang="en-US" sz="2400" dirty="0"/>
              <a:t>can use the combination to increase the gain of an antenna.</a:t>
            </a:r>
          </a:p>
          <a:p>
            <a:pPr eaLnBrk="1" hangingPunct="1"/>
            <a:r>
              <a:rPr lang="en-US" altLang="en-US" sz="2400" dirty="0"/>
              <a:t>From a basic directional antenna, the doubling of the number of elements increases the directivity by two.</a:t>
            </a:r>
            <a:endParaRPr lang="fr-FR" altLang="en-US" sz="2400" dirty="0"/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331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u="sng" dirty="0"/>
              <a:t>Ex </a:t>
            </a:r>
            <a:r>
              <a:rPr lang="fr-FR" altLang="en-US" u="sng" dirty="0" err="1" smtClean="0"/>
              <a:t>array</a:t>
            </a:r>
            <a:r>
              <a:rPr lang="fr-FR" altLang="en-US" u="sng" dirty="0" smtClean="0"/>
              <a:t> of patch </a:t>
            </a:r>
            <a:r>
              <a:rPr lang="fr-FR" altLang="en-US" u="sng" dirty="0" err="1" smtClean="0"/>
              <a:t>antennas</a:t>
            </a:r>
            <a:r>
              <a:rPr lang="fr-FR" altLang="en-US" u="sng" dirty="0" smtClean="0"/>
              <a:t>:</a:t>
            </a:r>
            <a:endParaRPr lang="fr-FR" altLang="en-US" u="sng" dirty="0"/>
          </a:p>
        </p:txBody>
      </p:sp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1"/>
          <a:stretch>
            <a:fillRect/>
          </a:stretch>
        </p:blipFill>
        <p:spPr bwMode="auto">
          <a:xfrm>
            <a:off x="5105400" y="3048000"/>
            <a:ext cx="3429000" cy="307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762000" y="4191000"/>
            <a:ext cx="4453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/>
              <a:t>patch </a:t>
            </a:r>
            <a:r>
              <a:rPr lang="fr-FR" altLang="en-US" dirty="0" err="1" smtClean="0"/>
              <a:t>alone</a:t>
            </a:r>
            <a:r>
              <a:rPr lang="fr-FR" altLang="en-US" dirty="0" smtClean="0"/>
              <a:t> </a:t>
            </a:r>
            <a:r>
              <a:rPr lang="fr-FR" altLang="en-US" dirty="0"/>
              <a:t>: 6 </a:t>
            </a:r>
            <a:r>
              <a:rPr lang="fr-FR" altLang="en-US" dirty="0" err="1"/>
              <a:t>dBi</a:t>
            </a:r>
            <a:r>
              <a:rPr lang="fr-FR" altLang="en-US" dirty="0"/>
              <a:t> </a:t>
            </a:r>
            <a:endParaRPr lang="fr-FR" altLang="en-US" dirty="0" smtClean="0"/>
          </a:p>
          <a:p>
            <a:pPr eaLnBrk="1" hangingPunct="1"/>
            <a:r>
              <a:rPr lang="fr-FR" altLang="en-US" dirty="0" err="1" smtClean="0"/>
              <a:t>What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the gain of an </a:t>
            </a:r>
            <a:r>
              <a:rPr lang="fr-FR" altLang="en-US" dirty="0" err="1" smtClean="0"/>
              <a:t>array</a:t>
            </a:r>
            <a:r>
              <a:rPr lang="fr-FR" altLang="en-US" dirty="0" smtClean="0"/>
              <a:t> of</a:t>
            </a:r>
            <a:r>
              <a:rPr lang="fr-FR" altLang="en-US" dirty="0" smtClean="0"/>
              <a:t> </a:t>
            </a:r>
            <a:r>
              <a:rPr lang="fr-FR" altLang="en-US" dirty="0"/>
              <a:t>256 ?</a:t>
            </a:r>
          </a:p>
        </p:txBody>
      </p:sp>
    </p:spTree>
    <p:extLst>
      <p:ext uri="{BB962C8B-B14F-4D97-AF65-F5344CB8AC3E}">
        <p14:creationId xmlns:p14="http://schemas.microsoft.com/office/powerpoint/2010/main" val="3439377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WEIGHTING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0" y="885825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It may further choose the principle of combination of the laws of the </a:t>
            </a:r>
            <a:r>
              <a:rPr lang="en-US" altLang="en-US" sz="2400" dirty="0" smtClean="0"/>
              <a:t>radiating </a:t>
            </a:r>
            <a:r>
              <a:rPr lang="en-US" altLang="en-US" sz="2400" dirty="0"/>
              <a:t>elements in phase and amplitude to change the array factor.</a:t>
            </a:r>
            <a:endParaRPr lang="fr-FR" altLang="en-US" sz="2400" dirty="0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 flipV="1">
            <a:off x="2057400" y="3437384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1371600" y="5875784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4" name="Oval 9"/>
          <p:cNvSpPr>
            <a:spLocks noChangeArrowheads="1"/>
          </p:cNvSpPr>
          <p:nvPr/>
        </p:nvSpPr>
        <p:spPr bwMode="auto">
          <a:xfrm>
            <a:off x="1981200" y="579958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Oval 10"/>
          <p:cNvSpPr>
            <a:spLocks noChangeArrowheads="1"/>
          </p:cNvSpPr>
          <p:nvPr/>
        </p:nvSpPr>
        <p:spPr bwMode="auto">
          <a:xfrm>
            <a:off x="2971800" y="579958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Oval 11"/>
          <p:cNvSpPr>
            <a:spLocks noChangeArrowheads="1"/>
          </p:cNvSpPr>
          <p:nvPr/>
        </p:nvSpPr>
        <p:spPr bwMode="auto">
          <a:xfrm>
            <a:off x="3962400" y="579958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Oval 12"/>
          <p:cNvSpPr>
            <a:spLocks noChangeArrowheads="1"/>
          </p:cNvSpPr>
          <p:nvPr/>
        </p:nvSpPr>
        <p:spPr bwMode="auto">
          <a:xfrm>
            <a:off x="4953000" y="579958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 flipV="1">
            <a:off x="2057400" y="3284984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 flipV="1">
            <a:off x="3048000" y="3284984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00" name="Line 15"/>
          <p:cNvSpPr>
            <a:spLocks noChangeShapeType="1"/>
          </p:cNvSpPr>
          <p:nvPr/>
        </p:nvSpPr>
        <p:spPr bwMode="auto">
          <a:xfrm flipV="1">
            <a:off x="4038600" y="3284984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 flipV="1">
            <a:off x="5029200" y="3284984"/>
            <a:ext cx="36576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>
            <a:off x="4724400" y="3284984"/>
            <a:ext cx="1524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03" name="Text Box 18"/>
          <p:cNvSpPr txBox="1">
            <a:spLocks noChangeArrowheads="1"/>
          </p:cNvSpPr>
          <p:nvPr/>
        </p:nvSpPr>
        <p:spPr bwMode="auto">
          <a:xfrm>
            <a:off x="6324600" y="5189984"/>
            <a:ext cx="12955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wavefront</a:t>
            </a:r>
            <a:endParaRPr lang="fr-FR" altLang="en-US" dirty="0"/>
          </a:p>
        </p:txBody>
      </p:sp>
      <p:sp>
        <p:nvSpPr>
          <p:cNvPr id="37904" name="Freeform 19"/>
          <p:cNvSpPr>
            <a:spLocks/>
          </p:cNvSpPr>
          <p:nvPr/>
        </p:nvSpPr>
        <p:spPr bwMode="auto">
          <a:xfrm>
            <a:off x="2133600" y="4885184"/>
            <a:ext cx="685800" cy="381000"/>
          </a:xfrm>
          <a:custGeom>
            <a:avLst/>
            <a:gdLst>
              <a:gd name="T0" fmla="*/ 0 w 528"/>
              <a:gd name="T1" fmla="*/ 92577897 h 224"/>
              <a:gd name="T2" fmla="*/ 566847470 w 528"/>
              <a:gd name="T3" fmla="*/ 92577897 h 224"/>
              <a:gd name="T4" fmla="*/ 890760682 w 528"/>
              <a:gd name="T5" fmla="*/ 648040179 h 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224">
                <a:moveTo>
                  <a:pt x="0" y="32"/>
                </a:moveTo>
                <a:cubicBezTo>
                  <a:pt x="124" y="16"/>
                  <a:pt x="248" y="0"/>
                  <a:pt x="336" y="32"/>
                </a:cubicBezTo>
                <a:cubicBezTo>
                  <a:pt x="424" y="64"/>
                  <a:pt x="476" y="144"/>
                  <a:pt x="528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05" name="Text Box 20"/>
          <p:cNvSpPr txBox="1">
            <a:spLocks noChangeArrowheads="1"/>
          </p:cNvSpPr>
          <p:nvPr/>
        </p:nvSpPr>
        <p:spPr bwMode="auto">
          <a:xfrm>
            <a:off x="2438400" y="4580384"/>
            <a:ext cx="31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>
                <a:solidFill>
                  <a:schemeClr val="tx1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362200" y="587578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d</a:t>
            </a:r>
          </a:p>
        </p:txBody>
      </p:sp>
      <p:sp>
        <p:nvSpPr>
          <p:cNvPr id="37907" name="Line 22"/>
          <p:cNvSpPr>
            <a:spLocks noChangeShapeType="1"/>
          </p:cNvSpPr>
          <p:nvPr/>
        </p:nvSpPr>
        <p:spPr bwMode="auto">
          <a:xfrm>
            <a:off x="2743200" y="5418584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08" name="AutoShape 23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9" name="Text Box 24"/>
          <p:cNvSpPr txBox="1">
            <a:spLocks noChangeArrowheads="1"/>
          </p:cNvSpPr>
          <p:nvPr/>
        </p:nvSpPr>
        <p:spPr bwMode="auto">
          <a:xfrm>
            <a:off x="3048000" y="2286000"/>
            <a:ext cx="2294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>
                <a:solidFill>
                  <a:srgbClr val="FF0000"/>
                </a:solidFill>
              </a:rPr>
              <a:t>Electronic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steering</a:t>
            </a:r>
            <a:endParaRPr lang="fr-F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6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BEAMFORMING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0" y="885825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To create the </a:t>
            </a:r>
            <a:r>
              <a:rPr lang="en-US" altLang="en-US" sz="2400" dirty="0" smtClean="0"/>
              <a:t>necessary laws </a:t>
            </a:r>
            <a:r>
              <a:rPr lang="en-US" altLang="en-US" sz="2400" dirty="0"/>
              <a:t>of amplitudes and </a:t>
            </a:r>
            <a:r>
              <a:rPr lang="en-US" altLang="en-US" sz="2400" dirty="0" smtClean="0"/>
              <a:t>phases, we may </a:t>
            </a:r>
            <a:r>
              <a:rPr lang="en-US" altLang="en-US" sz="2400" dirty="0"/>
              <a:t>use an array of fixed or reconfigurable distribution.</a:t>
            </a:r>
            <a:endParaRPr lang="fr-FR" altLang="en-US" sz="2400" dirty="0"/>
          </a:p>
        </p:txBody>
      </p:sp>
      <p:sp>
        <p:nvSpPr>
          <p:cNvPr id="38916" name="AutoShape 22"/>
          <p:cNvSpPr>
            <a:spLocks noChangeArrowheads="1"/>
          </p:cNvSpPr>
          <p:nvPr/>
        </p:nvSpPr>
        <p:spPr bwMode="auto">
          <a:xfrm>
            <a:off x="762000" y="3058431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Text Box 23"/>
          <p:cNvSpPr txBox="1">
            <a:spLocks noChangeArrowheads="1"/>
          </p:cNvSpPr>
          <p:nvPr/>
        </p:nvSpPr>
        <p:spPr bwMode="auto">
          <a:xfrm>
            <a:off x="729381" y="3429000"/>
            <a:ext cx="4104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fr-FR" altLang="en-US" sz="2400" dirty="0" err="1" smtClean="0">
                <a:solidFill>
                  <a:srgbClr val="FF0000"/>
                </a:solidFill>
              </a:rPr>
              <a:t>Multibeam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antennas</a:t>
            </a:r>
            <a:endParaRPr lang="fr-FR" altLang="en-US" sz="2400" dirty="0" smtClean="0">
              <a:solidFill>
                <a:srgbClr val="FF0000"/>
              </a:solidFill>
            </a:endParaRPr>
          </a:p>
          <a:p>
            <a:pPr algn="l" eaLnBrk="1" hangingPunct="1"/>
            <a:r>
              <a:rPr lang="fr-FR" altLang="en-US" sz="2400" dirty="0" smtClean="0">
                <a:solidFill>
                  <a:srgbClr val="FF0000"/>
                </a:solidFill>
              </a:rPr>
              <a:t>Adaptive or smart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antennas</a:t>
            </a:r>
            <a:endParaRPr lang="fr-FR" altLang="en-US" sz="2400" dirty="0">
              <a:solidFill>
                <a:srgbClr val="FF0000"/>
              </a:solidFill>
            </a:endParaRPr>
          </a:p>
        </p:txBody>
      </p:sp>
      <p:pic>
        <p:nvPicPr>
          <p:cNvPr id="38918" name="Picture 24" descr="resea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6" y="1916832"/>
            <a:ext cx="44958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4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3700" y="762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RADIATING DIPOLE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 Box 782"/>
          <p:cNvSpPr txBox="1">
            <a:spLocks noChangeArrowheads="1"/>
          </p:cNvSpPr>
          <p:nvPr/>
        </p:nvSpPr>
        <p:spPr bwMode="auto">
          <a:xfrm>
            <a:off x="838200" y="7620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dipole antenna is a wire composed of two conductive strands apart in opposite directions. The </a:t>
            </a:r>
            <a:r>
              <a:rPr lang="en-US" altLang="en-US" dirty="0" smtClean="0"/>
              <a:t>source </a:t>
            </a:r>
            <a:r>
              <a:rPr lang="en-US" altLang="en-US" dirty="0"/>
              <a:t>is most often presented in the center of the structure which gives a symmetrical system.</a:t>
            </a:r>
            <a:endParaRPr lang="fr-FR" altLang="en-US" dirty="0"/>
          </a:p>
        </p:txBody>
      </p:sp>
      <p:grpSp>
        <p:nvGrpSpPr>
          <p:cNvPr id="5124" name="Group 804"/>
          <p:cNvGrpSpPr>
            <a:grpSpLocks/>
          </p:cNvGrpSpPr>
          <p:nvPr/>
        </p:nvGrpSpPr>
        <p:grpSpPr bwMode="auto">
          <a:xfrm>
            <a:off x="2590800" y="3886200"/>
            <a:ext cx="381000" cy="300038"/>
            <a:chOff x="3440" y="2428"/>
            <a:chExt cx="256" cy="257"/>
          </a:xfrm>
        </p:grpSpPr>
        <p:sp>
          <p:nvSpPr>
            <p:cNvPr id="5137" name="Oval 786"/>
            <p:cNvSpPr>
              <a:spLocks noChangeArrowheads="1"/>
            </p:cNvSpPr>
            <p:nvPr/>
          </p:nvSpPr>
          <p:spPr bwMode="auto">
            <a:xfrm>
              <a:off x="3440" y="2428"/>
              <a:ext cx="256" cy="2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8" name="Freeform 789"/>
            <p:cNvSpPr>
              <a:spLocks/>
            </p:cNvSpPr>
            <p:nvPr/>
          </p:nvSpPr>
          <p:spPr bwMode="auto">
            <a:xfrm>
              <a:off x="3504" y="2492"/>
              <a:ext cx="128" cy="113"/>
            </a:xfrm>
            <a:custGeom>
              <a:avLst/>
              <a:gdLst>
                <a:gd name="T0" fmla="*/ 0 w 288"/>
                <a:gd name="T1" fmla="*/ 14 h 344"/>
                <a:gd name="T2" fmla="*/ 19 w 288"/>
                <a:gd name="T3" fmla="*/ 4 h 344"/>
                <a:gd name="T4" fmla="*/ 38 w 288"/>
                <a:gd name="T5" fmla="*/ 34 h 344"/>
                <a:gd name="T6" fmla="*/ 57 w 288"/>
                <a:gd name="T7" fmla="*/ 19 h 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344">
                  <a:moveTo>
                    <a:pt x="0" y="128"/>
                  </a:moveTo>
                  <a:cubicBezTo>
                    <a:pt x="32" y="64"/>
                    <a:pt x="64" y="0"/>
                    <a:pt x="96" y="32"/>
                  </a:cubicBezTo>
                  <a:cubicBezTo>
                    <a:pt x="128" y="64"/>
                    <a:pt x="160" y="296"/>
                    <a:pt x="192" y="320"/>
                  </a:cubicBezTo>
                  <a:cubicBezTo>
                    <a:pt x="224" y="344"/>
                    <a:pt x="256" y="260"/>
                    <a:pt x="288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Freeform 797"/>
          <p:cNvSpPr>
            <a:spLocks/>
          </p:cNvSpPr>
          <p:nvPr/>
        </p:nvSpPr>
        <p:spPr bwMode="auto">
          <a:xfrm rot="-4207804">
            <a:off x="2535238" y="2590800"/>
            <a:ext cx="1524000" cy="1025525"/>
          </a:xfrm>
          <a:custGeom>
            <a:avLst/>
            <a:gdLst>
              <a:gd name="T0" fmla="*/ 1828800000 w 1270"/>
              <a:gd name="T1" fmla="*/ 279681178 h 825"/>
              <a:gd name="T2" fmla="*/ 1118880000 w 1270"/>
              <a:gd name="T3" fmla="*/ 142158897 h 825"/>
              <a:gd name="T4" fmla="*/ 727200000 w 1270"/>
              <a:gd name="T5" fmla="*/ 1140357696 h 825"/>
              <a:gd name="T6" fmla="*/ 0 w 1270"/>
              <a:gd name="T7" fmla="*/ 945662085 h 8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0" h="825">
                <a:moveTo>
                  <a:pt x="1270" y="181"/>
                </a:moveTo>
                <a:cubicBezTo>
                  <a:pt x="1087" y="91"/>
                  <a:pt x="904" y="0"/>
                  <a:pt x="777" y="92"/>
                </a:cubicBezTo>
                <a:cubicBezTo>
                  <a:pt x="649" y="185"/>
                  <a:pt x="634" y="651"/>
                  <a:pt x="505" y="738"/>
                </a:cubicBezTo>
                <a:cubicBezTo>
                  <a:pt x="376" y="825"/>
                  <a:pt x="105" y="638"/>
                  <a:pt x="0" y="61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" name="Line 802"/>
          <p:cNvSpPr>
            <a:spLocks noChangeShapeType="1"/>
          </p:cNvSpPr>
          <p:nvPr/>
        </p:nvSpPr>
        <p:spPr bwMode="auto">
          <a:xfrm flipH="1" flipV="1">
            <a:off x="3276600" y="22860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" name="Line 803"/>
          <p:cNvSpPr>
            <a:spLocks noChangeShapeType="1"/>
          </p:cNvSpPr>
          <p:nvPr/>
        </p:nvSpPr>
        <p:spPr bwMode="auto">
          <a:xfrm flipH="1" flipV="1">
            <a:off x="3276600" y="41910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8" name="Line 806"/>
          <p:cNvSpPr>
            <a:spLocks noChangeShapeType="1"/>
          </p:cNvSpPr>
          <p:nvPr/>
        </p:nvSpPr>
        <p:spPr bwMode="auto">
          <a:xfrm flipV="1">
            <a:off x="2819400" y="3886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9" name="Line 807"/>
          <p:cNvSpPr>
            <a:spLocks noChangeShapeType="1"/>
          </p:cNvSpPr>
          <p:nvPr/>
        </p:nvSpPr>
        <p:spPr bwMode="auto">
          <a:xfrm flipV="1">
            <a:off x="2819400" y="4191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" name="Freeform 808"/>
          <p:cNvSpPr>
            <a:spLocks/>
          </p:cNvSpPr>
          <p:nvPr/>
        </p:nvSpPr>
        <p:spPr bwMode="auto">
          <a:xfrm rot="4207804" flipV="1">
            <a:off x="2535238" y="4440237"/>
            <a:ext cx="1524000" cy="1025525"/>
          </a:xfrm>
          <a:custGeom>
            <a:avLst/>
            <a:gdLst>
              <a:gd name="T0" fmla="*/ 1828800000 w 1270"/>
              <a:gd name="T1" fmla="*/ 279681178 h 825"/>
              <a:gd name="T2" fmla="*/ 1118880000 w 1270"/>
              <a:gd name="T3" fmla="*/ 142158897 h 825"/>
              <a:gd name="T4" fmla="*/ 727200000 w 1270"/>
              <a:gd name="T5" fmla="*/ 1140357696 h 825"/>
              <a:gd name="T6" fmla="*/ 0 w 1270"/>
              <a:gd name="T7" fmla="*/ 945662085 h 8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0" h="825">
                <a:moveTo>
                  <a:pt x="1270" y="181"/>
                </a:moveTo>
                <a:cubicBezTo>
                  <a:pt x="1087" y="91"/>
                  <a:pt x="904" y="0"/>
                  <a:pt x="777" y="92"/>
                </a:cubicBezTo>
                <a:cubicBezTo>
                  <a:pt x="649" y="185"/>
                  <a:pt x="634" y="651"/>
                  <a:pt x="505" y="738"/>
                </a:cubicBezTo>
                <a:cubicBezTo>
                  <a:pt x="376" y="825"/>
                  <a:pt x="105" y="638"/>
                  <a:pt x="0" y="61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1" name="Line 809"/>
          <p:cNvSpPr>
            <a:spLocks noChangeShapeType="1"/>
          </p:cNvSpPr>
          <p:nvPr/>
        </p:nvSpPr>
        <p:spPr bwMode="auto">
          <a:xfrm>
            <a:off x="2209800" y="4038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32" name="Object 810"/>
          <p:cNvGraphicFramePr>
            <a:graphicFrameLocks noChangeAspect="1"/>
          </p:cNvGraphicFramePr>
          <p:nvPr/>
        </p:nvGraphicFramePr>
        <p:xfrm>
          <a:off x="5402263" y="3208338"/>
          <a:ext cx="26749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7" name="Equation" r:id="rId4" imgW="1152657" imgH="314257" progId="Equation.3">
                  <p:embed/>
                </p:oleObj>
              </mc:Choice>
              <mc:Fallback>
                <p:oleObj name="Equation" r:id="rId4" imgW="1152657" imgH="3142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5402263" y="3208338"/>
                        <a:ext cx="2674937" cy="75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811"/>
          <p:cNvSpPr txBox="1">
            <a:spLocks noChangeArrowheads="1"/>
          </p:cNvSpPr>
          <p:nvPr/>
        </p:nvSpPr>
        <p:spPr bwMode="auto">
          <a:xfrm>
            <a:off x="5334000" y="2590800"/>
            <a:ext cx="2420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Current</a:t>
            </a:r>
            <a:r>
              <a:rPr lang="fr-FR" altLang="en-US" dirty="0" smtClean="0"/>
              <a:t> distribution:</a:t>
            </a:r>
            <a:endParaRPr lang="fr-FR" altLang="en-US" dirty="0"/>
          </a:p>
        </p:txBody>
      </p:sp>
      <p:sp>
        <p:nvSpPr>
          <p:cNvPr id="5134" name="Line 812"/>
          <p:cNvSpPr>
            <a:spLocks noChangeShapeType="1"/>
          </p:cNvSpPr>
          <p:nvPr/>
        </p:nvSpPr>
        <p:spPr bwMode="auto">
          <a:xfrm flipV="1">
            <a:off x="2133600" y="2286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5" name="Text Box 813"/>
          <p:cNvSpPr txBox="1">
            <a:spLocks noChangeArrowheads="1"/>
          </p:cNvSpPr>
          <p:nvPr/>
        </p:nvSpPr>
        <p:spPr bwMode="auto">
          <a:xfrm>
            <a:off x="1828800" y="2819400"/>
            <a:ext cx="24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136" name="Text Box 814"/>
          <p:cNvSpPr txBox="1">
            <a:spLocks noChangeArrowheads="1"/>
          </p:cNvSpPr>
          <p:nvPr/>
        </p:nvSpPr>
        <p:spPr bwMode="auto">
          <a:xfrm>
            <a:off x="4724400" y="4495800"/>
            <a:ext cx="40767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We can calculate the </a:t>
            </a:r>
            <a:r>
              <a:rPr lang="en-US" altLang="en-US" dirty="0" smtClean="0"/>
              <a:t>radiated field</a:t>
            </a:r>
            <a:endParaRPr lang="fr-FR" altLang="en-US" dirty="0"/>
          </a:p>
          <a:p>
            <a:pPr eaLnBrk="1" hangingPunct="1"/>
            <a:r>
              <a:rPr lang="en-US" altLang="en-US" dirty="0" smtClean="0"/>
              <a:t>as </a:t>
            </a:r>
            <a:r>
              <a:rPr lang="en-US" altLang="en-US" dirty="0"/>
              <a:t>the sum of contributions of elementary dipoles driven by an intensity </a:t>
            </a:r>
            <a:r>
              <a:rPr lang="en-US" altLang="en-US" dirty="0" smtClean="0"/>
              <a:t>I(z)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7825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95536" y="762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CHARACTERISTIC FUNCTION OF THE DIPOLE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4587875" y="609600"/>
          <a:ext cx="34893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1" name="Equation" r:id="rId4" imgW="1504911" imgH="371543" progId="Equation.3">
                  <p:embed/>
                </p:oleObj>
              </mc:Choice>
              <mc:Fallback>
                <p:oleObj name="Equation" r:id="rId4" imgW="1504911" imgH="371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587875" y="609600"/>
                        <a:ext cx="34893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331640" y="836712"/>
            <a:ext cx="3064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To </a:t>
            </a:r>
            <a:r>
              <a:rPr lang="fr-FR" altLang="en-US" dirty="0" err="1" smtClean="0"/>
              <a:t>visualize</a:t>
            </a:r>
            <a:r>
              <a:rPr lang="fr-FR" altLang="en-US" dirty="0" smtClean="0"/>
              <a:t> the radiation:</a:t>
            </a:r>
            <a:endParaRPr lang="fr-FR" altLang="en-US" dirty="0"/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3581400" y="2105025"/>
          <a:ext cx="20653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2" name="Equation" r:id="rId6" imgW="885766" imgH="257243" progId="Equation.3">
                  <p:embed/>
                </p:oleObj>
              </mc:Choice>
              <mc:Fallback>
                <p:oleObj name="Equation" r:id="rId6" imgW="885766" imgH="2572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581400" y="2105025"/>
                        <a:ext cx="20653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590800" y="2181225"/>
            <a:ext cx="641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with</a:t>
            </a:r>
            <a:endParaRPr lang="fr-FR" altLang="en-US" dirty="0"/>
          </a:p>
        </p:txBody>
      </p:sp>
      <p:graphicFrame>
        <p:nvGraphicFramePr>
          <p:cNvPr id="61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17689"/>
              </p:ext>
            </p:extLst>
          </p:nvPr>
        </p:nvGraphicFramePr>
        <p:xfrm>
          <a:off x="827584" y="4000500"/>
          <a:ext cx="81883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3" name="Équation" r:id="rId8" imgW="3060360" imgH="457200" progId="Equation.3">
                  <p:embed/>
                </p:oleObj>
              </mc:Choice>
              <mc:Fallback>
                <p:oleObj name="Équation" r:id="rId8" imgW="306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827584" y="4000500"/>
                        <a:ext cx="81883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0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HALF-WAVELENGTH DIPOLE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3"/>
          <a:stretch>
            <a:fillRect/>
          </a:stretch>
        </p:blipFill>
        <p:spPr bwMode="auto">
          <a:xfrm>
            <a:off x="3657600" y="609600"/>
            <a:ext cx="54864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572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12304" y="838200"/>
            <a:ext cx="289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The </a:t>
            </a:r>
            <a:r>
              <a:rPr lang="fr-FR" altLang="en-US" dirty="0" err="1" smtClean="0"/>
              <a:t>simpliest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form</a:t>
            </a:r>
            <a:r>
              <a:rPr lang="fr-FR" altLang="en-US" dirty="0" smtClean="0"/>
              <a:t> of the </a:t>
            </a:r>
            <a:r>
              <a:rPr lang="fr-FR" altLang="en-US" dirty="0" err="1" smtClean="0"/>
              <a:t>radiating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dipole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an </a:t>
            </a:r>
            <a:r>
              <a:rPr lang="fr-FR" altLang="en-US" dirty="0" err="1" smtClean="0"/>
              <a:t>antenna</a:t>
            </a:r>
            <a:r>
              <a:rPr lang="fr-FR" altLang="en-US" dirty="0" smtClean="0"/>
              <a:t> of total </a:t>
            </a:r>
            <a:r>
              <a:rPr lang="fr-FR" altLang="en-US" dirty="0" err="1" smtClean="0"/>
              <a:t>length</a:t>
            </a:r>
            <a:r>
              <a:rPr lang="fr-FR" altLang="en-US" dirty="0" smtClean="0"/>
              <a:t> </a:t>
            </a:r>
            <a:r>
              <a:rPr lang="fr-FR" altLang="en-US" dirty="0">
                <a:latin typeface="Symbol" pitchFamily="18" charset="2"/>
              </a:rPr>
              <a:t>l</a:t>
            </a:r>
            <a:r>
              <a:rPr lang="fr-FR" altLang="en-US" dirty="0"/>
              <a:t>/2, </a:t>
            </a:r>
            <a:r>
              <a:rPr lang="fr-FR" altLang="en-US" dirty="0" err="1" smtClean="0"/>
              <a:t>also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known</a:t>
            </a:r>
            <a:r>
              <a:rPr lang="fr-FR" altLang="en-US" dirty="0" smtClean="0"/>
              <a:t> as </a:t>
            </a:r>
            <a:r>
              <a:rPr lang="fr-FR" altLang="en-US" dirty="0" err="1" smtClean="0"/>
              <a:t>half-wavelength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dipole</a:t>
            </a:r>
            <a:r>
              <a:rPr lang="fr-FR" altLang="en-US" dirty="0" smtClean="0"/>
              <a:t>.</a:t>
            </a:r>
            <a:endParaRPr lang="fr-FR" altLang="en-US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778595"/>
              </p:ext>
            </p:extLst>
          </p:nvPr>
        </p:nvGraphicFramePr>
        <p:xfrm>
          <a:off x="816049" y="3048000"/>
          <a:ext cx="29638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Equation" r:id="rId6" imgW="1095389" imgH="590685" progId="Equation.3">
                  <p:embed/>
                </p:oleObj>
              </mc:Choice>
              <mc:Fallback>
                <p:oleObj name="Equation" r:id="rId6" imgW="1095389" imgH="5906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816049" y="3048000"/>
                        <a:ext cx="29638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66192" y="487680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The maximum </a:t>
            </a:r>
            <a:r>
              <a:rPr lang="fr-FR" altLang="en-US" dirty="0" err="1" smtClean="0"/>
              <a:t>directivity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obtained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</a:t>
            </a:r>
            <a:r>
              <a:rPr lang="fr-FR" altLang="en-US" dirty="0"/>
              <a:t>1,64 </a:t>
            </a:r>
            <a:r>
              <a:rPr lang="fr-FR" altLang="en-US" dirty="0" err="1" smtClean="0"/>
              <a:t>so</a:t>
            </a:r>
            <a:r>
              <a:rPr lang="fr-FR" altLang="en-US" dirty="0" smtClean="0"/>
              <a:t> </a:t>
            </a:r>
            <a:r>
              <a:rPr lang="fr-FR" altLang="en-US" dirty="0"/>
              <a:t>2,15 </a:t>
            </a:r>
            <a:r>
              <a:rPr lang="fr-FR" altLang="en-US" dirty="0" err="1"/>
              <a:t>dBi</a:t>
            </a:r>
            <a:r>
              <a:rPr lang="fr-FR" altLang="en-US" dirty="0"/>
              <a:t> </a:t>
            </a:r>
            <a:r>
              <a:rPr lang="fr-FR" altLang="en-US" dirty="0" smtClean="0"/>
              <a:t>or </a:t>
            </a:r>
            <a:r>
              <a:rPr lang="fr-FR" altLang="en-US" dirty="0"/>
              <a:t>0 </a:t>
            </a:r>
            <a:r>
              <a:rPr lang="fr-FR" altLang="en-US" dirty="0" err="1"/>
              <a:t>dBd</a:t>
            </a:r>
            <a:r>
              <a:rPr lang="fr-FR" altLang="en-US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36096" y="719118"/>
            <a:ext cx="72648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radiation</a:t>
            </a:r>
            <a:endParaRPr lang="en-US" sz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IMPEDANCE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3"/>
          <a:stretch>
            <a:fillRect/>
          </a:stretch>
        </p:blipFill>
        <p:spPr bwMode="auto">
          <a:xfrm>
            <a:off x="609600" y="838200"/>
            <a:ext cx="84772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414838" y="5791200"/>
            <a:ext cx="4017446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Half-wavelength</a:t>
            </a:r>
            <a:r>
              <a:rPr lang="fr-FR" altLang="en-US" dirty="0" smtClean="0"/>
              <a:t> </a:t>
            </a:r>
            <a:r>
              <a:rPr lang="fr-FR" altLang="en-US" dirty="0"/>
              <a:t>: Z=73+j42 ohms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77647" y="5115151"/>
            <a:ext cx="16177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Serial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resonances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64088" y="3140968"/>
            <a:ext cx="17572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Parallel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resonances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84168" y="2276872"/>
            <a:ext cx="27863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Inductive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antenna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43369" y="4983559"/>
            <a:ext cx="29931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Capacitive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antenna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026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THICK DIPOLE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705475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1030"/>
          <p:cNvSpPr txBox="1">
            <a:spLocks noChangeArrowheads="1"/>
          </p:cNvSpPr>
          <p:nvPr/>
        </p:nvSpPr>
        <p:spPr bwMode="auto">
          <a:xfrm>
            <a:off x="914400" y="914400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To match the </a:t>
            </a:r>
            <a:r>
              <a:rPr lang="fr-FR" altLang="en-US" dirty="0" err="1" smtClean="0"/>
              <a:t>dipole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adapt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diameter</a:t>
            </a:r>
            <a:r>
              <a:rPr lang="fr-FR" altLang="en-US" dirty="0" smtClean="0"/>
              <a:t> of </a:t>
            </a:r>
            <a:r>
              <a:rPr lang="fr-FR" altLang="en-US" dirty="0" err="1" smtClean="0"/>
              <a:t>wires</a:t>
            </a:r>
            <a:r>
              <a:rPr lang="fr-FR" altLang="en-US" dirty="0" smtClean="0"/>
              <a:t> </a:t>
            </a:r>
            <a:r>
              <a:rPr lang="fr-FR" altLang="en-US" dirty="0"/>
              <a:t>(a) </a:t>
            </a:r>
            <a:r>
              <a:rPr lang="fr-FR" altLang="en-US" dirty="0" err="1" smtClean="0"/>
              <a:t>with</a:t>
            </a:r>
            <a:r>
              <a:rPr lang="fr-FR" altLang="en-US" dirty="0" smtClean="0"/>
              <a:t> respect to the </a:t>
            </a:r>
            <a:r>
              <a:rPr lang="fr-FR" altLang="en-US" dirty="0" err="1" smtClean="0"/>
              <a:t>length</a:t>
            </a:r>
            <a:r>
              <a:rPr lang="fr-FR" altLang="en-US" dirty="0" smtClean="0"/>
              <a:t> of the </a:t>
            </a:r>
            <a:r>
              <a:rPr lang="fr-FR" altLang="en-US" dirty="0" err="1" smtClean="0"/>
              <a:t>arms</a:t>
            </a:r>
            <a:r>
              <a:rPr lang="fr-FR" altLang="en-US" dirty="0" smtClean="0"/>
              <a:t> </a:t>
            </a:r>
            <a:r>
              <a:rPr lang="fr-FR" altLang="en-US" dirty="0"/>
              <a:t>(l).</a:t>
            </a:r>
          </a:p>
        </p:txBody>
      </p:sp>
    </p:spTree>
    <p:extLst>
      <p:ext uri="{BB962C8B-B14F-4D97-AF65-F5344CB8AC3E}">
        <p14:creationId xmlns:p14="http://schemas.microsoft.com/office/powerpoint/2010/main" val="39286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7350" y="1524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SIZE OF DIPOLES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0" y="685800"/>
            <a:ext cx="45339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85800" y="4343400"/>
            <a:ext cx="37160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General </a:t>
            </a:r>
            <a:r>
              <a:rPr lang="fr-FR" altLang="en-US" dirty="0" err="1" smtClean="0"/>
              <a:t>characteristic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function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762000"/>
            <a:ext cx="421005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2" y="4876800"/>
            <a:ext cx="51816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300192" y="762000"/>
            <a:ext cx="1584176" cy="506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46205</TotalTime>
  <Words>1029</Words>
  <Application>Microsoft Office PowerPoint</Application>
  <PresentationFormat>Affichage à l'écran (4:3)</PresentationFormat>
  <Paragraphs>208</Paragraphs>
  <Slides>37</Slides>
  <Notes>37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Nouvelle présentation</vt:lpstr>
      <vt:lpstr>Conception personnalisée</vt:lpstr>
      <vt:lpstr>Equation</vt:lpstr>
      <vt:lpstr>Équation</vt:lpstr>
      <vt:lpstr>Graphique</vt:lpstr>
      <vt:lpstr>Draw</vt:lpstr>
      <vt:lpstr>Microsoft Equation 3.0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INSA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nahalie FALLONI</dc:creator>
  <cp:lastModifiedBy>gvillemaud</cp:lastModifiedBy>
  <cp:revision>272</cp:revision>
  <dcterms:created xsi:type="dcterms:W3CDTF">2009-03-12T13:09:18Z</dcterms:created>
  <dcterms:modified xsi:type="dcterms:W3CDTF">2013-12-17T14:53:48Z</dcterms:modified>
</cp:coreProperties>
</file>